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7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84" r:id="rId13"/>
    <p:sldId id="266" r:id="rId14"/>
    <p:sldId id="286" r:id="rId15"/>
    <p:sldId id="283" r:id="rId16"/>
    <p:sldId id="267" r:id="rId17"/>
    <p:sldId id="279" r:id="rId18"/>
    <p:sldId id="268" r:id="rId19"/>
    <p:sldId id="280" r:id="rId20"/>
    <p:sldId id="269" r:id="rId21"/>
    <p:sldId id="285" r:id="rId22"/>
    <p:sldId id="287" r:id="rId23"/>
    <p:sldId id="270" r:id="rId24"/>
    <p:sldId id="271" r:id="rId25"/>
    <p:sldId id="272" r:id="rId26"/>
    <p:sldId id="273" r:id="rId27"/>
    <p:sldId id="274" r:id="rId28"/>
    <p:sldId id="288" r:id="rId29"/>
    <p:sldId id="275" r:id="rId30"/>
    <p:sldId id="281" r:id="rId31"/>
    <p:sldId id="289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76"/>
            <p14:sldId id="257"/>
            <p14:sldId id="258"/>
            <p14:sldId id="259"/>
            <p14:sldId id="260"/>
            <p14:sldId id="261"/>
            <p14:sldId id="277"/>
            <p14:sldId id="262"/>
            <p14:sldId id="263"/>
            <p14:sldId id="264"/>
            <p14:sldId id="265"/>
            <p14:sldId id="284"/>
            <p14:sldId id="266"/>
            <p14:sldId id="286"/>
            <p14:sldId id="283"/>
            <p14:sldId id="267"/>
            <p14:sldId id="279"/>
            <p14:sldId id="268"/>
            <p14:sldId id="280"/>
            <p14:sldId id="269"/>
            <p14:sldId id="285"/>
            <p14:sldId id="287"/>
            <p14:sldId id="270"/>
            <p14:sldId id="271"/>
            <p14:sldId id="272"/>
            <p14:sldId id="273"/>
            <p14:sldId id="274"/>
            <p14:sldId id="288"/>
            <p14:sldId id="275"/>
            <p14:sldId id="281"/>
            <p14:sldId id="28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  <a:srgbClr val="FEE2F8"/>
    <a:srgbClr val="D26900"/>
    <a:srgbClr val="CFAFE7"/>
    <a:srgbClr val="D8581E"/>
    <a:srgbClr val="A50021"/>
    <a:srgbClr val="008000"/>
    <a:srgbClr val="FFB9C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940"/>
  </p:normalViewPr>
  <p:slideViewPr>
    <p:cSldViewPr snapToGrid="0">
      <p:cViewPr varScale="1">
        <p:scale>
          <a:sx n="72" d="100"/>
          <a:sy n="72" d="100"/>
        </p:scale>
        <p:origin x="27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already in count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already in count form. If they aren’t, we need to use table()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BD75-508C-4A81-8E26-D5061690B6B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646C-D592-4D99-A029-F055FA0F567A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24.jpe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1.png"/><Relationship Id="rId5" Type="http://schemas.openxmlformats.org/officeDocument/2006/relationships/image" Target="../media/image55.png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8.png"/><Relationship Id="rId5" Type="http://schemas.openxmlformats.org/officeDocument/2006/relationships/image" Target="../media/image77.wmf"/><Relationship Id="rId4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6.png"/><Relationship Id="rId7" Type="http://schemas.openxmlformats.org/officeDocument/2006/relationships/image" Target="../media/image10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223" y="2605541"/>
            <a:ext cx="8075054" cy="146304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Categorical</a:t>
            </a:r>
            <a:b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500" y="4943323"/>
            <a:ext cx="3200400" cy="14630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eorgia" panose="02040502050405020303" pitchFamily="18" charset="0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F2BAE-DC94-5842-BE3E-B1C78D212AC1}"/>
              </a:ext>
            </a:extLst>
          </p:cNvPr>
          <p:cNvSpPr/>
          <p:nvPr/>
        </p:nvSpPr>
        <p:spPr>
          <a:xfrm>
            <a:off x="4727553" y="441908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Cohen Chapters 19 &amp; 20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2" y="3796434"/>
            <a:ext cx="5024438" cy="120972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402"/>
            <a:ext cx="12192000" cy="11795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  </a:t>
            </a:r>
            <a:r>
              <a:rPr lang="en-US" sz="3200" dirty="0" smtClean="0">
                <a:latin typeface="Georgia" panose="02040502050405020303" pitchFamily="18" charset="0"/>
              </a:rPr>
              <a:t>The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Binomial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sign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test</a:t>
            </a:r>
            <a:b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 - Coin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E42C8-0C25-C840-A7C5-B8945CAC899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2122" y="1253453"/>
            <a:ext cx="5924550" cy="2437766"/>
          </a:xfrm>
          <a:prstGeom prst="rect">
            <a:avLst/>
          </a:prstGeom>
          <a:solidFill>
            <a:srgbClr val="CFAFE7"/>
          </a:solidFill>
          <a:ln>
            <a:solidFill>
              <a:srgbClr val="7030A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2000" u="sng" dirty="0">
                <a:solidFill>
                  <a:srgbClr val="7030A0"/>
                </a:solidFill>
                <a:latin typeface="Georgia" panose="02040502050405020303" pitchFamily="18" charset="0"/>
              </a:rPr>
              <a:t>Experiment: </a:t>
            </a:r>
            <a:endParaRPr lang="en-US" altLang="en-US" sz="2000" u="sng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marL="0" indent="0" algn="ctr" eaLnBrk="1" hangingPunct="1">
              <a:buNone/>
            </a:pP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Flip a coin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10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x 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land on heads </a:t>
            </a:r>
            <a:r>
              <a:rPr lang="en-US" altLang="en-US" sz="2000" dirty="0">
                <a:solidFill>
                  <a:srgbClr val="7030A0"/>
                </a:solidFill>
                <a:latin typeface="Georgia" panose="02040502050405020303" pitchFamily="18" charset="0"/>
              </a:rPr>
              <a:t>8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</a:rPr>
              <a:t>x</a:t>
            </a:r>
          </a:p>
          <a:p>
            <a:pPr marL="457200" lvl="1" indent="0" algn="ctr" eaLnBrk="1" hangingPunct="1">
              <a:buNone/>
            </a:pPr>
            <a:r>
              <a:rPr lang="en-US" altLang="en-US" sz="18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Question: </a:t>
            </a:r>
            <a:r>
              <a:rPr lang="en-US" altLang="en-US" sz="18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</a:t>
            </a:r>
            <a:r>
              <a:rPr lang="en-US" altLang="en-US" sz="18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coin </a:t>
            </a:r>
            <a:r>
              <a:rPr lang="en-US" altLang="en-US" sz="1800" u="sng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?</a:t>
            </a:r>
          </a:p>
          <a:p>
            <a:pPr marL="57150" indent="0" algn="ctr" eaLnBrk="1" hangingPunct="1">
              <a:buNone/>
            </a:pPr>
            <a:endParaRPr lang="en-US" altLang="en-US" sz="2200" b="0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22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200" b="0" dirty="0" err="1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="0" i="1" baseline="-25000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nul</a:t>
            </a:r>
            <a:r>
              <a:rPr lang="en-US" altLang="en-US" sz="2000" b="0" i="1" baseline="-25000" dirty="0" err="1" smtClean="0">
                <a:latin typeface="Georgia" panose="02040502050405020303" pitchFamily="18" charset="0"/>
              </a:rPr>
              <a:t>l</a:t>
            </a:r>
            <a:r>
              <a:rPr lang="en-US" altLang="en-US" sz="2000" b="0" i="1" baseline="-25000" dirty="0" smtClean="0">
                <a:latin typeface="Georgia" panose="02040502050405020303" pitchFamily="18" charset="0"/>
              </a:rPr>
              <a:t> </a:t>
            </a:r>
            <a:r>
              <a:rPr lang="en-US" altLang="en-US" sz="22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2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.50 in population</a:t>
            </a:r>
          </a:p>
          <a:p>
            <a:pPr marL="0" indent="0" algn="ctr" eaLnBrk="1" hangingPunct="1">
              <a:buNone/>
            </a:pPr>
            <a:r>
              <a:rPr lang="en-US" altLang="en-US" sz="22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2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800" b="0" dirty="0" err="1">
                <a:solidFill>
                  <a:srgbClr val="7030A0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400" b="0" i="1" baseline="-25000" dirty="0" err="1">
                <a:solidFill>
                  <a:srgbClr val="7030A0"/>
                </a:solidFill>
                <a:latin typeface="Georgia" panose="02040502050405020303" pitchFamily="18" charset="0"/>
              </a:rPr>
              <a:t>Nul</a:t>
            </a:r>
            <a:r>
              <a:rPr lang="en-US" altLang="en-US" sz="2400" b="0" i="1" baseline="-25000" dirty="0" err="1">
                <a:latin typeface="Georgia" panose="02040502050405020303" pitchFamily="18" charset="0"/>
              </a:rPr>
              <a:t>l</a:t>
            </a:r>
            <a:r>
              <a:rPr lang="en-US" altLang="en-US" sz="2400" b="0" i="1" baseline="-25000" dirty="0">
                <a:latin typeface="Georgia" panose="02040502050405020303" pitchFamily="18" charset="0"/>
              </a:rPr>
              <a:t> </a:t>
            </a:r>
            <a:r>
              <a:rPr lang="en-US" altLang="en-US" sz="22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2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.50 in </a:t>
            </a:r>
            <a:r>
              <a:rPr lang="en-US" altLang="en-US" sz="22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population</a:t>
            </a:r>
            <a:endParaRPr lang="en-US" altLang="en-US" sz="2200" b="0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R: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968" y="2515601"/>
            <a:ext cx="3275705" cy="1814513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grpSp>
        <p:nvGrpSpPr>
          <p:cNvPr id="48" name="Group 47"/>
          <p:cNvGrpSpPr/>
          <p:nvPr/>
        </p:nvGrpSpPr>
        <p:grpSpPr>
          <a:xfrm>
            <a:off x="6330743" y="3190019"/>
            <a:ext cx="3954611" cy="1477427"/>
            <a:chOff x="6330743" y="3190019"/>
            <a:chExt cx="3954611" cy="14774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3156" y="3981380"/>
              <a:ext cx="2272198" cy="6860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Rounded Rectangle 14"/>
            <p:cNvSpPr/>
            <p:nvPr/>
          </p:nvSpPr>
          <p:spPr>
            <a:xfrm>
              <a:off x="6330743" y="3861305"/>
              <a:ext cx="1516950" cy="212011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847693" y="3967311"/>
              <a:ext cx="2018550" cy="1060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330743" y="3190019"/>
              <a:ext cx="1219200" cy="229280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240" y="4401296"/>
            <a:ext cx="10865901" cy="2334396"/>
            <a:chOff x="464240" y="4401296"/>
            <a:chExt cx="10865901" cy="2334396"/>
          </a:xfrm>
        </p:grpSpPr>
        <p:grpSp>
          <p:nvGrpSpPr>
            <p:cNvPr id="49" name="Group 48"/>
            <p:cNvGrpSpPr/>
            <p:nvPr/>
          </p:nvGrpSpPr>
          <p:grpSpPr>
            <a:xfrm>
              <a:off x="464240" y="4401296"/>
              <a:ext cx="10865901" cy="2334396"/>
              <a:chOff x="464240" y="4401296"/>
              <a:chExt cx="10865901" cy="233439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378" y="4715972"/>
                <a:ext cx="6862763" cy="20197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4" name="Rounded Rectangle 23"/>
              <p:cNvSpPr/>
              <p:nvPr/>
            </p:nvSpPr>
            <p:spPr>
              <a:xfrm>
                <a:off x="464240" y="4401296"/>
                <a:ext cx="1571626" cy="242250"/>
              </a:xfrm>
              <a:prstGeom prst="roundRect">
                <a:avLst/>
              </a:prstGeom>
              <a:noFill/>
              <a:ln w="381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310749" y="4760441"/>
                <a:ext cx="778086" cy="24571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8998225" y="5277064"/>
              <a:ext cx="1755913" cy="25909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Binomial tabl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t="50749" r="53351" b="1186"/>
          <a:stretch/>
        </p:blipFill>
        <p:spPr bwMode="auto">
          <a:xfrm>
            <a:off x="10285354" y="1258991"/>
            <a:ext cx="1668117" cy="2236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8902837" y="1276718"/>
            <a:ext cx="3060562" cy="2219040"/>
            <a:chOff x="8902837" y="1276718"/>
            <a:chExt cx="3060562" cy="2219040"/>
          </a:xfrm>
        </p:grpSpPr>
        <p:sp>
          <p:nvSpPr>
            <p:cNvPr id="33" name="Rounded Rectangle 32"/>
            <p:cNvSpPr/>
            <p:nvPr/>
          </p:nvSpPr>
          <p:spPr>
            <a:xfrm>
              <a:off x="10754138" y="2871851"/>
              <a:ext cx="1209261" cy="623907"/>
            </a:xfrm>
            <a:prstGeom prst="roundRect">
              <a:avLst/>
            </a:prstGeom>
            <a:solidFill>
              <a:srgbClr val="7030A0">
                <a:alpha val="25098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902837" y="1276718"/>
              <a:ext cx="1209261" cy="623907"/>
            </a:xfrm>
            <a:prstGeom prst="roundRect">
              <a:avLst/>
            </a:prstGeom>
            <a:solidFill>
              <a:srgbClr val="7030A0">
                <a:alpha val="25098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.0547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>
            <a:xfrm flipH="1" flipV="1">
              <a:off x="9866243" y="1588671"/>
              <a:ext cx="887895" cy="159513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82266" y="85725"/>
            <a:ext cx="2311016" cy="2311015"/>
            <a:chOff x="6382266" y="85725"/>
            <a:chExt cx="2311016" cy="231101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2266" y="85725"/>
              <a:ext cx="2311015" cy="23110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7" name="Rounded Rectangle 46"/>
            <p:cNvSpPr/>
            <p:nvPr/>
          </p:nvSpPr>
          <p:spPr>
            <a:xfrm>
              <a:off x="8147106" y="1464365"/>
              <a:ext cx="546176" cy="794437"/>
            </a:xfrm>
            <a:prstGeom prst="roundRect">
              <a:avLst/>
            </a:prstGeom>
            <a:solidFill>
              <a:srgbClr val="7030A0">
                <a:alpha val="25098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926"/>
            <a:ext cx="12192000" cy="11795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</a:t>
            </a:r>
            <a:r>
              <a:rPr lang="en-US" sz="3200" dirty="0" smtClean="0">
                <a:latin typeface="Georgia" panose="02040502050405020303" pitchFamily="18" charset="0"/>
              </a:rPr>
              <a:t>The 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Normal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approximation </a:t>
            </a:r>
            <a:r>
              <a:rPr lang="en-US" sz="3200" dirty="0">
                <a:latin typeface="Georgia" panose="02040502050405020303" pitchFamily="18" charset="0"/>
              </a:rPr>
              <a:t>to the </a:t>
            </a:r>
            <a:r>
              <a:rPr lang="en-US" sz="3200" dirty="0" smtClean="0">
                <a:latin typeface="Georgia" panose="02040502050405020303" pitchFamily="18" charset="0"/>
              </a:rPr>
              <a:t>binomial distribution </a:t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latin typeface="Georgia" panose="02040502050405020303" pitchFamily="18" charset="0"/>
              </a:rPr>
              <a:t>    </a:t>
            </a:r>
            <a:r>
              <a:rPr lang="en-US" sz="2400" i="1" dirty="0" smtClean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i.e. “z-test” for a single proportion)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569101"/>
            <a:ext cx="11028136" cy="432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What if </a:t>
            </a:r>
            <a:r>
              <a:rPr lang="en-US" altLang="en-US" sz="2400" b="1" i="1" u="sng" dirty="0">
                <a:latin typeface="Georgia" panose="02040502050405020303" pitchFamily="18" charset="0"/>
              </a:rPr>
              <a:t>N</a:t>
            </a:r>
            <a:r>
              <a:rPr lang="en-US" altLang="en-US" sz="2400" b="1" u="sng" dirty="0">
                <a:latin typeface="Georgia" panose="02040502050405020303" pitchFamily="18" charset="0"/>
              </a:rPr>
              <a:t> were larger, say 15?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Same proportions: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="1" i="1" baseline="-250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Obs</a:t>
            </a:r>
            <a:r>
              <a:rPr lang="en-US" altLang="en-US" sz="2000" b="1" i="1" baseline="-25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=80</a:t>
            </a:r>
            <a:r>
              <a:rPr lang="en-US" altLang="en-US" sz="2000" b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% (12/15)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Heads &amp; Perfume A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Sum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(12, 13, 14, 15/15)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.0178 (1-tailed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sz="1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Reject </a:t>
            </a:r>
            <a:r>
              <a:rPr lang="en-US" altLang="en-US" sz="2400" i="1" dirty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4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under both 1- and 2-tailed tests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2-tailed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23850" y="4064817"/>
            <a:ext cx="11715750" cy="182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Earlier: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as </a:t>
            </a:r>
            <a:r>
              <a:rPr lang="en-US" altLang="en-US" sz="2400" b="0" i="1" dirty="0">
                <a:solidFill>
                  <a:srgbClr val="0070C0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b="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infinity…</a:t>
            </a:r>
            <a:r>
              <a:rPr lang="en-US" altLang="en-US" sz="2400" b="0" dirty="0" smtClean="0">
                <a:solidFill>
                  <a:srgbClr val="0070C0"/>
                </a:solidFill>
                <a:latin typeface="Georgia" panose="02040502050405020303" pitchFamily="18" charset="0"/>
              </a:rPr>
              <a:t>Binomial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distribution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 normal </a:t>
            </a:r>
            <a:r>
              <a:rPr lang="en-US" altLang="en-US" sz="2400" b="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distribution</a:t>
            </a:r>
            <a:endParaRPr lang="en-US" altLang="en-US" sz="2400" b="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b="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Recommendation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: Use </a:t>
            </a:r>
            <a:r>
              <a:rPr lang="en-US" altLang="en-US" sz="2400" b="0" i="1" dirty="0">
                <a:solidFill>
                  <a:srgbClr val="0070C0"/>
                </a:solidFill>
                <a:latin typeface="Georgia" panose="02040502050405020303" pitchFamily="18" charset="0"/>
              </a:rPr>
              <a:t>z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-test for single proportion when </a:t>
            </a:r>
            <a:r>
              <a:rPr lang="en-US" altLang="en-US" sz="2400" i="1" dirty="0">
                <a:solidFill>
                  <a:srgbClr val="0070C0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 is </a:t>
            </a:r>
            <a:r>
              <a:rPr lang="en-US" altLang="en-US" sz="2400" i="1" dirty="0">
                <a:solidFill>
                  <a:srgbClr val="0070C0"/>
                </a:solidFill>
                <a:latin typeface="Georgia" panose="02040502050405020303" pitchFamily="18" charset="0"/>
              </a:rPr>
              <a:t>large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400" i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</a:t>
            </a:r>
            <a:r>
              <a:rPr lang="en-US" altLang="en-US" sz="2400" i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400" i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</a:t>
            </a:r>
            <a:r>
              <a:rPr lang="en-US" altLang="en-US" sz="2400" i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both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 10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close to </a:t>
            </a:r>
            <a:r>
              <a:rPr lang="en-US" altLang="en-US" sz="2400" b="0" dirty="0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normal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0" dirty="0">
              <a:solidFill>
                <a:srgbClr val="0070C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0" i="1" dirty="0">
                <a:solidFill>
                  <a:srgbClr val="0070C0"/>
                </a:solidFill>
                <a:latin typeface="Georgia" panose="02040502050405020303" pitchFamily="18" charset="0"/>
              </a:rPr>
              <a:t>H</a:t>
            </a:r>
            <a:r>
              <a:rPr lang="en-US" altLang="en-US" sz="2400" b="0" i="1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0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 and </a:t>
            </a:r>
            <a:r>
              <a:rPr lang="en-US" altLang="en-US" sz="2400" b="0" i="1" dirty="0">
                <a:solidFill>
                  <a:srgbClr val="0070C0"/>
                </a:solidFill>
                <a:latin typeface="Georgia" panose="02040502050405020303" pitchFamily="18" charset="0"/>
              </a:rPr>
              <a:t>H</a:t>
            </a:r>
            <a:r>
              <a:rPr lang="en-US" altLang="en-US" sz="2400" b="0" i="1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1</a:t>
            </a:r>
            <a:r>
              <a:rPr lang="en-US" altLang="en-US" sz="2400" b="0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b="0" dirty="0">
                <a:solidFill>
                  <a:srgbClr val="0070C0"/>
                </a:solidFill>
                <a:latin typeface="Georgia" panose="02040502050405020303" pitchFamily="18" charset="0"/>
              </a:rPr>
              <a:t>are same as Binomial </a:t>
            </a:r>
            <a:r>
              <a:rPr lang="en-US" altLang="en-US" sz="2400" b="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Test</a:t>
            </a:r>
            <a:endParaRPr lang="en-US" altLang="en-US" sz="2400" b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883574" y="1476666"/>
                <a:ext cx="3582712" cy="16928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4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𝑵𝑷𝑸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74" y="1476666"/>
                <a:ext cx="3582712" cy="1692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360"/>
            <a:ext cx="12192000" cy="11795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anose="02040502050405020303" pitchFamily="18" charset="0"/>
              </a:rPr>
              <a:t>   The 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Normal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approximation </a:t>
            </a:r>
            <a:r>
              <a:rPr lang="en-US" sz="3200" dirty="0">
                <a:latin typeface="Georgia" panose="02040502050405020303" pitchFamily="18" charset="0"/>
              </a:rPr>
              <a:t>to the </a:t>
            </a:r>
            <a:r>
              <a:rPr lang="en-US" sz="3200" dirty="0" smtClean="0">
                <a:latin typeface="Georgia" panose="02040502050405020303" pitchFamily="18" charset="0"/>
              </a:rPr>
              <a:t>binomial distribution </a:t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latin typeface="Georgia" panose="02040502050405020303" pitchFamily="18" charset="0"/>
              </a:rPr>
              <a:t>     </a:t>
            </a:r>
            <a:r>
              <a:rPr lang="en-US" sz="2400" i="1" dirty="0" smtClean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i.e. “z-test” for a single proportion)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AD295E-512F-1A4C-9917-7E5CF4154ED4}"/>
              </a:ext>
            </a:extLst>
          </p:cNvPr>
          <p:cNvSpPr/>
          <p:nvPr/>
        </p:nvSpPr>
        <p:spPr>
          <a:xfrm>
            <a:off x="622300" y="1705088"/>
            <a:ext cx="4121461" cy="2456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rgbClr val="0070C0"/>
                </a:solidFill>
                <a:latin typeface="Georgia" panose="02040502050405020303" pitchFamily="18" charset="0"/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70C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63251" y="1762755"/>
            <a:ext cx="2808539" cy="2015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N =200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X = 96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: </a:t>
            </a:r>
            <a:r>
              <a:rPr lang="en-US" sz="3200" dirty="0" err="1" smtClean="0">
                <a:solidFill>
                  <a:srgbClr val="0070C0"/>
                </a:solidFill>
              </a:rPr>
              <a:t>P</a:t>
            </a:r>
            <a:r>
              <a:rPr lang="en-US" altLang="en-US" sz="3200" i="1" baseline="-25000" dirty="0" err="1">
                <a:solidFill>
                  <a:srgbClr val="0070C0"/>
                </a:solidFill>
                <a:latin typeface="Georgia" panose="02040502050405020303" pitchFamily="18" charset="0"/>
              </a:rPr>
              <a:t>Null</a:t>
            </a:r>
            <a:r>
              <a:rPr lang="en-US" sz="3200" dirty="0" smtClean="0">
                <a:solidFill>
                  <a:srgbClr val="0070C0"/>
                </a:solidFill>
              </a:rPr>
              <a:t> = .50 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9272" y="4336887"/>
            <a:ext cx="3332842" cy="59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Observed:</a:t>
            </a:r>
            <a:r>
              <a:rPr lang="en-US" sz="3200" dirty="0" smtClean="0">
                <a:solidFill>
                  <a:srgbClr val="0070C0"/>
                </a:solidFill>
              </a:rPr>
              <a:t> # = 96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79401" y="5286612"/>
            <a:ext cx="3332842" cy="143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Expected:</a:t>
            </a:r>
            <a:r>
              <a:rPr lang="en-US" sz="3200" dirty="0" smtClean="0">
                <a:solidFill>
                  <a:srgbClr val="0070C0"/>
                </a:solidFill>
              </a:rPr>
              <a:t> # = 100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l-GR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</a:t>
            </a:r>
            <a:r>
              <a:rPr lang="en-US" sz="3200" dirty="0" smtClean="0">
                <a:solidFill>
                  <a:srgbClr val="0070C0"/>
                </a:solidFill>
              </a:rPr>
              <a:t>= PN = .50 x 200 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7"/>
              <p:cNvSpPr txBox="1">
                <a:spLocks/>
              </p:cNvSpPr>
              <p:nvPr/>
            </p:nvSpPr>
            <p:spPr>
              <a:xfrm>
                <a:off x="3813331" y="3967258"/>
                <a:ext cx="4356099" cy="1244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96 − .5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×.5×.5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31" y="3967258"/>
                <a:ext cx="4356099" cy="1244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7"/>
              <p:cNvSpPr txBox="1">
                <a:spLocks/>
              </p:cNvSpPr>
              <p:nvPr/>
            </p:nvSpPr>
            <p:spPr>
              <a:xfrm>
                <a:off x="4618264" y="5198633"/>
                <a:ext cx="2515507" cy="1244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96 −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64" y="5198633"/>
                <a:ext cx="2515507" cy="124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32169" y="6150875"/>
                <a:ext cx="1586973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69" y="6150875"/>
                <a:ext cx="158697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7"/>
          <p:cNvSpPr txBox="1">
            <a:spLocks/>
          </p:cNvSpPr>
          <p:nvPr/>
        </p:nvSpPr>
        <p:spPr>
          <a:xfrm>
            <a:off x="8766397" y="3190992"/>
            <a:ext cx="3332842" cy="11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1-tail: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p = .2843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8813700" y="4302809"/>
            <a:ext cx="3332842" cy="11751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70C0"/>
                </a:solidFill>
              </a:rPr>
              <a:t>2</a:t>
            </a:r>
            <a:r>
              <a:rPr lang="en-US" u="sng" dirty="0" smtClean="0">
                <a:solidFill>
                  <a:srgbClr val="0070C0"/>
                </a:solidFill>
              </a:rPr>
              <a:t>-tail: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p = .5686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813700" y="1663409"/>
                <a:ext cx="2683427" cy="12697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𝑵𝑷𝑸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00" y="1663409"/>
                <a:ext cx="2683427" cy="12697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419" y="96402"/>
            <a:ext cx="8258175" cy="6162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Rounded Rectangle 21"/>
          <p:cNvSpPr/>
          <p:nvPr/>
        </p:nvSpPr>
        <p:spPr>
          <a:xfrm>
            <a:off x="4224084" y="5285815"/>
            <a:ext cx="2772878" cy="2004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V="1">
            <a:off x="6171080" y="1888236"/>
            <a:ext cx="912022" cy="358973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8" grpId="0"/>
      <p:bldP spid="19" grpId="0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" y="-15111"/>
            <a:ext cx="10515600" cy="1179576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</a:t>
            </a:r>
            <a:r>
              <a:rPr lang="en-US" altLang="en-US" sz="3200" dirty="0" smtClean="0">
                <a:latin typeface="Georgia" panose="02040502050405020303" pitchFamily="18" charset="0"/>
              </a:rPr>
              <a:t>The</a:t>
            </a: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 Pearson’s Chi-Square </a:t>
            </a: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(</a:t>
            </a:r>
            <a:r>
              <a:rPr lang="el-GR" altLang="en-US" sz="3200" i="1" dirty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3200" i="1" baseline="30000" dirty="0">
                <a:solidFill>
                  <a:srgbClr val="7030A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) </a:t>
            </a:r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Distribution</a:t>
            </a:r>
            <a:b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</a:b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Family of Distributions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9035" y="1332242"/>
            <a:ext cx="4656588" cy="504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As </a:t>
            </a:r>
            <a:r>
              <a:rPr lang="en-US" altLang="en-US" sz="24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(or </a:t>
            </a:r>
            <a:r>
              <a:rPr lang="en-US" altLang="en-US" sz="24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categories)</a:t>
            </a:r>
            <a:r>
              <a:rPr lang="en-US" altLang="en-US" sz="24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400" b="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Distribution becomes more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	normal, </a:t>
            </a:r>
            <a:r>
              <a:rPr lang="en-US" altLang="en-US" sz="26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bell-shaped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26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rgbClr val="D8581E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Mean = </a:t>
            </a:r>
            <a:r>
              <a:rPr lang="en-US" altLang="en-US" sz="2400" b="0" i="1" dirty="0" err="1">
                <a:solidFill>
                  <a:srgbClr val="D8581E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2400" b="0" i="1" dirty="0">
              <a:solidFill>
                <a:srgbClr val="D8581E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Variance = 2* </a:t>
            </a:r>
            <a:r>
              <a:rPr lang="en-US" altLang="en-US" sz="2400" b="0" i="1" dirty="0" err="1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2400" b="0" i="1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solidFill>
                <a:schemeClr val="accent5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Always 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positive, </a:t>
            </a:r>
            <a:endParaRPr lang="en-US" altLang="en-US" sz="2400" b="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to infinity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AutoShape 2" descr="http://127.0.0.1:32846/chunk_output/8C3D24B88AA2F39E/F8B262F9/ci0a261biw6vf/00002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5" y="1381380"/>
            <a:ext cx="6960290" cy="49968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201988" y="245460"/>
            <a:ext cx="2657061" cy="757130"/>
          </a:xfrm>
          <a:prstGeom prst="rect">
            <a:avLst/>
          </a:prstGeom>
          <a:solidFill>
            <a:srgbClr val="CFAFE7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 </a:t>
            </a:r>
            <a:r>
              <a:rPr lang="en-US" altLang="en-US" dirty="0">
                <a:latin typeface="Georgia" panose="02040502050405020303" pitchFamily="18" charset="0"/>
              </a:rPr>
              <a:t>distribution 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used in many statistical tests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82069" y="4637009"/>
            <a:ext cx="1537600" cy="486287"/>
          </a:xfrm>
          <a:prstGeom prst="rect">
            <a:avLst/>
          </a:prstGeom>
          <a:solidFill>
            <a:srgbClr val="CFAFE7"/>
          </a:solidFill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i="1" dirty="0">
                <a:solidFill>
                  <a:srgbClr val="7030A0"/>
                </a:solidFill>
                <a:latin typeface="Georgia" panose="02040502050405020303" pitchFamily="18" charset="0"/>
              </a:rPr>
              <a:t>z</a:t>
            </a:r>
            <a:r>
              <a:rPr lang="en-US" altLang="en-US" sz="3200" b="1" baseline="30000" dirty="0">
                <a:solidFill>
                  <a:srgbClr val="7030A0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= </a:t>
            </a:r>
            <a:r>
              <a:rPr lang="el-GR" altLang="en-US" sz="3200" b="1" i="1" dirty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3200" b="1" i="1" baseline="30000" dirty="0">
                <a:solidFill>
                  <a:srgbClr val="7030A0"/>
                </a:solidFill>
                <a:latin typeface="Georgia" panose="02040502050405020303" pitchFamily="18" charset="0"/>
              </a:rPr>
              <a:t>2 </a:t>
            </a:r>
            <a:endParaRPr lang="en-US" altLang="en-US" sz="32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19 &amp; 20 - Categorical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 r="3317" b="36270"/>
          <a:stretch/>
        </p:blipFill>
        <p:spPr bwMode="auto">
          <a:xfrm>
            <a:off x="3007595" y="1324990"/>
            <a:ext cx="8460506" cy="539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18" y="-15111"/>
            <a:ext cx="12177081" cy="1179576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</a:t>
            </a:r>
            <a:r>
              <a:rPr lang="en-US" altLang="en-US" sz="3200" dirty="0" smtClean="0">
                <a:latin typeface="Georgia" panose="02040502050405020303" pitchFamily="18" charset="0"/>
              </a:rPr>
              <a:t>The</a:t>
            </a:r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Pearson’s Chi-Square </a:t>
            </a: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(</a:t>
            </a:r>
            <a:r>
              <a:rPr lang="el-GR" altLang="en-US" sz="3200" i="1" dirty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3200" i="1" baseline="30000" dirty="0">
                <a:solidFill>
                  <a:srgbClr val="7030A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) </a:t>
            </a:r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Distribution</a:t>
            </a:r>
            <a:b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</a:br>
            <a:r>
              <a:rPr lang="en-US" alt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Family of Distributions – Table A.14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1053" r="75841" b="82477"/>
          <a:stretch/>
        </p:blipFill>
        <p:spPr bwMode="auto">
          <a:xfrm>
            <a:off x="476251" y="1447801"/>
            <a:ext cx="30099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4775" y="85726"/>
            <a:ext cx="11944350" cy="887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78" y="-346871"/>
            <a:ext cx="10960136" cy="17531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Two Kinds of Chi-Squared</a:t>
            </a:r>
            <a:r>
              <a:rPr lang="en-US" sz="5400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Tests</a:t>
            </a:r>
            <a:endParaRPr lang="en-US" sz="5400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2498" y="2893199"/>
            <a:ext cx="5568696" cy="1754326"/>
          </a:xfrm>
          <a:prstGeom prst="rect">
            <a:avLst/>
          </a:prstGeom>
          <a:solidFill>
            <a:srgbClr val="CFAFE7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Are </a:t>
            </a:r>
          </a:p>
          <a:p>
            <a:pPr algn="ctr"/>
            <a:r>
              <a:rPr lang="en-US" altLang="en-US" b="1" u="sng" dirty="0" smtClean="0">
                <a:solidFill>
                  <a:srgbClr val="7030A0"/>
                </a:solidFill>
                <a:latin typeface="Georgia" panose="02040502050405020303" pitchFamily="18" charset="0"/>
              </a:rPr>
              <a:t>observed</a:t>
            </a:r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frequencies </a:t>
            </a:r>
            <a:endParaRPr lang="en-US" altLang="en-US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en-US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similar</a:t>
            </a:r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to </a:t>
            </a:r>
            <a:endParaRPr lang="en-US" altLang="en-US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frequencies </a:t>
            </a:r>
            <a:r>
              <a:rPr lang="en-US" altLang="en-US" b="1" u="sng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expected </a:t>
            </a:r>
            <a:r>
              <a:rPr lang="en-US" altLang="en-US" i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(if H</a:t>
            </a:r>
            <a:r>
              <a:rPr lang="en-US" altLang="en-US" i="1" baseline="-250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0</a:t>
            </a:r>
            <a:r>
              <a:rPr lang="en-US" altLang="en-US" i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is true) </a:t>
            </a:r>
          </a:p>
          <a:p>
            <a:pPr algn="ctr"/>
            <a:endParaRPr lang="en-US" altLang="en-US" i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Or do they differ more than expected due to </a:t>
            </a:r>
            <a:r>
              <a:rPr lang="en-US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chance</a:t>
            </a:r>
            <a:r>
              <a:rPr lang="en-US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?</a:t>
            </a:r>
            <a:endParaRPr lang="en-US" altLang="en-US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686" y="1721052"/>
            <a:ext cx="556893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 WAY Chi Squared</a:t>
            </a:r>
          </a:p>
          <a:p>
            <a:pPr algn="ctr"/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“GOODNESS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OF FIT” </a:t>
            </a:r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Test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829" y="1721052"/>
            <a:ext cx="556893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2 WAY Chi Squared</a:t>
            </a:r>
          </a:p>
          <a:p>
            <a:pPr algn="ctr"/>
            <a:r>
              <a:rPr lang="en-US" altLang="en-US" sz="2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Test of “Independence” </a:t>
            </a:r>
            <a:endParaRPr lang="en-US" altLang="en-US" sz="2800" dirty="0">
              <a:solidFill>
                <a:srgbClr val="C0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238" y="4865566"/>
            <a:ext cx="556869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Expected frequencies</a:t>
            </a:r>
          </a:p>
          <a:p>
            <a:pPr algn="ctr"/>
            <a:endParaRPr lang="en-US" alt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Usually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equal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across categories of variable </a:t>
            </a:r>
            <a:endParaRPr lang="en-US" altLang="en-US" dirty="0" smtClean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i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-OR-</a:t>
            </a:r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Can be unequal if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theory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dictates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2829" y="4865565"/>
            <a:ext cx="5568696" cy="1463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C00000"/>
                </a:solidFill>
                <a:latin typeface="Georgia" panose="02040502050405020303" pitchFamily="18" charset="0"/>
              </a:rPr>
              <a:t>Expected frequencies</a:t>
            </a:r>
          </a:p>
          <a:p>
            <a:pPr algn="ctr"/>
            <a:endParaRPr lang="en-US" altLang="en-US" dirty="0" smtClean="0">
              <a:solidFill>
                <a:srgbClr val="C0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0:</a:t>
            </a:r>
            <a:r>
              <a:rPr lang="en-US" altLang="en-US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the 2 variables are </a:t>
            </a:r>
            <a:r>
              <a:rPr lang="en-US" altLang="en-US" b="1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</a:t>
            </a:r>
          </a:p>
          <a:p>
            <a:pPr algn="ctr"/>
            <a:r>
              <a:rPr lang="en-US" altLang="en-US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the 2 variables are </a:t>
            </a:r>
            <a:r>
              <a:rPr lang="en-US" altLang="en-US" b="1" i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associated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3935" y="3125957"/>
            <a:ext cx="260161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Sample broken down into groups or levels of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ONE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categorical variable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69910" y="3125957"/>
            <a:ext cx="260161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Sample broken down into groups or levels of </a:t>
            </a:r>
            <a:r>
              <a:rPr lang="en-US" altLang="en-US" sz="2000" b="1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TWO</a:t>
            </a:r>
            <a:r>
              <a:rPr lang="en-US" altLang="en-US" sz="2000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 smtClean="0">
                <a:solidFill>
                  <a:srgbClr val="C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categorical variable</a:t>
            </a:r>
            <a:endParaRPr lang="en-US" altLang="en-US" sz="2000" dirty="0">
              <a:solidFill>
                <a:srgbClr val="C0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8" name="Left Bracket 17"/>
          <p:cNvSpPr/>
          <p:nvPr/>
        </p:nvSpPr>
        <p:spPr>
          <a:xfrm>
            <a:off x="97585" y="1352281"/>
            <a:ext cx="1017390" cy="5369193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flipH="1">
            <a:off x="10997735" y="1352281"/>
            <a:ext cx="1017390" cy="5369193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795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 smtClean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 smtClean="0">
                <a:latin typeface="Georgia" panose="02040502050405020303" pitchFamily="18" charset="0"/>
              </a:rPr>
              <a:t>” Test</a:t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 smtClean="0">
                <a:latin typeface="Georgia" panose="02040502050405020303" pitchFamily="18" charset="0"/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Hypothesis Testing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45" y="1353041"/>
            <a:ext cx="9734549" cy="543057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b="1" u="sng" dirty="0">
                <a:latin typeface="Georgia" panose="02040502050405020303" pitchFamily="18" charset="0"/>
              </a:rPr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xpected frequencies in population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b="1" u="sng" dirty="0">
                <a:latin typeface="Georgia" panose="02040502050405020303" pitchFamily="18" charset="0"/>
              </a:rPr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i="1" dirty="0"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</a:rPr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Denominator standardizes difference in terms of expected frequencies</a:t>
            </a:r>
          </a:p>
          <a:p>
            <a:pPr marL="0" indent="0">
              <a:buNone/>
            </a:pPr>
            <a:r>
              <a:rPr lang="en-US" altLang="en-US" sz="2000" b="1" i="1" u="sng" dirty="0">
                <a:latin typeface="Georgia" panose="02040502050405020303" pitchFamily="18" charset="0"/>
              </a:rPr>
              <a:t>Aka:</a:t>
            </a:r>
            <a:r>
              <a:rPr lang="en-US" altLang="en-US" sz="2000" b="1" u="sng" dirty="0">
                <a:latin typeface="Georgia" panose="02040502050405020303" pitchFamily="18" charset="0"/>
              </a:rPr>
              <a:t> Pearson or ‘1-way’ </a:t>
            </a:r>
            <a:r>
              <a:rPr lang="el-GR" altLang="en-US" sz="2000" b="1" i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u="sng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b="1" u="sng" dirty="0">
                <a:latin typeface="Georgia" panose="02040502050405020303" pitchFamily="18" charset="0"/>
              </a:rPr>
              <a:t>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nominal </a:t>
            </a:r>
            <a:r>
              <a:rPr lang="en-US" altLang="en-US" sz="16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variable use to breakdown the sample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or more </a:t>
            </a:r>
            <a:r>
              <a:rPr lang="en-US" altLang="en-US" sz="16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 the sample is broken into 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b="1" u="sng" dirty="0">
                <a:latin typeface="Georgia" panose="02040502050405020303" pitchFamily="18" charset="0"/>
              </a:rPr>
              <a:t>nominal variable ONLY has 2 categories</a:t>
            </a:r>
            <a:r>
              <a:rPr lang="en-US" altLang="en-US" sz="2000" dirty="0">
                <a:latin typeface="Georgia" panose="02040502050405020303" pitchFamily="18" charset="0"/>
              </a:rPr>
              <a:t>,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latin typeface="Georgia" panose="02040502050405020303" pitchFamily="18" charset="0"/>
              </a:rPr>
              <a:t>GoF</a:t>
            </a:r>
            <a:r>
              <a:rPr lang="en-US" altLang="en-US" sz="2000" dirty="0">
                <a:latin typeface="Georgia" panose="02040502050405020303" pitchFamily="18" charset="0"/>
              </a:rPr>
              <a:t> test: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 as z</a:t>
            </a:r>
            <a:r>
              <a:rPr lang="en-US" altLang="en-US" sz="1600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 binomial or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Compare obtained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statistic to critical value based on </a:t>
            </a:r>
            <a:r>
              <a:rPr lang="en-US" alt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df</a:t>
            </a:r>
            <a:r>
              <a:rPr lang="en-US" altLang="en-US" sz="2000" b="1" i="1" dirty="0">
                <a:solidFill>
                  <a:srgbClr val="00B050"/>
                </a:solidFill>
                <a:latin typeface="Georgia" panose="02040502050405020303" pitchFamily="18" charset="0"/>
              </a:rPr>
              <a:t> = k – 1</a:t>
            </a:r>
            <a:r>
              <a:rPr lang="en-US" altLang="en-US" sz="2000" dirty="0">
                <a:latin typeface="Georgia" panose="02040502050405020303" pitchFamily="18" charset="0"/>
              </a:rPr>
              <a:t>, k = # categories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05" y="1481364"/>
            <a:ext cx="3916914" cy="1636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79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1-way Chi-Squared</a:t>
            </a:r>
            <a:r>
              <a:rPr lang="en-US" sz="3200" dirty="0" smtClean="0">
                <a:latin typeface="Georgia" panose="02040502050405020303" pitchFamily="18" charset="0"/>
              </a:rPr>
              <a:t>: “</a:t>
            </a:r>
            <a:r>
              <a:rPr lang="en-US" sz="3200" b="1" dirty="0" smtClean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 smtClean="0">
                <a:latin typeface="Georgia" panose="02040502050405020303" pitchFamily="18" charset="0"/>
              </a:rPr>
              <a:t>” Test</a:t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 smtClean="0">
                <a:latin typeface="Georgia" panose="02040502050405020303" pitchFamily="18" charset="0"/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Assumptions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569195" y="1499616"/>
            <a:ext cx="4928998" cy="481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5F4F44-E934-D94D-BCB9-953235B73F2F}"/>
              </a:ext>
            </a:extLst>
          </p:cNvPr>
          <p:cNvSpPr/>
          <p:nvPr/>
        </p:nvSpPr>
        <p:spPr>
          <a:xfrm>
            <a:off x="2435717" y="4047473"/>
            <a:ext cx="9432433" cy="1692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2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Assumptions</a:t>
            </a:r>
          </a:p>
          <a:p>
            <a:pPr algn="ctr"/>
            <a:r>
              <a:rPr lang="en-US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Independent, </a:t>
            </a:r>
            <a:r>
              <a:rPr lang="en-US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random </a:t>
            </a:r>
            <a:r>
              <a:rPr lang="en-US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“representative”</a:t>
            </a:r>
            <a:endParaRPr lang="en-US" altLang="en-US" sz="2400" dirty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</a:t>
            </a:r>
            <a:r>
              <a:rPr lang="en-US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exclusive, exhaustive </a:t>
            </a:r>
            <a:r>
              <a:rPr lang="en-US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categories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1 and only 1</a:t>
            </a:r>
            <a:endParaRPr lang="en-US" altLang="en-US" sz="2400" dirty="0" smtClean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Expected</a:t>
            </a:r>
            <a:r>
              <a:rPr lang="en-US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frequencies: </a:t>
            </a:r>
            <a:r>
              <a:rPr lang="en-US" altLang="en-US" sz="2400" b="1" dirty="0" smtClean="0">
                <a:solidFill>
                  <a:srgbClr val="FEE2F8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≥ 5</a:t>
            </a:r>
            <a:r>
              <a:rPr lang="en-US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per each cell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 approximation</a:t>
            </a:r>
            <a:endParaRPr lang="en-US" altLang="en-US" sz="2400" dirty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005" y="1481364"/>
            <a:ext cx="3916914" cy="1636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6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K = 2</a:t>
            </a:r>
            <a:r>
              <a:rPr 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 , P = .5 (“equally likely”) 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265345"/>
            <a:ext cx="10148298" cy="45806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 =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0.50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96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104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dirty="0">
                <a:solidFill>
                  <a:srgbClr val="00B0F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</a:t>
            </a:r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200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dirty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100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dirty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– 1 = 1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295E-512F-1A4C-9917-7E5CF4154ED4}"/>
              </a:ext>
            </a:extLst>
          </p:cNvPr>
          <p:cNvSpPr/>
          <p:nvPr/>
        </p:nvSpPr>
        <p:spPr>
          <a:xfrm>
            <a:off x="7508885" y="1458345"/>
            <a:ext cx="4121461" cy="265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chemeClr val="accent1"/>
                </a:solidFill>
                <a:latin typeface="Georgia" panose="02040502050405020303" pitchFamily="18" charset="0"/>
              </a:rPr>
              <a:t>Experiment: </a:t>
            </a:r>
            <a:endParaRPr lang="en-US" altLang="en-US" sz="1600" b="1" u="sng" dirty="0" smtClean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600" b="1" u="sng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</a:t>
            </a:r>
            <a:r>
              <a:rPr lang="en-US" altLang="en-US" sz="1600" b="1" dirty="0">
                <a:solidFill>
                  <a:schemeClr val="accent1"/>
                </a:solidFill>
                <a:latin typeface="Georgia" panose="02040502050405020303" pitchFamily="18" charset="0"/>
              </a:rPr>
              <a:t>50%</a:t>
            </a: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 of her constituents support this type of research. In a random survey of </a:t>
            </a:r>
            <a:r>
              <a:rPr lang="en-US" altLang="en-US" sz="1600" b="1" dirty="0">
                <a:solidFill>
                  <a:schemeClr val="accent1"/>
                </a:solidFill>
                <a:latin typeface="Georgia" panose="02040502050405020303" pitchFamily="18" charset="0"/>
              </a:rPr>
              <a:t>200 </a:t>
            </a: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constituents, </a:t>
            </a:r>
            <a:r>
              <a:rPr lang="en-US" altLang="en-US" sz="1600" b="1" dirty="0">
                <a:solidFill>
                  <a:schemeClr val="accent1"/>
                </a:solidFill>
                <a:latin typeface="Georgia" panose="02040502050405020303" pitchFamily="18" charset="0"/>
              </a:rPr>
              <a:t>96 </a:t>
            </a: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14" y="120138"/>
            <a:ext cx="2280515" cy="952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6801"/>
              </p:ext>
            </p:extLst>
          </p:nvPr>
        </p:nvGraphicFramePr>
        <p:xfrm>
          <a:off x="7346800" y="4346107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ALWAYS USE COUNTS!!!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 = “failure”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/>
                        <a:t>(the data)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</a:p>
                    <a:p>
                      <a:pPr algn="ctr"/>
                      <a:r>
                        <a:rPr lang="en-US" dirty="0"/>
                        <a:t>(based on N, P, 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34286" y="5111235"/>
            <a:ext cx="9144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44200" y="5134792"/>
            <a:ext cx="9144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434286" y="5723007"/>
            <a:ext cx="9144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45362" y="5726928"/>
            <a:ext cx="9144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7"/>
              <p:cNvSpPr txBox="1">
                <a:spLocks/>
              </p:cNvSpPr>
              <p:nvPr/>
            </p:nvSpPr>
            <p:spPr>
              <a:xfrm>
                <a:off x="2374323" y="2957463"/>
                <a:ext cx="4322536" cy="1244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96−100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104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23" y="2957463"/>
                <a:ext cx="4322536" cy="1244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2370455" y="3760971"/>
                <a:ext cx="2117749" cy="1244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55" y="3760971"/>
                <a:ext cx="2117749" cy="124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7"/>
              <p:cNvSpPr txBox="1">
                <a:spLocks/>
              </p:cNvSpPr>
              <p:nvPr/>
            </p:nvSpPr>
            <p:spPr>
              <a:xfrm>
                <a:off x="4181223" y="3770299"/>
                <a:ext cx="2532123" cy="1244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23" y="3770299"/>
                <a:ext cx="2532123" cy="1244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7"/>
              <p:cNvSpPr txBox="1">
                <a:spLocks/>
              </p:cNvSpPr>
              <p:nvPr/>
            </p:nvSpPr>
            <p:spPr>
              <a:xfrm>
                <a:off x="1248528" y="4578887"/>
                <a:ext cx="721631" cy="463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28" y="4578887"/>
                <a:ext cx="721631" cy="463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7"/>
              <p:cNvSpPr txBox="1">
                <a:spLocks/>
              </p:cNvSpPr>
              <p:nvPr/>
            </p:nvSpPr>
            <p:spPr>
              <a:xfrm>
                <a:off x="2234358" y="4624233"/>
                <a:ext cx="721631" cy="463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3.84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58" y="4624233"/>
                <a:ext cx="721631" cy="463105"/>
              </a:xfrm>
              <a:prstGeom prst="rect">
                <a:avLst/>
              </a:prstGeom>
              <a:blipFill>
                <a:blip r:embed="rId7"/>
                <a:stretch>
                  <a:fillRect l="-9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74155" y="5795690"/>
                <a:ext cx="74961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</a:rPr>
                  <a:t>There is no evidence that less than half of the constituents support this research,</a:t>
                </a:r>
                <a:r>
                  <a:rPr lang="el-GR" sz="24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sz="2400" i="1" baseline="30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=0.32,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.572.</m:t>
                    </m:r>
                  </m:oMath>
                </a14:m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5" y="5795690"/>
                <a:ext cx="7496109" cy="830997"/>
              </a:xfrm>
              <a:prstGeom prst="rect">
                <a:avLst/>
              </a:prstGeom>
              <a:blipFill>
                <a:blip r:embed="rId8"/>
                <a:stretch>
                  <a:fillRect l="-1302" t="-5882" r="-97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3794636" y="277712"/>
            <a:ext cx="6634426" cy="647689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805836" y="2957387"/>
            <a:ext cx="6429629" cy="21637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819294" y="2533237"/>
            <a:ext cx="726561" cy="365617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22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295E-512F-1A4C-9917-7E5CF4154ED4}"/>
              </a:ext>
            </a:extLst>
          </p:cNvPr>
          <p:cNvSpPr/>
          <p:nvPr/>
        </p:nvSpPr>
        <p:spPr>
          <a:xfrm>
            <a:off x="7535389" y="1458345"/>
            <a:ext cx="4121461" cy="265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1600" b="1" u="sng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Experiment</a:t>
            </a:r>
            <a:endParaRPr lang="en-US" altLang="en-US" sz="1600" b="1" u="sng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80000"/>
              </a:lnSpc>
            </a:pPr>
            <a:endParaRPr lang="en-US" altLang="en-US" sz="1600" b="1" u="sng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K = 2, P = .5 (“equally likely”)  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18" name="Picture 2" descr="R: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1265301"/>
            <a:ext cx="3416814" cy="17560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26" name="Group 25"/>
          <p:cNvGrpSpPr/>
          <p:nvPr/>
        </p:nvGrpSpPr>
        <p:grpSpPr>
          <a:xfrm>
            <a:off x="261248" y="1350916"/>
            <a:ext cx="5722109" cy="1417640"/>
            <a:chOff x="261248" y="1350916"/>
            <a:chExt cx="5722109" cy="14176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3312" y="1350916"/>
              <a:ext cx="2340045" cy="5032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" name="Group 18"/>
            <p:cNvGrpSpPr/>
            <p:nvPr/>
          </p:nvGrpSpPr>
          <p:grpSpPr>
            <a:xfrm>
              <a:off x="261248" y="1792945"/>
              <a:ext cx="5245030" cy="975611"/>
              <a:chOff x="6330743" y="3097705"/>
              <a:chExt cx="5245030" cy="97561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330743" y="3861305"/>
                <a:ext cx="1516950" cy="212011"/>
              </a:xfrm>
              <a:prstGeom prst="roundRect">
                <a:avLst/>
              </a:prstGeom>
              <a:noFill/>
              <a:ln w="381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7847693" y="3097705"/>
                <a:ext cx="3728080" cy="86960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6330743" y="3236401"/>
                <a:ext cx="1219200" cy="229280"/>
              </a:xfrm>
              <a:prstGeom prst="roundRect">
                <a:avLst/>
              </a:prstGeom>
              <a:noFill/>
              <a:ln w="381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745" y="2379590"/>
            <a:ext cx="3117909" cy="89633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48" y="3878505"/>
            <a:ext cx="2460902" cy="69606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995" y="4738982"/>
            <a:ext cx="2460903" cy="76023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48" y="5663624"/>
            <a:ext cx="1729202" cy="78152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41" name="Group 40"/>
          <p:cNvGrpSpPr/>
          <p:nvPr/>
        </p:nvGrpSpPr>
        <p:grpSpPr>
          <a:xfrm>
            <a:off x="1588187" y="3912764"/>
            <a:ext cx="3564991" cy="674631"/>
            <a:chOff x="1588187" y="3912764"/>
            <a:chExt cx="3564991" cy="6746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20254" y="3912764"/>
              <a:ext cx="2132924" cy="6746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Rounded Rectangle 32"/>
            <p:cNvSpPr/>
            <p:nvPr/>
          </p:nvSpPr>
          <p:spPr>
            <a:xfrm>
              <a:off x="1588187" y="4059800"/>
              <a:ext cx="1029117" cy="280432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616204" y="4200016"/>
              <a:ext cx="905385" cy="1402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634570" y="4838635"/>
            <a:ext cx="3513718" cy="571608"/>
            <a:chOff x="1634570" y="4838635"/>
            <a:chExt cx="3513718" cy="57160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20254" y="4838635"/>
              <a:ext cx="2128034" cy="571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4" name="Rounded Rectangle 33"/>
            <p:cNvSpPr/>
            <p:nvPr/>
          </p:nvSpPr>
          <p:spPr>
            <a:xfrm>
              <a:off x="1634570" y="4978882"/>
              <a:ext cx="1029117" cy="280432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663687" y="5092047"/>
              <a:ext cx="905385" cy="1402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917346" y="5232262"/>
            <a:ext cx="9690870" cy="1061509"/>
            <a:chOff x="1917346" y="5232262"/>
            <a:chExt cx="9690870" cy="106150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18758" y="5232262"/>
              <a:ext cx="5789458" cy="10615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9" name="Straight Arrow Connector 38"/>
            <p:cNvCxnSpPr/>
            <p:nvPr/>
          </p:nvCxnSpPr>
          <p:spPr>
            <a:xfrm flipV="1">
              <a:off x="1917346" y="5574652"/>
              <a:ext cx="4370811" cy="47253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9976813" y="6001572"/>
            <a:ext cx="1029117" cy="28043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0568609" y="4978882"/>
            <a:ext cx="437321" cy="1135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930713" y="4186816"/>
                <a:ext cx="5677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>
                    <a:solidFill>
                      <a:srgbClr val="008000"/>
                    </a:solidFill>
                  </a:rPr>
                  <a:t>Conclusion: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There is no evidence that less than half of the constituents support this research,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i="1" baseline="30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=0.32,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.572.</m:t>
                    </m:r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13" y="4186816"/>
                <a:ext cx="5677503" cy="923330"/>
              </a:xfrm>
              <a:prstGeom prst="rect">
                <a:avLst/>
              </a:prstGeom>
              <a:blipFill>
                <a:blip r:embed="rId13"/>
                <a:stretch>
                  <a:fillRect l="-967" t="-3974" r="-64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6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16150" y="1368499"/>
            <a:ext cx="7866065" cy="4241726"/>
          </a:xfrm>
          <a:prstGeom prst="roundRect">
            <a:avLst>
              <a:gd name="adj" fmla="val 0"/>
            </a:avLst>
          </a:prstGeom>
          <a:solidFill>
            <a:srgbClr val="FFFFFF">
              <a:alpha val="80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anose="02040502050405020303" pitchFamily="18" charset="0"/>
              </a:rPr>
              <a:t>Creativity </a:t>
            </a:r>
            <a:endParaRPr lang="en-US" sz="4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involves </a:t>
            </a:r>
            <a:r>
              <a:rPr lang="en-US" sz="4000" dirty="0">
                <a:solidFill>
                  <a:schemeClr val="tx1"/>
                </a:solidFill>
                <a:latin typeface="Georgia" panose="02040502050405020303" pitchFamily="18" charset="0"/>
              </a:rPr>
              <a:t>breaking out of established patterns </a:t>
            </a:r>
            <a:endParaRPr lang="en-US" sz="4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 </a:t>
            </a:r>
            <a:r>
              <a:rPr lang="en-US" sz="4000" dirty="0">
                <a:solidFill>
                  <a:schemeClr val="tx1"/>
                </a:solidFill>
                <a:latin typeface="Georgia" panose="02040502050405020303" pitchFamily="18" charset="0"/>
              </a:rPr>
              <a:t>order to look at things </a:t>
            </a:r>
            <a:endParaRPr lang="en-US" sz="4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 </a:t>
            </a:r>
            <a:r>
              <a:rPr lang="en-US" sz="4000" dirty="0">
                <a:solidFill>
                  <a:schemeClr val="tx1"/>
                </a:solidFill>
                <a:latin typeface="Georgia" panose="02040502050405020303" pitchFamily="18" charset="0"/>
              </a:rPr>
              <a:t>a different way.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--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en-US" sz="2400" b="1" i="1" dirty="0">
                <a:solidFill>
                  <a:schemeClr val="tx1"/>
                </a:solidFill>
                <a:latin typeface="Georgia" panose="02040502050405020303" pitchFamily="18" charset="0"/>
              </a:rPr>
              <a:t>Edward de Bono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345644" y="3781272"/>
            <a:ext cx="3413106" cy="2308324"/>
          </a:xfrm>
          <a:prstGeom prst="rect">
            <a:avLst/>
          </a:prstGeom>
          <a:solidFill>
            <a:srgbClr val="C1FFF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Research Question</a:t>
            </a:r>
          </a:p>
          <a:p>
            <a:pPr algn="ctr"/>
            <a:endParaRPr lang="en-US" altLang="en-US" sz="2400" b="1" u="sng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K &gt; 2</a:t>
            </a:r>
            <a:r>
              <a:rPr 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, P = “equally likely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”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9391" y="1265345"/>
            <a:ext cx="10148298" cy="45806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“equally likely” (</a:t>
            </a:r>
            <a:r>
              <a:rPr lang="en-US" altLang="en-US" sz="2000" dirty="0" smtClean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k = 6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N = 120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see table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en-US" sz="2000" dirty="0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120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dirty="0" smtClean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6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20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dirty="0" smtClean="0">
                <a:solidFill>
                  <a:srgbClr val="FF00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6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– 1 =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5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41505"/>
              </p:ext>
            </p:extLst>
          </p:nvPr>
        </p:nvGraphicFramePr>
        <p:xfrm>
          <a:off x="7095308" y="1630788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095308" y="1078972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ALWAYS USE COUNTS!!!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14" y="120138"/>
            <a:ext cx="2280515" cy="952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7"/>
              <p:cNvSpPr txBox="1">
                <a:spLocks/>
              </p:cNvSpPr>
              <p:nvPr/>
            </p:nvSpPr>
            <p:spPr>
              <a:xfrm>
                <a:off x="2302887" y="2902357"/>
                <a:ext cx="4898127" cy="753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87" y="2902357"/>
                <a:ext cx="4898127" cy="75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356676" y="5930506"/>
                <a:ext cx="10513094" cy="463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0" dirty="0" smtClean="0">
                    <a:solidFill>
                      <a:srgbClr val="00B050"/>
                    </a:solidFill>
                  </a:rPr>
                  <a:t>We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ave no evidence that book checkouts are different on any day of the week,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sz="2400" i="1" baseline="30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6.7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.244.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6" y="5930506"/>
                <a:ext cx="10513094" cy="463105"/>
              </a:xfrm>
              <a:prstGeom prst="rect">
                <a:avLst/>
              </a:prstGeom>
              <a:blipFill>
                <a:blip r:embed="rId4"/>
                <a:stretch>
                  <a:fillRect l="-928" t="-18421" b="-7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870473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224446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41268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12063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82858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553653" y="3062799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7"/>
              <p:cNvSpPr txBox="1">
                <a:spLocks/>
              </p:cNvSpPr>
              <p:nvPr/>
            </p:nvSpPr>
            <p:spPr>
              <a:xfrm>
                <a:off x="2254701" y="3621008"/>
                <a:ext cx="4898127" cy="753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0+36+4+9+4+81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01" y="3621008"/>
                <a:ext cx="4898127" cy="753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7"/>
              <p:cNvSpPr txBox="1">
                <a:spLocks/>
              </p:cNvSpPr>
              <p:nvPr/>
            </p:nvSpPr>
            <p:spPr>
              <a:xfrm>
                <a:off x="5122327" y="3597054"/>
                <a:ext cx="1727017" cy="753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134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27" y="3597054"/>
                <a:ext cx="1727017" cy="753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3859708" y="177744"/>
            <a:ext cx="6634426" cy="647689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3802097" y="3780066"/>
            <a:ext cx="6429629" cy="21637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13212" y="2478207"/>
            <a:ext cx="726561" cy="365617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7"/>
              <p:cNvSpPr txBox="1">
                <a:spLocks/>
              </p:cNvSpPr>
              <p:nvPr/>
            </p:nvSpPr>
            <p:spPr>
              <a:xfrm>
                <a:off x="2234358" y="4624233"/>
                <a:ext cx="721631" cy="463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11.07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58" y="4624233"/>
                <a:ext cx="721631" cy="463105"/>
              </a:xfrm>
              <a:prstGeom prst="rect">
                <a:avLst/>
              </a:prstGeom>
              <a:blipFill>
                <a:blip r:embed="rId8"/>
                <a:stretch>
                  <a:fillRect l="-21186" r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7"/>
              <p:cNvSpPr txBox="1">
                <a:spLocks/>
              </p:cNvSpPr>
              <p:nvPr/>
            </p:nvSpPr>
            <p:spPr>
              <a:xfrm>
                <a:off x="1248528" y="4578887"/>
                <a:ext cx="721631" cy="463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28" y="4578887"/>
                <a:ext cx="721631" cy="463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1421908"/>
            <a:ext cx="3634692" cy="205746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" y="5697604"/>
            <a:ext cx="2067662" cy="790391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grpSp>
        <p:nvGrpSpPr>
          <p:cNvPr id="32" name="Group 31"/>
          <p:cNvGrpSpPr/>
          <p:nvPr/>
        </p:nvGrpSpPr>
        <p:grpSpPr>
          <a:xfrm>
            <a:off x="450761" y="4027804"/>
            <a:ext cx="4423931" cy="1023670"/>
            <a:chOff x="450761" y="4027804"/>
            <a:chExt cx="4423931" cy="10236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761" y="4027804"/>
              <a:ext cx="4423931" cy="1023670"/>
            </a:xfrm>
            <a:prstGeom prst="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16" name="Rounded Rectangle 15"/>
            <p:cNvSpPr/>
            <p:nvPr/>
          </p:nvSpPr>
          <p:spPr>
            <a:xfrm>
              <a:off x="592429" y="4539639"/>
              <a:ext cx="1519707" cy="21890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345644" y="3781272"/>
            <a:ext cx="3413106" cy="2308324"/>
          </a:xfrm>
          <a:prstGeom prst="rect">
            <a:avLst/>
          </a:prstGeom>
          <a:solidFill>
            <a:srgbClr val="C1FFF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Research Question</a:t>
            </a:r>
          </a:p>
          <a:p>
            <a:pPr algn="ctr"/>
            <a:endParaRPr lang="en-US" altLang="en-US" sz="2400" b="1" u="sng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K &gt; 2, P = “equally likely”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47850" y="1752407"/>
            <a:ext cx="9681798" cy="1486093"/>
            <a:chOff x="1847850" y="1752407"/>
            <a:chExt cx="9681798" cy="148609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3607" y="1752407"/>
              <a:ext cx="5566041" cy="5768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847850" y="2190750"/>
              <a:ext cx="4362450" cy="10477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086479" y="2190750"/>
            <a:ext cx="2834041" cy="1930417"/>
            <a:chOff x="5086479" y="2190750"/>
            <a:chExt cx="2834041" cy="19304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6479" y="3411214"/>
              <a:ext cx="2834041" cy="709953"/>
            </a:xfrm>
            <a:prstGeom prst="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6877620" y="3656736"/>
              <a:ext cx="1030126" cy="21890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305550" y="2190750"/>
              <a:ext cx="990600" cy="14850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86479" y="2488429"/>
            <a:ext cx="6445824" cy="2679950"/>
            <a:chOff x="5086479" y="2488429"/>
            <a:chExt cx="6445824" cy="26799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6479" y="4463461"/>
              <a:ext cx="2871251" cy="704918"/>
            </a:xfrm>
            <a:prstGeom prst="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3607" y="2488429"/>
              <a:ext cx="5568696" cy="5043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Rounded Rectangle 17"/>
            <p:cNvSpPr/>
            <p:nvPr/>
          </p:nvSpPr>
          <p:spPr>
            <a:xfrm>
              <a:off x="6890394" y="4706467"/>
              <a:ext cx="1030126" cy="21890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2" idx="3"/>
              <a:endCxn id="13" idx="2"/>
            </p:cNvCxnSpPr>
            <p:nvPr/>
          </p:nvCxnSpPr>
          <p:spPr>
            <a:xfrm flipV="1">
              <a:off x="7957730" y="2992743"/>
              <a:ext cx="790225" cy="18231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404741" y="5510673"/>
            <a:ext cx="5848488" cy="1008860"/>
            <a:chOff x="2404741" y="5510673"/>
            <a:chExt cx="5848488" cy="100886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01401" y="5510673"/>
              <a:ext cx="5551828" cy="10088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2404741" y="5751549"/>
              <a:ext cx="1116461" cy="2635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2" descr="R: 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6503499" y="6269088"/>
            <a:ext cx="1030126" cy="21890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7"/>
          <p:cNvSpPr txBox="1">
            <a:spLocks/>
          </p:cNvSpPr>
          <p:nvPr/>
        </p:nvSpPr>
        <p:spPr>
          <a:xfrm>
            <a:off x="7694441" y="3553879"/>
            <a:ext cx="1943204" cy="80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Must add up to exactly 1.0!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33114" y="2573210"/>
            <a:ext cx="2216011" cy="2677656"/>
          </a:xfrm>
          <a:prstGeom prst="rect">
            <a:avLst/>
          </a:prstGeom>
          <a:solidFill>
            <a:srgbClr val="C1FFF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Question</a:t>
            </a:r>
          </a:p>
          <a:p>
            <a:pPr algn="ctr"/>
            <a:r>
              <a:rPr lang="en-US" altLang="en-US" sz="2400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Do the M&amp;M’s in my bag </a:t>
            </a:r>
            <a:r>
              <a:rPr lang="en-US" altLang="en-US" sz="2400" b="1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support</a:t>
            </a:r>
            <a:r>
              <a:rPr lang="en-US" altLang="en-US" sz="2400" dirty="0" smtClean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the websites’ claimed color mix?</a:t>
            </a:r>
            <a:endParaRPr lang="en-US" altLang="en-US" sz="2400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Example: K &gt; 2, P = “specified breakdown”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38" name="Picture 2" descr="R: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5" y="1300147"/>
            <a:ext cx="3706507" cy="2546126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123723" y="1210930"/>
            <a:ext cx="7696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Years ago, the Mars company used to post the 'color breakdown' for each type of M &amp; M it produced on its website.  The information has since been removed, but the last time I checked it claim that plain, milk chocolate M &amp; M's consisted of</a:t>
            </a:r>
            <a:r>
              <a:rPr lang="en-US" dirty="0" smtClean="0"/>
              <a:t>: 13</a:t>
            </a:r>
            <a:r>
              <a:rPr lang="en-US" dirty="0"/>
              <a:t>% </a:t>
            </a:r>
            <a:r>
              <a:rPr lang="en-US" dirty="0" smtClean="0"/>
              <a:t>brown, 14</a:t>
            </a:r>
            <a:r>
              <a:rPr lang="en-US" dirty="0"/>
              <a:t>% </a:t>
            </a:r>
            <a:r>
              <a:rPr lang="en-US" dirty="0" smtClean="0"/>
              <a:t>yellow, 13</a:t>
            </a:r>
            <a:r>
              <a:rPr lang="en-US" dirty="0"/>
              <a:t>% </a:t>
            </a:r>
            <a:r>
              <a:rPr lang="en-US" dirty="0" smtClean="0"/>
              <a:t>red, 16</a:t>
            </a:r>
            <a:r>
              <a:rPr lang="en-US" dirty="0"/>
              <a:t>% </a:t>
            </a:r>
            <a:r>
              <a:rPr lang="en-US" dirty="0" smtClean="0"/>
              <a:t>green, 24</a:t>
            </a:r>
            <a:r>
              <a:rPr lang="en-US" dirty="0"/>
              <a:t>% </a:t>
            </a:r>
            <a:r>
              <a:rPr lang="en-US" dirty="0" smtClean="0"/>
              <a:t>blue, and 20</a:t>
            </a:r>
            <a:r>
              <a:rPr lang="en-US" dirty="0"/>
              <a:t>% </a:t>
            </a:r>
            <a:r>
              <a:rPr lang="en-US" dirty="0" smtClean="0"/>
              <a:t>orange.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02" y="2573210"/>
            <a:ext cx="5198373" cy="908397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0" name="Rounded Rectangle 29"/>
          <p:cNvSpPr/>
          <p:nvPr/>
        </p:nvSpPr>
        <p:spPr>
          <a:xfrm>
            <a:off x="5641137" y="3016764"/>
            <a:ext cx="3801037" cy="32278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77" y="4008550"/>
            <a:ext cx="5225776" cy="123607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grpSp>
        <p:nvGrpSpPr>
          <p:cNvPr id="42" name="Group 41"/>
          <p:cNvGrpSpPr/>
          <p:nvPr/>
        </p:nvGrpSpPr>
        <p:grpSpPr>
          <a:xfrm>
            <a:off x="121476" y="4866735"/>
            <a:ext cx="6034159" cy="1875138"/>
            <a:chOff x="121476" y="4866735"/>
            <a:chExt cx="6034159" cy="18751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76" y="5336415"/>
              <a:ext cx="6034159" cy="14054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7" name="Straight Arrow Connector 36"/>
            <p:cNvCxnSpPr/>
            <p:nvPr/>
          </p:nvCxnSpPr>
          <p:spPr>
            <a:xfrm flipH="1">
              <a:off x="2071720" y="4866735"/>
              <a:ext cx="207126" cy="605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021" y="3658990"/>
            <a:ext cx="1532415" cy="70258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grpSp>
        <p:nvGrpSpPr>
          <p:cNvPr id="43" name="Group 42"/>
          <p:cNvGrpSpPr/>
          <p:nvPr/>
        </p:nvGrpSpPr>
        <p:grpSpPr>
          <a:xfrm>
            <a:off x="5492405" y="4013588"/>
            <a:ext cx="4316584" cy="1192818"/>
            <a:chOff x="5492405" y="4120649"/>
            <a:chExt cx="4316584" cy="119281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2405" y="4545600"/>
              <a:ext cx="4316584" cy="7449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9" name="Rounded Rectangle 38"/>
            <p:cNvSpPr/>
            <p:nvPr/>
          </p:nvSpPr>
          <p:spPr>
            <a:xfrm>
              <a:off x="8778863" y="5094560"/>
              <a:ext cx="1030126" cy="21890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024820" y="4120649"/>
              <a:ext cx="1754043" cy="7974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7"/>
              <p:cNvSpPr txBox="1">
                <a:spLocks/>
              </p:cNvSpPr>
              <p:nvPr/>
            </p:nvSpPr>
            <p:spPr>
              <a:xfrm>
                <a:off x="6387547" y="5489968"/>
                <a:ext cx="5661577" cy="1154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This bag does NOT match the breakdown previously posted,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sz="2400" i="1" baseline="30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23.67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&lt;.001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47" y="5489968"/>
                <a:ext cx="5661577" cy="1154532"/>
              </a:xfrm>
              <a:prstGeom prst="rect">
                <a:avLst/>
              </a:prstGeom>
              <a:blipFill>
                <a:blip r:embed="rId9"/>
                <a:stretch>
                  <a:fillRect l="-1722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31394" y="1377246"/>
            <a:ext cx="50456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4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400" i="1" dirty="0">
                <a:solidFill>
                  <a:srgbClr val="008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400" dirty="0">
                <a:solidFill>
                  <a:srgbClr val="008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&gt; 2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, original table converted into table with 2 cells</a:t>
            </a:r>
          </a:p>
          <a:p>
            <a:pPr lvl="1" eaLnBrk="1" hangingPunct="1"/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all other </a:t>
            </a:r>
            <a:r>
              <a:rPr lang="en-US" altLang="en-US" sz="2000" b="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endParaRPr lang="en-US" altLang="en-US" sz="2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Use same formula for </a:t>
            </a:r>
            <a:r>
              <a:rPr lang="en-US" altLang="en-US" sz="2400" b="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24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810250" y="1265302"/>
            <a:ext cx="5890338" cy="50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2400" b="0" i="1" dirty="0" smtClean="0">
                <a:latin typeface="Georgia" panose="02040502050405020303" pitchFamily="18" charset="0"/>
              </a:rPr>
              <a:t>Construct a 95% Confidence Interval</a:t>
            </a:r>
            <a:r>
              <a:rPr lang="en-US" altLang="en-US" sz="2400" b="0" dirty="0" smtClean="0">
                <a:latin typeface="Georgia" panose="02040502050405020303" pitchFamily="18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US" altLang="en-US" sz="2400" b="0" dirty="0" smtClean="0">
                <a:latin typeface="Georgia" panose="02040502050405020303" pitchFamily="18" charset="0"/>
              </a:rPr>
              <a:t>for </a:t>
            </a:r>
            <a:r>
              <a:rPr lang="en-US" altLang="en-US" sz="2400" dirty="0">
                <a:latin typeface="Georgia" panose="02040502050405020303" pitchFamily="18" charset="0"/>
              </a:rPr>
              <a:t>proportion</a:t>
            </a:r>
            <a:r>
              <a:rPr lang="en-US" altLang="en-US" sz="2400" b="0" dirty="0">
                <a:latin typeface="Georgia" panose="02040502050405020303" pitchFamily="18" charset="0"/>
              </a:rPr>
              <a:t> of books </a:t>
            </a:r>
            <a:r>
              <a:rPr lang="en-US" altLang="en-US" sz="2400" b="0" dirty="0" smtClean="0">
                <a:latin typeface="Georgia" panose="02040502050405020303" pitchFamily="18" charset="0"/>
              </a:rPr>
              <a:t>from </a:t>
            </a:r>
            <a:r>
              <a:rPr lang="en-US" altLang="en-US" sz="2400" dirty="0" smtClean="0">
                <a:solidFill>
                  <a:srgbClr val="008000"/>
                </a:solidFill>
                <a:latin typeface="Georgia" panose="02040502050405020303" pitchFamily="18" charset="0"/>
              </a:rPr>
              <a:t>Saturday</a:t>
            </a:r>
          </a:p>
          <a:p>
            <a:pPr marL="0" indent="0" algn="ctr" eaLnBrk="1" hangingPunct="1">
              <a:buNone/>
            </a:pPr>
            <a:endParaRPr lang="en-US" altLang="en-US" sz="2400" b="0" dirty="0" smtClean="0">
              <a:latin typeface="Georgia" panose="02040502050405020303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400" b="0" dirty="0" smtClean="0">
                <a:latin typeface="Georgia" panose="02040502050405020303" pitchFamily="18" charset="0"/>
              </a:rPr>
              <a:t>Point Estimate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400" b="0" dirty="0" smtClean="0">
              <a:latin typeface="Georgia" panose="02040502050405020303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400" b="0" dirty="0" smtClean="0">
                <a:latin typeface="Georgia" panose="02040502050405020303" pitchFamily="18" charset="0"/>
              </a:rPr>
              <a:t>Critical Value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400" b="0" dirty="0" smtClean="0">
                <a:latin typeface="Georgia" panose="02040502050405020303" pitchFamily="18" charset="0"/>
              </a:rPr>
              <a:t>Standard Error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400" b="0" dirty="0" smtClean="0">
              <a:latin typeface="Georgia" panose="02040502050405020303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400" b="0" dirty="0" smtClean="0">
                <a:latin typeface="Georgia" panose="02040502050405020303" pitchFamily="18" charset="0"/>
              </a:rPr>
              <a:t>Margin of Error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400" b="0" dirty="0" smtClean="0">
              <a:latin typeface="Georgia" panose="02040502050405020303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400" b="0" dirty="0" smtClean="0">
                <a:latin typeface="Georgia" panose="02040502050405020303" pitchFamily="18" charset="0"/>
              </a:rPr>
              <a:t>Interval </a:t>
            </a:r>
            <a:endParaRPr lang="en-US" altLang="en-US" sz="2400" dirty="0">
              <a:solidFill>
                <a:srgbClr val="00800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4850" y="4641993"/>
                <a:ext cx="4138769" cy="1091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0" y="4641993"/>
                <a:ext cx="4138769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Confidence Intervals, for proportions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031357" y="2551043"/>
                <a:ext cx="20656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𝟐𝟒𝟏𝟕</m:t>
                      </m:r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57" y="2551043"/>
                <a:ext cx="2065694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252631" y="3607659"/>
                <a:ext cx="98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1.96</a:t>
                </a:r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31" y="3607659"/>
                <a:ext cx="980397" cy="276999"/>
              </a:xfrm>
              <a:prstGeom prst="rect">
                <a:avLst/>
              </a:prstGeom>
              <a:blipFill>
                <a:blip r:embed="rId4"/>
                <a:stretch>
                  <a:fillRect l="-6211" t="-28889" r="-1366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40474" y="4155833"/>
                <a:ext cx="346011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.2417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×.7583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e>
                      </m:rad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𝟎𝟑𝟗𝟏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74" y="4155833"/>
                <a:ext cx="3460114" cy="818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78070" y="5371618"/>
                <a:ext cx="3131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𝑜𝐸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=1.96×0.0391=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.0766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70" y="5371618"/>
                <a:ext cx="3131691" cy="276999"/>
              </a:xfrm>
              <a:prstGeom prst="rect">
                <a:avLst/>
              </a:prstGeom>
              <a:blipFill>
                <a:blip r:embed="rId6"/>
                <a:stretch>
                  <a:fillRect l="-1365" r="-1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478070" y="5823473"/>
                <a:ext cx="2036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=.2417±.07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66 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70" y="5823473"/>
                <a:ext cx="2036711" cy="276999"/>
              </a:xfrm>
              <a:prstGeom prst="rect">
                <a:avLst/>
              </a:prstGeom>
              <a:blipFill>
                <a:blip r:embed="rId7"/>
                <a:stretch>
                  <a:fillRect l="-23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20429" y="6249652"/>
                <a:ext cx="216790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𝟏𝟔𝟓𝟏</m:t>
                          </m:r>
                          <m: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.</m:t>
                          </m:r>
                          <m: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𝟑𝟏𝟖𝟑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29" y="6249652"/>
                <a:ext cx="2167901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78" y="3324593"/>
            <a:ext cx="3746655" cy="249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Ranges from 0 to </a:t>
            </a:r>
            <a:r>
              <a:rPr lang="en-US" altLang="en-US" sz="2400" dirty="0" smtClean="0">
                <a:latin typeface="Georgia" panose="02040502050405020303" pitchFamily="18" charset="0"/>
              </a:rPr>
              <a:t>1: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1: Expected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654"/>
              </p:ext>
            </p:extLst>
          </p:nvPr>
        </p:nvGraphicFramePr>
        <p:xfrm>
          <a:off x="624778" y="1407687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8" y="1407687"/>
                        <a:ext cx="3886200" cy="1397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Effect Size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781" y="3411224"/>
            <a:ext cx="5551828" cy="100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90660" y="5431424"/>
                <a:ext cx="1630446" cy="74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6.7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</a:t>
                </a:r>
                <a:endParaRPr lang="en-US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60" y="5431424"/>
                <a:ext cx="1630446" cy="749629"/>
              </a:xfrm>
              <a:prstGeom prst="rect">
                <a:avLst/>
              </a:prstGeom>
              <a:blipFill>
                <a:blip r:embed="rId6"/>
                <a:stretch>
                  <a:fillRect l="-375" t="-2439" r="-13858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86329" y="5431423"/>
                <a:ext cx="1239314" cy="74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6.7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</a:t>
                </a:r>
                <a:endParaRPr lang="en-US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29" y="5431423"/>
                <a:ext cx="1239314" cy="749629"/>
              </a:xfrm>
              <a:prstGeom prst="rect">
                <a:avLst/>
              </a:prstGeom>
              <a:blipFill>
                <a:blip r:embed="rId7"/>
                <a:stretch>
                  <a:fillRect t="-2439" r="-1862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972749" y="5418171"/>
                <a:ext cx="817531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6.7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</a:t>
                </a:r>
                <a:endParaRPr lang="en-US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749" y="5418171"/>
                <a:ext cx="817531" cy="699487"/>
              </a:xfrm>
              <a:prstGeom prst="rect">
                <a:avLst/>
              </a:prstGeom>
              <a:blipFill>
                <a:blip r:embed="rId8"/>
                <a:stretch>
                  <a:fillRect l="-746" t="-2609" r="-283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102782" y="5521692"/>
            <a:ext cx="937757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.0111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6084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1514821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831643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50243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173233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84402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29479"/>
              </p:ext>
            </p:extLst>
          </p:nvPr>
        </p:nvGraphicFramePr>
        <p:xfrm>
          <a:off x="7385683" y="1265301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38" y="1345190"/>
            <a:ext cx="6739571" cy="52212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Like ANOVA, </a:t>
            </a:r>
            <a:r>
              <a:rPr lang="en-US" altLang="en-US" sz="2800" dirty="0">
                <a:solidFill>
                  <a:schemeClr val="accent1"/>
                </a:solidFill>
                <a:latin typeface="Georgia" panose="02040502050405020303" pitchFamily="18" charset="0"/>
              </a:rPr>
              <a:t>omnibus </a:t>
            </a:r>
            <a:r>
              <a:rPr lang="en-US" altLang="en-US" sz="28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test</a:t>
            </a:r>
            <a:r>
              <a:rPr lang="en-US" altLang="en-US" dirty="0" smtClean="0">
                <a:latin typeface="Georgia" panose="02040502050405020303" pitchFamily="18" charset="0"/>
              </a:rPr>
              <a:t>…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2800" u="sng" dirty="0" smtClean="0">
                <a:latin typeface="Georgia" panose="02040502050405020303" pitchFamily="18" charset="0"/>
              </a:rPr>
              <a:t>but </a:t>
            </a:r>
            <a:r>
              <a:rPr lang="en-US" altLang="en-US" sz="2800" u="sng" dirty="0">
                <a:latin typeface="Georgia" panose="02040502050405020303" pitchFamily="18" charset="0"/>
              </a:rPr>
              <a:t>where do differences lie</a:t>
            </a:r>
            <a:r>
              <a:rPr lang="en-US" altLang="en-US" sz="2800" u="sng" dirty="0" smtClean="0">
                <a:latin typeface="Georgia" panose="02040502050405020303" pitchFamily="18" charset="0"/>
              </a:rPr>
              <a:t>?</a:t>
            </a:r>
          </a:p>
          <a:p>
            <a:pPr marL="0" indent="0" algn="ctr">
              <a:buNone/>
            </a:pPr>
            <a:endParaRPr lang="en-US" altLang="en-US" sz="2800" u="sng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‘Pinpointing the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action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’ in contingency 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tables</a:t>
            </a:r>
          </a:p>
          <a:p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Post-hoc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Binomial, z-tests, or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smaller 1-way </a:t>
            </a:r>
            <a:r>
              <a:rPr lang="el-GR" altLang="en-US" i="1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tests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Collapsing, ignoring levels</a:t>
            </a:r>
          </a:p>
          <a:p>
            <a:pPr lvl="1"/>
            <a:r>
              <a:rPr lang="en-US" altLang="en-US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Bonferonni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per 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comparison</a:t>
            </a:r>
          </a:p>
          <a:p>
            <a:pPr lvl="1"/>
            <a:endParaRPr lang="en-US" altLang="en-US" i="1" dirty="0">
              <a:latin typeface="Georgia" panose="020405020504050203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b="1" i="1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b="1" dirty="0">
                <a:solidFill>
                  <a:srgbClr val="00B05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expected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frequencies per cell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5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5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5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per </a:t>
            </a:r>
            <a:r>
              <a:rPr lang="en-US" altLang="en-US" sz="25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cell</a:t>
            </a:r>
          </a:p>
          <a:p>
            <a:pPr lvl="1"/>
            <a:endParaRPr lang="en-US" altLang="en-US" sz="2500" baseline="30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Visual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analysis of differences in proportions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  1-way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“</a:t>
            </a:r>
            <a:r>
              <a:rPr lang="en-US" sz="3200" b="1" dirty="0">
                <a:solidFill>
                  <a:srgbClr val="008000"/>
                </a:solidFill>
                <a:latin typeface="Georgia" panose="02040502050405020303" pitchFamily="18" charset="0"/>
              </a:rPr>
              <a:t>Goodness of Fit</a:t>
            </a:r>
            <a:r>
              <a:rPr lang="en-US" sz="3200" dirty="0">
                <a:latin typeface="Georgia" panose="02040502050405020303" pitchFamily="18" charset="0"/>
              </a:rPr>
              <a:t>” </a:t>
            </a:r>
            <a:r>
              <a:rPr lang="en-US" sz="3200" dirty="0" smtClean="0">
                <a:latin typeface="Georgia" panose="02040502050405020303" pitchFamily="18" charset="0"/>
              </a:rPr>
              <a:t>Test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Post Hoc Follow-up Tests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6084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514821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31643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0243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73233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44028" y="2697312"/>
            <a:ext cx="41805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0008"/>
              </p:ext>
            </p:extLst>
          </p:nvPr>
        </p:nvGraphicFramePr>
        <p:xfrm>
          <a:off x="7385683" y="1265301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2" descr="http://127.0.0.1:32846/chunk_output/8C3D24B88AA2F39E/F8B262F9/cjeqhgjjgap0v/00001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99" y="3410105"/>
            <a:ext cx="4574474" cy="28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434"/>
            <a:ext cx="5657850" cy="48669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b="1" i="1" u="sng" dirty="0" smtClean="0">
                <a:solidFill>
                  <a:srgbClr val="C00000"/>
                </a:solidFill>
                <a:latin typeface="Georgia" panose="02040502050405020303" pitchFamily="18" charset="0"/>
              </a:rPr>
              <a:t>Aka</a:t>
            </a:r>
            <a:r>
              <a:rPr lang="en-US" altLang="en-US" sz="2800" b="1" i="1" u="sng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  <a:r>
              <a:rPr lang="en-US" altLang="en-US" sz="28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endParaRPr lang="en-US" altLang="en-US" sz="2800" b="1" u="sng" dirty="0" smtClean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US" altLang="en-US" sz="2800" dirty="0" smtClean="0">
                <a:latin typeface="Georgia" panose="02040502050405020303" pitchFamily="18" charset="0"/>
              </a:rPr>
              <a:t>Contingency table </a:t>
            </a:r>
          </a:p>
          <a:p>
            <a:r>
              <a:rPr lang="en-US" altLang="en-US" sz="2800" dirty="0" smtClean="0">
                <a:latin typeface="Georgia" panose="02040502050405020303" pitchFamily="18" charset="0"/>
              </a:rPr>
              <a:t>Cross-tabulation</a:t>
            </a:r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sz="2800" i="1" dirty="0" smtClean="0">
                <a:latin typeface="Georgia" panose="02040502050405020303" pitchFamily="18" charset="0"/>
              </a:rPr>
              <a:t>row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x </a:t>
            </a:r>
            <a:r>
              <a:rPr lang="en-US" altLang="en-US" sz="2800" i="1" dirty="0">
                <a:latin typeface="Georgia" panose="02040502050405020303" pitchFamily="18" charset="0"/>
              </a:rPr>
              <a:t>column (r x c)</a:t>
            </a:r>
            <a:r>
              <a:rPr lang="en-US" altLang="en-US" sz="2800" dirty="0">
                <a:latin typeface="Georgia" panose="02040502050405020303" pitchFamily="18" charset="0"/>
              </a:rPr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2 nominal </a:t>
            </a:r>
            <a:r>
              <a:rPr lang="en-US" altLang="en-US" sz="2400" u="sng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variables</a:t>
            </a:r>
            <a:endParaRPr lang="en-US" altLang="en-US" sz="24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800" b="1" u="sng" dirty="0" smtClean="0">
                <a:solidFill>
                  <a:srgbClr val="C00000"/>
                </a:solidFill>
                <a:latin typeface="Georgia" panose="02040502050405020303" pitchFamily="18" charset="0"/>
              </a:rPr>
              <a:t>Question:</a:t>
            </a:r>
          </a:p>
          <a:p>
            <a:r>
              <a:rPr lang="en-US" altLang="en-US" sz="2800" dirty="0" smtClean="0">
                <a:latin typeface="Georgia" panose="02040502050405020303" pitchFamily="18" charset="0"/>
              </a:rPr>
              <a:t>Is </a:t>
            </a:r>
            <a:r>
              <a:rPr lang="en-US" altLang="en-US" sz="2800" dirty="0">
                <a:latin typeface="Georgia" panose="02040502050405020303" pitchFamily="18" charset="0"/>
              </a:rPr>
              <a:t>distribution of 1 variable </a:t>
            </a:r>
            <a:r>
              <a:rPr lang="en-US" altLang="en-US" sz="2800" b="1" i="1" dirty="0">
                <a:latin typeface="Georgia" panose="02040502050405020303" pitchFamily="18" charset="0"/>
              </a:rPr>
              <a:t>contingent</a:t>
            </a:r>
            <a:r>
              <a:rPr lang="en-US" altLang="en-US" sz="2800" i="1" dirty="0"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on distribution of another?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there an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association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dependence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5050" y="1395444"/>
            <a:ext cx="6042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solidFill>
                  <a:srgbClr val="C00000"/>
                </a:solidFill>
                <a:latin typeface="Georgia" panose="02040502050405020303" pitchFamily="18" charset="0"/>
              </a:rPr>
              <a:t>Hypotheses</a:t>
            </a:r>
            <a:r>
              <a:rPr lang="en-US" altLang="en-US" sz="24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altLang="en-US" sz="24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</a:t>
            </a:r>
            <a:r>
              <a:rPr lang="en-US" altLang="en-US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in population</a:t>
            </a:r>
          </a:p>
          <a:p>
            <a:pPr lvl="1"/>
            <a:r>
              <a:rPr lang="en-US" altLang="en-US" sz="24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</a:t>
            </a:r>
            <a:r>
              <a:rPr lang="en-US" altLang="en-US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dependent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in population</a:t>
            </a:r>
          </a:p>
          <a:p>
            <a:pPr lvl="4"/>
            <a:endParaRPr lang="en-US" altLang="en-US" sz="24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Again, </a:t>
            </a: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 smtClean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 smtClean="0">
                <a:latin typeface="Georgia" panose="02040502050405020303" pitchFamily="18" charset="0"/>
              </a:rPr>
              <a:t>obs</a:t>
            </a:r>
            <a:r>
              <a:rPr lang="en-US" altLang="en-US" sz="2400" i="1" dirty="0" smtClean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is compared with </a:t>
            </a: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 smtClean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 smtClean="0">
                <a:latin typeface="Georgia" panose="02040502050405020303" pitchFamily="18" charset="0"/>
              </a:rPr>
              <a:t>cv</a:t>
            </a:r>
            <a:r>
              <a:rPr lang="en-US" altLang="en-US" sz="2400" dirty="0" smtClean="0">
                <a:latin typeface="Georgia" panose="02040502050405020303" pitchFamily="18" charset="0"/>
              </a:rPr>
              <a:t>   </a:t>
            </a:r>
          </a:p>
          <a:p>
            <a:endParaRPr lang="en-US" altLang="en-US" sz="2400" b="1" dirty="0">
              <a:solidFill>
                <a:srgbClr val="FF33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2400" b="1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r = # rows (levels of 1</a:t>
            </a:r>
            <a:r>
              <a:rPr lang="en-US" altLang="en-US" sz="2400" b="1" baseline="30000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st</a:t>
            </a:r>
            <a:r>
              <a:rPr lang="en-US" altLang="en-US" sz="2400" b="1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variable)</a:t>
            </a:r>
          </a:p>
          <a:p>
            <a:pPr algn="ctr"/>
            <a:r>
              <a:rPr lang="en-US" altLang="en-US" sz="2400" b="1" dirty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</a:t>
            </a:r>
            <a:r>
              <a:rPr lang="en-US" altLang="en-US" sz="2400" b="1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= # columns (levels of 2</a:t>
            </a:r>
            <a:r>
              <a:rPr lang="en-US" altLang="en-US" sz="2400" b="1" baseline="30000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nd</a:t>
            </a:r>
            <a:r>
              <a:rPr lang="en-US" altLang="en-US" sz="2400" b="1" dirty="0" smtClean="0">
                <a:solidFill>
                  <a:srgbClr val="FF33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variable)</a:t>
            </a:r>
          </a:p>
          <a:p>
            <a:pPr algn="ctr"/>
            <a:endParaRPr lang="en-US" altLang="en-US" sz="2400" b="1" dirty="0" smtClean="0">
              <a:solidFill>
                <a:srgbClr val="FF33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2400" b="1" i="1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b="1" i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-1)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Extension of </a:t>
            </a:r>
            <a:r>
              <a:rPr lang="el-GR" altLang="en-US" sz="2400" b="1" i="1" dirty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1" i="1" baseline="30000" dirty="0">
                <a:solidFill>
                  <a:srgbClr val="7030A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Goodness of Fit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Test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8033" y="1482334"/>
            <a:ext cx="11590986" cy="49454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 smtClean="0">
                <a:latin typeface="Georgia" panose="02040502050405020303" pitchFamily="18" charset="0"/>
              </a:rPr>
              <a:t>Equation</a:t>
            </a:r>
            <a:r>
              <a:rPr lang="en-US" altLang="en-US" b="1" u="sng" dirty="0">
                <a:latin typeface="Georgia" panose="02040502050405020303" pitchFamily="18" charset="0"/>
              </a:rPr>
              <a:t>: </a:t>
            </a:r>
            <a:endParaRPr lang="en-US" altLang="en-US" b="1" u="sng" dirty="0" smtClean="0">
              <a:latin typeface="Georgia" panose="02040502050405020303" pitchFamily="18" charset="0"/>
            </a:endParaRP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Same as 1-way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S</a:t>
            </a:r>
            <a:r>
              <a:rPr lang="en-US" altLang="en-US" dirty="0" smtClean="0">
                <a:latin typeface="Georgia" panose="02040502050405020303" pitchFamily="18" charset="0"/>
              </a:rPr>
              <a:t>tandardized </a:t>
            </a:r>
            <a:r>
              <a:rPr lang="en-US" altLang="en-US" dirty="0">
                <a:latin typeface="Georgia" panose="02040502050405020303" pitchFamily="18" charset="0"/>
              </a:rPr>
              <a:t>squared deviations summed for all cells</a:t>
            </a:r>
          </a:p>
          <a:p>
            <a:pPr marL="0" indent="-45720">
              <a:buNone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-45720">
              <a:buNone/>
            </a:pPr>
            <a:r>
              <a:rPr lang="en-US" altLang="en-US" b="1" u="sng" dirty="0" smtClean="0">
                <a:latin typeface="Georgia" panose="02040502050405020303" pitchFamily="18" charset="0"/>
              </a:rPr>
              <a:t>Method for computing expected values:</a:t>
            </a:r>
            <a:endParaRPr lang="en-US" altLang="en-US" b="1" u="sng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marL="282575" lvl="1" indent="-282575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2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each </a:t>
            </a:r>
            <a:r>
              <a:rPr lang="en-US" altLang="en-US" sz="22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cell…</a:t>
            </a:r>
          </a:p>
          <a:p>
            <a:pPr marL="282575" lvl="1" indent="-282575"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Multiply</a:t>
            </a:r>
            <a:r>
              <a:rPr lang="en-US" altLang="en-US" sz="22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corresponding row and column totals (</a:t>
            </a:r>
            <a:r>
              <a:rPr lang="en-US" altLang="en-US" sz="22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marginals</a:t>
            </a:r>
            <a:r>
              <a:rPr lang="en-US" altLang="en-US" sz="22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), </a:t>
            </a:r>
            <a:r>
              <a:rPr lang="en-US" altLang="en-US" sz="22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divide</a:t>
            </a:r>
            <a:r>
              <a:rPr lang="en-US" altLang="en-US" sz="22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by </a:t>
            </a:r>
            <a:r>
              <a:rPr lang="en-US" altLang="en-US" sz="22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81791716"/>
              </p:ext>
            </p:extLst>
          </p:nvPr>
        </p:nvGraphicFramePr>
        <p:xfrm>
          <a:off x="8153400" y="5135588"/>
          <a:ext cx="3325019" cy="100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35588"/>
                        <a:ext cx="3325019" cy="100959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00" y="3102253"/>
            <a:ext cx="5117819" cy="13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25551" y="5254580"/>
                <a:ext cx="4325243" cy="6758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51" y="5254580"/>
                <a:ext cx="4325243" cy="675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876210"/>
              </p:ext>
            </p:extLst>
          </p:nvPr>
        </p:nvGraphicFramePr>
        <p:xfrm>
          <a:off x="8153400" y="1482334"/>
          <a:ext cx="3325019" cy="140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7" imgW="1143000" imgH="482400" progId="Equation.DSMT4">
                  <p:embed/>
                </p:oleObj>
              </mc:Choice>
              <mc:Fallback>
                <p:oleObj name="Equation" r:id="rId7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482334"/>
                        <a:ext cx="3325019" cy="140426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Equations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503" y="3293165"/>
            <a:ext cx="4898732" cy="31214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b="1" u="sng" dirty="0" smtClean="0">
                <a:latin typeface="Georgia" panose="02040502050405020303" pitchFamily="18" charset="0"/>
              </a:rPr>
              <a:t>2x2 Tables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Name: Phi Coefficient 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Also called: “Four-fold point correlation”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Ranges: 0 - 1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Interpret like Pearson’s correlation “r”	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Assumptions and Effect Size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4F44-E934-D94D-BCB9-953235B73F2F}"/>
              </a:ext>
            </a:extLst>
          </p:cNvPr>
          <p:cNvSpPr/>
          <p:nvPr/>
        </p:nvSpPr>
        <p:spPr>
          <a:xfrm>
            <a:off x="1362292" y="1349813"/>
            <a:ext cx="9432433" cy="1692771"/>
          </a:xfrm>
          <a:prstGeom prst="rect">
            <a:avLst/>
          </a:prstGeom>
          <a:solidFill>
            <a:srgbClr val="D269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2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Assumptions</a:t>
            </a:r>
          </a:p>
          <a:p>
            <a:pPr algn="ctr"/>
            <a:r>
              <a:rPr lang="en-US" altLang="en-US" sz="2400" b="1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Independent, </a:t>
            </a:r>
            <a:r>
              <a:rPr lang="en-US" altLang="en-US" sz="2400" b="1" dirty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random </a:t>
            </a:r>
            <a:r>
              <a:rPr lang="en-US" altLang="en-US" sz="2400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“representative”</a:t>
            </a:r>
            <a:endParaRPr lang="en-US" altLang="en-US" sz="2400" dirty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</a:t>
            </a:r>
            <a:r>
              <a:rPr lang="en-US" altLang="en-US" sz="2400" b="1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exclusive, exhaustive </a:t>
            </a:r>
            <a:r>
              <a:rPr lang="en-US" altLang="en-US" sz="2400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categories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1 and only 1</a:t>
            </a:r>
            <a:endParaRPr lang="en-US" altLang="en-US" sz="2400" dirty="0" smtClean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u="sng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Expected</a:t>
            </a:r>
            <a:r>
              <a:rPr lang="en-US" altLang="en-US" sz="2400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frequencies: </a:t>
            </a:r>
            <a:r>
              <a:rPr lang="en-US" altLang="en-US" sz="2400" b="1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≥ 5</a:t>
            </a:r>
            <a:r>
              <a:rPr lang="en-US" altLang="en-US" sz="2400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per each cell </a:t>
            </a:r>
            <a:r>
              <a:rPr lang="en-US" altLang="en-US" sz="2400" dirty="0" smtClean="0">
                <a:solidFill>
                  <a:srgbClr val="FFFF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 approximation</a:t>
            </a:r>
            <a:endParaRPr lang="en-US" altLang="en-US" sz="2400" dirty="0">
              <a:solidFill>
                <a:srgbClr val="FFFF00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61234" y="3293165"/>
            <a:ext cx="4898732" cy="31214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b="1" u="sng" dirty="0" err="1" smtClean="0">
                <a:latin typeface="Georgia" panose="02040502050405020303" pitchFamily="18" charset="0"/>
              </a:rPr>
              <a:t>Bigger</a:t>
            </a:r>
            <a:r>
              <a:rPr lang="en-US" altLang="en-US" b="1" u="sng" dirty="0" err="1" smtClean="0">
                <a:latin typeface="Georgia" panose="02040502050405020303" pitchFamily="18" charset="0"/>
              </a:rPr>
              <a:t>Tables</a:t>
            </a:r>
            <a:endParaRPr lang="en-US" altLang="en-US" b="1" u="sng" dirty="0" smtClean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Name: Cramer’s Phi (or V in SPSS) 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L = smaller or # rows &amp; # columns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“Degree of Association”</a:t>
            </a:r>
          </a:p>
          <a:p>
            <a:pPr marL="456311" lvl="1" indent="-282575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Georgia" panose="02040502050405020303" pitchFamily="18" charset="0"/>
              </a:rPr>
              <a:t>Ranges</a:t>
            </a:r>
            <a:r>
              <a:rPr lang="en-US" altLang="en-US" dirty="0">
                <a:latin typeface="Georgia" panose="02040502050405020303" pitchFamily="18" charset="0"/>
              </a:rPr>
              <a:t>: 0 - </a:t>
            </a:r>
            <a:r>
              <a:rPr lang="en-US" altLang="en-US" dirty="0" smtClean="0">
                <a:latin typeface="Georgia" panose="02040502050405020303" pitchFamily="18" charset="0"/>
              </a:rPr>
              <a:t>1	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6212" y="4074426"/>
                <a:ext cx="995657" cy="8183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12" y="4074426"/>
                <a:ext cx="995657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12771" y="4035501"/>
                <a:ext cx="1756378" cy="8183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771" y="4035501"/>
                <a:ext cx="1756378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383872"/>
            <a:ext cx="5609902" cy="5223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Experiment: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Random </a:t>
            </a:r>
            <a:r>
              <a:rPr lang="en-US" altLang="en-US" sz="2400" b="1" dirty="0">
                <a:latin typeface="Georgia" panose="02040502050405020303" pitchFamily="18" charset="0"/>
              </a:rPr>
              <a:t>sample of 200 </a:t>
            </a:r>
            <a:r>
              <a:rPr lang="en-US" altLang="en-US" sz="2400" dirty="0">
                <a:latin typeface="Georgia" panose="02040502050405020303" pitchFamily="18" charset="0"/>
              </a:rPr>
              <a:t>inmates are surveyed about </a:t>
            </a:r>
            <a:r>
              <a:rPr lang="en-US" altLang="en-US" sz="2400" b="1" dirty="0">
                <a:solidFill>
                  <a:srgbClr val="D8581E"/>
                </a:solidFill>
                <a:latin typeface="Georgia" panose="02040502050405020303" pitchFamily="18" charset="0"/>
              </a:rPr>
              <a:t>abuse</a:t>
            </a:r>
            <a:r>
              <a:rPr lang="en-US" altLang="en-US" sz="2400" dirty="0">
                <a:latin typeface="Georgia" panose="02040502050405020303" pitchFamily="18" charset="0"/>
              </a:rPr>
              <a:t> and </a:t>
            </a:r>
            <a:r>
              <a:rPr lang="en-US" altLang="en-US" sz="2400" b="1" dirty="0">
                <a:solidFill>
                  <a:srgbClr val="D8581E"/>
                </a:solidFill>
                <a:latin typeface="Georgia" panose="02040502050405020303" pitchFamily="18" charset="0"/>
              </a:rPr>
              <a:t>violent</a:t>
            </a:r>
            <a:r>
              <a:rPr lang="en-US" altLang="en-US" sz="2400" dirty="0">
                <a:latin typeface="Georgia" panose="02040502050405020303" pitchFamily="18" charset="0"/>
              </a:rPr>
              <a:t> criminal histories </a:t>
            </a:r>
          </a:p>
          <a:p>
            <a:r>
              <a:rPr lang="en-US" altLang="en-US" sz="2400" b="1" dirty="0">
                <a:solidFill>
                  <a:srgbClr val="D8581E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Relationship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between history of abuse and violent crime?</a:t>
            </a:r>
          </a:p>
          <a:p>
            <a:pPr lvl="4"/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Hypotheses:</a:t>
            </a:r>
          </a:p>
          <a:p>
            <a:r>
              <a:rPr lang="en-US" altLang="en-US" sz="2400" i="1" dirty="0" smtClean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 smtClean="0">
                <a:latin typeface="Georgia" panose="02040502050405020303" pitchFamily="18" charset="0"/>
              </a:rPr>
              <a:t>0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 smtClean="0">
                <a:latin typeface="Georgia" panose="02040502050405020303" pitchFamily="18" charset="0"/>
              </a:rPr>
              <a:t>No association </a:t>
            </a:r>
            <a:r>
              <a:rPr lang="en-US" altLang="en-US" sz="2400" dirty="0" smtClean="0">
                <a:latin typeface="Georgia" panose="02040502050405020303" pitchFamily="18" charset="0"/>
              </a:rPr>
              <a:t>between abuse </a:t>
            </a:r>
            <a:r>
              <a:rPr lang="en-US" altLang="en-US" sz="2400" dirty="0">
                <a:latin typeface="Georgia" panose="02040502050405020303" pitchFamily="18" charset="0"/>
              </a:rPr>
              <a:t>history and violent criminal history in population of prison </a:t>
            </a:r>
            <a:r>
              <a:rPr lang="en-US" altLang="en-US" sz="2400" dirty="0" smtClean="0">
                <a:latin typeface="Georgia" panose="02040502050405020303" pitchFamily="18" charset="0"/>
              </a:rPr>
              <a:t>inmates</a:t>
            </a:r>
          </a:p>
          <a:p>
            <a:pPr lvl="1"/>
            <a:r>
              <a:rPr lang="en-US" altLang="en-US" sz="20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 smtClean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 smtClean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>
                <a:latin typeface="Georgia" panose="02040502050405020303" pitchFamily="18" charset="0"/>
              </a:rPr>
              <a:t>Association</a:t>
            </a:r>
            <a:r>
              <a:rPr lang="en-US" altLang="en-US" sz="2400" dirty="0">
                <a:latin typeface="Georgia" panose="02040502050405020303" pitchFamily="18" charset="0"/>
              </a:rPr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000" b="1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cell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population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831" y="1139174"/>
            <a:ext cx="562567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>
                <a:latin typeface="Georgia" panose="02040502050405020303" pitchFamily="18" charset="0"/>
              </a:rPr>
              <a:t>Observed </a:t>
            </a:r>
            <a:r>
              <a:rPr lang="en-US" altLang="en-US" b="1" u="sng" dirty="0" smtClean="0">
                <a:latin typeface="Georgia" panose="02040502050405020303" pitchFamily="18" charset="0"/>
              </a:rPr>
              <a:t>frequencies</a:t>
            </a:r>
          </a:p>
          <a:p>
            <a:endParaRPr lang="en-US" altLang="en-US" b="1" u="sng" dirty="0" smtClean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 smtClean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sz="700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Expected frequencies:</a:t>
            </a: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Test Statistic: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i="1" dirty="0" smtClean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sz="12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sz="1200" dirty="0" smtClean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sz="12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u="sng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Critical Value:</a:t>
            </a:r>
            <a:endParaRPr lang="en-US" altLang="en-US" b="1" u="sng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13849"/>
              </p:ext>
            </p:extLst>
          </p:nvPr>
        </p:nvGraphicFramePr>
        <p:xfrm>
          <a:off x="7831673" y="1541738"/>
          <a:ext cx="392806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5612">
                  <a:extLst>
                    <a:ext uri="{9D8B030D-6E8A-4147-A177-3AD203B41FA5}">
                      <a16:colId xmlns:a16="http://schemas.microsoft.com/office/drawing/2014/main" val="3140813912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2684565664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2556307405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021214456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1848984681"/>
                    </a:ext>
                  </a:extLst>
                </a:gridCol>
              </a:tblGrid>
              <a:tr h="3477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Violent Crime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1819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42954"/>
                  </a:ext>
                </a:extLst>
              </a:tr>
              <a:tr h="34773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Abuse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17288"/>
                  </a:ext>
                </a:extLst>
              </a:tr>
              <a:tr h="34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7849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51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5411"/>
              </p:ext>
            </p:extLst>
          </p:nvPr>
        </p:nvGraphicFramePr>
        <p:xfrm>
          <a:off x="9402897" y="3519761"/>
          <a:ext cx="2356836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5612">
                  <a:extLst>
                    <a:ext uri="{9D8B030D-6E8A-4147-A177-3AD203B41FA5}">
                      <a16:colId xmlns:a16="http://schemas.microsoft.com/office/drawing/2014/main" val="2556307405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021214456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1848984681"/>
                    </a:ext>
                  </a:extLst>
                </a:gridCol>
              </a:tblGrid>
              <a:tr h="3477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17288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7849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5102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xample – Abuse &amp; violet crimes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76950" y="4821337"/>
                <a:ext cx="5973832" cy="945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  <m:r>
                                  <a:rPr lang="en-US" sz="2400" b="0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−55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55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D8581E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−55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55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D8581E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400" b="1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solidFill>
                                      <a:srgbClr val="D8581E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D8581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D8581E"/>
                  </a:solidFill>
                </a:endParaRPr>
              </a:p>
              <a:p>
                <a:endParaRPr lang="en-US" sz="2400" dirty="0">
                  <a:solidFill>
                    <a:srgbClr val="D8581E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50" y="4821337"/>
                <a:ext cx="5973832" cy="945708"/>
              </a:xfrm>
              <a:prstGeom prst="rect">
                <a:avLst/>
              </a:prstGeom>
              <a:blipFill>
                <a:blip r:embed="rId3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998589" y="5577555"/>
                <a:ext cx="2664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4.0909</m:t>
                    </m:r>
                    <m:r>
                      <a:rPr lang="en-US" i="1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D8581E"/>
                    </a:solidFill>
                  </a:rPr>
                  <a:t> + </a:t>
                </a:r>
                <a:r>
                  <a:rPr lang="en-US" dirty="0" smtClean="0">
                    <a:solidFill>
                      <a:srgbClr val="D8581E"/>
                    </a:solidFill>
                  </a:rPr>
                  <a:t>4.0909 +5</a:t>
                </a:r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89" y="5577555"/>
                <a:ext cx="2664512" cy="369332"/>
              </a:xfrm>
              <a:prstGeom prst="rect">
                <a:avLst/>
              </a:prstGeom>
              <a:blipFill>
                <a:blip r:embed="rId4"/>
                <a:stretch>
                  <a:fillRect t="-9836" r="-11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35147" y="6344839"/>
                <a:ext cx="2387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0" i="1" smtClean="0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D8581E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47" y="6344839"/>
                <a:ext cx="2387257" cy="276999"/>
              </a:xfrm>
              <a:prstGeom prst="rect">
                <a:avLst/>
              </a:prstGeom>
              <a:blipFill>
                <a:blip r:embed="rId5"/>
                <a:stretch>
                  <a:fillRect l="-33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636044" y="6283953"/>
                <a:ext cx="61266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44" y="6283953"/>
                <a:ext cx="6126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494134" y="6134386"/>
                <a:ext cx="1530547" cy="408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D8581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D8581E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134" y="6134386"/>
                <a:ext cx="1530547" cy="408189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9701380" y="5582379"/>
                <a:ext cx="1388522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𝟏𝟖𝟏𝟖</m:t>
                    </m:r>
                  </m:oMath>
                </a14:m>
                <a:r>
                  <a:rPr lang="en-US" b="1" dirty="0">
                    <a:solidFill>
                      <a:srgbClr val="D8581E"/>
                    </a:solidFill>
                  </a:rPr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380" y="5582379"/>
                <a:ext cx="13885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3859708" y="177744"/>
            <a:ext cx="6634426" cy="647689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775938" y="2864407"/>
            <a:ext cx="6429629" cy="2163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196"/>
            </a:schemeClr>
          </a:solidFill>
          <a:ln w="38100">
            <a:solidFill>
              <a:srgbClr val="D85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813212" y="2478207"/>
            <a:ext cx="726561" cy="365617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196"/>
            </a:schemeClr>
          </a:solidFill>
          <a:ln w="38100">
            <a:solidFill>
              <a:srgbClr val="D85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"/>
            <a:ext cx="12192000" cy="127419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Georgia" panose="02040502050405020303" pitchFamily="18" charset="0"/>
              </a:rPr>
              <a:t>  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Some Motivating </a:t>
            </a:r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E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xamples</a:t>
            </a:r>
            <a:endParaRPr lang="en-US" sz="32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6" y="1476375"/>
            <a:ext cx="11830050" cy="5245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Dr. </a:t>
            </a:r>
            <a:r>
              <a:rPr lang="en-US" altLang="en-US" sz="2000" dirty="0" err="1">
                <a:latin typeface="Georgia" panose="02040502050405020303" pitchFamily="18" charset="0"/>
              </a:rPr>
              <a:t>Fisel</a:t>
            </a:r>
            <a:r>
              <a:rPr lang="en-US" altLang="en-US" sz="2000" dirty="0">
                <a:latin typeface="Georgia" panose="02040502050405020303" pitchFamily="18" charset="0"/>
              </a:rPr>
              <a:t> wishes to know whether a </a:t>
            </a:r>
            <a:r>
              <a:rPr lang="en-US" altLang="en-US" sz="2000" b="1" dirty="0">
                <a:latin typeface="Georgia" panose="02040502050405020303" pitchFamily="18" charset="0"/>
              </a:rPr>
              <a:t>random sample </a:t>
            </a:r>
            <a:r>
              <a:rPr lang="en-US" altLang="en-US" sz="2000" dirty="0">
                <a:latin typeface="Georgia" panose="02040502050405020303" pitchFamily="18" charset="0"/>
              </a:rPr>
              <a:t>of adolescents will </a:t>
            </a:r>
            <a:r>
              <a:rPr lang="en-US" altLang="en-US" sz="2000" b="1" dirty="0">
                <a:latin typeface="Georgia" panose="02040502050405020303" pitchFamily="18" charset="0"/>
              </a:rPr>
              <a:t>prefer</a:t>
            </a:r>
            <a:r>
              <a:rPr lang="en-US" altLang="en-US" sz="2000" dirty="0">
                <a:latin typeface="Georgia" panose="02040502050405020303" pitchFamily="18" charset="0"/>
              </a:rPr>
              <a:t> a new of formulation of ‘JUMP’ </a:t>
            </a:r>
            <a:r>
              <a:rPr lang="en-US" altLang="en-US" sz="2000" dirty="0" err="1">
                <a:latin typeface="Georgia" panose="02040502050405020303" pitchFamily="18" charset="0"/>
              </a:rPr>
              <a:t>softdrink</a:t>
            </a:r>
            <a:r>
              <a:rPr lang="en-US" altLang="en-US" sz="2000" dirty="0">
                <a:latin typeface="Georgia" panose="02040502050405020303" pitchFamily="18" charset="0"/>
              </a:rPr>
              <a:t> over the old formulation. The </a:t>
            </a:r>
            <a:r>
              <a:rPr lang="en-US" altLang="en-US" sz="2000" b="1" dirty="0">
                <a:solidFill>
                  <a:srgbClr val="7030A0"/>
                </a:solidFill>
                <a:latin typeface="Georgia" panose="02040502050405020303" pitchFamily="18" charset="0"/>
              </a:rPr>
              <a:t>proportion</a:t>
            </a:r>
            <a:r>
              <a:rPr lang="en-US" altLang="en-US" sz="2000" dirty="0">
                <a:latin typeface="Georgia" panose="02040502050405020303" pitchFamily="18" charset="0"/>
              </a:rPr>
              <a:t> choosing the new formulation is tested against a hypothesized value of </a:t>
            </a:r>
            <a:r>
              <a:rPr lang="en-US" altLang="en-US" sz="2000" b="1" dirty="0">
                <a:latin typeface="Georgia" panose="02040502050405020303" pitchFamily="18" charset="0"/>
              </a:rPr>
              <a:t>50%</a:t>
            </a:r>
            <a:r>
              <a:rPr lang="en-US" altLang="en-US" sz="2000" dirty="0">
                <a:latin typeface="Georgia" panose="02040502050405020303" pitchFamily="18" charset="0"/>
              </a:rPr>
              <a:t>.</a:t>
            </a:r>
          </a:p>
          <a:p>
            <a:pPr lvl="4">
              <a:lnSpc>
                <a:spcPct val="120000"/>
              </a:lnSpc>
            </a:pP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Dr. </a:t>
            </a:r>
            <a:r>
              <a:rPr lang="en-US" altLang="en-US" sz="2000" dirty="0" err="1">
                <a:latin typeface="Georgia" panose="02040502050405020303" pitchFamily="18" charset="0"/>
              </a:rPr>
              <a:t>Sheary</a:t>
            </a:r>
            <a:r>
              <a:rPr lang="en-US" altLang="en-US" sz="2000" dirty="0">
                <a:latin typeface="Georgia" panose="02040502050405020303" pitchFamily="18" charset="0"/>
              </a:rPr>
              <a:t> hypothesizes that </a:t>
            </a:r>
            <a:r>
              <a:rPr lang="en-US" altLang="en-US" sz="2000" b="1" dirty="0">
                <a:latin typeface="Georgia" panose="02040502050405020303" pitchFamily="18" charset="0"/>
              </a:rPr>
              <a:t>1/3</a:t>
            </a:r>
            <a:r>
              <a:rPr lang="en-US" altLang="en-US" sz="2000" dirty="0">
                <a:latin typeface="Georgia" panose="02040502050405020303" pitchFamily="18" charset="0"/>
              </a:rPr>
              <a:t> of women experience increased depressive symptoms following childbirth, </a:t>
            </a:r>
            <a:r>
              <a:rPr lang="en-US" altLang="en-US" sz="2000" b="1" dirty="0">
                <a:latin typeface="Georgia" panose="02040502050405020303" pitchFamily="18" charset="0"/>
              </a:rPr>
              <a:t>1/3</a:t>
            </a:r>
            <a:r>
              <a:rPr lang="en-US" altLang="en-US" sz="2000" dirty="0">
                <a:latin typeface="Georgia" panose="02040502050405020303" pitchFamily="18" charset="0"/>
              </a:rPr>
              <a:t> experience increases in elevated mood after childbirth, and </a:t>
            </a:r>
            <a:r>
              <a:rPr lang="en-US" altLang="en-US" sz="2000" b="1" dirty="0">
                <a:latin typeface="Georgia" panose="02040502050405020303" pitchFamily="18" charset="0"/>
              </a:rPr>
              <a:t>1/3</a:t>
            </a:r>
            <a:r>
              <a:rPr lang="en-US" altLang="en-US" sz="2000" dirty="0">
                <a:latin typeface="Georgia" panose="02040502050405020303" pitchFamily="18" charset="0"/>
              </a:rPr>
              <a:t> experience no change. To evaluate this hypothesis Dr. </a:t>
            </a:r>
            <a:r>
              <a:rPr lang="en-US" altLang="en-US" sz="2000" dirty="0" err="1">
                <a:latin typeface="Georgia" panose="02040502050405020303" pitchFamily="18" charset="0"/>
              </a:rPr>
              <a:t>Sheary</a:t>
            </a:r>
            <a:r>
              <a:rPr lang="en-US" altLang="en-US" sz="2000" dirty="0">
                <a:latin typeface="Georgia" panose="02040502050405020303" pitchFamily="18" charset="0"/>
              </a:rPr>
              <a:t> </a:t>
            </a:r>
            <a:r>
              <a:rPr lang="en-US" altLang="en-US" sz="2000" b="1" dirty="0">
                <a:latin typeface="Georgia" panose="02040502050405020303" pitchFamily="18" charset="0"/>
              </a:rPr>
              <a:t>randomly samples 100 </a:t>
            </a:r>
            <a:r>
              <a:rPr lang="en-US" altLang="en-US" sz="2000" dirty="0">
                <a:latin typeface="Georgia" panose="02040502050405020303" pitchFamily="18" charset="0"/>
              </a:rPr>
              <a:t>women visiting a prenatal clinic and asks them to complete the Beck Depression Inventory. She then re-administers the BDI to each mother one week following the birth of her child. Each mother is classified into one of the 3 previously mentioned </a:t>
            </a:r>
            <a:r>
              <a:rPr lang="en-US" altLang="en-US" sz="2000" b="1" dirty="0">
                <a:latin typeface="Georgia" panose="02040502050405020303" pitchFamily="18" charset="0"/>
              </a:rPr>
              <a:t>categories</a:t>
            </a:r>
            <a:r>
              <a:rPr lang="en-US" altLang="en-US" sz="2000" dirty="0">
                <a:latin typeface="Georgia" panose="02040502050405020303" pitchFamily="18" charset="0"/>
              </a:rPr>
              <a:t> and </a:t>
            </a:r>
            <a:r>
              <a:rPr lang="en-US" altLang="en-US" sz="2000" b="1" dirty="0">
                <a:solidFill>
                  <a:srgbClr val="7030A0"/>
                </a:solidFill>
                <a:latin typeface="Georgia" panose="02040502050405020303" pitchFamily="18" charset="0"/>
              </a:rPr>
              <a:t>observed proportions </a:t>
            </a:r>
            <a:r>
              <a:rPr lang="en-US" altLang="en-US" sz="2000" dirty="0">
                <a:latin typeface="Georgia" panose="02040502050405020303" pitchFamily="18" charset="0"/>
              </a:rPr>
              <a:t>are compared to the </a:t>
            </a:r>
            <a:r>
              <a:rPr lang="en-US" altLang="en-US" sz="2000" b="1" dirty="0">
                <a:solidFill>
                  <a:srgbClr val="7030A0"/>
                </a:solidFill>
                <a:latin typeface="Georgia" panose="02040502050405020303" pitchFamily="18" charset="0"/>
              </a:rPr>
              <a:t>hypothesized proportions</a:t>
            </a:r>
            <a:r>
              <a:rPr lang="en-US" alt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Dr. </a:t>
            </a:r>
            <a:r>
              <a:rPr lang="en-US" altLang="en-US" sz="2000" dirty="0" err="1">
                <a:latin typeface="Georgia" panose="02040502050405020303" pitchFamily="18" charset="0"/>
              </a:rPr>
              <a:t>Evanson</a:t>
            </a:r>
            <a:r>
              <a:rPr lang="en-US" altLang="en-US" sz="2000" dirty="0">
                <a:latin typeface="Georgia" panose="02040502050405020303" pitchFamily="18" charset="0"/>
              </a:rPr>
              <a:t> asks a </a:t>
            </a:r>
            <a:r>
              <a:rPr lang="en-US" altLang="en-US" sz="2000" b="1" dirty="0">
                <a:latin typeface="Georgia" panose="02040502050405020303" pitchFamily="18" charset="0"/>
              </a:rPr>
              <a:t>random sample </a:t>
            </a:r>
            <a:r>
              <a:rPr lang="en-US" altLang="en-US" sz="2000" dirty="0">
                <a:latin typeface="Georgia" panose="02040502050405020303" pitchFamily="18" charset="0"/>
              </a:rPr>
              <a:t>of individuals whether they see both a physician and a dentist regularly (at least once per year). He compares the </a:t>
            </a:r>
            <a:r>
              <a:rPr lang="en-US" altLang="en-US" sz="2000" b="1" dirty="0">
                <a:solidFill>
                  <a:srgbClr val="7030A0"/>
                </a:solidFill>
                <a:latin typeface="Georgia" panose="02040502050405020303" pitchFamily="18" charset="0"/>
              </a:rPr>
              <a:t>distributions of these binary variables </a:t>
            </a:r>
            <a:r>
              <a:rPr lang="en-US" altLang="en-US" sz="2000" dirty="0">
                <a:latin typeface="Georgia" panose="02040502050405020303" pitchFamily="18" charset="0"/>
              </a:rPr>
              <a:t>to determine whether there is a </a:t>
            </a:r>
            <a:r>
              <a:rPr lang="en-US" altLang="en-US" sz="2000" b="1" dirty="0">
                <a:latin typeface="Georgia" panose="02040502050405020303" pitchFamily="18" charset="0"/>
              </a:rPr>
              <a:t>relationship</a:t>
            </a:r>
            <a:r>
              <a:rPr lang="en-US" altLang="en-US" sz="20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R: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xample: Tabulated data (subtotals)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59884"/>
              </p:ext>
            </p:extLst>
          </p:nvPr>
        </p:nvGraphicFramePr>
        <p:xfrm>
          <a:off x="7831673" y="1541738"/>
          <a:ext cx="392806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5612">
                  <a:extLst>
                    <a:ext uri="{9D8B030D-6E8A-4147-A177-3AD203B41FA5}">
                      <a16:colId xmlns:a16="http://schemas.microsoft.com/office/drawing/2014/main" val="3140813912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2684565664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2556307405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021214456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1848984681"/>
                    </a:ext>
                  </a:extLst>
                </a:gridCol>
              </a:tblGrid>
              <a:tr h="3477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Violent Crime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1819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42954"/>
                  </a:ext>
                </a:extLst>
              </a:tr>
              <a:tr h="34773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Abuse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17288"/>
                  </a:ext>
                </a:extLst>
              </a:tr>
              <a:tr h="34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7849"/>
                  </a:ext>
                </a:extLst>
              </a:tr>
              <a:tr h="34773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51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248051"/>
            <a:ext cx="5340719" cy="3346726"/>
          </a:xfrm>
          <a:prstGeom prst="rect">
            <a:avLst/>
          </a:prstGeom>
          <a:ln w="38100">
            <a:solidFill>
              <a:srgbClr val="D8581E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44" y="4740382"/>
            <a:ext cx="1938049" cy="965600"/>
          </a:xfrm>
          <a:prstGeom prst="rect">
            <a:avLst/>
          </a:prstGeom>
          <a:ln w="38100">
            <a:solidFill>
              <a:srgbClr val="D8581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872" y="2877985"/>
            <a:ext cx="3718588" cy="1157351"/>
          </a:xfrm>
          <a:prstGeom prst="rect">
            <a:avLst/>
          </a:prstGeom>
          <a:ln w="38100">
            <a:solidFill>
              <a:srgbClr val="D8581E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610" y="3594809"/>
            <a:ext cx="3198123" cy="1102565"/>
          </a:xfrm>
          <a:prstGeom prst="rect">
            <a:avLst/>
          </a:prstGeom>
          <a:ln w="38100">
            <a:solidFill>
              <a:srgbClr val="D8581E"/>
            </a:solidFill>
          </a:ln>
        </p:spPr>
      </p:pic>
      <p:grpSp>
        <p:nvGrpSpPr>
          <p:cNvPr id="42" name="Group 41"/>
          <p:cNvGrpSpPr/>
          <p:nvPr/>
        </p:nvGrpSpPr>
        <p:grpSpPr>
          <a:xfrm>
            <a:off x="3034260" y="3456661"/>
            <a:ext cx="5304715" cy="1668419"/>
            <a:chOff x="3034260" y="3456661"/>
            <a:chExt cx="5304715" cy="166841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4260" y="4197513"/>
              <a:ext cx="5304715" cy="9275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Rounded Rectangle 25"/>
            <p:cNvSpPr/>
            <p:nvPr/>
          </p:nvSpPr>
          <p:spPr>
            <a:xfrm>
              <a:off x="3872508" y="3456661"/>
              <a:ext cx="3449317" cy="287077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5850835" y="3741429"/>
              <a:ext cx="3960" cy="5823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04775" y="5294243"/>
            <a:ext cx="7523601" cy="1398934"/>
            <a:chOff x="104775" y="5294243"/>
            <a:chExt cx="7523601" cy="13989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775" y="5753485"/>
              <a:ext cx="7523601" cy="939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Rounded Rectangle 30"/>
            <p:cNvSpPr/>
            <p:nvPr/>
          </p:nvSpPr>
          <p:spPr>
            <a:xfrm>
              <a:off x="526334" y="5294243"/>
              <a:ext cx="1547631" cy="238540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73965" y="5532783"/>
              <a:ext cx="3419061" cy="2207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744316" y="4053975"/>
            <a:ext cx="3015417" cy="1673563"/>
            <a:chOff x="8744316" y="4053975"/>
            <a:chExt cx="3015417" cy="167356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8531" y="4787846"/>
              <a:ext cx="2831202" cy="939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6" name="Rounded Rectangle 35"/>
            <p:cNvSpPr/>
            <p:nvPr/>
          </p:nvSpPr>
          <p:spPr>
            <a:xfrm>
              <a:off x="8744316" y="4053975"/>
              <a:ext cx="2896942" cy="269820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 flipH="1">
              <a:off x="9693965" y="4323795"/>
              <a:ext cx="498822" cy="5715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911544" y="5952055"/>
                <a:ext cx="4063664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D8581E"/>
                    </a:solidFill>
                  </a:rPr>
                  <a:t>Abuse is associated with violent crime,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=18.182, </m:t>
                    </m:r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&lt; .001,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=.29.</m:t>
                    </m:r>
                  </m:oMath>
                </a14:m>
                <a:endParaRPr lang="en-US" sz="2000" dirty="0">
                  <a:solidFill>
                    <a:srgbClr val="D8581E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544" y="5952055"/>
                <a:ext cx="4063664" cy="615553"/>
              </a:xfrm>
              <a:prstGeom prst="rect">
                <a:avLst/>
              </a:prstGeom>
              <a:blipFill>
                <a:blip r:embed="rId10"/>
                <a:stretch>
                  <a:fillRect l="-3904" t="-12871" r="-4955"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9" y="3824603"/>
            <a:ext cx="7773642" cy="26120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R: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xample: Person-specific data (needs to be tabulated)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1265301"/>
            <a:ext cx="4092645" cy="247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265" y="1465612"/>
            <a:ext cx="4742945" cy="1544086"/>
          </a:xfrm>
          <a:prstGeom prst="rect">
            <a:avLst/>
          </a:prstGeom>
          <a:ln w="38100">
            <a:solidFill>
              <a:srgbClr val="FF99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001" y="3180149"/>
            <a:ext cx="7099042" cy="147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6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R: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31" y="222937"/>
            <a:ext cx="93293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  2-way </a:t>
            </a:r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Chi-Squared</a:t>
            </a:r>
            <a:r>
              <a:rPr lang="en-US" sz="3200" dirty="0">
                <a:latin typeface="Georgia" panose="02040502050405020303" pitchFamily="18" charset="0"/>
              </a:rPr>
              <a:t>: </a:t>
            </a:r>
            <a:r>
              <a:rPr lang="en-US" sz="3200" dirty="0" smtClean="0">
                <a:latin typeface="Georgia" panose="02040502050405020303" pitchFamily="18" charset="0"/>
              </a:rPr>
              <a:t>Test of “</a:t>
            </a:r>
            <a:r>
              <a:rPr lang="en-US" sz="3200" b="1" dirty="0" smtClean="0">
                <a:solidFill>
                  <a:srgbClr val="D8581E"/>
                </a:solidFill>
                <a:latin typeface="Georgia" panose="02040502050405020303" pitchFamily="18" charset="0"/>
              </a:rPr>
              <a:t>Independence/Association</a:t>
            </a:r>
            <a:r>
              <a:rPr lang="en-US" sz="3200" dirty="0" smtClean="0">
                <a:latin typeface="Georgia" panose="02040502050405020303" pitchFamily="18" charset="0"/>
              </a:rPr>
              <a:t>”</a:t>
            </a:r>
          </a:p>
          <a:p>
            <a:r>
              <a:rPr lang="en-US" sz="3200" b="1" dirty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xample: Person-specific data (needs to be tabulated)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4" y="1316788"/>
            <a:ext cx="4092645" cy="2473577"/>
          </a:xfrm>
          <a:prstGeom prst="rect">
            <a:avLst/>
          </a:prstGeom>
          <a:ln>
            <a:solidFill>
              <a:srgbClr val="FF9933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36" y="1316788"/>
            <a:ext cx="2968302" cy="1852258"/>
          </a:xfrm>
          <a:prstGeom prst="rect">
            <a:avLst/>
          </a:prstGeom>
          <a:ln>
            <a:solidFill>
              <a:srgbClr val="FF993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75" y="4597376"/>
            <a:ext cx="1830289" cy="741300"/>
          </a:xfrm>
          <a:prstGeom prst="rect">
            <a:avLst/>
          </a:prstGeom>
          <a:ln w="38100">
            <a:solidFill>
              <a:srgbClr val="FF9933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726" y="1305852"/>
            <a:ext cx="4393717" cy="26674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259113" y="3802702"/>
                <a:ext cx="5561156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D8581E"/>
                    </a:solidFill>
                  </a:rPr>
                  <a:t>At least one of the groups had a differential outcome,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=21.39, </m:t>
                    </m:r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 .002,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D8581E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D8581E"/>
                        </a:solidFill>
                        <a:latin typeface="Cambria Math" panose="02040503050406030204" pitchFamily="18" charset="0"/>
                      </a:rPr>
                      <m:t>=.37.</m:t>
                    </m:r>
                  </m:oMath>
                </a14:m>
                <a:endParaRPr lang="en-US" sz="2000" dirty="0">
                  <a:solidFill>
                    <a:srgbClr val="D8581E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13" y="3802702"/>
                <a:ext cx="5561156" cy="615553"/>
              </a:xfrm>
              <a:prstGeom prst="rect">
                <a:avLst/>
              </a:prstGeom>
              <a:blipFill>
                <a:blip r:embed="rId7"/>
                <a:stretch>
                  <a:fillRect l="-2851" t="-12871" r="-4057"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632890" y="4543928"/>
            <a:ext cx="9254441" cy="1166249"/>
            <a:chOff x="1632890" y="4543928"/>
            <a:chExt cx="9254441" cy="116624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061" y="4543928"/>
              <a:ext cx="8331270" cy="11662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Rounded Rectangle 30"/>
            <p:cNvSpPr/>
            <p:nvPr/>
          </p:nvSpPr>
          <p:spPr>
            <a:xfrm>
              <a:off x="1632890" y="4823791"/>
              <a:ext cx="699493" cy="287773"/>
            </a:xfrm>
            <a:prstGeom prst="round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>
              <a:off x="2409864" y="4968026"/>
              <a:ext cx="306832" cy="3706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4844" y="5936592"/>
            <a:ext cx="11233086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D8581E"/>
                </a:solidFill>
              </a:rPr>
              <a:t>The token economy was associated with more improvement, Rogerian therapy saw stability, and there were worse outcomes for those in group and psychodynamic therapy.</a:t>
            </a:r>
            <a:endParaRPr lang="en-US" sz="2000" dirty="0">
              <a:solidFill>
                <a:srgbClr val="D85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0098"/>
          </a:xfrm>
        </p:spPr>
        <p:txBody>
          <a:bodyPr/>
          <a:lstStyle/>
          <a:p>
            <a:pPr algn="ctr"/>
            <a:r>
              <a:rPr lang="en-US" altLang="en-US" sz="3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Categorical Data Analysis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403349"/>
            <a:ext cx="11745532" cy="51648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</a:t>
            </a:r>
            <a:r>
              <a:rPr lang="en-US" altLang="en-US" sz="2400" b="1" dirty="0">
                <a:latin typeface="Georgia" panose="02040502050405020303" pitchFamily="18" charset="0"/>
              </a:rPr>
              <a:t>means</a:t>
            </a:r>
            <a:r>
              <a:rPr lang="en-US" altLang="en-US" sz="2400" dirty="0">
                <a:latin typeface="Georgia" panose="02040502050405020303" pitchFamily="18" charset="0"/>
              </a:rPr>
              <a:t>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</a:t>
            </a:r>
            <a:r>
              <a:rPr lang="en-US" altLang="en-US" sz="20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groups</a:t>
            </a:r>
          </a:p>
          <a:p>
            <a:pPr lvl="1"/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solidFill>
                  <a:schemeClr val="accent5"/>
                </a:solidFill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 smtClean="0">
                <a:solidFill>
                  <a:schemeClr val="accent5"/>
                </a:solidFill>
                <a:latin typeface="Georgia" panose="02040502050405020303" pitchFamily="18" charset="0"/>
              </a:rPr>
              <a:t>ordinal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 NOT continuous</a:t>
            </a:r>
            <a:endParaRPr lang="en-US" altLang="en-US" sz="2400" b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endParaRPr lang="en-US" altLang="en-US" sz="2400" b="1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/>
                </a:solidFill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exclusive, exhaustive </a:t>
            </a:r>
            <a:r>
              <a:rPr lang="en-US" altLang="en-US" sz="2400" dirty="0">
                <a:latin typeface="Georgia" panose="02040502050405020303" pitchFamily="18" charset="0"/>
              </a:rPr>
              <a:t>values 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Georgia" panose="02040502050405020303" pitchFamily="18" charset="0"/>
              </a:rPr>
              <a:t>Called: binary</a:t>
            </a:r>
            <a:r>
              <a:rPr lang="en-US" altLang="en-US" sz="2000" dirty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latin typeface="Georgia" panose="02040502050405020303" pitchFamily="18" charset="0"/>
              </a:rPr>
              <a:t>or </a:t>
            </a:r>
            <a:r>
              <a:rPr lang="en-US" altLang="en-US" sz="2000" dirty="0" smtClean="0">
                <a:latin typeface="Georgia" panose="02040502050405020303" pitchFamily="18" charset="0"/>
              </a:rPr>
              <a:t>dichotomous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3" y="3352800"/>
            <a:ext cx="3130877" cy="31308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23"/>
            <a:ext cx="12192000" cy="1175049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Georgia" panose="02040502050405020303" pitchFamily="18" charset="0"/>
              </a:rPr>
              <a:t>   The </a:t>
            </a:r>
            <a:r>
              <a:rPr lang="en-US" altLang="en-US" sz="3200" dirty="0">
                <a:solidFill>
                  <a:srgbClr val="A50021"/>
                </a:solidFill>
                <a:latin typeface="Georgia" panose="02040502050405020303" pitchFamily="18" charset="0"/>
              </a:rPr>
              <a:t>Binomial </a:t>
            </a:r>
            <a:r>
              <a:rPr lang="en-US" altLang="en-US" sz="3200" dirty="0" smtClean="0">
                <a:solidFill>
                  <a:srgbClr val="A50021"/>
                </a:solidFill>
                <a:latin typeface="Georgia" panose="02040502050405020303" pitchFamily="18" charset="0"/>
              </a:rPr>
              <a:t>Distribution</a:t>
            </a: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 smtClean="0">
                <a:latin typeface="Georgia" panose="02040502050405020303" pitchFamily="18" charset="0"/>
              </a:rPr>
              <a:t> 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Equations </a:t>
            </a:r>
            <a:r>
              <a:rPr lang="en-US" alt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&amp;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 - Coin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35881" y="1260774"/>
            <a:ext cx="4385226" cy="516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000" u="sng" dirty="0">
                <a:solidFill>
                  <a:srgbClr val="A50021"/>
                </a:solidFill>
                <a:latin typeface="Georgia" panose="02040502050405020303" pitchFamily="18" charset="0"/>
              </a:rPr>
              <a:t>Arbitrarily</a:t>
            </a:r>
            <a:r>
              <a:rPr lang="en-US" altLang="en-US" sz="2000" dirty="0">
                <a:solidFill>
                  <a:srgbClr val="A50021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assign 1 outcome as </a:t>
            </a:r>
            <a:r>
              <a:rPr lang="en-US" altLang="en-US" sz="2000" dirty="0">
                <a:solidFill>
                  <a:srgbClr val="A50021"/>
                </a:solidFill>
                <a:latin typeface="Georgia" panose="02040502050405020303" pitchFamily="18" charset="0"/>
              </a:rPr>
              <a:t>‘success’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and other as</a:t>
            </a:r>
            <a:r>
              <a:rPr lang="en-US" altLang="en-US" sz="2000" dirty="0">
                <a:solidFill>
                  <a:srgbClr val="A50021"/>
                </a:solidFill>
                <a:latin typeface="Georgia" panose="02040502050405020303" pitchFamily="18" charset="0"/>
              </a:rPr>
              <a:t>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0" i="1" dirty="0" smtClean="0">
              <a:solidFill>
                <a:srgbClr val="A50021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 smtClean="0">
                <a:solidFill>
                  <a:srgbClr val="A50021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= # 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events</a:t>
            </a:r>
            <a:endParaRPr lang="en-US" altLang="en-US" sz="2000" b="0" dirty="0">
              <a:solidFill>
                <a:srgbClr val="A50021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>
                <a:solidFill>
                  <a:srgbClr val="A50021"/>
                </a:solidFill>
                <a:latin typeface="Georgia" panose="02040502050405020303" pitchFamily="18" charset="0"/>
              </a:rPr>
              <a:t>X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 = # “successes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0" dirty="0">
              <a:solidFill>
                <a:srgbClr val="A50021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b="0" i="1" baseline="-25000" dirty="0" err="1" smtClean="0">
                <a:solidFill>
                  <a:srgbClr val="A50021"/>
                </a:solidFill>
                <a:latin typeface="Georgia" panose="02040502050405020303" pitchFamily="18" charset="0"/>
              </a:rPr>
              <a:t>Null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= </a:t>
            </a: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</a:rPr>
              <a:t>Prob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(“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</a:t>
            </a:r>
            <a:r>
              <a:rPr lang="en-US" altLang="en-US" sz="1800" b="0" dirty="0" smtClean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success</a:t>
            </a:r>
          </a:p>
          <a:p>
            <a:pPr lvl="1" eaLnBrk="1" hangingPunct="1">
              <a:lnSpc>
                <a:spcPct val="90000"/>
              </a:lnSpc>
            </a:pPr>
            <a:endParaRPr lang="el-GR" altLang="en-US" sz="1800" b="0" dirty="0">
              <a:solidFill>
                <a:srgbClr val="A50021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</a:rPr>
              <a:t>Q</a:t>
            </a:r>
            <a:r>
              <a:rPr lang="en-US" altLang="en-US" sz="2000" b="0" i="1" baseline="-25000" dirty="0" err="1">
                <a:solidFill>
                  <a:srgbClr val="A50021"/>
                </a:solidFill>
                <a:latin typeface="Georgia" panose="02040502050405020303" pitchFamily="18" charset="0"/>
              </a:rPr>
              <a:t>Null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= </a:t>
            </a: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</a:rPr>
              <a:t>Prob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(“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</a:t>
            </a:r>
            <a:r>
              <a:rPr lang="en-US" altLang="en-US" sz="1800" b="0" dirty="0" smtClean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failure</a:t>
            </a:r>
            <a:endParaRPr lang="en-US" altLang="en-US" sz="1800" b="0" dirty="0">
              <a:solidFill>
                <a:srgbClr val="A50021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0" i="1" baseline="-25000" dirty="0" err="1">
                <a:solidFill>
                  <a:srgbClr val="A50021"/>
                </a:solidFill>
                <a:latin typeface="Georgia" panose="02040502050405020303" pitchFamily="18" charset="0"/>
              </a:rPr>
              <a:t>Null</a:t>
            </a: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0" i="1" dirty="0" err="1" smtClean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b="0" i="1" baseline="-25000" dirty="0" err="1">
                <a:solidFill>
                  <a:srgbClr val="A50021"/>
                </a:solidFill>
                <a:latin typeface="Georgia" panose="02040502050405020303" pitchFamily="18" charset="0"/>
              </a:rPr>
              <a:t>Null</a:t>
            </a:r>
            <a:r>
              <a:rPr lang="en-US" altLang="en-US" sz="2000" b="0" i="1" dirty="0" smtClean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b="0" dirty="0" smtClean="0">
              <a:solidFill>
                <a:srgbClr val="A50021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0" dirty="0" smtClean="0">
                <a:solidFill>
                  <a:srgbClr val="A50021"/>
                </a:solidFill>
                <a:latin typeface="Georgia" panose="02040502050405020303" pitchFamily="18" charset="0"/>
              </a:rPr>
              <a:t>Remember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: 0! = 1; x</a:t>
            </a:r>
            <a:r>
              <a:rPr lang="en-US" altLang="en-US" sz="2000" b="0" baseline="30000" dirty="0">
                <a:solidFill>
                  <a:srgbClr val="A50021"/>
                </a:solidFill>
                <a:latin typeface="Georgia" panose="02040502050405020303" pitchFamily="18" charset="0"/>
              </a:rPr>
              <a:t>0</a:t>
            </a:r>
            <a:r>
              <a:rPr lang="en-US" altLang="en-US" sz="2000" b="0" dirty="0">
                <a:solidFill>
                  <a:srgbClr val="A50021"/>
                </a:solidFill>
                <a:latin typeface="Georgia" panose="02040502050405020303" pitchFamily="18" charset="0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b="0" dirty="0">
              <a:solidFill>
                <a:srgbClr val="A5002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747221" y="188653"/>
                <a:ext cx="5183022" cy="867545"/>
              </a:xfrm>
              <a:prstGeom prst="rect">
                <a:avLst/>
              </a:prstGeom>
              <a:solidFill>
                <a:srgbClr val="FFB9C6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221" y="188653"/>
                <a:ext cx="5183022" cy="867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524375" y="1499280"/>
            <a:ext cx="7524750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1000" dirty="0">
              <a:latin typeface="Georgia" panose="02040502050405020303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1800" u="sng" dirty="0" smtClean="0">
                <a:latin typeface="Georgia" panose="02040502050405020303" pitchFamily="18" charset="0"/>
              </a:rPr>
              <a:t>Example</a:t>
            </a:r>
            <a:r>
              <a:rPr lang="en-US" altLang="en-US" sz="1800" dirty="0">
                <a:latin typeface="Georgia" panose="02040502050405020303" pitchFamily="18" charset="0"/>
              </a:rPr>
              <a:t>: 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9999"/>
                </a:solidFill>
                <a:latin typeface="Georgia" panose="02040502050405020303" pitchFamily="18" charset="0"/>
              </a:rPr>
              <a:t>Probability </a:t>
            </a:r>
            <a:r>
              <a:rPr lang="en-US" altLang="en-US" sz="1800" dirty="0">
                <a:solidFill>
                  <a:srgbClr val="009999"/>
                </a:solidFill>
                <a:latin typeface="Georgia" panose="02040502050405020303" pitchFamily="18" charset="0"/>
              </a:rPr>
              <a:t>of correctly guessing side of coin 4 out of 5 flips?</a:t>
            </a:r>
          </a:p>
          <a:p>
            <a:pPr lvl="1" eaLnBrk="1" hangingPunct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 = </a:t>
            </a:r>
            <a:r>
              <a:rPr lang="en-US" altLang="en-US" sz="16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Prob</a:t>
            </a:r>
            <a:r>
              <a:rPr lang="en-US" altLang="en-US" sz="16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(correct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guess on each flip) = .50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Q = </a:t>
            </a:r>
            <a:r>
              <a:rPr lang="en-US" altLang="en-US" sz="1600" i="1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Prob</a:t>
            </a:r>
            <a:r>
              <a:rPr lang="en-US" altLang="en-US" sz="16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(incorrect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0206" y="3625646"/>
            <a:ext cx="2850356" cy="20128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5 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Sum of probabilities = 1.0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26417" y="4572000"/>
            <a:ext cx="773301" cy="1784350"/>
          </a:xfrm>
          <a:prstGeom prst="roundRect">
            <a:avLst/>
          </a:prstGeom>
          <a:solidFill>
            <a:srgbClr val="FFB9C6">
              <a:alpha val="25098"/>
            </a:srgb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08787" y="3837872"/>
            <a:ext cx="3204147" cy="53093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72902" y="5744754"/>
            <a:ext cx="1792514" cy="766893"/>
          </a:xfrm>
          <a:prstGeom prst="roundRect">
            <a:avLst/>
          </a:prstGeom>
          <a:solidFill>
            <a:srgbClr val="FFB9C6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Probability = .19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17" name="AutoShape 2" descr="http://127.0.0.1:32846/chunk_output/8C3D24B88AA2F39E/2780537E/cadmmh4jbftn1/00002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17" y="542025"/>
            <a:ext cx="8258175" cy="9286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-498" t="37577" r="79756" b="50636"/>
          <a:stretch/>
        </p:blipFill>
        <p:spPr>
          <a:xfrm>
            <a:off x="2049239" y="4049133"/>
            <a:ext cx="1712891" cy="1094704"/>
          </a:xfrm>
          <a:prstGeom prst="rect">
            <a:avLst/>
          </a:prstGeom>
          <a:ln w="38100">
            <a:solidFill>
              <a:srgbClr val="FF3300"/>
            </a:solidFill>
          </a:ln>
        </p:spPr>
      </p:pic>
      <p:sp>
        <p:nvSpPr>
          <p:cNvPr id="20" name="AutoShape 6" descr="http://127.0.0.1:32846/chunk_output/8C3D24B88AA2F39E/2780537E/cij38jjfsqp9i/000003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4BFCB2-DF94-CB49-B0DA-4694AFF4C455}"/>
              </a:ext>
            </a:extLst>
          </p:cNvPr>
          <p:cNvSpPr/>
          <p:nvPr/>
        </p:nvSpPr>
        <p:spPr>
          <a:xfrm>
            <a:off x="4333875" y="3114096"/>
            <a:ext cx="7467600" cy="3511550"/>
          </a:xfrm>
          <a:prstGeom prst="rect">
            <a:avLst/>
          </a:prstGeom>
          <a:solidFill>
            <a:srgbClr val="FFB9C6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47675" y="1222491"/>
            <a:ext cx="11433354" cy="184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probability distribution for </a:t>
            </a:r>
            <a:r>
              <a:rPr lang="en-US" altLang="en-US" sz="2400" i="1" dirty="0">
                <a:latin typeface="Georgia" panose="02040502050405020303" pitchFamily="18" charset="0"/>
              </a:rPr>
              <a:t>N</a:t>
            </a:r>
            <a:r>
              <a:rPr lang="en-US" altLang="en-US" sz="2400" b="0" dirty="0">
                <a:latin typeface="Georgia" panose="02040502050405020303" pitchFamily="18" charset="0"/>
              </a:rPr>
              <a:t> = 5 events, and </a:t>
            </a:r>
            <a:r>
              <a:rPr lang="en-US" altLang="en-US" sz="2400" i="1" dirty="0" err="1" smtClean="0">
                <a:latin typeface="Georgia" panose="02040502050405020303" pitchFamily="18" charset="0"/>
              </a:rPr>
              <a:t>P</a:t>
            </a:r>
            <a:r>
              <a:rPr lang="en-US" altLang="en-US" sz="2400" b="0" i="1" baseline="-25000" dirty="0" err="1">
                <a:latin typeface="Georgia" panose="02040502050405020303" pitchFamily="18" charset="0"/>
              </a:rPr>
              <a:t>Null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400" b="0" dirty="0">
                <a:latin typeface="Georgia" panose="02040502050405020303" pitchFamily="18" charset="0"/>
              </a:rPr>
              <a:t>= .</a:t>
            </a:r>
            <a:r>
              <a:rPr lang="en-US" altLang="en-US" sz="2400" b="0" dirty="0" smtClean="0">
                <a:latin typeface="Georgia" panose="02040502050405020303" pitchFamily="18" charset="0"/>
              </a:rPr>
              <a:t>50</a:t>
            </a:r>
            <a:endParaRPr lang="en-US" altLang="en-US" sz="2400" b="0" dirty="0">
              <a:latin typeface="Georgia" panose="02040502050405020303" pitchFamily="18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Distribution Table (exact values</a:t>
            </a:r>
            <a:r>
              <a:rPr lang="en-US" altLang="en-US" sz="2400" b="0" dirty="0" smtClean="0">
                <a:latin typeface="Georgia" panose="02040502050405020303" pitchFamily="18" charset="0"/>
              </a:rPr>
              <a:t>) </a:t>
            </a: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 Table A.13</a:t>
            </a:r>
            <a:endParaRPr lang="en-US" alt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Sampling distribution as it was derived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05931" y="3077937"/>
                <a:ext cx="2293463" cy="2104038"/>
              </a:xfrm>
              <a:prstGeom prst="rect">
                <a:avLst/>
              </a:prstGeom>
              <a:solidFill>
                <a:srgbClr val="FFB9C6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rgbClr val="A50021"/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𝑒𝑎𝑛</m:t>
                            </m:r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A500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A500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A500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rgbClr val="A500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rgbClr val="A500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rgbClr val="A500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31" y="3077937"/>
                <a:ext cx="2293463" cy="2104038"/>
              </a:xfrm>
              <a:prstGeom prst="rect">
                <a:avLst/>
              </a:prstGeom>
              <a:blipFill>
                <a:blip r:embed="rId2"/>
                <a:stretch>
                  <a:fillRect l="-1847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8000" y="5242140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rgbClr val="009999"/>
                </a:solidFill>
                <a:latin typeface="Georgia" panose="02040502050405020303" pitchFamily="18" charset="0"/>
              </a:rPr>
              <a:t>Example</a:t>
            </a:r>
          </a:p>
          <a:p>
            <a:pPr algn="ctr"/>
            <a:r>
              <a:rPr lang="en-US" altLang="en-US" i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 = </a:t>
            </a:r>
            <a:r>
              <a:rPr lang="en-US" altLang="en-US" b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2.5</a:t>
            </a:r>
            <a:r>
              <a:rPr lang="en-US" altLang="en-US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(</a:t>
            </a:r>
            <a:r>
              <a:rPr lang="en-US" altLang="en-US" sz="1600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See </a:t>
            </a:r>
            <a:r>
              <a:rPr lang="en-US" altLang="en-US" sz="1600" dirty="0" smtClean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plots</a:t>
            </a:r>
            <a:r>
              <a:rPr lang="en-US" altLang="en-US" sz="1600" dirty="0" smtClean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solidFill>
                <a:srgbClr val="009999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i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5*.5*.5 = </a:t>
            </a:r>
            <a:r>
              <a:rPr lang="en-US" altLang="en-US" b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1.25</a:t>
            </a:r>
          </a:p>
          <a:p>
            <a:pPr algn="ctr"/>
            <a:r>
              <a:rPr lang="en-US" altLang="en-US" i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sqrt</a:t>
            </a:r>
            <a:r>
              <a:rPr lang="en-US" altLang="en-US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(1.25) = </a:t>
            </a:r>
            <a:r>
              <a:rPr lang="en-US" altLang="en-US" b="1" dirty="0">
                <a:solidFill>
                  <a:srgbClr val="009999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95787" y="3159617"/>
            <a:ext cx="73437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latin typeface="Georgia" panose="02040502050405020303" pitchFamily="18" charset="0"/>
              </a:rPr>
              <a:t>Different binomial distribution for each </a:t>
            </a:r>
            <a:r>
              <a:rPr lang="en-US" altLang="en-US" sz="2400" b="1" i="1" u="sng" dirty="0">
                <a:latin typeface="Georgia" panose="02040502050405020303" pitchFamily="18" charset="0"/>
              </a:rPr>
              <a:t>N</a:t>
            </a:r>
            <a:endParaRPr lang="en-US" altLang="en-US" sz="2400" b="1" u="sng" dirty="0">
              <a:latin typeface="Georgia" panose="02040502050405020303" pitchFamily="18" charset="0"/>
            </a:endParaRP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Normal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.50, </a:t>
            </a:r>
            <a:r>
              <a:rPr lang="en-US" altLang="en-US" sz="2000" b="1" dirty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skewed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A5002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.50</a:t>
            </a: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91324" y="4282356"/>
            <a:ext cx="6952702" cy="2139056"/>
            <a:chOff x="4473537" y="4601205"/>
            <a:chExt cx="6952702" cy="213905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177" y="4601205"/>
              <a:ext cx="2293421" cy="213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2818" y="4601205"/>
              <a:ext cx="2293421" cy="213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3537" y="4601205"/>
              <a:ext cx="2293421" cy="213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-12723"/>
            <a:ext cx="12192000" cy="1175049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Georgia" panose="02040502050405020303" pitchFamily="18" charset="0"/>
              </a:rPr>
              <a:t>   The </a:t>
            </a:r>
            <a:r>
              <a:rPr lang="en-US" altLang="en-US" sz="3200" dirty="0">
                <a:solidFill>
                  <a:srgbClr val="A50021"/>
                </a:solidFill>
                <a:latin typeface="Georgia" panose="02040502050405020303" pitchFamily="18" charset="0"/>
              </a:rPr>
              <a:t>Binomial </a:t>
            </a:r>
            <a:r>
              <a:rPr lang="en-US" altLang="en-US" sz="3200" dirty="0" smtClean="0">
                <a:solidFill>
                  <a:srgbClr val="A50021"/>
                </a:solidFill>
                <a:latin typeface="Georgia" panose="02040502050405020303" pitchFamily="18" charset="0"/>
              </a:rPr>
              <a:t>Distribution</a:t>
            </a: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 smtClean="0">
                <a:latin typeface="Georgia" panose="02040502050405020303" pitchFamily="18" charset="0"/>
              </a:rPr>
              <a:t> 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Sampling Distribution: Center, Spread, and Shape &amp; Example - Coin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23"/>
            <a:ext cx="12192000" cy="1175049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Georgia" panose="02040502050405020303" pitchFamily="18" charset="0"/>
              </a:rPr>
              <a:t>   The </a:t>
            </a:r>
            <a:r>
              <a:rPr lang="en-US" altLang="en-US" sz="3200" dirty="0">
                <a:solidFill>
                  <a:srgbClr val="A50021"/>
                </a:solidFill>
                <a:latin typeface="Georgia" panose="02040502050405020303" pitchFamily="18" charset="0"/>
              </a:rPr>
              <a:t>Binomial </a:t>
            </a:r>
            <a:r>
              <a:rPr lang="en-US" altLang="en-US" sz="3200" dirty="0" smtClean="0">
                <a:solidFill>
                  <a:srgbClr val="A50021"/>
                </a:solidFill>
                <a:latin typeface="Georgia" panose="02040502050405020303" pitchFamily="18" charset="0"/>
              </a:rPr>
              <a:t>Distribution</a:t>
            </a: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 smtClean="0">
                <a:latin typeface="Georgia" panose="02040502050405020303" pitchFamily="18" charset="0"/>
              </a:rPr>
              <a:t> 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Sampling Distribution: Shape based on H</a:t>
            </a:r>
            <a:r>
              <a:rPr lang="en-US" altLang="en-US" sz="2400" b="1" baseline="-250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0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: </a:t>
            </a:r>
            <a:r>
              <a:rPr lang="en-US" altLang="en-US" sz="2400" b="1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400" i="1" baseline="-25000" dirty="0" err="1">
                <a:solidFill>
                  <a:srgbClr val="7030A0"/>
                </a:solidFill>
                <a:latin typeface="Georgia" panose="02040502050405020303" pitchFamily="18" charset="0"/>
              </a:rPr>
              <a:t>Null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= #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AutoShape 2" descr="http://127.0.0.1:32846/chunk_output/8C3D24B88AA2F39E/2780537E/ctv6jqvkto0jn/00002a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4" descr="http://127.0.0.1:32846/chunk_output/8C3D24B88AA2F39E/2780537E/ctv6jqvkto0jn/00002b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http://127.0.0.1:32846/chunk_output/8C3D24B88AA2F39E/2780537E/ctv6jqvkto0jn/00002e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7" y="1586002"/>
            <a:ext cx="11489234" cy="49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418079"/>
            <a:ext cx="8732715" cy="465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80312" y="2137659"/>
            <a:ext cx="764116" cy="379374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solidFill>
            <a:srgbClr val="FFB9C6"/>
          </a:solidFill>
          <a:ln>
            <a:solidFill>
              <a:srgbClr val="A5002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“Equally Likely”</a:t>
            </a:r>
          </a:p>
          <a:p>
            <a:pPr algn="ctr"/>
            <a:r>
              <a:rPr lang="en-US" dirty="0">
                <a:solidFill>
                  <a:srgbClr val="A50021"/>
                </a:solidFill>
              </a:rPr>
              <a:t>Means </a:t>
            </a:r>
            <a:r>
              <a:rPr lang="en-US" dirty="0" err="1" smtClean="0">
                <a:solidFill>
                  <a:srgbClr val="A50021"/>
                </a:solidFill>
              </a:rPr>
              <a:t>P</a:t>
            </a:r>
            <a:r>
              <a:rPr lang="en-US" altLang="en-US" i="1" baseline="-25000" dirty="0" err="1">
                <a:solidFill>
                  <a:srgbClr val="A50021"/>
                </a:solidFill>
                <a:latin typeface="Georgia" panose="02040502050405020303" pitchFamily="18" charset="0"/>
              </a:rPr>
              <a:t>Null</a:t>
            </a:r>
            <a:r>
              <a:rPr lang="en-US" dirty="0" smtClean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</a:rPr>
              <a:t>= </a:t>
            </a:r>
            <a:r>
              <a:rPr lang="en-US" dirty="0" smtClean="0">
                <a:solidFill>
                  <a:srgbClr val="A50021"/>
                </a:solidFill>
              </a:rPr>
              <a:t>.50</a:t>
            </a:r>
            <a:endParaRPr lang="en-US" dirty="0">
              <a:solidFill>
                <a:srgbClr val="A5002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10600" y="2004025"/>
            <a:ext cx="981076" cy="332396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12723"/>
            <a:ext cx="12192000" cy="1175049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Georgia" panose="02040502050405020303" pitchFamily="18" charset="0"/>
              </a:rPr>
              <a:t>   The </a:t>
            </a:r>
            <a:r>
              <a:rPr lang="en-US" altLang="en-US" sz="3200" dirty="0">
                <a:solidFill>
                  <a:srgbClr val="A50021"/>
                </a:solidFill>
                <a:latin typeface="Georgia" panose="02040502050405020303" pitchFamily="18" charset="0"/>
              </a:rPr>
              <a:t>Binomial </a:t>
            </a:r>
            <a:r>
              <a:rPr lang="en-US" altLang="en-US" sz="3200" dirty="0" smtClean="0">
                <a:solidFill>
                  <a:srgbClr val="A50021"/>
                </a:solidFill>
                <a:latin typeface="Georgia" panose="02040502050405020303" pitchFamily="18" charset="0"/>
              </a:rPr>
              <a:t>Distribution</a:t>
            </a: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 smtClean="0">
                <a:latin typeface="Georgia" panose="02040502050405020303" pitchFamily="18" charset="0"/>
              </a:rPr>
              <a:t>     </a:t>
            </a:r>
            <a:r>
              <a:rPr lang="en-US" alt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Sampling Distribution – Table A.13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AutoShape 2" descr="http://127.0.0.1:32846/chunk_output/8C3D24B88AA2F39E/2780537E/cwzzjruuu9k5g/00000a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578" y="2713821"/>
            <a:ext cx="3657143" cy="36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Group 21"/>
          <p:cNvGrpSpPr/>
          <p:nvPr/>
        </p:nvGrpSpPr>
        <p:grpSpPr>
          <a:xfrm>
            <a:off x="5055704" y="1544180"/>
            <a:ext cx="3765417" cy="3239853"/>
            <a:chOff x="5055704" y="1544180"/>
            <a:chExt cx="3765417" cy="3239853"/>
          </a:xfrm>
        </p:grpSpPr>
        <p:sp>
          <p:nvSpPr>
            <p:cNvPr id="19" name="Rounded Rectangle 18"/>
            <p:cNvSpPr/>
            <p:nvPr/>
          </p:nvSpPr>
          <p:spPr>
            <a:xfrm>
              <a:off x="5055704" y="1544180"/>
              <a:ext cx="1802296" cy="3239853"/>
            </a:xfrm>
            <a:prstGeom prst="roundRect">
              <a:avLst>
                <a:gd name="adj" fmla="val 7757"/>
              </a:avLst>
            </a:prstGeom>
            <a:noFill/>
            <a:ln w="381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6858000" y="3164107"/>
              <a:ext cx="1963121" cy="580781"/>
            </a:xfrm>
            <a:prstGeom prst="straightConnector1">
              <a:avLst/>
            </a:prstGeom>
            <a:ln w="5715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4775" y="85725"/>
            <a:ext cx="11944350" cy="1076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8" y="1482366"/>
            <a:ext cx="5917747" cy="317921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Georgia" panose="02040502050405020303" pitchFamily="18" charset="0"/>
              </a:rPr>
              <a:t>Single</a:t>
            </a:r>
            <a:r>
              <a:rPr lang="en-US" altLang="en-US" sz="2000" dirty="0">
                <a:latin typeface="Georgia" panose="02040502050405020303" pitchFamily="18" charset="0"/>
              </a:rPr>
              <a:t> sample test </a:t>
            </a:r>
            <a:r>
              <a:rPr lang="en-US" altLang="en-US" sz="2000" dirty="0" smtClean="0">
                <a:latin typeface="Georgia" panose="02040502050405020303" pitchFamily="18" charset="0"/>
              </a:rPr>
              <a:t>with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Georgia" panose="02040502050405020303" pitchFamily="18" charset="0"/>
              </a:rPr>
              <a:t>bi</a:t>
            </a:r>
            <a:r>
              <a:rPr lang="en-US" altLang="en-US" sz="2000" dirty="0" smtClean="0">
                <a:latin typeface="Georgia" panose="02040502050405020303" pitchFamily="18" charset="0"/>
              </a:rPr>
              <a:t>nary/</a:t>
            </a:r>
            <a:r>
              <a:rPr lang="en-US" altLang="en-US" sz="2000" b="1" dirty="0" smtClean="0">
                <a:latin typeface="Georgia" panose="02040502050405020303" pitchFamily="18" charset="0"/>
              </a:rPr>
              <a:t>di</a:t>
            </a:r>
            <a:r>
              <a:rPr lang="en-US" altLang="en-US" sz="2000" dirty="0" smtClean="0">
                <a:latin typeface="Georgia" panose="02040502050405020303" pitchFamily="18" charset="0"/>
              </a:rPr>
              <a:t>chotomous </a:t>
            </a:r>
            <a:r>
              <a:rPr lang="en-US" altLang="en-US" sz="2000" dirty="0">
                <a:latin typeface="Georgia" panose="02040502050405020303" pitchFamily="18" charset="0"/>
              </a:rPr>
              <a:t>data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en-US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en-US" b="1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Null Hypothesis</a:t>
            </a: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successes is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equal to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specified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% 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population</a:t>
            </a:r>
          </a:p>
          <a:p>
            <a:pPr marL="457200" lvl="1" indent="0" algn="ctr">
              <a:lnSpc>
                <a:spcPct val="80000"/>
              </a:lnSpc>
              <a:buNone/>
            </a:pPr>
            <a:endParaRPr lang="en-US" altLang="en-US" sz="9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Proportion of ‘successes’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differ from chance?</a:t>
            </a:r>
          </a:p>
          <a:p>
            <a:pPr marL="457200" lvl="1" indent="0" algn="ctr">
              <a:lnSpc>
                <a:spcPct val="80000"/>
              </a:lnSpc>
              <a:buNone/>
            </a:pP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4" algn="ctr"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6426653" y="266700"/>
            <a:ext cx="5446939" cy="4187473"/>
          </a:xfrm>
          <a:prstGeom prst="rect">
            <a:avLst/>
          </a:prstGeom>
          <a:solidFill>
            <a:srgbClr val="CFAFE7"/>
          </a:solidFill>
          <a:ln>
            <a:solidFill>
              <a:srgbClr val="7030A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2800" u="sng" dirty="0" smtClean="0">
                <a:solidFill>
                  <a:srgbClr val="7030A0"/>
                </a:solidFill>
                <a:latin typeface="Georgia" panose="02040502050405020303" pitchFamily="18" charset="0"/>
              </a:rPr>
              <a:t>Examples</a:t>
            </a:r>
          </a:p>
          <a:p>
            <a:pPr marL="0" indent="0" algn="ctr" eaLnBrk="1" hangingPunct="1">
              <a:buNone/>
            </a:pPr>
            <a:endParaRPr lang="en-US" altLang="en-US" sz="2000" u="sng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marL="0" indent="0" algn="ctr" eaLnBrk="1" hangingPunct="1">
              <a:buNone/>
            </a:pPr>
            <a:r>
              <a:rPr lang="en-US" altLang="en-US" sz="2000" u="sng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Coin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</a:rPr>
              <a:t>flipped 10x, heads 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8x</a:t>
            </a:r>
          </a:p>
          <a:p>
            <a:pPr marL="0" indent="0" algn="ctr" eaLnBrk="1" hangingPunct="1">
              <a:buNone/>
            </a:pPr>
            <a:r>
              <a:rPr lang="en-US" altLang="en-US" sz="18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</a:t>
            </a:r>
            <a:r>
              <a:rPr lang="en-US" altLang="en-US" sz="18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coin </a:t>
            </a:r>
            <a:r>
              <a:rPr lang="en-US" altLang="en-US" sz="1800" u="sng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(Heads &gt; .50)?</a:t>
            </a:r>
          </a:p>
          <a:p>
            <a:pPr lvl="4" algn="ctr" eaLnBrk="1" hangingPunct="1"/>
            <a:endParaRPr lang="en-US" altLang="en-US" sz="900" b="0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10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</a:rPr>
              <a:t>women surveyed, 8 select perfume 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</a:rPr>
              <a:t>“A”</a:t>
            </a:r>
          </a:p>
          <a:p>
            <a:pPr marL="0" indent="0" algn="ctr" eaLnBrk="1" hangingPunct="1">
              <a:buNone/>
            </a:pPr>
            <a:r>
              <a:rPr lang="en-US" altLang="en-US" sz="18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</a:t>
            </a:r>
            <a:r>
              <a:rPr lang="en-US" altLang="en-US" sz="18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one perfume preferred </a:t>
            </a:r>
            <a:r>
              <a:rPr lang="en-US" altLang="en-US" sz="1800" u="sng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800" b="0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2000" u="sng" dirty="0">
                <a:solidFill>
                  <a:srgbClr val="7030A0"/>
                </a:solidFill>
                <a:latin typeface="Georgia" panose="02040502050405020303" pitchFamily="18" charset="0"/>
              </a:rPr>
              <a:t>For both: </a:t>
            </a:r>
          </a:p>
          <a:p>
            <a:pPr marL="171450" indent="-171450" eaLnBrk="1" hangingPunct="1"/>
            <a:r>
              <a:rPr lang="en-US" altLang="en-US" sz="20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="0" i="1" baseline="-25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20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= </a:t>
            </a:r>
            <a:r>
              <a:rPr lang="en-US" altLang="en-US" sz="2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.50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 population</a:t>
            </a:r>
          </a:p>
          <a:p>
            <a:pPr marL="171450" indent="-171450" eaLnBrk="1" hangingPunct="1"/>
            <a:r>
              <a:rPr lang="en-US" altLang="en-US" sz="20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="0" i="1" baseline="-25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2000" b="0" i="1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.50 </a:t>
            </a:r>
            <a:r>
              <a:rPr lang="en-US" altLang="en-US" sz="2000" b="0" dirty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 </a:t>
            </a:r>
            <a:r>
              <a:rPr lang="en-US" altLang="en-US" sz="2000" b="0" dirty="0" smtClean="0">
                <a:solidFill>
                  <a:srgbClr val="7030A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population</a:t>
            </a:r>
            <a:endParaRPr lang="en-US" altLang="en-US" sz="2000" b="0" dirty="0">
              <a:solidFill>
                <a:srgbClr val="7030A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522" y="4790682"/>
            <a:ext cx="11620956" cy="15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</a:p>
          <a:p>
            <a:pPr algn="ctr"/>
            <a:r>
              <a:rPr lang="en-US" altLang="en-US" sz="2400" b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random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sample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“representative”</a:t>
            </a:r>
            <a:endParaRPr lang="en-US" altLang="en-US" sz="2400" dirty="0">
              <a:solidFill>
                <a:srgbClr val="FF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exclusive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, exhaustive categories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 1 and only </a:t>
            </a: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</a:p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Probability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of each outcome is </a:t>
            </a:r>
            <a:r>
              <a:rPr lang="en-US" altLang="en-US" sz="2400" b="1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same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for all trials/observations of experiment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5402"/>
            <a:ext cx="121920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   </a:t>
            </a:r>
            <a:r>
              <a:rPr lang="en-US" sz="3200" dirty="0" smtClean="0">
                <a:latin typeface="Georgia" panose="02040502050405020303" pitchFamily="18" charset="0"/>
              </a:rPr>
              <a:t>The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Binomial Sign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T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est</a:t>
            </a:r>
            <a:b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32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Null Hypothesis &amp; Assumptions</a:t>
            </a:r>
            <a:endParaRPr lang="en-US" sz="24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10372</TotalTime>
  <Words>3540</Words>
  <Application>Microsoft Office PowerPoint</Application>
  <PresentationFormat>Widescreen</PresentationFormat>
  <Paragraphs>595</Paragraphs>
  <Slides>32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MS PGothic</vt:lpstr>
      <vt:lpstr>Arial</vt:lpstr>
      <vt:lpstr>Calibri</vt:lpstr>
      <vt:lpstr>Calibri Light</vt:lpstr>
      <vt:lpstr>Cambria Math</vt:lpstr>
      <vt:lpstr>Courier New</vt:lpstr>
      <vt:lpstr>Georgia</vt:lpstr>
      <vt:lpstr>Times New Roman</vt:lpstr>
      <vt:lpstr>Tw Cen MT</vt:lpstr>
      <vt:lpstr>Wingdings</vt:lpstr>
      <vt:lpstr>Wingdings 3</vt:lpstr>
      <vt:lpstr>Office Theme</vt:lpstr>
      <vt:lpstr>Equation</vt:lpstr>
      <vt:lpstr>Categorical Data Analysis</vt:lpstr>
      <vt:lpstr>PowerPoint Presentation</vt:lpstr>
      <vt:lpstr>   Some Motivating Examples</vt:lpstr>
      <vt:lpstr>Categorical Data Analysis</vt:lpstr>
      <vt:lpstr>   The Binomial Distribution      Equations &amp; Example - Coin</vt:lpstr>
      <vt:lpstr>   The Binomial Distribution      Sampling Distribution: Center, Spread, and Shape &amp; Example - Coin</vt:lpstr>
      <vt:lpstr>   The Binomial Distribution      Sampling Distribution: Shape based on H0: PNull = #</vt:lpstr>
      <vt:lpstr>   The Binomial Distribution      Sampling Distribution – Table A.13</vt:lpstr>
      <vt:lpstr>PowerPoint Presentation</vt:lpstr>
      <vt:lpstr>    The Binomial sign test      Example - Coin</vt:lpstr>
      <vt:lpstr>   The Normal approximation to the binomial distribution       (i.e. “z-test” for a single proportion)</vt:lpstr>
      <vt:lpstr>   The Normal approximation to the binomial distribution        (i.e. “z-test” for a single proportion)</vt:lpstr>
      <vt:lpstr>   The Pearson’s Chi-Square (χ2 ) Distribution      Family of Distributions</vt:lpstr>
      <vt:lpstr>   The Pearson’s Chi-Square (χ2 ) Distribution      Family of Distributions – Table A.14</vt:lpstr>
      <vt:lpstr>Two Kinds of Chi-Squared Tests</vt:lpstr>
      <vt:lpstr>   1-way Chi-Squared: “Goodness of Fit” Test      Hypothesis Testing</vt:lpstr>
      <vt:lpstr>   1-way Chi-Squared: “Goodness of Fit” Test     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149</cp:revision>
  <cp:lastPrinted>2018-04-03T22:01:42Z</cp:lastPrinted>
  <dcterms:created xsi:type="dcterms:W3CDTF">2015-07-08T09:52:47Z</dcterms:created>
  <dcterms:modified xsi:type="dcterms:W3CDTF">2020-04-28T12:01:14Z</dcterms:modified>
</cp:coreProperties>
</file>