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null)" ContentType="image/x-emf"/>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8" r:id="rId1"/>
  </p:sldMasterIdLst>
  <p:notesMasterIdLst>
    <p:notesMasterId r:id="rId54"/>
  </p:notesMasterIdLst>
  <p:handoutMasterIdLst>
    <p:handoutMasterId r:id="rId55"/>
  </p:handoutMasterIdLst>
  <p:sldIdLst>
    <p:sldId id="447" r:id="rId2"/>
    <p:sldId id="256" r:id="rId3"/>
    <p:sldId id="343" r:id="rId4"/>
    <p:sldId id="315" r:id="rId5"/>
    <p:sldId id="446" r:id="rId6"/>
    <p:sldId id="262" r:id="rId7"/>
    <p:sldId id="302" r:id="rId8"/>
    <p:sldId id="388" r:id="rId9"/>
    <p:sldId id="354" r:id="rId10"/>
    <p:sldId id="391" r:id="rId11"/>
    <p:sldId id="392" r:id="rId12"/>
    <p:sldId id="393" r:id="rId13"/>
    <p:sldId id="394" r:id="rId14"/>
    <p:sldId id="273" r:id="rId15"/>
    <p:sldId id="300" r:id="rId16"/>
    <p:sldId id="401" r:id="rId17"/>
    <p:sldId id="400" r:id="rId18"/>
    <p:sldId id="402" r:id="rId19"/>
    <p:sldId id="277" r:id="rId20"/>
    <p:sldId id="278" r:id="rId21"/>
    <p:sldId id="280" r:id="rId22"/>
    <p:sldId id="379" r:id="rId23"/>
    <p:sldId id="409" r:id="rId24"/>
    <p:sldId id="431" r:id="rId25"/>
    <p:sldId id="432" r:id="rId26"/>
    <p:sldId id="430" r:id="rId27"/>
    <p:sldId id="443" r:id="rId28"/>
    <p:sldId id="325" r:id="rId29"/>
    <p:sldId id="328" r:id="rId30"/>
    <p:sldId id="435" r:id="rId31"/>
    <p:sldId id="437" r:id="rId32"/>
    <p:sldId id="444" r:id="rId33"/>
    <p:sldId id="439" r:id="rId34"/>
    <p:sldId id="445" r:id="rId35"/>
    <p:sldId id="337" r:id="rId36"/>
    <p:sldId id="336" r:id="rId37"/>
    <p:sldId id="344" r:id="rId38"/>
    <p:sldId id="319" r:id="rId39"/>
    <p:sldId id="368" r:id="rId40"/>
    <p:sldId id="375" r:id="rId41"/>
    <p:sldId id="312" r:id="rId42"/>
    <p:sldId id="378" r:id="rId43"/>
    <p:sldId id="380" r:id="rId44"/>
    <p:sldId id="381" r:id="rId45"/>
    <p:sldId id="338" r:id="rId46"/>
    <p:sldId id="340" r:id="rId47"/>
    <p:sldId id="341" r:id="rId48"/>
    <p:sldId id="387" r:id="rId49"/>
    <p:sldId id="342" r:id="rId50"/>
    <p:sldId id="310" r:id="rId51"/>
    <p:sldId id="414" r:id="rId52"/>
    <p:sldId id="416" r:id="rId53"/>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99CCFF"/>
    <a:srgbClr val="009900"/>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56"/>
    <p:restoredTop sz="94674"/>
  </p:normalViewPr>
  <p:slideViewPr>
    <p:cSldViewPr>
      <p:cViewPr varScale="1">
        <p:scale>
          <a:sx n="76" d="100"/>
          <a:sy n="76" d="100"/>
        </p:scale>
        <p:origin x="54" y="303"/>
      </p:cViewPr>
      <p:guideLst>
        <p:guide orient="horz" pos="2160"/>
        <p:guide pos="3840"/>
      </p:guideLst>
    </p:cSldViewPr>
  </p:slideViewPr>
  <p:notesTextViewPr>
    <p:cViewPr>
      <p:scale>
        <a:sx n="100" d="100"/>
        <a:sy n="100" d="100"/>
      </p:scale>
      <p:origin x="0" y="0"/>
    </p:cViewPr>
  </p:notesTextViewPr>
  <p:sorterViewPr>
    <p:cViewPr>
      <p:scale>
        <a:sx n="66" d="100"/>
        <a:sy n="66" d="100"/>
      </p:scale>
      <p:origin x="0" y="237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endParaRPr lang="en-US" altLang="en-US" dirty="0">
              <a:latin typeface="Georgia Regular" panose="02040502050405020303" pitchFamily="18" charset="0"/>
            </a:endParaRPr>
          </a:p>
        </p:txBody>
      </p:sp>
      <p:sp>
        <p:nvSpPr>
          <p:cNvPr id="40963"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ltLang="en-US" dirty="0">
              <a:latin typeface="Georgia Regular" panose="02040502050405020303" pitchFamily="18" charset="0"/>
            </a:endParaRPr>
          </a:p>
        </p:txBody>
      </p:sp>
      <p:sp>
        <p:nvSpPr>
          <p:cNvPr id="40964"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endParaRPr lang="en-US" altLang="en-US" dirty="0">
              <a:latin typeface="Georgia Regular" panose="02040502050405020303" pitchFamily="18" charset="0"/>
            </a:endParaRPr>
          </a:p>
        </p:txBody>
      </p:sp>
      <p:sp>
        <p:nvSpPr>
          <p:cNvPr id="40965"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E464F8B1-30A1-4A84-9D8B-3B40CDCFF038}" type="slidenum">
              <a:rPr lang="en-US" altLang="en-US">
                <a:latin typeface="Georgia Regular" panose="02040502050405020303" pitchFamily="18" charset="0"/>
              </a:rPr>
              <a:pPr/>
              <a:t>‹#›</a:t>
            </a:fld>
            <a:endParaRPr lang="en-US" altLang="en-US" dirty="0">
              <a:latin typeface="Georgia Regular" panose="02040502050405020303" pitchFamily="18"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b="0" i="0">
                <a:latin typeface="Georgia Regular" panose="02040502050405020303" pitchFamily="18" charset="0"/>
              </a:defRPr>
            </a:lvl1pPr>
          </a:lstStyle>
          <a:p>
            <a:endParaRPr lang="en-US" altLang="en-US" dirty="0"/>
          </a:p>
        </p:txBody>
      </p:sp>
      <p:sp>
        <p:nvSpPr>
          <p:cNvPr id="11264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b="0" i="0">
                <a:latin typeface="Georgia Regular" panose="02040502050405020303" pitchFamily="18" charset="0"/>
              </a:defRPr>
            </a:lvl1pPr>
          </a:lstStyle>
          <a:p>
            <a:endParaRPr lang="en-US" altLang="en-US" dirty="0"/>
          </a:p>
        </p:txBody>
      </p:sp>
      <p:sp>
        <p:nvSpPr>
          <p:cNvPr id="17412"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1264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b="0" i="0">
                <a:latin typeface="Georgia Regular" panose="02040502050405020303" pitchFamily="18" charset="0"/>
              </a:defRPr>
            </a:lvl1pPr>
          </a:lstStyle>
          <a:p>
            <a:endParaRPr lang="en-US" altLang="en-US" dirty="0"/>
          </a:p>
        </p:txBody>
      </p:sp>
      <p:sp>
        <p:nvSpPr>
          <p:cNvPr id="11264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b="0" i="0">
                <a:latin typeface="Georgia Regular" panose="02040502050405020303" pitchFamily="18" charset="0"/>
              </a:defRPr>
            </a:lvl1pPr>
          </a:lstStyle>
          <a:p>
            <a:fld id="{88F0B1FB-2D0E-4890-8ACF-4F6C3DD0F3F4}" type="slidenum">
              <a:rPr lang="en-US" altLang="en-US" smtClean="0"/>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b="0" i="0" kern="1200">
        <a:solidFill>
          <a:schemeClr val="tx1"/>
        </a:solidFill>
        <a:latin typeface="Georgia Regular" panose="02040502050405020303" pitchFamily="18"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sz="1200" b="0" i="0" kern="1200">
        <a:solidFill>
          <a:schemeClr val="tx1"/>
        </a:solidFill>
        <a:latin typeface="Georgia Regular" panose="02040502050405020303" pitchFamily="18" charset="0"/>
        <a:ea typeface="ＭＳ Ｐゴシック" pitchFamily="-106" charset="-128"/>
        <a:cs typeface="+mn-cs"/>
      </a:defRPr>
    </a:lvl2pPr>
    <a:lvl3pPr marL="914400" algn="l" rtl="0" eaLnBrk="0" fontAlgn="base" hangingPunct="0">
      <a:spcBef>
        <a:spcPct val="30000"/>
      </a:spcBef>
      <a:spcAft>
        <a:spcPct val="0"/>
      </a:spcAft>
      <a:defRPr sz="1200" b="0" i="0" kern="1200">
        <a:solidFill>
          <a:schemeClr val="tx1"/>
        </a:solidFill>
        <a:latin typeface="Georgia Regular" panose="02040502050405020303" pitchFamily="18" charset="0"/>
        <a:ea typeface="ＭＳ Ｐゴシック" pitchFamily="-106" charset="-128"/>
        <a:cs typeface="+mn-cs"/>
      </a:defRPr>
    </a:lvl3pPr>
    <a:lvl4pPr marL="1371600" algn="l" rtl="0" eaLnBrk="0" fontAlgn="base" hangingPunct="0">
      <a:spcBef>
        <a:spcPct val="30000"/>
      </a:spcBef>
      <a:spcAft>
        <a:spcPct val="0"/>
      </a:spcAft>
      <a:defRPr sz="1200" b="0" i="0" kern="1200">
        <a:solidFill>
          <a:schemeClr val="tx1"/>
        </a:solidFill>
        <a:latin typeface="Georgia Regular" panose="02040502050405020303" pitchFamily="18" charset="0"/>
        <a:ea typeface="ＭＳ Ｐゴシック" pitchFamily="-106" charset="-128"/>
        <a:cs typeface="+mn-cs"/>
      </a:defRPr>
    </a:lvl4pPr>
    <a:lvl5pPr marL="1828800" algn="l" rtl="0" eaLnBrk="0" fontAlgn="base" hangingPunct="0">
      <a:spcBef>
        <a:spcPct val="30000"/>
      </a:spcBef>
      <a:spcAft>
        <a:spcPct val="0"/>
      </a:spcAft>
      <a:defRPr sz="1200" b="0" i="0" kern="1200">
        <a:solidFill>
          <a:schemeClr val="tx1"/>
        </a:solidFill>
        <a:latin typeface="Georgia Regular" panose="02040502050405020303" pitchFamily="18" charset="0"/>
        <a:ea typeface="ＭＳ Ｐゴシック" pitchFamily="-106"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www.youtube.com</a:t>
            </a:r>
            <a:r>
              <a:rPr lang="en-US" dirty="0"/>
              <a:t>/</a:t>
            </a:r>
            <a:r>
              <a:rPr lang="en-US" dirty="0" err="1"/>
              <a:t>watch?v</a:t>
            </a:r>
            <a:r>
              <a:rPr lang="en-US" dirty="0"/>
              <a:t>=ubNF9QNEQLA&amp;t=0s&amp;list=</a:t>
            </a:r>
            <a:r>
              <a:rPr lang="en-US" dirty="0" err="1"/>
              <a:t>WL&amp;index</a:t>
            </a:r>
            <a:r>
              <a:rPr lang="en-US" dirty="0"/>
              <a:t>=1</a:t>
            </a:r>
          </a:p>
        </p:txBody>
      </p:sp>
      <p:sp>
        <p:nvSpPr>
          <p:cNvPr id="4" name="Slide Number Placeholder 3"/>
          <p:cNvSpPr>
            <a:spLocks noGrp="1"/>
          </p:cNvSpPr>
          <p:nvPr>
            <p:ph type="sldNum" sz="quarter" idx="10"/>
          </p:nvPr>
        </p:nvSpPr>
        <p:spPr/>
        <p:txBody>
          <a:bodyPr/>
          <a:lstStyle/>
          <a:p>
            <a:fld id="{88F0B1FB-2D0E-4890-8ACF-4F6C3DD0F3F4}" type="slidenum">
              <a:rPr lang="en-US" altLang="en-US" smtClean="0"/>
              <a:pPr/>
              <a:t>1</a:t>
            </a:fld>
            <a:endParaRPr lang="en-US" altLang="en-US" dirty="0"/>
          </a:p>
        </p:txBody>
      </p:sp>
    </p:spTree>
    <p:extLst>
      <p:ext uri="{BB962C8B-B14F-4D97-AF65-F5344CB8AC3E}">
        <p14:creationId xmlns:p14="http://schemas.microsoft.com/office/powerpoint/2010/main" val="2027544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defTabSz="966788"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B77F706-E42B-42F2-8234-6746938EA70D}" type="slidenum">
              <a:rPr lang="en-US" altLang="en-US" sz="1300">
                <a:latin typeface="Georgia Regular" panose="02040502050405020303" pitchFamily="18" charset="0"/>
              </a:rPr>
              <a:pPr eaLnBrk="1" hangingPunct="1"/>
              <a:t>24</a:t>
            </a:fld>
            <a:endParaRPr lang="en-US" altLang="en-US" sz="1300" dirty="0">
              <a:latin typeface="Georgia Regular" panose="02040502050405020303" pitchFamily="18" charset="0"/>
            </a:endParaRPr>
          </a:p>
        </p:txBody>
      </p:sp>
      <p:sp>
        <p:nvSpPr>
          <p:cNvPr id="53251" name="Rectangle 2"/>
          <p:cNvSpPr>
            <a:spLocks noGrp="1" noRot="1" noChangeAspect="1" noChangeArrowheads="1" noTextEdit="1"/>
          </p:cNvSpPr>
          <p:nvPr>
            <p:ph type="sldImg"/>
          </p:nvPr>
        </p:nvSpPr>
        <p:spPr>
          <a:xfrm>
            <a:off x="457200" y="720725"/>
            <a:ext cx="6400800" cy="3600450"/>
          </a:xfrm>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 code for plot</a:t>
            </a:r>
          </a:p>
          <a:p>
            <a:endParaRPr lang="en-US" dirty="0"/>
          </a:p>
          <a:p>
            <a:r>
              <a:rPr lang="en-US" dirty="0"/>
              <a:t>library(</a:t>
            </a:r>
            <a:r>
              <a:rPr lang="en-US" dirty="0" err="1"/>
              <a:t>tidyverse</a:t>
            </a:r>
            <a:r>
              <a:rPr lang="en-US" dirty="0"/>
              <a:t>)</a:t>
            </a:r>
          </a:p>
          <a:p>
            <a:endParaRPr lang="en-US" dirty="0"/>
          </a:p>
          <a:p>
            <a:r>
              <a:rPr lang="en-US" dirty="0"/>
              <a:t>weight &lt;- c(164,164,158,159,155,220,245,176,155,162,261,275,264,280,272,306,326,320,330,312)</a:t>
            </a:r>
          </a:p>
          <a:p>
            <a:r>
              <a:rPr lang="en-US" dirty="0" err="1"/>
              <a:t>my.new.matrix</a:t>
            </a:r>
            <a:r>
              <a:rPr lang="en-US" dirty="0"/>
              <a:t> &lt;- matrix(weight, </a:t>
            </a:r>
            <a:r>
              <a:rPr lang="en-US" dirty="0" err="1"/>
              <a:t>nrow</a:t>
            </a:r>
            <a:r>
              <a:rPr lang="en-US" dirty="0"/>
              <a:t>=5, </a:t>
            </a:r>
            <a:r>
              <a:rPr lang="en-US" dirty="0" err="1"/>
              <a:t>ncol</a:t>
            </a:r>
            <a:r>
              <a:rPr lang="en-US" dirty="0"/>
              <a:t>=4)</a:t>
            </a:r>
          </a:p>
          <a:p>
            <a:r>
              <a:rPr lang="en-US" dirty="0" err="1"/>
              <a:t>my.new.matrix</a:t>
            </a:r>
            <a:endParaRPr lang="en-US" dirty="0"/>
          </a:p>
          <a:p>
            <a:endParaRPr lang="en-US" dirty="0"/>
          </a:p>
          <a:p>
            <a:r>
              <a:rPr lang="en-US" dirty="0"/>
              <a:t>model&lt;-lm(</a:t>
            </a:r>
            <a:r>
              <a:rPr lang="en-US" dirty="0" err="1"/>
              <a:t>my.new.matrix</a:t>
            </a:r>
            <a:r>
              <a:rPr lang="en-US" dirty="0"/>
              <a:t> ~ 1)</a:t>
            </a:r>
          </a:p>
          <a:p>
            <a:r>
              <a:rPr lang="en-US" dirty="0"/>
              <a:t>design&lt;-factor(c("week08", "week12", "week16", "week20"))</a:t>
            </a:r>
          </a:p>
          <a:p>
            <a:endParaRPr lang="en-US" dirty="0"/>
          </a:p>
          <a:p>
            <a:r>
              <a:rPr lang="en-US" dirty="0"/>
              <a:t>options(contrasts=c("</a:t>
            </a:r>
            <a:r>
              <a:rPr lang="en-US" dirty="0" err="1"/>
              <a:t>contr.sum</a:t>
            </a:r>
            <a:r>
              <a:rPr lang="en-US" dirty="0"/>
              <a:t>", "</a:t>
            </a:r>
            <a:r>
              <a:rPr lang="en-US" dirty="0" err="1"/>
              <a:t>contr.poly</a:t>
            </a:r>
            <a:r>
              <a:rPr lang="en-US" dirty="0"/>
              <a:t>"))</a:t>
            </a:r>
          </a:p>
          <a:p>
            <a:r>
              <a:rPr lang="en-US" dirty="0"/>
              <a:t>results&lt;-car::</a:t>
            </a:r>
            <a:r>
              <a:rPr lang="en-US" dirty="0" err="1"/>
              <a:t>Anova</a:t>
            </a:r>
            <a:r>
              <a:rPr lang="en-US" dirty="0"/>
              <a:t>(model, </a:t>
            </a:r>
            <a:r>
              <a:rPr lang="en-US" dirty="0" err="1"/>
              <a:t>idata</a:t>
            </a:r>
            <a:r>
              <a:rPr lang="en-US" dirty="0"/>
              <a:t>=</a:t>
            </a:r>
            <a:r>
              <a:rPr lang="en-US" dirty="0" err="1"/>
              <a:t>data.frame</a:t>
            </a:r>
            <a:r>
              <a:rPr lang="en-US" dirty="0"/>
              <a:t>(design), </a:t>
            </a:r>
            <a:r>
              <a:rPr lang="en-US" dirty="0" err="1"/>
              <a:t>idesign</a:t>
            </a:r>
            <a:r>
              <a:rPr lang="en-US" dirty="0"/>
              <a:t>=~design, type="III")</a:t>
            </a:r>
          </a:p>
          <a:p>
            <a:r>
              <a:rPr lang="en-US" dirty="0"/>
              <a:t>summary(results, multivariate=F)</a:t>
            </a:r>
          </a:p>
          <a:p>
            <a:endParaRPr lang="en-US" dirty="0"/>
          </a:p>
          <a:p>
            <a:r>
              <a:rPr lang="en-US" dirty="0" err="1"/>
              <a:t>df</a:t>
            </a:r>
            <a:r>
              <a:rPr lang="en-US" dirty="0"/>
              <a:t> = </a:t>
            </a:r>
            <a:r>
              <a:rPr lang="en-US" dirty="0" err="1"/>
              <a:t>data.frame</a:t>
            </a:r>
            <a:r>
              <a:rPr lang="en-US" dirty="0"/>
              <a:t>(</a:t>
            </a:r>
            <a:r>
              <a:rPr lang="en-US" dirty="0" err="1"/>
              <a:t>my.new.matrix</a:t>
            </a:r>
            <a:r>
              <a:rPr lang="en-US" dirty="0"/>
              <a:t>)</a:t>
            </a:r>
          </a:p>
          <a:p>
            <a:r>
              <a:rPr lang="en-US" dirty="0"/>
              <a:t>names(</a:t>
            </a:r>
            <a:r>
              <a:rPr lang="en-US" dirty="0" err="1"/>
              <a:t>df</a:t>
            </a:r>
            <a:r>
              <a:rPr lang="en-US" dirty="0"/>
              <a:t>) = c("week08", "week12", "week16", "week20")</a:t>
            </a:r>
          </a:p>
          <a:p>
            <a:endParaRPr lang="en-US" dirty="0"/>
          </a:p>
          <a:p>
            <a:r>
              <a:rPr lang="en-US" dirty="0" err="1"/>
              <a:t>df</a:t>
            </a:r>
            <a:r>
              <a:rPr lang="en-US" dirty="0"/>
              <a:t> %&gt;%</a:t>
            </a:r>
          </a:p>
          <a:p>
            <a:r>
              <a:rPr lang="en-US" dirty="0"/>
              <a:t>  mutate(week20 = week20 - 35,</a:t>
            </a:r>
          </a:p>
          <a:p>
            <a:r>
              <a:rPr lang="en-US" dirty="0"/>
              <a:t>         week08 = week08 + 20) %&gt;%</a:t>
            </a:r>
          </a:p>
          <a:p>
            <a:r>
              <a:rPr lang="en-US" dirty="0"/>
              <a:t>  mutate(id = </a:t>
            </a:r>
            <a:r>
              <a:rPr lang="en-US" dirty="0" err="1"/>
              <a:t>row_number</a:t>
            </a:r>
            <a:r>
              <a:rPr lang="en-US" dirty="0"/>
              <a:t>()) %&gt;%</a:t>
            </a:r>
          </a:p>
          <a:p>
            <a:r>
              <a:rPr lang="en-US" dirty="0"/>
              <a:t>  gather("time", "value", 1:4) %&gt;%</a:t>
            </a:r>
          </a:p>
          <a:p>
            <a:r>
              <a:rPr lang="en-US" dirty="0"/>
              <a:t>  </a:t>
            </a:r>
            <a:r>
              <a:rPr lang="en-US" dirty="0" err="1"/>
              <a:t>ggplot</a:t>
            </a:r>
            <a:r>
              <a:rPr lang="en-US" dirty="0"/>
              <a:t>(</a:t>
            </a:r>
            <a:r>
              <a:rPr lang="en-US" dirty="0" err="1"/>
              <a:t>aes</a:t>
            </a:r>
            <a:r>
              <a:rPr lang="en-US" dirty="0"/>
              <a:t>(time, value)) +</a:t>
            </a:r>
          </a:p>
          <a:p>
            <a:r>
              <a:rPr lang="en-US" dirty="0"/>
              <a:t>    </a:t>
            </a:r>
            <a:r>
              <a:rPr lang="en-US" dirty="0" err="1"/>
              <a:t>geom_line</a:t>
            </a:r>
            <a:r>
              <a:rPr lang="en-US" dirty="0"/>
              <a:t>(</a:t>
            </a:r>
            <a:r>
              <a:rPr lang="en-US" dirty="0" err="1"/>
              <a:t>aes</a:t>
            </a:r>
            <a:r>
              <a:rPr lang="en-US" dirty="0"/>
              <a:t>(group = id),</a:t>
            </a:r>
          </a:p>
          <a:p>
            <a:r>
              <a:rPr lang="en-US" dirty="0"/>
              <a:t>              alpha = .4) +</a:t>
            </a:r>
          </a:p>
          <a:p>
            <a:r>
              <a:rPr lang="en-US" dirty="0"/>
              <a:t>    </a:t>
            </a:r>
            <a:r>
              <a:rPr lang="en-US" dirty="0" err="1"/>
              <a:t>geom_point</a:t>
            </a:r>
            <a:r>
              <a:rPr lang="en-US" dirty="0"/>
              <a:t>() +</a:t>
            </a:r>
          </a:p>
          <a:p>
            <a:r>
              <a:rPr lang="en-US" dirty="0"/>
              <a:t>    </a:t>
            </a:r>
            <a:r>
              <a:rPr lang="en-US" dirty="0" err="1"/>
              <a:t>geom_boxplot</a:t>
            </a:r>
            <a:r>
              <a:rPr lang="en-US" dirty="0"/>
              <a:t>(alpha = .5) +</a:t>
            </a:r>
          </a:p>
          <a:p>
            <a:r>
              <a:rPr lang="en-US" dirty="0"/>
              <a:t>    </a:t>
            </a:r>
            <a:r>
              <a:rPr lang="en-US" dirty="0" err="1"/>
              <a:t>theme_classic</a:t>
            </a:r>
            <a:r>
              <a:rPr lang="en-US" dirty="0"/>
              <a:t>()</a:t>
            </a:r>
          </a:p>
        </p:txBody>
      </p:sp>
      <p:sp>
        <p:nvSpPr>
          <p:cNvPr id="4" name="Slide Number Placeholder 3"/>
          <p:cNvSpPr>
            <a:spLocks noGrp="1"/>
          </p:cNvSpPr>
          <p:nvPr>
            <p:ph type="sldNum" sz="quarter" idx="10"/>
          </p:nvPr>
        </p:nvSpPr>
        <p:spPr/>
        <p:txBody>
          <a:bodyPr/>
          <a:lstStyle/>
          <a:p>
            <a:fld id="{88F0B1FB-2D0E-4890-8ACF-4F6C3DD0F3F4}" type="slidenum">
              <a:rPr lang="en-US" altLang="en-US" smtClean="0"/>
              <a:pPr/>
              <a:t>25</a:t>
            </a:fld>
            <a:endParaRPr lang="en-US" altLang="en-US" dirty="0"/>
          </a:p>
        </p:txBody>
      </p:sp>
    </p:spTree>
    <p:extLst>
      <p:ext uri="{BB962C8B-B14F-4D97-AF65-F5344CB8AC3E}">
        <p14:creationId xmlns:p14="http://schemas.microsoft.com/office/powerpoint/2010/main" val="2815540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defTabSz="966788"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E4C0944-C4DE-4798-9DE3-106779849D89}" type="slidenum">
              <a:rPr lang="en-US" altLang="en-US" sz="1300">
                <a:latin typeface="Georgia Regular" panose="02040502050405020303" pitchFamily="18" charset="0"/>
              </a:rPr>
              <a:pPr eaLnBrk="1" hangingPunct="1"/>
              <a:t>26</a:t>
            </a:fld>
            <a:endParaRPr lang="en-US" altLang="en-US" sz="1300" dirty="0">
              <a:latin typeface="Georgia Regular" panose="02040502050405020303" pitchFamily="18" charset="0"/>
            </a:endParaRPr>
          </a:p>
        </p:txBody>
      </p:sp>
      <p:sp>
        <p:nvSpPr>
          <p:cNvPr id="58371" name="Rectangle 2"/>
          <p:cNvSpPr>
            <a:spLocks noGrp="1" noRot="1" noChangeAspect="1" noChangeArrowheads="1" noTextEdit="1"/>
          </p:cNvSpPr>
          <p:nvPr>
            <p:ph type="sldImg"/>
          </p:nvPr>
        </p:nvSpPr>
        <p:spPr>
          <a:xfrm>
            <a:off x="457200" y="720725"/>
            <a:ext cx="6400800" cy="3600450"/>
          </a:xfrm>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ea typeface="ＭＳ Ｐゴシック"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defTabSz="966788"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CB7E1CA-A2F4-4B78-B043-D59E5E1DCB85}" type="slidenum">
              <a:rPr lang="en-US" altLang="en-US" sz="1300">
                <a:latin typeface="Georgia Regular" panose="02040502050405020303" pitchFamily="18" charset="0"/>
              </a:rPr>
              <a:pPr eaLnBrk="1" hangingPunct="1"/>
              <a:t>28</a:t>
            </a:fld>
            <a:endParaRPr lang="en-US" altLang="en-US" sz="1300" dirty="0">
              <a:latin typeface="Georgia Regular" panose="02040502050405020303" pitchFamily="18" charset="0"/>
            </a:endParaRPr>
          </a:p>
        </p:txBody>
      </p:sp>
      <p:sp>
        <p:nvSpPr>
          <p:cNvPr id="61443" name="Rectangle 2"/>
          <p:cNvSpPr>
            <a:spLocks noGrp="1" noRot="1" noChangeAspect="1" noChangeArrowheads="1" noTextEdit="1"/>
          </p:cNvSpPr>
          <p:nvPr>
            <p:ph type="sldImg"/>
          </p:nvPr>
        </p:nvSpPr>
        <p:spPr>
          <a:xfrm>
            <a:off x="457200" y="720725"/>
            <a:ext cx="6400800" cy="3600450"/>
          </a:xfrm>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ea typeface="ＭＳ Ｐゴシック"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defTabSz="966788"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FC50473-084E-48B4-96FD-D004D6945A2C}" type="slidenum">
              <a:rPr lang="en-US" altLang="en-US" sz="1300">
                <a:latin typeface="Georgia Regular" panose="02040502050405020303" pitchFamily="18" charset="0"/>
              </a:rPr>
              <a:pPr eaLnBrk="1" hangingPunct="1"/>
              <a:t>29</a:t>
            </a:fld>
            <a:endParaRPr lang="en-US" altLang="en-US" sz="1300" dirty="0">
              <a:latin typeface="Georgia Regular" panose="02040502050405020303" pitchFamily="18" charset="0"/>
            </a:endParaRPr>
          </a:p>
        </p:txBody>
      </p:sp>
      <p:sp>
        <p:nvSpPr>
          <p:cNvPr id="65539" name="Rectangle 2"/>
          <p:cNvSpPr>
            <a:spLocks noGrp="1" noRot="1" noChangeAspect="1" noChangeArrowheads="1" noTextEdit="1"/>
          </p:cNvSpPr>
          <p:nvPr>
            <p:ph type="sldImg"/>
          </p:nvPr>
        </p:nvSpPr>
        <p:spPr>
          <a:xfrm>
            <a:off x="457200" y="720725"/>
            <a:ext cx="6400800" cy="3600450"/>
          </a:xfrm>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ea typeface="ＭＳ Ｐゴシック" panose="020B0600070205080204"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defTabSz="966788"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F95F62A-D509-4588-84A2-AAEB9EC4A9A1}" type="slidenum">
              <a:rPr lang="en-US" altLang="en-US" sz="1300">
                <a:latin typeface="Georgia Regular" panose="02040502050405020303" pitchFamily="18" charset="0"/>
              </a:rPr>
              <a:pPr eaLnBrk="1" hangingPunct="1"/>
              <a:t>30</a:t>
            </a:fld>
            <a:endParaRPr lang="en-US" altLang="en-US" sz="1300" dirty="0">
              <a:latin typeface="Georgia Regular" panose="02040502050405020303" pitchFamily="18" charset="0"/>
            </a:endParaRPr>
          </a:p>
        </p:txBody>
      </p:sp>
      <p:sp>
        <p:nvSpPr>
          <p:cNvPr id="67587" name="Rectangle 2"/>
          <p:cNvSpPr>
            <a:spLocks noGrp="1" noRot="1" noChangeAspect="1" noChangeArrowheads="1" noTextEdit="1"/>
          </p:cNvSpPr>
          <p:nvPr>
            <p:ph type="sldImg"/>
          </p:nvPr>
        </p:nvSpPr>
        <p:spPr>
          <a:xfrm>
            <a:off x="457200" y="720725"/>
            <a:ext cx="6400800" cy="3600450"/>
          </a:xfrm>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ea typeface="ＭＳ Ｐゴシック" panose="020B0600070205080204"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defTabSz="966788"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FF072A2-8788-459E-8248-9456A36C551D}" type="slidenum">
              <a:rPr lang="en-US" altLang="en-US" sz="1300">
                <a:latin typeface="Georgia Regular" panose="02040502050405020303" pitchFamily="18" charset="0"/>
              </a:rPr>
              <a:pPr eaLnBrk="1" hangingPunct="1"/>
              <a:t>33</a:t>
            </a:fld>
            <a:endParaRPr lang="en-US" altLang="en-US" sz="1300" dirty="0">
              <a:latin typeface="Georgia Regular" panose="02040502050405020303" pitchFamily="18" charset="0"/>
            </a:endParaRPr>
          </a:p>
        </p:txBody>
      </p:sp>
      <p:sp>
        <p:nvSpPr>
          <p:cNvPr id="75779" name="Rectangle 2"/>
          <p:cNvSpPr>
            <a:spLocks noGrp="1" noRot="1" noChangeAspect="1" noChangeArrowheads="1" noTextEdit="1"/>
          </p:cNvSpPr>
          <p:nvPr>
            <p:ph type="sldImg"/>
          </p:nvPr>
        </p:nvSpPr>
        <p:spPr>
          <a:xfrm>
            <a:off x="457200" y="720725"/>
            <a:ext cx="6400800" cy="3600450"/>
          </a:xfrm>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ltLang="en-US"/>
              <a:t>Jamison Fargo, PhD</a:t>
            </a:r>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F37005D4-5F1E-4B6E-8FAE-C2E02932A2A0}" type="slidenum">
              <a:rPr lang="en-US" altLang="en-US" smtClean="0"/>
              <a:pPr/>
              <a:t>‹#›</a:t>
            </a:fld>
            <a:endParaRPr lang="en-US" altLang="en-US"/>
          </a:p>
        </p:txBody>
      </p:sp>
    </p:spTree>
    <p:extLst>
      <p:ext uri="{BB962C8B-B14F-4D97-AF65-F5344CB8AC3E}">
        <p14:creationId xmlns:p14="http://schemas.microsoft.com/office/powerpoint/2010/main" val="4292204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ltLang="en-US"/>
              <a:t>Jamison Fargo, PhD</a:t>
            </a:r>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A859741C-A0AF-42DF-A0CE-57B567803D51}" type="slidenum">
              <a:rPr lang="en-US" altLang="en-US" smtClean="0"/>
              <a:pPr/>
              <a:t>‹#›</a:t>
            </a:fld>
            <a:endParaRPr lang="en-US" altLang="en-US"/>
          </a:p>
        </p:txBody>
      </p:sp>
    </p:spTree>
    <p:extLst>
      <p:ext uri="{BB962C8B-B14F-4D97-AF65-F5344CB8AC3E}">
        <p14:creationId xmlns:p14="http://schemas.microsoft.com/office/powerpoint/2010/main" val="2595874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ltLang="en-US"/>
              <a:t>Jamison Fargo, PhD</a:t>
            </a:r>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773DEDF2-7914-48E2-A514-CD2B03D1141F}" type="slidenum">
              <a:rPr lang="en-US" altLang="en-US" smtClean="0"/>
              <a:pPr/>
              <a:t>‹#›</a:t>
            </a:fld>
            <a:endParaRPr lang="en-US" altLang="en-US"/>
          </a:p>
        </p:txBody>
      </p:sp>
    </p:spTree>
    <p:extLst>
      <p:ext uri="{BB962C8B-B14F-4D97-AF65-F5344CB8AC3E}">
        <p14:creationId xmlns:p14="http://schemas.microsoft.com/office/powerpoint/2010/main" val="947829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121920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689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02400" y="1600201"/>
            <a:ext cx="5689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r>
              <a:rPr lang="en-US" altLang="en-US"/>
              <a:t>Jamison Fargo, PhD</a:t>
            </a:r>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0FFF9660-96E6-42F2-AF63-660769F81ED1}" type="slidenum">
              <a:rPr lang="en-US" altLang="en-US"/>
              <a:pPr/>
              <a:t>‹#›</a:t>
            </a:fld>
            <a:endParaRPr lang="en-US" altLang="en-US"/>
          </a:p>
        </p:txBody>
      </p:sp>
    </p:spTree>
    <p:extLst>
      <p:ext uri="{BB962C8B-B14F-4D97-AF65-F5344CB8AC3E}">
        <p14:creationId xmlns:p14="http://schemas.microsoft.com/office/powerpoint/2010/main" val="3037735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12192000" cy="1143000"/>
          </a:xfrm>
        </p:spPr>
        <p:txBody>
          <a:bodyPr/>
          <a:lstStyle/>
          <a:p>
            <a:r>
              <a:rPr lang="en-US"/>
              <a:t>Click to edit Master title style</a:t>
            </a:r>
          </a:p>
        </p:txBody>
      </p:sp>
      <p:sp>
        <p:nvSpPr>
          <p:cNvPr id="3" name="Table Placeholder 2"/>
          <p:cNvSpPr>
            <a:spLocks noGrp="1"/>
          </p:cNvSpPr>
          <p:nvPr>
            <p:ph type="tbl" idx="1"/>
          </p:nvPr>
        </p:nvSpPr>
        <p:spPr>
          <a:xfrm>
            <a:off x="609600" y="1600201"/>
            <a:ext cx="11582400" cy="4525963"/>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r>
              <a:rPr lang="en-US" altLang="en-US"/>
              <a:t>Jamison Fargo, PhD</a:t>
            </a:r>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81A589B7-85C5-482C-8483-8E21C07F1C01}" type="slidenum">
              <a:rPr lang="en-US" altLang="en-US"/>
              <a:pPr/>
              <a:t>‹#›</a:t>
            </a:fld>
            <a:endParaRPr lang="en-US" altLang="en-US"/>
          </a:p>
        </p:txBody>
      </p:sp>
    </p:spTree>
    <p:extLst>
      <p:ext uri="{BB962C8B-B14F-4D97-AF65-F5344CB8AC3E}">
        <p14:creationId xmlns:p14="http://schemas.microsoft.com/office/powerpoint/2010/main" val="15595275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12192000" cy="1143000"/>
          </a:xfrm>
        </p:spPr>
        <p:txBody>
          <a:bodyPr/>
          <a:lstStyle/>
          <a:p>
            <a:r>
              <a:rPr lang="en-US"/>
              <a:t>Click to edit Master title style</a:t>
            </a:r>
          </a:p>
        </p:txBody>
      </p:sp>
      <p:sp>
        <p:nvSpPr>
          <p:cNvPr id="3" name="Content Placeholder 2"/>
          <p:cNvSpPr>
            <a:spLocks noGrp="1"/>
          </p:cNvSpPr>
          <p:nvPr>
            <p:ph sz="half" idx="1"/>
          </p:nvPr>
        </p:nvSpPr>
        <p:spPr>
          <a:xfrm>
            <a:off x="609600" y="1600201"/>
            <a:ext cx="5689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2400" y="1600201"/>
            <a:ext cx="5689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r>
              <a:rPr lang="en-US" altLang="en-US"/>
              <a:t>Jamison Fargo, PhD</a:t>
            </a:r>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6253EAE5-E3F5-4820-8D09-521A245E88BD}" type="slidenum">
              <a:rPr lang="en-US" altLang="en-US"/>
              <a:pPr/>
              <a:t>‹#›</a:t>
            </a:fld>
            <a:endParaRPr lang="en-US" altLang="en-US"/>
          </a:p>
        </p:txBody>
      </p:sp>
    </p:spTree>
    <p:extLst>
      <p:ext uri="{BB962C8B-B14F-4D97-AF65-F5344CB8AC3E}">
        <p14:creationId xmlns:p14="http://schemas.microsoft.com/office/powerpoint/2010/main" val="680073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ltLang="en-US"/>
              <a:t>Jamison Fargo, PhD</a:t>
            </a:r>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E7DC3035-C8D6-4312-8AC4-36A973EDC8AE}" type="slidenum">
              <a:rPr lang="en-US" altLang="en-US" smtClean="0"/>
              <a:pPr/>
              <a:t>‹#›</a:t>
            </a:fld>
            <a:endParaRPr lang="en-US" altLang="en-US"/>
          </a:p>
        </p:txBody>
      </p:sp>
    </p:spTree>
    <p:extLst>
      <p:ext uri="{BB962C8B-B14F-4D97-AF65-F5344CB8AC3E}">
        <p14:creationId xmlns:p14="http://schemas.microsoft.com/office/powerpoint/2010/main" val="399096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ltLang="en-US"/>
              <a:t>Jamison Fargo, PhD</a:t>
            </a:r>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445AA36C-018D-4924-84A7-49197125C422}" type="slidenum">
              <a:rPr lang="en-US" altLang="en-US" smtClean="0"/>
              <a:pPr/>
              <a:t>‹#›</a:t>
            </a:fld>
            <a:endParaRPr lang="en-US" altLang="en-US"/>
          </a:p>
        </p:txBody>
      </p:sp>
    </p:spTree>
    <p:extLst>
      <p:ext uri="{BB962C8B-B14F-4D97-AF65-F5344CB8AC3E}">
        <p14:creationId xmlns:p14="http://schemas.microsoft.com/office/powerpoint/2010/main" val="1396607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ltLang="en-US"/>
              <a:t>Jamison Fargo, PhD</a:t>
            </a:r>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3580070F-7739-4A9F-A19C-4E9B2E1A2FEF}" type="slidenum">
              <a:rPr lang="en-US" altLang="en-US" smtClean="0"/>
              <a:pPr/>
              <a:t>‹#›</a:t>
            </a:fld>
            <a:endParaRPr lang="en-US" altLang="en-US"/>
          </a:p>
        </p:txBody>
      </p:sp>
    </p:spTree>
    <p:extLst>
      <p:ext uri="{BB962C8B-B14F-4D97-AF65-F5344CB8AC3E}">
        <p14:creationId xmlns:p14="http://schemas.microsoft.com/office/powerpoint/2010/main" val="2755613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ltLang="en-US"/>
              <a:t>Jamison Fargo, PhD</a:t>
            </a:r>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BC4BC2AA-A7FA-4BF3-85A0-F1705EED44F7}" type="slidenum">
              <a:rPr lang="en-US" altLang="en-US" smtClean="0"/>
              <a:pPr/>
              <a:t>‹#›</a:t>
            </a:fld>
            <a:endParaRPr lang="en-US" altLang="en-US"/>
          </a:p>
        </p:txBody>
      </p:sp>
    </p:spTree>
    <p:extLst>
      <p:ext uri="{BB962C8B-B14F-4D97-AF65-F5344CB8AC3E}">
        <p14:creationId xmlns:p14="http://schemas.microsoft.com/office/powerpoint/2010/main" val="2476624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ltLang="en-US"/>
              <a:t>Jamison Fargo, PhD</a:t>
            </a:r>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9155F58B-42A8-44CA-BECB-4092C770FBE7}" type="slidenum">
              <a:rPr lang="en-US" altLang="en-US" smtClean="0"/>
              <a:pPr/>
              <a:t>‹#›</a:t>
            </a:fld>
            <a:endParaRPr lang="en-US" altLang="en-US"/>
          </a:p>
        </p:txBody>
      </p:sp>
    </p:spTree>
    <p:extLst>
      <p:ext uri="{BB962C8B-B14F-4D97-AF65-F5344CB8AC3E}">
        <p14:creationId xmlns:p14="http://schemas.microsoft.com/office/powerpoint/2010/main" val="3190920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en-US"/>
              <a:t>Jamison Fargo, PhD</a:t>
            </a:r>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CD473FF5-9C14-4771-80FF-59222800040D}" type="slidenum">
              <a:rPr lang="en-US" altLang="en-US" smtClean="0"/>
              <a:pPr/>
              <a:t>‹#›</a:t>
            </a:fld>
            <a:endParaRPr lang="en-US" altLang="en-US"/>
          </a:p>
        </p:txBody>
      </p:sp>
    </p:spTree>
    <p:extLst>
      <p:ext uri="{BB962C8B-B14F-4D97-AF65-F5344CB8AC3E}">
        <p14:creationId xmlns:p14="http://schemas.microsoft.com/office/powerpoint/2010/main" val="2699013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ltLang="en-US"/>
              <a:t>Jamison Fargo, PhD</a:t>
            </a:r>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2A7B28C8-22A6-4522-9EA8-8012C904AD80}" type="slidenum">
              <a:rPr lang="en-US" altLang="en-US" smtClean="0"/>
              <a:pPr/>
              <a:t>‹#›</a:t>
            </a:fld>
            <a:endParaRPr lang="en-US" altLang="en-US"/>
          </a:p>
        </p:txBody>
      </p:sp>
    </p:spTree>
    <p:extLst>
      <p:ext uri="{BB962C8B-B14F-4D97-AF65-F5344CB8AC3E}">
        <p14:creationId xmlns:p14="http://schemas.microsoft.com/office/powerpoint/2010/main" val="258976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ltLang="en-US"/>
              <a:t>Jamison Fargo, PhD</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73B85B-D566-4719-B0B1-F6205ACE2523}" type="slidenum">
              <a:rPr lang="en-US" altLang="en-US" smtClean="0"/>
              <a:pPr/>
              <a:t>‹#›</a:t>
            </a:fld>
            <a:endParaRPr lang="en-US" altLang="en-US"/>
          </a:p>
        </p:txBody>
      </p:sp>
    </p:spTree>
    <p:extLst>
      <p:ext uri="{BB962C8B-B14F-4D97-AF65-F5344CB8AC3E}">
        <p14:creationId xmlns:p14="http://schemas.microsoft.com/office/powerpoint/2010/main" val="2802818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Georgia Regular" panose="02040502050405020303" pitchFamily="18" charset="0"/>
              </a:defRPr>
            </a:lvl1pPr>
          </a:lstStyle>
          <a:p>
            <a:r>
              <a:rPr lang="en-US" altLang="en-US" dirty="0"/>
              <a:t>Jamison Fargo, PhD</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Georgia Regular" panose="02040502050405020303" pitchFamily="18" charset="0"/>
              </a:defRPr>
            </a:lvl1pPr>
          </a:lstStyle>
          <a:p>
            <a:endParaRPr lang="en-US"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Georgia Regular" panose="02040502050405020303" pitchFamily="18" charset="0"/>
              </a:defRPr>
            </a:lvl1pPr>
          </a:lstStyle>
          <a:p>
            <a:fld id="{52B048DB-ADC9-4582-8744-500C8B1C427C}" type="slidenum">
              <a:rPr lang="en-US" altLang="en-US" smtClean="0"/>
              <a:pPr/>
              <a:t>‹#›</a:t>
            </a:fld>
            <a:endParaRPr lang="en-US" altLang="en-US" dirty="0"/>
          </a:p>
        </p:txBody>
      </p:sp>
    </p:spTree>
    <p:extLst>
      <p:ext uri="{BB962C8B-B14F-4D97-AF65-F5344CB8AC3E}">
        <p14:creationId xmlns:p14="http://schemas.microsoft.com/office/powerpoint/2010/main" val="163990911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Lst>
  <p:hf hdr="0" ftr="0"/>
  <p:txStyles>
    <p:titleStyle>
      <a:lvl1pPr algn="l" defTabSz="914400" rtl="0" eaLnBrk="1" latinLnBrk="0" hangingPunct="1">
        <a:lnSpc>
          <a:spcPct val="90000"/>
        </a:lnSpc>
        <a:spcBef>
          <a:spcPct val="0"/>
        </a:spcBef>
        <a:buNone/>
        <a:defRPr sz="4400" b="0" i="0" kern="1200">
          <a:solidFill>
            <a:schemeClr val="tx1"/>
          </a:solidFill>
          <a:latin typeface="Georgia Regular" panose="0204050205040502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Georgia Regular"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Georgia Regular"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Georgia Regular"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Georgia Regular"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Georgia Regular"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wmf"/></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nul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5.bin"/><Relationship Id="rId4" Type="http://schemas.openxmlformats.org/officeDocument/2006/relationships/image" Target="../media/image13.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6.wmf"/><Relationship Id="rId5" Type="http://schemas.openxmlformats.org/officeDocument/2006/relationships/oleObject" Target="../embeddings/oleObject7.bin"/><Relationship Id="rId4" Type="http://schemas.openxmlformats.org/officeDocument/2006/relationships/image" Target="../media/image15.wmf"/></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9.wmf"/><Relationship Id="rId5" Type="http://schemas.openxmlformats.org/officeDocument/2006/relationships/oleObject" Target="../embeddings/oleObject9.bin"/><Relationship Id="rId4" Type="http://schemas.openxmlformats.org/officeDocument/2006/relationships/image" Target="../media/image18.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0.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3.wmf"/></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926841" y="1752600"/>
            <a:ext cx="9447245" cy="1219200"/>
          </a:xfrm>
        </p:spPr>
        <p:txBody>
          <a:bodyPr>
            <a:normAutofit fontScale="90000"/>
          </a:bodyPr>
          <a:lstStyle/>
          <a:p>
            <a:pPr algn="l" eaLnBrk="1" hangingPunct="1"/>
            <a:r>
              <a:rPr lang="en-US" altLang="en-US" sz="8800" dirty="0">
                <a:solidFill>
                  <a:schemeClr val="bg1">
                    <a:lumMod val="95000"/>
                  </a:schemeClr>
                </a:solidFill>
                <a:ea typeface="ＭＳ Ｐゴシック" panose="020B0600070205080204" pitchFamily="34" charset="-128"/>
              </a:rPr>
              <a:t>Repeated Measures </a:t>
            </a:r>
          </a:p>
        </p:txBody>
      </p:sp>
      <p:sp>
        <p:nvSpPr>
          <p:cNvPr id="18435" name="Rectangle 3"/>
          <p:cNvSpPr>
            <a:spLocks noGrp="1" noChangeArrowheads="1"/>
          </p:cNvSpPr>
          <p:nvPr>
            <p:ph type="subTitle" idx="1"/>
          </p:nvPr>
        </p:nvSpPr>
        <p:spPr>
          <a:xfrm>
            <a:off x="926841" y="987762"/>
            <a:ext cx="6400800" cy="764838"/>
          </a:xfrm>
        </p:spPr>
        <p:txBody>
          <a:bodyPr>
            <a:normAutofit/>
          </a:bodyPr>
          <a:lstStyle/>
          <a:p>
            <a:pPr algn="l" eaLnBrk="1" hangingPunct="1"/>
            <a:r>
              <a:rPr lang="en-US" altLang="en-US" sz="1200" dirty="0">
                <a:solidFill>
                  <a:schemeClr val="bg1">
                    <a:lumMod val="95000"/>
                  </a:schemeClr>
                </a:solidFill>
                <a:ea typeface="ＭＳ Ｐゴシック" panose="020B0600070205080204" pitchFamily="34" charset="-128"/>
              </a:rPr>
              <a:t>Adapted from material by Jamison Fargo, PhD</a:t>
            </a:r>
          </a:p>
          <a:p>
            <a:pPr algn="l" eaLnBrk="1" hangingPunct="1"/>
            <a:r>
              <a:rPr lang="en-US" altLang="en-US" dirty="0">
                <a:solidFill>
                  <a:schemeClr val="bg1">
                    <a:lumMod val="95000"/>
                  </a:schemeClr>
                </a:solidFill>
                <a:ea typeface="ＭＳ Ｐゴシック" panose="020B0600070205080204" pitchFamily="34" charset="-128"/>
              </a:rPr>
              <a:t>Cohen Chapter 15</a:t>
            </a:r>
          </a:p>
        </p:txBody>
      </p:sp>
      <p:sp>
        <p:nvSpPr>
          <p:cNvPr id="2" name="TextBox 1">
            <a:extLst>
              <a:ext uri="{FF2B5EF4-FFF2-40B4-BE49-F238E27FC236}">
                <a16:creationId xmlns:a16="http://schemas.microsoft.com/office/drawing/2014/main" id="{E1EC3345-CF9D-4A45-89E0-4E4AF08284D7}"/>
              </a:ext>
            </a:extLst>
          </p:cNvPr>
          <p:cNvSpPr txBox="1"/>
          <p:nvPr/>
        </p:nvSpPr>
        <p:spPr>
          <a:xfrm>
            <a:off x="926841" y="2819400"/>
            <a:ext cx="8988358" cy="3093154"/>
          </a:xfrm>
          <a:prstGeom prst="rect">
            <a:avLst/>
          </a:prstGeom>
          <a:noFill/>
        </p:spPr>
        <p:txBody>
          <a:bodyPr wrap="none" rtlCol="0">
            <a:spAutoFit/>
          </a:bodyPr>
          <a:lstStyle/>
          <a:p>
            <a:r>
              <a:rPr lang="en-US" sz="19500" dirty="0">
                <a:solidFill>
                  <a:schemeClr val="bg1">
                    <a:lumMod val="95000"/>
                  </a:schemeClr>
                </a:solidFill>
                <a:latin typeface="Georgia" panose="02040502050405020303" pitchFamily="18" charset="0"/>
              </a:rPr>
              <a:t>ANOVA</a:t>
            </a:r>
          </a:p>
        </p:txBody>
      </p:sp>
    </p:spTree>
    <p:extLst>
      <p:ext uri="{BB962C8B-B14F-4D97-AF65-F5344CB8AC3E}">
        <p14:creationId xmlns:p14="http://schemas.microsoft.com/office/powerpoint/2010/main" val="36940907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a:xfrm>
            <a:off x="2438400" y="1"/>
            <a:ext cx="7772400" cy="1280809"/>
          </a:xfrm>
        </p:spPr>
        <p:txBody>
          <a:bodyPr>
            <a:normAutofit/>
          </a:bodyPr>
          <a:lstStyle/>
          <a:p>
            <a:pPr algn="ctr" eaLnBrk="1" hangingPunct="1"/>
            <a:r>
              <a:rPr lang="en-US" altLang="en-US" dirty="0">
                <a:solidFill>
                  <a:schemeClr val="accent1"/>
                </a:solidFill>
                <a:ea typeface="ＭＳ Ｐゴシック" panose="020B0600070205080204" pitchFamily="34" charset="-128"/>
              </a:rPr>
              <a:t>Simultaneous RM Factors</a:t>
            </a:r>
          </a:p>
        </p:txBody>
      </p:sp>
      <p:sp>
        <p:nvSpPr>
          <p:cNvPr id="27653" name="Rectangle 3"/>
          <p:cNvSpPr>
            <a:spLocks noGrp="1" noChangeArrowheads="1"/>
          </p:cNvSpPr>
          <p:nvPr>
            <p:ph idx="1"/>
          </p:nvPr>
        </p:nvSpPr>
        <p:spPr>
          <a:xfrm>
            <a:off x="381000" y="1385888"/>
            <a:ext cx="11430000" cy="4953000"/>
          </a:xfrm>
        </p:spPr>
        <p:txBody>
          <a:bodyPr>
            <a:normAutofit/>
          </a:bodyPr>
          <a:lstStyle/>
          <a:p>
            <a:pPr eaLnBrk="1" hangingPunct="1">
              <a:lnSpc>
                <a:spcPct val="90000"/>
              </a:lnSpc>
            </a:pPr>
            <a:r>
              <a:rPr lang="en-US" altLang="en-US" sz="1800" dirty="0">
                <a:latin typeface="Georgia" panose="02040502050405020303" pitchFamily="18" charset="0"/>
                <a:ea typeface="ＭＳ Ｐゴシック" panose="020B0600070205080204" pitchFamily="34" charset="-128"/>
              </a:rPr>
              <a:t>Sometimes levels of RM factors are administered:</a:t>
            </a:r>
          </a:p>
          <a:p>
            <a:pPr eaLnBrk="1" hangingPunct="1">
              <a:lnSpc>
                <a:spcPct val="90000"/>
              </a:lnSpc>
            </a:pPr>
            <a:endParaRPr lang="en-US" altLang="en-US" sz="1800" dirty="0">
              <a:latin typeface="Georgia" panose="02040502050405020303" pitchFamily="18" charset="0"/>
              <a:ea typeface="ＭＳ Ｐゴシック" panose="020B0600070205080204" pitchFamily="34" charset="-128"/>
            </a:endParaRPr>
          </a:p>
          <a:p>
            <a:pPr marL="274320" lvl="1" indent="0" algn="ctr">
              <a:buNone/>
            </a:pPr>
            <a:r>
              <a:rPr lang="en-US" altLang="en-US" dirty="0">
                <a:latin typeface="Georgia" panose="02040502050405020303" pitchFamily="18" charset="0"/>
                <a:ea typeface="ＭＳ Ｐゴシック" panose="020B0600070205080204" pitchFamily="34" charset="-128"/>
              </a:rPr>
              <a:t> </a:t>
            </a:r>
            <a:r>
              <a:rPr lang="en-US" altLang="en-US" sz="2800" dirty="0">
                <a:latin typeface="Georgia" panose="02040502050405020303" pitchFamily="18" charset="0"/>
                <a:ea typeface="ＭＳ Ｐゴシック" panose="020B0600070205080204" pitchFamily="34" charset="-128"/>
              </a:rPr>
              <a:t>simultaneously </a:t>
            </a:r>
            <a:r>
              <a:rPr lang="en-US" altLang="en-US" sz="2000" dirty="0">
                <a:latin typeface="Georgia" panose="02040502050405020303" pitchFamily="18" charset="0"/>
                <a:ea typeface="ＭＳ Ｐゴシック" panose="020B0600070205080204" pitchFamily="34" charset="-128"/>
              </a:rPr>
              <a:t>or</a:t>
            </a:r>
            <a:r>
              <a:rPr lang="en-US" altLang="en-US" sz="2800" dirty="0">
                <a:latin typeface="Georgia" panose="02040502050405020303" pitchFamily="18" charset="0"/>
                <a:ea typeface="ＭＳ Ｐゴシック" panose="020B0600070205080204" pitchFamily="34" charset="-128"/>
              </a:rPr>
              <a:t> inter-mixed </a:t>
            </a:r>
            <a:endParaRPr lang="en-US" altLang="en-US" dirty="0">
              <a:latin typeface="Georgia" panose="02040502050405020303" pitchFamily="18" charset="0"/>
              <a:ea typeface="ＭＳ Ｐゴシック" panose="020B0600070205080204" pitchFamily="34" charset="-128"/>
            </a:endParaRPr>
          </a:p>
          <a:p>
            <a:pPr marL="274320" lvl="1" indent="0" algn="ctr">
              <a:buNone/>
            </a:pPr>
            <a:endParaRPr lang="en-US" altLang="en-US" dirty="0">
              <a:latin typeface="Georgia" panose="02040502050405020303" pitchFamily="18" charset="0"/>
              <a:ea typeface="ＭＳ Ｐゴシック" panose="020B0600070205080204" pitchFamily="34" charset="-128"/>
            </a:endParaRPr>
          </a:p>
          <a:p>
            <a:pPr marL="274320" lvl="1" indent="0">
              <a:buNone/>
            </a:pPr>
            <a:r>
              <a:rPr lang="en-US" altLang="en-US" dirty="0">
                <a:latin typeface="Georgia" panose="02040502050405020303" pitchFamily="18" charset="0"/>
                <a:ea typeface="ＭＳ Ｐゴシック" panose="020B0600070205080204" pitchFamily="34" charset="-128"/>
              </a:rPr>
              <a:t>within one experimental or observational study</a:t>
            </a:r>
          </a:p>
          <a:p>
            <a:pPr lvl="4" eaLnBrk="1" hangingPunct="1">
              <a:lnSpc>
                <a:spcPct val="90000"/>
              </a:lnSpc>
            </a:pPr>
            <a:endParaRPr lang="en-US" altLang="en-US" sz="1800" dirty="0">
              <a:latin typeface="Georgia" panose="02040502050405020303" pitchFamily="18" charset="0"/>
              <a:ea typeface="ＭＳ Ｐゴシック" panose="020B0600070205080204" pitchFamily="34" charset="-128"/>
            </a:endParaRPr>
          </a:p>
          <a:p>
            <a:pPr marL="0" indent="0">
              <a:buNone/>
            </a:pPr>
            <a:r>
              <a:rPr lang="en-US" altLang="en-US" sz="1800" dirty="0">
                <a:latin typeface="Georgia" panose="02040502050405020303" pitchFamily="18" charset="0"/>
                <a:ea typeface="ＭＳ Ｐゴシック" panose="020B0600070205080204" pitchFamily="34" charset="-128"/>
              </a:rPr>
              <a:t>For example…</a:t>
            </a:r>
          </a:p>
          <a:p>
            <a:pPr marL="0" indent="0">
              <a:buNone/>
            </a:pPr>
            <a:endParaRPr lang="en-US" altLang="en-US" sz="1800" dirty="0">
              <a:latin typeface="Georgia" panose="02040502050405020303" pitchFamily="18" charset="0"/>
              <a:ea typeface="ＭＳ Ｐゴシック" panose="020B0600070205080204" pitchFamily="34" charset="-128"/>
            </a:endParaRPr>
          </a:p>
          <a:p>
            <a:pPr lvl="1" eaLnBrk="1" hangingPunct="1">
              <a:lnSpc>
                <a:spcPct val="90000"/>
              </a:lnSpc>
            </a:pPr>
            <a:r>
              <a:rPr lang="en-US" altLang="en-US" dirty="0">
                <a:latin typeface="Georgia" panose="02040502050405020303" pitchFamily="18" charset="0"/>
                <a:ea typeface="ＭＳ Ｐゴシック" panose="020B0600070205080204" pitchFamily="34" charset="-128"/>
              </a:rPr>
              <a:t>Levels of RM factor might be verbs, nouns, and adjectives, which appear randomly within a passage to be memorized</a:t>
            </a:r>
          </a:p>
          <a:p>
            <a:pPr lvl="1" eaLnBrk="1" hangingPunct="1">
              <a:lnSpc>
                <a:spcPct val="90000"/>
              </a:lnSpc>
            </a:pPr>
            <a:endParaRPr lang="en-US" altLang="en-US" dirty="0">
              <a:latin typeface="Georgia" panose="02040502050405020303" pitchFamily="18" charset="0"/>
              <a:ea typeface="ＭＳ Ｐゴシック" panose="020B0600070205080204" pitchFamily="34" charset="-128"/>
            </a:endParaRPr>
          </a:p>
          <a:p>
            <a:pPr lvl="1" eaLnBrk="1" hangingPunct="1">
              <a:lnSpc>
                <a:spcPct val="90000"/>
              </a:lnSpc>
            </a:pPr>
            <a:r>
              <a:rPr lang="en-US" altLang="en-US" dirty="0">
                <a:latin typeface="Georgia" panose="02040502050405020303" pitchFamily="18" charset="0"/>
                <a:ea typeface="ＭＳ Ｐゴシック" panose="020B0600070205080204" pitchFamily="34" charset="-128"/>
              </a:rPr>
              <a:t># of words of each type recalled by participants are recorded</a:t>
            </a:r>
          </a:p>
        </p:txBody>
      </p:sp>
      <p:sp>
        <p:nvSpPr>
          <p:cNvPr id="276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B01ACDB-9D19-4050-9DF6-6F370D1BF236}" type="slidenum">
              <a:rPr lang="en-US" altLang="en-US" sz="1400">
                <a:latin typeface="Georgia Regular" panose="02040502050405020303" pitchFamily="18" charset="0"/>
              </a:rPr>
              <a:pPr eaLnBrk="1" hangingPunct="1"/>
              <a:t>10</a:t>
            </a:fld>
            <a:endParaRPr lang="en-US" altLang="en-US" sz="1400" dirty="0">
              <a:latin typeface="Georgia Regular" panose="020405020504050203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7653">
                                            <p:txEl>
                                              <p:pRg st="6" end="6"/>
                                            </p:txEl>
                                          </p:spTgt>
                                        </p:tgtEl>
                                        <p:attrNameLst>
                                          <p:attrName>style.visibility</p:attrName>
                                        </p:attrNameLst>
                                      </p:cBhvr>
                                      <p:to>
                                        <p:strVal val="visible"/>
                                      </p:to>
                                    </p:set>
                                    <p:animEffect transition="in" filter="fade">
                                      <p:cBhvr>
                                        <p:cTn id="7" dur="1000"/>
                                        <p:tgtEl>
                                          <p:spTgt spid="27653">
                                            <p:txEl>
                                              <p:pRg st="6" end="6"/>
                                            </p:txEl>
                                          </p:spTgt>
                                        </p:tgtEl>
                                      </p:cBhvr>
                                    </p:animEffect>
                                    <p:anim calcmode="lin" valueType="num">
                                      <p:cBhvr>
                                        <p:cTn id="8" dur="1000" fill="hold"/>
                                        <p:tgtEl>
                                          <p:spTgt spid="27653">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27653">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7653">
                                            <p:txEl>
                                              <p:pRg st="8" end="8"/>
                                            </p:txEl>
                                          </p:spTgt>
                                        </p:tgtEl>
                                        <p:attrNameLst>
                                          <p:attrName>style.visibility</p:attrName>
                                        </p:attrNameLst>
                                      </p:cBhvr>
                                      <p:to>
                                        <p:strVal val="visible"/>
                                      </p:to>
                                    </p:set>
                                    <p:animEffect transition="in" filter="fade">
                                      <p:cBhvr>
                                        <p:cTn id="12" dur="1000"/>
                                        <p:tgtEl>
                                          <p:spTgt spid="27653">
                                            <p:txEl>
                                              <p:pRg st="8" end="8"/>
                                            </p:txEl>
                                          </p:spTgt>
                                        </p:tgtEl>
                                      </p:cBhvr>
                                    </p:animEffect>
                                    <p:anim calcmode="lin" valueType="num">
                                      <p:cBhvr>
                                        <p:cTn id="13" dur="1000" fill="hold"/>
                                        <p:tgtEl>
                                          <p:spTgt spid="27653">
                                            <p:txEl>
                                              <p:pRg st="8" end="8"/>
                                            </p:txEl>
                                          </p:spTgt>
                                        </p:tgtEl>
                                        <p:attrNameLst>
                                          <p:attrName>ppt_x</p:attrName>
                                        </p:attrNameLst>
                                      </p:cBhvr>
                                      <p:tavLst>
                                        <p:tav tm="0">
                                          <p:val>
                                            <p:strVal val="#ppt_x"/>
                                          </p:val>
                                        </p:tav>
                                        <p:tav tm="100000">
                                          <p:val>
                                            <p:strVal val="#ppt_x"/>
                                          </p:val>
                                        </p:tav>
                                      </p:tavLst>
                                    </p:anim>
                                    <p:anim calcmode="lin" valueType="num">
                                      <p:cBhvr>
                                        <p:cTn id="14" dur="1000" fill="hold"/>
                                        <p:tgtEl>
                                          <p:spTgt spid="27653">
                                            <p:txEl>
                                              <p:pRg st="8" end="8"/>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7653">
                                            <p:txEl>
                                              <p:pRg st="10" end="10"/>
                                            </p:txEl>
                                          </p:spTgt>
                                        </p:tgtEl>
                                        <p:attrNameLst>
                                          <p:attrName>style.visibility</p:attrName>
                                        </p:attrNameLst>
                                      </p:cBhvr>
                                      <p:to>
                                        <p:strVal val="visible"/>
                                      </p:to>
                                    </p:set>
                                    <p:animEffect transition="in" filter="fade">
                                      <p:cBhvr>
                                        <p:cTn id="17" dur="1000"/>
                                        <p:tgtEl>
                                          <p:spTgt spid="27653">
                                            <p:txEl>
                                              <p:pRg st="10" end="10"/>
                                            </p:txEl>
                                          </p:spTgt>
                                        </p:tgtEl>
                                      </p:cBhvr>
                                    </p:animEffect>
                                    <p:anim calcmode="lin" valueType="num">
                                      <p:cBhvr>
                                        <p:cTn id="18" dur="1000" fill="hold"/>
                                        <p:tgtEl>
                                          <p:spTgt spid="27653">
                                            <p:txEl>
                                              <p:pRg st="10" end="10"/>
                                            </p:txEl>
                                          </p:spTgt>
                                        </p:tgtEl>
                                        <p:attrNameLst>
                                          <p:attrName>ppt_x</p:attrName>
                                        </p:attrNameLst>
                                      </p:cBhvr>
                                      <p:tavLst>
                                        <p:tav tm="0">
                                          <p:val>
                                            <p:strVal val="#ppt_x"/>
                                          </p:val>
                                        </p:tav>
                                        <p:tav tm="100000">
                                          <p:val>
                                            <p:strVal val="#ppt_x"/>
                                          </p:val>
                                        </p:tav>
                                      </p:tavLst>
                                    </p:anim>
                                    <p:anim calcmode="lin" valueType="num">
                                      <p:cBhvr>
                                        <p:cTn id="19" dur="1000" fill="hold"/>
                                        <p:tgtEl>
                                          <p:spTgt spid="2765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1828800" y="337901"/>
            <a:ext cx="9057132" cy="914400"/>
          </a:xfrm>
        </p:spPr>
        <p:txBody>
          <a:bodyPr>
            <a:normAutofit/>
          </a:bodyPr>
          <a:lstStyle/>
          <a:p>
            <a:pPr algn="ctr" eaLnBrk="1" hangingPunct="1"/>
            <a:r>
              <a:rPr lang="en-US" altLang="en-US" sz="4200" dirty="0">
                <a:solidFill>
                  <a:schemeClr val="accent4"/>
                </a:solidFill>
                <a:ea typeface="ＭＳ Ｐゴシック" panose="020B0600070205080204" pitchFamily="34" charset="-128"/>
              </a:rPr>
              <a:t>Carryover Effects: </a:t>
            </a:r>
            <a:r>
              <a:rPr lang="en-US" altLang="en-US" sz="4200" i="1" dirty="0">
                <a:solidFill>
                  <a:schemeClr val="accent4"/>
                </a:solidFill>
                <a:latin typeface="Georgia" panose="02040502050405020303" pitchFamily="18" charset="0"/>
                <a:ea typeface="ＭＳ Ｐゴシック" panose="020B0600070205080204" pitchFamily="34" charset="-128"/>
              </a:rPr>
              <a:t>The Problem</a:t>
            </a:r>
            <a:r>
              <a:rPr lang="en-US" altLang="en-US" sz="4200" dirty="0">
                <a:solidFill>
                  <a:schemeClr val="accent4"/>
                </a:solidFill>
                <a:ea typeface="ＭＳ Ｐゴシック" panose="020B0600070205080204" pitchFamily="34" charset="-128"/>
              </a:rPr>
              <a:t>…</a:t>
            </a:r>
          </a:p>
        </p:txBody>
      </p:sp>
      <p:sp>
        <p:nvSpPr>
          <p:cNvPr id="28677" name="Rectangle 3"/>
          <p:cNvSpPr>
            <a:spLocks noGrp="1" noChangeArrowheads="1"/>
          </p:cNvSpPr>
          <p:nvPr>
            <p:ph idx="1"/>
          </p:nvPr>
        </p:nvSpPr>
        <p:spPr>
          <a:xfrm>
            <a:off x="609600" y="1600200"/>
            <a:ext cx="6477000" cy="4495799"/>
          </a:xfrm>
        </p:spPr>
        <p:txBody>
          <a:bodyPr>
            <a:noAutofit/>
          </a:bodyPr>
          <a:lstStyle/>
          <a:p>
            <a:pPr eaLnBrk="1" hangingPunct="1">
              <a:lnSpc>
                <a:spcPct val="90000"/>
              </a:lnSpc>
            </a:pPr>
            <a:r>
              <a:rPr lang="en-US" altLang="en-US" sz="2000" dirty="0">
                <a:latin typeface="Georgia" panose="02040502050405020303" pitchFamily="18" charset="0"/>
                <a:ea typeface="ＭＳ Ｐゴシック" panose="020B0600070205080204" pitchFamily="34" charset="-128"/>
              </a:rPr>
              <a:t>Exposure to treatment or participation in study/outcome at one time </a:t>
            </a:r>
            <a:r>
              <a:rPr lang="en-US" altLang="en-US" sz="2000" u="sng" dirty="0">
                <a:latin typeface="Georgia" panose="02040502050405020303" pitchFamily="18" charset="0"/>
                <a:ea typeface="ＭＳ Ｐゴシック" panose="020B0600070205080204" pitchFamily="34" charset="-128"/>
              </a:rPr>
              <a:t>influences</a:t>
            </a:r>
            <a:r>
              <a:rPr lang="en-US" altLang="en-US" sz="2000" dirty="0">
                <a:latin typeface="Georgia" panose="02040502050405020303" pitchFamily="18" charset="0"/>
                <a:ea typeface="ＭＳ Ｐゴシック" panose="020B0600070205080204" pitchFamily="34" charset="-128"/>
              </a:rPr>
              <a:t> responses at another</a:t>
            </a:r>
          </a:p>
          <a:p>
            <a:pPr lvl="1" eaLnBrk="1" hangingPunct="1">
              <a:lnSpc>
                <a:spcPct val="90000"/>
              </a:lnSpc>
            </a:pPr>
            <a:r>
              <a:rPr lang="en-US" altLang="en-US" sz="1800" dirty="0">
                <a:solidFill>
                  <a:schemeClr val="accent4"/>
                </a:solidFill>
                <a:latin typeface="Georgia" panose="02040502050405020303" pitchFamily="18" charset="0"/>
                <a:ea typeface="ＭＳ Ｐゴシック" panose="020B0600070205080204" pitchFamily="34" charset="-128"/>
              </a:rPr>
              <a:t>Biases related to practice, fatigue, etc.</a:t>
            </a:r>
          </a:p>
          <a:p>
            <a:pPr eaLnBrk="1" hangingPunct="1">
              <a:lnSpc>
                <a:spcPct val="90000"/>
              </a:lnSpc>
            </a:pPr>
            <a:r>
              <a:rPr lang="en-US" altLang="en-US" sz="2000" i="1" dirty="0">
                <a:solidFill>
                  <a:schemeClr val="accent3"/>
                </a:solidFill>
                <a:latin typeface="Georgia" panose="02040502050405020303" pitchFamily="18" charset="0"/>
                <a:ea typeface="ＭＳ Ｐゴシック" panose="020B0600070205080204" pitchFamily="34" charset="-128"/>
              </a:rPr>
              <a:t>When </a:t>
            </a:r>
            <a:r>
              <a:rPr lang="en-US" altLang="en-US" sz="2000" i="1" u="sng" dirty="0">
                <a:solidFill>
                  <a:schemeClr val="accent3"/>
                </a:solidFill>
                <a:latin typeface="Georgia" panose="02040502050405020303" pitchFamily="18" charset="0"/>
                <a:ea typeface="ＭＳ Ｐゴシック" panose="020B0600070205080204" pitchFamily="34" charset="-128"/>
              </a:rPr>
              <a:t>time</a:t>
            </a:r>
            <a:r>
              <a:rPr lang="en-US" altLang="en-US" sz="2000" i="1" dirty="0">
                <a:solidFill>
                  <a:schemeClr val="accent3"/>
                </a:solidFill>
                <a:latin typeface="Georgia" panose="02040502050405020303" pitchFamily="18" charset="0"/>
                <a:ea typeface="ＭＳ Ｐゴシック" panose="020B0600070205080204" pitchFamily="34" charset="-128"/>
              </a:rPr>
              <a:t> is RM factor, carryover effects </a:t>
            </a:r>
            <a:r>
              <a:rPr lang="en-US" altLang="en-US" sz="2000" i="1" u="sng" dirty="0">
                <a:solidFill>
                  <a:schemeClr val="accent3"/>
                </a:solidFill>
                <a:latin typeface="Georgia" panose="02040502050405020303" pitchFamily="18" charset="0"/>
                <a:ea typeface="ＭＳ Ｐゴシック" panose="020B0600070205080204" pitchFamily="34" charset="-128"/>
              </a:rPr>
              <a:t>are the focus </a:t>
            </a:r>
            <a:r>
              <a:rPr lang="en-US" altLang="en-US" sz="2000" i="1" dirty="0">
                <a:solidFill>
                  <a:schemeClr val="accent3"/>
                </a:solidFill>
                <a:latin typeface="Georgia" panose="02040502050405020303" pitchFamily="18" charset="0"/>
                <a:ea typeface="ＭＳ Ｐゴシック" panose="020B0600070205080204" pitchFamily="34" charset="-128"/>
              </a:rPr>
              <a:t>of study</a:t>
            </a:r>
          </a:p>
          <a:p>
            <a:pPr lvl="1" eaLnBrk="1" hangingPunct="1">
              <a:lnSpc>
                <a:spcPct val="90000"/>
              </a:lnSpc>
            </a:pPr>
            <a:r>
              <a:rPr lang="en-US" altLang="en-US" sz="1800" i="1" dirty="0">
                <a:latin typeface="Georgia" panose="02040502050405020303" pitchFamily="18" charset="0"/>
                <a:ea typeface="ＭＳ Ｐゴシック" panose="020B0600070205080204" pitchFamily="34" charset="-128"/>
              </a:rPr>
              <a:t>Learning, change over time</a:t>
            </a:r>
          </a:p>
          <a:p>
            <a:pPr eaLnBrk="1" hangingPunct="1">
              <a:lnSpc>
                <a:spcPct val="90000"/>
              </a:lnSpc>
            </a:pPr>
            <a:r>
              <a:rPr lang="en-US" altLang="en-US" sz="2000" dirty="0">
                <a:latin typeface="Georgia" panose="02040502050405020303" pitchFamily="18" charset="0"/>
                <a:ea typeface="ＭＳ Ｐゴシック" panose="020B0600070205080204" pitchFamily="34" charset="-128"/>
              </a:rPr>
              <a:t>When </a:t>
            </a:r>
            <a:r>
              <a:rPr lang="en-US" altLang="en-US" sz="2000" u="sng" dirty="0">
                <a:latin typeface="Georgia" panose="02040502050405020303" pitchFamily="18" charset="0"/>
                <a:ea typeface="ＭＳ Ｐゴシック" panose="020B0600070205080204" pitchFamily="34" charset="-128"/>
              </a:rPr>
              <a:t>CONDITION</a:t>
            </a:r>
            <a:r>
              <a:rPr lang="en-US" altLang="en-US" sz="2000" dirty="0">
                <a:latin typeface="Georgia" panose="02040502050405020303" pitchFamily="18" charset="0"/>
                <a:ea typeface="ＭＳ Ｐゴシック" panose="020B0600070205080204" pitchFamily="34" charset="-128"/>
              </a:rPr>
              <a:t> is RM factor and participants rotate through conditions, </a:t>
            </a:r>
            <a:r>
              <a:rPr lang="en-US" altLang="en-US" sz="2000" dirty="0">
                <a:solidFill>
                  <a:schemeClr val="accent3">
                    <a:lumMod val="75000"/>
                  </a:schemeClr>
                </a:solidFill>
                <a:latin typeface="Georgia" panose="02040502050405020303" pitchFamily="18" charset="0"/>
                <a:ea typeface="ＭＳ Ｐゴシック" panose="020B0600070205080204" pitchFamily="34" charset="-128"/>
              </a:rPr>
              <a:t>carryover effects are </a:t>
            </a:r>
            <a:r>
              <a:rPr lang="en-US" altLang="en-US" sz="2000" u="sng" dirty="0">
                <a:solidFill>
                  <a:schemeClr val="accent3">
                    <a:lumMod val="75000"/>
                  </a:schemeClr>
                </a:solidFill>
                <a:latin typeface="Georgia" panose="02040502050405020303" pitchFamily="18" charset="0"/>
                <a:ea typeface="ＭＳ Ｐゴシック" panose="020B0600070205080204" pitchFamily="34" charset="-128"/>
              </a:rPr>
              <a:t>not of interest </a:t>
            </a:r>
            <a:r>
              <a:rPr lang="en-US" altLang="en-US" sz="2000" dirty="0">
                <a:solidFill>
                  <a:schemeClr val="accent3">
                    <a:lumMod val="75000"/>
                  </a:schemeClr>
                </a:solidFill>
                <a:latin typeface="Georgia" panose="02040502050405020303" pitchFamily="18" charset="0"/>
                <a:ea typeface="ＭＳ Ｐゴシック" panose="020B0600070205080204" pitchFamily="34" charset="-128"/>
              </a:rPr>
              <a:t>and may lead to spurious results</a:t>
            </a:r>
          </a:p>
          <a:p>
            <a:pPr lvl="1" eaLnBrk="1" hangingPunct="1">
              <a:lnSpc>
                <a:spcPct val="90000"/>
              </a:lnSpc>
            </a:pPr>
            <a:r>
              <a:rPr lang="en-US" altLang="en-US" sz="1800" dirty="0">
                <a:latin typeface="Georgia" panose="02040502050405020303" pitchFamily="18" charset="0"/>
                <a:ea typeface="ＭＳ Ｐゴシック" panose="020B0600070205080204" pitchFamily="34" charset="-128"/>
              </a:rPr>
              <a:t>Magnitude of carryover effects will vary across treatment order</a:t>
            </a:r>
          </a:p>
          <a:p>
            <a:pPr lvl="1" eaLnBrk="1" hangingPunct="1">
              <a:lnSpc>
                <a:spcPct val="90000"/>
              </a:lnSpc>
            </a:pPr>
            <a:r>
              <a:rPr lang="en-US" altLang="en-US" sz="1800" dirty="0">
                <a:latin typeface="Georgia" panose="02040502050405020303" pitchFamily="18" charset="0"/>
                <a:ea typeface="ＭＳ Ｐゴシック" panose="020B0600070205080204" pitchFamily="34" charset="-128"/>
              </a:rPr>
              <a:t>Differential carryover effects are very problematic</a:t>
            </a:r>
          </a:p>
          <a:p>
            <a:pPr lvl="2" eaLnBrk="1" hangingPunct="1">
              <a:lnSpc>
                <a:spcPct val="90000"/>
              </a:lnSpc>
            </a:pPr>
            <a:r>
              <a:rPr lang="en-US" altLang="en-US" sz="1800" dirty="0">
                <a:latin typeface="Georgia" panose="02040502050405020303" pitchFamily="18" charset="0"/>
                <a:ea typeface="ＭＳ Ｐゴシック" panose="020B0600070205080204" pitchFamily="34" charset="-128"/>
              </a:rPr>
              <a:t>Effect of some levels of RM factor are more long-lasting than others</a:t>
            </a:r>
          </a:p>
        </p:txBody>
      </p:sp>
      <p:sp>
        <p:nvSpPr>
          <p:cNvPr id="286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8A18321-B62A-45B3-AA3B-DCE48F04CF3C}" type="slidenum">
              <a:rPr lang="en-US" altLang="en-US" sz="1400">
                <a:latin typeface="Georgia Regular" panose="02040502050405020303" pitchFamily="18" charset="0"/>
              </a:rPr>
              <a:pPr eaLnBrk="1" hangingPunct="1"/>
              <a:t>11</a:t>
            </a:fld>
            <a:endParaRPr lang="en-US" altLang="en-US" sz="1400" dirty="0">
              <a:latin typeface="Georgia Regular" panose="02040502050405020303" pitchFamily="18" charset="0"/>
            </a:endParaRPr>
          </a:p>
        </p:txBody>
      </p:sp>
      <p:pic>
        <p:nvPicPr>
          <p:cNvPr id="28679" name="Picture 7" descr="Image result for carryover eff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3684" y="1991516"/>
            <a:ext cx="4424786" cy="31684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677">
                                            <p:txEl>
                                              <p:pRg st="2" end="2"/>
                                            </p:txEl>
                                          </p:spTgt>
                                        </p:tgtEl>
                                        <p:attrNameLst>
                                          <p:attrName>style.visibility</p:attrName>
                                        </p:attrNameLst>
                                      </p:cBhvr>
                                      <p:to>
                                        <p:strVal val="visible"/>
                                      </p:to>
                                    </p:set>
                                    <p:animEffect transition="in" filter="fade">
                                      <p:cBhvr>
                                        <p:cTn id="7" dur="1000"/>
                                        <p:tgtEl>
                                          <p:spTgt spid="28677">
                                            <p:txEl>
                                              <p:pRg st="2" end="2"/>
                                            </p:txEl>
                                          </p:spTgt>
                                        </p:tgtEl>
                                      </p:cBhvr>
                                    </p:animEffect>
                                    <p:anim calcmode="lin" valueType="num">
                                      <p:cBhvr>
                                        <p:cTn id="8" dur="1000" fill="hold"/>
                                        <p:tgtEl>
                                          <p:spTgt spid="2867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8677">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8677">
                                            <p:txEl>
                                              <p:pRg st="3" end="3"/>
                                            </p:txEl>
                                          </p:spTgt>
                                        </p:tgtEl>
                                        <p:attrNameLst>
                                          <p:attrName>style.visibility</p:attrName>
                                        </p:attrNameLst>
                                      </p:cBhvr>
                                      <p:to>
                                        <p:strVal val="visible"/>
                                      </p:to>
                                    </p:set>
                                    <p:animEffect transition="in" filter="fade">
                                      <p:cBhvr>
                                        <p:cTn id="12" dur="1000"/>
                                        <p:tgtEl>
                                          <p:spTgt spid="28677">
                                            <p:txEl>
                                              <p:pRg st="3" end="3"/>
                                            </p:txEl>
                                          </p:spTgt>
                                        </p:tgtEl>
                                      </p:cBhvr>
                                    </p:animEffect>
                                    <p:anim calcmode="lin" valueType="num">
                                      <p:cBhvr>
                                        <p:cTn id="13" dur="1000" fill="hold"/>
                                        <p:tgtEl>
                                          <p:spTgt spid="28677">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2867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8677">
                                            <p:txEl>
                                              <p:pRg st="4" end="4"/>
                                            </p:txEl>
                                          </p:spTgt>
                                        </p:tgtEl>
                                        <p:attrNameLst>
                                          <p:attrName>style.visibility</p:attrName>
                                        </p:attrNameLst>
                                      </p:cBhvr>
                                      <p:to>
                                        <p:strVal val="visible"/>
                                      </p:to>
                                    </p:set>
                                    <p:animEffect transition="in" filter="fade">
                                      <p:cBhvr>
                                        <p:cTn id="19" dur="1000"/>
                                        <p:tgtEl>
                                          <p:spTgt spid="28677">
                                            <p:txEl>
                                              <p:pRg st="4" end="4"/>
                                            </p:txEl>
                                          </p:spTgt>
                                        </p:tgtEl>
                                      </p:cBhvr>
                                    </p:animEffect>
                                    <p:anim calcmode="lin" valueType="num">
                                      <p:cBhvr>
                                        <p:cTn id="20" dur="1000" fill="hold"/>
                                        <p:tgtEl>
                                          <p:spTgt spid="28677">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2867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8677">
                                            <p:txEl>
                                              <p:pRg st="5" end="5"/>
                                            </p:txEl>
                                          </p:spTgt>
                                        </p:tgtEl>
                                        <p:attrNameLst>
                                          <p:attrName>style.visibility</p:attrName>
                                        </p:attrNameLst>
                                      </p:cBhvr>
                                      <p:to>
                                        <p:strVal val="visible"/>
                                      </p:to>
                                    </p:set>
                                    <p:animEffect transition="in" filter="fade">
                                      <p:cBhvr>
                                        <p:cTn id="26" dur="1000"/>
                                        <p:tgtEl>
                                          <p:spTgt spid="28677">
                                            <p:txEl>
                                              <p:pRg st="5" end="5"/>
                                            </p:txEl>
                                          </p:spTgt>
                                        </p:tgtEl>
                                      </p:cBhvr>
                                    </p:animEffect>
                                    <p:anim calcmode="lin" valueType="num">
                                      <p:cBhvr>
                                        <p:cTn id="27" dur="1000" fill="hold"/>
                                        <p:tgtEl>
                                          <p:spTgt spid="28677">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28677">
                                            <p:txEl>
                                              <p:pRg st="5" end="5"/>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8677">
                                            <p:txEl>
                                              <p:pRg st="6" end="6"/>
                                            </p:txEl>
                                          </p:spTgt>
                                        </p:tgtEl>
                                        <p:attrNameLst>
                                          <p:attrName>style.visibility</p:attrName>
                                        </p:attrNameLst>
                                      </p:cBhvr>
                                      <p:to>
                                        <p:strVal val="visible"/>
                                      </p:to>
                                    </p:set>
                                    <p:animEffect transition="in" filter="fade">
                                      <p:cBhvr>
                                        <p:cTn id="31" dur="1000"/>
                                        <p:tgtEl>
                                          <p:spTgt spid="28677">
                                            <p:txEl>
                                              <p:pRg st="6" end="6"/>
                                            </p:txEl>
                                          </p:spTgt>
                                        </p:tgtEl>
                                      </p:cBhvr>
                                    </p:animEffect>
                                    <p:anim calcmode="lin" valueType="num">
                                      <p:cBhvr>
                                        <p:cTn id="32" dur="1000" fill="hold"/>
                                        <p:tgtEl>
                                          <p:spTgt spid="28677">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28677">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28677">
                                            <p:txEl>
                                              <p:pRg st="7" end="7"/>
                                            </p:txEl>
                                          </p:spTgt>
                                        </p:tgtEl>
                                        <p:attrNameLst>
                                          <p:attrName>style.visibility</p:attrName>
                                        </p:attrNameLst>
                                      </p:cBhvr>
                                      <p:to>
                                        <p:strVal val="visible"/>
                                      </p:to>
                                    </p:set>
                                    <p:animEffect transition="in" filter="fade">
                                      <p:cBhvr>
                                        <p:cTn id="36" dur="1000"/>
                                        <p:tgtEl>
                                          <p:spTgt spid="28677">
                                            <p:txEl>
                                              <p:pRg st="7" end="7"/>
                                            </p:txEl>
                                          </p:spTgt>
                                        </p:tgtEl>
                                      </p:cBhvr>
                                    </p:animEffect>
                                    <p:anim calcmode="lin" valueType="num">
                                      <p:cBhvr>
                                        <p:cTn id="37" dur="1000" fill="hold"/>
                                        <p:tgtEl>
                                          <p:spTgt spid="28677">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2867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3"/>
          <p:cNvSpPr>
            <a:spLocks noGrp="1" noChangeArrowheads="1"/>
          </p:cNvSpPr>
          <p:nvPr>
            <p:ph idx="1"/>
          </p:nvPr>
        </p:nvSpPr>
        <p:spPr>
          <a:xfrm>
            <a:off x="228600" y="1311275"/>
            <a:ext cx="6781800" cy="5410200"/>
          </a:xfrm>
        </p:spPr>
        <p:txBody>
          <a:bodyPr>
            <a:normAutofit fontScale="85000" lnSpcReduction="10000"/>
          </a:bodyPr>
          <a:lstStyle/>
          <a:p>
            <a:pPr marL="0" indent="0" algn="ctr">
              <a:buNone/>
            </a:pPr>
            <a:endParaRPr lang="en-US" altLang="en-US" sz="2200" u="sng" dirty="0">
              <a:latin typeface="Georgia" panose="02040502050405020303" pitchFamily="18" charset="0"/>
              <a:ea typeface="ＭＳ Ｐゴシック" panose="020B0600070205080204" pitchFamily="34" charset="-128"/>
            </a:endParaRPr>
          </a:p>
          <a:p>
            <a:pPr lvl="1" eaLnBrk="1" hangingPunct="1">
              <a:lnSpc>
                <a:spcPct val="90000"/>
              </a:lnSpc>
            </a:pPr>
            <a:r>
              <a:rPr lang="en-US" altLang="en-US" sz="2000" dirty="0">
                <a:solidFill>
                  <a:schemeClr val="accent3">
                    <a:lumMod val="75000"/>
                  </a:schemeClr>
                </a:solidFill>
                <a:latin typeface="Georgia" panose="02040502050405020303" pitchFamily="18" charset="0"/>
                <a:ea typeface="ＭＳ Ｐゴシック" panose="020B0600070205080204" pitchFamily="34" charset="-128"/>
              </a:rPr>
              <a:t>Counterbalancing</a:t>
            </a:r>
            <a:r>
              <a:rPr lang="en-US" altLang="en-US" sz="2000" dirty="0">
                <a:latin typeface="Georgia" panose="02040502050405020303" pitchFamily="18" charset="0"/>
                <a:ea typeface="ＭＳ Ｐゴシック" panose="020B0600070205080204" pitchFamily="34" charset="-128"/>
              </a:rPr>
              <a:t>: Varying RM condition order across subjects</a:t>
            </a:r>
          </a:p>
          <a:p>
            <a:pPr lvl="2" eaLnBrk="1" hangingPunct="1">
              <a:lnSpc>
                <a:spcPct val="90000"/>
              </a:lnSpc>
            </a:pPr>
            <a:r>
              <a:rPr lang="en-US" altLang="en-US" sz="1800" dirty="0">
                <a:latin typeface="Georgia" panose="02040502050405020303" pitchFamily="18" charset="0"/>
                <a:ea typeface="ＭＳ Ｐゴシック" panose="020B0600070205080204" pitchFamily="34" charset="-128"/>
              </a:rPr>
              <a:t>3-level RM factor: ABC, ACB, BCA, BAC, CAB, CBA</a:t>
            </a:r>
          </a:p>
          <a:p>
            <a:pPr lvl="2" eaLnBrk="1" hangingPunct="1">
              <a:lnSpc>
                <a:spcPct val="90000"/>
              </a:lnSpc>
            </a:pPr>
            <a:endParaRPr lang="en-US" altLang="en-US" sz="1800" dirty="0">
              <a:latin typeface="Georgia" panose="02040502050405020303" pitchFamily="18" charset="0"/>
              <a:ea typeface="ＭＳ Ｐゴシック" panose="020B0600070205080204" pitchFamily="34" charset="-128"/>
            </a:endParaRPr>
          </a:p>
          <a:p>
            <a:pPr lvl="1" eaLnBrk="1" hangingPunct="1">
              <a:lnSpc>
                <a:spcPct val="90000"/>
              </a:lnSpc>
            </a:pPr>
            <a:r>
              <a:rPr lang="en-US" altLang="en-US" sz="2000" dirty="0">
                <a:solidFill>
                  <a:schemeClr val="accent1"/>
                </a:solidFill>
                <a:latin typeface="Georgia" panose="02040502050405020303" pitchFamily="18" charset="0"/>
                <a:ea typeface="ＭＳ Ｐゴシック" panose="020B0600070205080204" pitchFamily="34" charset="-128"/>
              </a:rPr>
              <a:t>Partial counterbalancing </a:t>
            </a:r>
            <a:r>
              <a:rPr lang="en-US" altLang="en-US" sz="2000" dirty="0">
                <a:latin typeface="Georgia" panose="02040502050405020303" pitchFamily="18" charset="0"/>
                <a:ea typeface="ＭＳ Ｐゴシック" panose="020B0600070205080204" pitchFamily="34" charset="-128"/>
              </a:rPr>
              <a:t>(Latin Squares): Too many possible orders of RM conditions so a representative set is used</a:t>
            </a:r>
          </a:p>
          <a:p>
            <a:pPr lvl="1" eaLnBrk="1" hangingPunct="1">
              <a:lnSpc>
                <a:spcPct val="90000"/>
              </a:lnSpc>
            </a:pPr>
            <a:endParaRPr lang="en-US" altLang="en-US" sz="2000" dirty="0">
              <a:latin typeface="Georgia" panose="02040502050405020303" pitchFamily="18" charset="0"/>
              <a:ea typeface="ＭＳ Ｐゴシック" panose="020B0600070205080204" pitchFamily="34" charset="-128"/>
            </a:endParaRPr>
          </a:p>
          <a:p>
            <a:pPr lvl="1" eaLnBrk="1" hangingPunct="1">
              <a:lnSpc>
                <a:spcPct val="90000"/>
              </a:lnSpc>
            </a:pPr>
            <a:r>
              <a:rPr lang="en-US" altLang="en-US" sz="2000" dirty="0">
                <a:latin typeface="Georgia" panose="02040502050405020303" pitchFamily="18" charset="0"/>
                <a:ea typeface="ＭＳ Ｐゴシック" panose="020B0600070205080204" pitchFamily="34" charset="-128"/>
              </a:rPr>
              <a:t>Each subject receives a </a:t>
            </a:r>
            <a:r>
              <a:rPr lang="en-US" altLang="en-US" sz="2000" dirty="0">
                <a:solidFill>
                  <a:schemeClr val="accent4"/>
                </a:solidFill>
                <a:latin typeface="Georgia" panose="02040502050405020303" pitchFamily="18" charset="0"/>
                <a:ea typeface="ＭＳ Ｐゴシック" panose="020B0600070205080204" pitchFamily="34" charset="-128"/>
              </a:rPr>
              <a:t>random order </a:t>
            </a:r>
            <a:r>
              <a:rPr lang="en-US" altLang="en-US" sz="2000" dirty="0">
                <a:latin typeface="Georgia" panose="02040502050405020303" pitchFamily="18" charset="0"/>
                <a:ea typeface="ＭＳ Ｐゴシック" panose="020B0600070205080204" pitchFamily="34" charset="-128"/>
              </a:rPr>
              <a:t>of RM conditions</a:t>
            </a:r>
          </a:p>
          <a:p>
            <a:pPr lvl="1" eaLnBrk="1" hangingPunct="1">
              <a:lnSpc>
                <a:spcPct val="90000"/>
              </a:lnSpc>
            </a:pPr>
            <a:endParaRPr lang="en-US" altLang="en-US" sz="2000" dirty="0">
              <a:latin typeface="Georgia" panose="02040502050405020303" pitchFamily="18" charset="0"/>
              <a:ea typeface="ＭＳ Ｐゴシック" panose="020B0600070205080204" pitchFamily="34" charset="-128"/>
            </a:endParaRPr>
          </a:p>
          <a:p>
            <a:pPr lvl="1" eaLnBrk="1" hangingPunct="1">
              <a:lnSpc>
                <a:spcPct val="90000"/>
              </a:lnSpc>
            </a:pPr>
            <a:r>
              <a:rPr lang="en-US" altLang="en-US" sz="2000" dirty="0">
                <a:latin typeface="Georgia" panose="02040502050405020303" pitchFamily="18" charset="0"/>
                <a:ea typeface="ＭＳ Ｐゴシック" panose="020B0600070205080204" pitchFamily="34" charset="-128"/>
              </a:rPr>
              <a:t>Each subject receives a </a:t>
            </a:r>
            <a:r>
              <a:rPr lang="en-US" altLang="en-US" sz="2000" dirty="0">
                <a:solidFill>
                  <a:schemeClr val="accent4">
                    <a:lumMod val="75000"/>
                  </a:schemeClr>
                </a:solidFill>
                <a:latin typeface="Georgia" panose="02040502050405020303" pitchFamily="18" charset="0"/>
                <a:ea typeface="ＭＳ Ｐゴシック" panose="020B0600070205080204" pitchFamily="34" charset="-128"/>
              </a:rPr>
              <a:t>‘run-in’ period </a:t>
            </a:r>
            <a:r>
              <a:rPr lang="en-US" altLang="en-US" sz="2000" dirty="0">
                <a:latin typeface="Georgia" panose="02040502050405020303" pitchFamily="18" charset="0"/>
                <a:ea typeface="ＭＳ Ｐゴシック" panose="020B0600070205080204" pitchFamily="34" charset="-128"/>
              </a:rPr>
              <a:t>(a series of practice trials) at beginning of study to ‘stabilize’ performance</a:t>
            </a:r>
          </a:p>
          <a:p>
            <a:pPr lvl="1" eaLnBrk="1" hangingPunct="1">
              <a:lnSpc>
                <a:spcPct val="90000"/>
              </a:lnSpc>
            </a:pPr>
            <a:endParaRPr lang="en-US" altLang="en-US" sz="2000" dirty="0">
              <a:latin typeface="Georgia" panose="02040502050405020303" pitchFamily="18" charset="0"/>
              <a:ea typeface="ＭＳ Ｐゴシック" panose="020B0600070205080204" pitchFamily="34" charset="-128"/>
            </a:endParaRPr>
          </a:p>
          <a:p>
            <a:pPr lvl="1" eaLnBrk="1" hangingPunct="1">
              <a:lnSpc>
                <a:spcPct val="90000"/>
              </a:lnSpc>
            </a:pPr>
            <a:r>
              <a:rPr lang="en-US" altLang="en-US" sz="2000" dirty="0">
                <a:latin typeface="Georgia" panose="02040502050405020303" pitchFamily="18" charset="0"/>
                <a:ea typeface="ＭＳ Ｐゴシック" panose="020B0600070205080204" pitchFamily="34" charset="-128"/>
              </a:rPr>
              <a:t>Intervening (</a:t>
            </a:r>
            <a:r>
              <a:rPr lang="en-US" altLang="en-US" sz="2000" dirty="0">
                <a:solidFill>
                  <a:schemeClr val="accent3"/>
                </a:solidFill>
                <a:latin typeface="Georgia" panose="02040502050405020303" pitchFamily="18" charset="0"/>
                <a:ea typeface="ＭＳ Ｐゴシック" panose="020B0600070205080204" pitchFamily="34" charset="-128"/>
              </a:rPr>
              <a:t>distractor</a:t>
            </a:r>
            <a:r>
              <a:rPr lang="en-US" altLang="en-US" sz="2000" dirty="0">
                <a:latin typeface="Georgia" panose="02040502050405020303" pitchFamily="18" charset="0"/>
                <a:ea typeface="ＭＳ Ｐゴシック" panose="020B0600070205080204" pitchFamily="34" charset="-128"/>
              </a:rPr>
              <a:t>, neutral) trials between conditions</a:t>
            </a:r>
          </a:p>
          <a:p>
            <a:pPr lvl="1" eaLnBrk="1" hangingPunct="1">
              <a:lnSpc>
                <a:spcPct val="90000"/>
              </a:lnSpc>
            </a:pPr>
            <a:endParaRPr lang="en-US" altLang="en-US" sz="2000" dirty="0">
              <a:latin typeface="Georgia" panose="02040502050405020303" pitchFamily="18" charset="0"/>
              <a:ea typeface="ＭＳ Ｐゴシック" panose="020B0600070205080204" pitchFamily="34" charset="-128"/>
            </a:endParaRPr>
          </a:p>
          <a:p>
            <a:pPr lvl="1" eaLnBrk="1" hangingPunct="1">
              <a:lnSpc>
                <a:spcPct val="90000"/>
              </a:lnSpc>
            </a:pPr>
            <a:r>
              <a:rPr lang="en-US" altLang="en-US" sz="2000" dirty="0">
                <a:latin typeface="Georgia" panose="02040502050405020303" pitchFamily="18" charset="0"/>
                <a:ea typeface="ＭＳ Ｐゴシック" panose="020B0600070205080204" pitchFamily="34" charset="-128"/>
              </a:rPr>
              <a:t>Larger time interval, </a:t>
            </a:r>
            <a:r>
              <a:rPr lang="en-US" altLang="en-US" sz="2000" dirty="0">
                <a:solidFill>
                  <a:schemeClr val="accent4">
                    <a:lumMod val="75000"/>
                  </a:schemeClr>
                </a:solidFill>
                <a:latin typeface="Georgia" panose="02040502050405020303" pitchFamily="18" charset="0"/>
                <a:ea typeface="ＭＳ Ｐゴシック" panose="020B0600070205080204" pitchFamily="34" charset="-128"/>
              </a:rPr>
              <a:t>washout period</a:t>
            </a:r>
            <a:r>
              <a:rPr lang="en-US" altLang="en-US" sz="2000" dirty="0">
                <a:latin typeface="Georgia" panose="02040502050405020303" pitchFamily="18" charset="0"/>
                <a:ea typeface="ＭＳ Ｐゴシック" panose="020B0600070205080204" pitchFamily="34" charset="-128"/>
              </a:rPr>
              <a:t>, between conditions</a:t>
            </a:r>
          </a:p>
          <a:p>
            <a:pPr lvl="4" eaLnBrk="1" hangingPunct="1">
              <a:lnSpc>
                <a:spcPct val="90000"/>
              </a:lnSpc>
            </a:pPr>
            <a:endParaRPr lang="en-US" altLang="en-US" dirty="0">
              <a:latin typeface="Georgia" panose="02040502050405020303" pitchFamily="18" charset="0"/>
              <a:ea typeface="ＭＳ Ｐゴシック" panose="020B0600070205080204" pitchFamily="34" charset="-128"/>
            </a:endParaRPr>
          </a:p>
          <a:p>
            <a:pPr lvl="1"/>
            <a:r>
              <a:rPr lang="en-US" altLang="en-US" sz="2000" i="1" dirty="0">
                <a:latin typeface="Georgia" panose="02040502050405020303" pitchFamily="18" charset="0"/>
                <a:ea typeface="ＭＳ Ｐゴシック" panose="020B0600070205080204" pitchFamily="34" charset="-128"/>
              </a:rPr>
              <a:t>Note: Effects may not be eliminated by any of these methods</a:t>
            </a:r>
          </a:p>
        </p:txBody>
      </p:sp>
      <p:sp>
        <p:nvSpPr>
          <p:cNvPr id="296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6C45DAF-B015-4496-887B-98A088096486}" type="slidenum">
              <a:rPr lang="en-US" altLang="en-US" sz="1400">
                <a:latin typeface="Georgia Regular" panose="02040502050405020303" pitchFamily="18" charset="0"/>
              </a:rPr>
              <a:pPr eaLnBrk="1" hangingPunct="1"/>
              <a:t>12</a:t>
            </a:fld>
            <a:endParaRPr lang="en-US" altLang="en-US" sz="1400" dirty="0">
              <a:latin typeface="Georgia Regular" panose="02040502050405020303" pitchFamily="18" charset="0"/>
            </a:endParaRPr>
          </a:p>
        </p:txBody>
      </p:sp>
      <p:pic>
        <p:nvPicPr>
          <p:cNvPr id="9" name="Picture 7" descr="Image result for carryover eff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3684" y="1991516"/>
            <a:ext cx="4424786" cy="316841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a:extLst>
              <a:ext uri="{FF2B5EF4-FFF2-40B4-BE49-F238E27FC236}">
                <a16:creationId xmlns:a16="http://schemas.microsoft.com/office/drawing/2014/main" id="{B2C89D45-1315-FE40-837D-1E93506B5CCA}"/>
              </a:ext>
            </a:extLst>
          </p:cNvPr>
          <p:cNvSpPr>
            <a:spLocks noGrp="1" noChangeArrowheads="1"/>
          </p:cNvSpPr>
          <p:nvPr>
            <p:ph type="title"/>
          </p:nvPr>
        </p:nvSpPr>
        <p:spPr>
          <a:xfrm>
            <a:off x="1828800" y="337901"/>
            <a:ext cx="9057132" cy="914400"/>
          </a:xfrm>
        </p:spPr>
        <p:txBody>
          <a:bodyPr>
            <a:normAutofit/>
          </a:bodyPr>
          <a:lstStyle/>
          <a:p>
            <a:pPr algn="ctr" eaLnBrk="1" hangingPunct="1"/>
            <a:r>
              <a:rPr lang="en-US" altLang="en-US" sz="4200" dirty="0">
                <a:solidFill>
                  <a:schemeClr val="accent4"/>
                </a:solidFill>
                <a:ea typeface="ＭＳ Ｐゴシック" panose="020B0600070205080204" pitchFamily="34" charset="-128"/>
              </a:rPr>
              <a:t>Carryover Effects: </a:t>
            </a:r>
            <a:r>
              <a:rPr lang="en-US" altLang="en-US" sz="4200" i="1" dirty="0">
                <a:solidFill>
                  <a:schemeClr val="accent4"/>
                </a:solidFill>
                <a:latin typeface="Georgia" panose="02040502050405020303" pitchFamily="18" charset="0"/>
                <a:ea typeface="ＭＳ Ｐゴシック" panose="020B0600070205080204" pitchFamily="34" charset="-128"/>
              </a:rPr>
              <a:t>Possible Solutions</a:t>
            </a:r>
            <a:endParaRPr lang="en-US" altLang="en-US" sz="4200" dirty="0">
              <a:solidFill>
                <a:schemeClr val="accent4"/>
              </a:solidFill>
              <a:ea typeface="ＭＳ Ｐゴシック"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9701">
                                            <p:txEl>
                                              <p:pRg st="4" end="4"/>
                                            </p:txEl>
                                          </p:spTgt>
                                        </p:tgtEl>
                                        <p:attrNameLst>
                                          <p:attrName>style.visibility</p:attrName>
                                        </p:attrNameLst>
                                      </p:cBhvr>
                                      <p:to>
                                        <p:strVal val="visible"/>
                                      </p:to>
                                    </p:set>
                                    <p:animEffect transition="in" filter="fade">
                                      <p:cBhvr>
                                        <p:cTn id="7" dur="1000"/>
                                        <p:tgtEl>
                                          <p:spTgt spid="29701">
                                            <p:txEl>
                                              <p:pRg st="4" end="4"/>
                                            </p:txEl>
                                          </p:spTgt>
                                        </p:tgtEl>
                                      </p:cBhvr>
                                    </p:animEffect>
                                    <p:anim calcmode="lin" valueType="num">
                                      <p:cBhvr>
                                        <p:cTn id="8" dur="1000" fill="hold"/>
                                        <p:tgtEl>
                                          <p:spTgt spid="29701">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2970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9701">
                                            <p:txEl>
                                              <p:pRg st="6" end="6"/>
                                            </p:txEl>
                                          </p:spTgt>
                                        </p:tgtEl>
                                        <p:attrNameLst>
                                          <p:attrName>style.visibility</p:attrName>
                                        </p:attrNameLst>
                                      </p:cBhvr>
                                      <p:to>
                                        <p:strVal val="visible"/>
                                      </p:to>
                                    </p:set>
                                    <p:animEffect transition="in" filter="fade">
                                      <p:cBhvr>
                                        <p:cTn id="14" dur="1000"/>
                                        <p:tgtEl>
                                          <p:spTgt spid="29701">
                                            <p:txEl>
                                              <p:pRg st="6" end="6"/>
                                            </p:txEl>
                                          </p:spTgt>
                                        </p:tgtEl>
                                      </p:cBhvr>
                                    </p:animEffect>
                                    <p:anim calcmode="lin" valueType="num">
                                      <p:cBhvr>
                                        <p:cTn id="15" dur="1000" fill="hold"/>
                                        <p:tgtEl>
                                          <p:spTgt spid="29701">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2970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9701">
                                            <p:txEl>
                                              <p:pRg st="8" end="8"/>
                                            </p:txEl>
                                          </p:spTgt>
                                        </p:tgtEl>
                                        <p:attrNameLst>
                                          <p:attrName>style.visibility</p:attrName>
                                        </p:attrNameLst>
                                      </p:cBhvr>
                                      <p:to>
                                        <p:strVal val="visible"/>
                                      </p:to>
                                    </p:set>
                                    <p:animEffect transition="in" filter="fade">
                                      <p:cBhvr>
                                        <p:cTn id="21" dur="1000"/>
                                        <p:tgtEl>
                                          <p:spTgt spid="29701">
                                            <p:txEl>
                                              <p:pRg st="8" end="8"/>
                                            </p:txEl>
                                          </p:spTgt>
                                        </p:tgtEl>
                                      </p:cBhvr>
                                    </p:animEffect>
                                    <p:anim calcmode="lin" valueType="num">
                                      <p:cBhvr>
                                        <p:cTn id="22" dur="1000" fill="hold"/>
                                        <p:tgtEl>
                                          <p:spTgt spid="29701">
                                            <p:txEl>
                                              <p:pRg st="8" end="8"/>
                                            </p:txEl>
                                          </p:spTgt>
                                        </p:tgtEl>
                                        <p:attrNameLst>
                                          <p:attrName>ppt_x</p:attrName>
                                        </p:attrNameLst>
                                      </p:cBhvr>
                                      <p:tavLst>
                                        <p:tav tm="0">
                                          <p:val>
                                            <p:strVal val="#ppt_x"/>
                                          </p:val>
                                        </p:tav>
                                        <p:tav tm="100000">
                                          <p:val>
                                            <p:strVal val="#ppt_x"/>
                                          </p:val>
                                        </p:tav>
                                      </p:tavLst>
                                    </p:anim>
                                    <p:anim calcmode="lin" valueType="num">
                                      <p:cBhvr>
                                        <p:cTn id="23" dur="1000" fill="hold"/>
                                        <p:tgtEl>
                                          <p:spTgt spid="29701">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9701">
                                            <p:txEl>
                                              <p:pRg st="10" end="10"/>
                                            </p:txEl>
                                          </p:spTgt>
                                        </p:tgtEl>
                                        <p:attrNameLst>
                                          <p:attrName>style.visibility</p:attrName>
                                        </p:attrNameLst>
                                      </p:cBhvr>
                                      <p:to>
                                        <p:strVal val="visible"/>
                                      </p:to>
                                    </p:set>
                                    <p:animEffect transition="in" filter="fade">
                                      <p:cBhvr>
                                        <p:cTn id="28" dur="1000"/>
                                        <p:tgtEl>
                                          <p:spTgt spid="29701">
                                            <p:txEl>
                                              <p:pRg st="10" end="10"/>
                                            </p:txEl>
                                          </p:spTgt>
                                        </p:tgtEl>
                                      </p:cBhvr>
                                    </p:animEffect>
                                    <p:anim calcmode="lin" valueType="num">
                                      <p:cBhvr>
                                        <p:cTn id="29" dur="1000" fill="hold"/>
                                        <p:tgtEl>
                                          <p:spTgt spid="29701">
                                            <p:txEl>
                                              <p:pRg st="10" end="10"/>
                                            </p:txEl>
                                          </p:spTgt>
                                        </p:tgtEl>
                                        <p:attrNameLst>
                                          <p:attrName>ppt_x</p:attrName>
                                        </p:attrNameLst>
                                      </p:cBhvr>
                                      <p:tavLst>
                                        <p:tav tm="0">
                                          <p:val>
                                            <p:strVal val="#ppt_x"/>
                                          </p:val>
                                        </p:tav>
                                        <p:tav tm="100000">
                                          <p:val>
                                            <p:strVal val="#ppt_x"/>
                                          </p:val>
                                        </p:tav>
                                      </p:tavLst>
                                    </p:anim>
                                    <p:anim calcmode="lin" valueType="num">
                                      <p:cBhvr>
                                        <p:cTn id="30" dur="1000" fill="hold"/>
                                        <p:tgtEl>
                                          <p:spTgt spid="29701">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9701">
                                            <p:txEl>
                                              <p:pRg st="12" end="12"/>
                                            </p:txEl>
                                          </p:spTgt>
                                        </p:tgtEl>
                                        <p:attrNameLst>
                                          <p:attrName>style.visibility</p:attrName>
                                        </p:attrNameLst>
                                      </p:cBhvr>
                                      <p:to>
                                        <p:strVal val="visible"/>
                                      </p:to>
                                    </p:set>
                                    <p:animEffect transition="in" filter="fade">
                                      <p:cBhvr>
                                        <p:cTn id="35" dur="1000"/>
                                        <p:tgtEl>
                                          <p:spTgt spid="29701">
                                            <p:txEl>
                                              <p:pRg st="12" end="12"/>
                                            </p:txEl>
                                          </p:spTgt>
                                        </p:tgtEl>
                                      </p:cBhvr>
                                    </p:animEffect>
                                    <p:anim calcmode="lin" valueType="num">
                                      <p:cBhvr>
                                        <p:cTn id="36" dur="1000" fill="hold"/>
                                        <p:tgtEl>
                                          <p:spTgt spid="29701">
                                            <p:txEl>
                                              <p:pRg st="12" end="12"/>
                                            </p:txEl>
                                          </p:spTgt>
                                        </p:tgtEl>
                                        <p:attrNameLst>
                                          <p:attrName>ppt_x</p:attrName>
                                        </p:attrNameLst>
                                      </p:cBhvr>
                                      <p:tavLst>
                                        <p:tav tm="0">
                                          <p:val>
                                            <p:strVal val="#ppt_x"/>
                                          </p:val>
                                        </p:tav>
                                        <p:tav tm="100000">
                                          <p:val>
                                            <p:strVal val="#ppt_x"/>
                                          </p:val>
                                        </p:tav>
                                      </p:tavLst>
                                    </p:anim>
                                    <p:anim calcmode="lin" valueType="num">
                                      <p:cBhvr>
                                        <p:cTn id="37" dur="1000" fill="hold"/>
                                        <p:tgtEl>
                                          <p:spTgt spid="29701">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9701">
                                            <p:txEl>
                                              <p:pRg st="14" end="14"/>
                                            </p:txEl>
                                          </p:spTgt>
                                        </p:tgtEl>
                                        <p:attrNameLst>
                                          <p:attrName>style.visibility</p:attrName>
                                        </p:attrNameLst>
                                      </p:cBhvr>
                                      <p:to>
                                        <p:strVal val="visible"/>
                                      </p:to>
                                    </p:set>
                                    <p:animEffect transition="in" filter="fade">
                                      <p:cBhvr>
                                        <p:cTn id="42" dur="1000"/>
                                        <p:tgtEl>
                                          <p:spTgt spid="29701">
                                            <p:txEl>
                                              <p:pRg st="14" end="14"/>
                                            </p:txEl>
                                          </p:spTgt>
                                        </p:tgtEl>
                                      </p:cBhvr>
                                    </p:animEffect>
                                    <p:anim calcmode="lin" valueType="num">
                                      <p:cBhvr>
                                        <p:cTn id="43" dur="1000" fill="hold"/>
                                        <p:tgtEl>
                                          <p:spTgt spid="29701">
                                            <p:txEl>
                                              <p:pRg st="14" end="14"/>
                                            </p:txEl>
                                          </p:spTgt>
                                        </p:tgtEl>
                                        <p:attrNameLst>
                                          <p:attrName>ppt_x</p:attrName>
                                        </p:attrNameLst>
                                      </p:cBhvr>
                                      <p:tavLst>
                                        <p:tav tm="0">
                                          <p:val>
                                            <p:strVal val="#ppt_x"/>
                                          </p:val>
                                        </p:tav>
                                        <p:tav tm="100000">
                                          <p:val>
                                            <p:strVal val="#ppt_x"/>
                                          </p:val>
                                        </p:tav>
                                      </p:tavLst>
                                    </p:anim>
                                    <p:anim calcmode="lin" valueType="num">
                                      <p:cBhvr>
                                        <p:cTn id="44" dur="1000" fill="hold"/>
                                        <p:tgtEl>
                                          <p:spTgt spid="29701">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528860" y="3947390"/>
            <a:ext cx="7201076" cy="2064790"/>
            <a:chOff x="4528860" y="3947390"/>
            <a:chExt cx="7201076" cy="2064790"/>
          </a:xfrm>
        </p:grpSpPr>
        <p:pic>
          <p:nvPicPr>
            <p:cNvPr id="10" name="Picture 2" descr="https://3qksc436bu713cqimwcfglyj-wpengine.netdna-ssl.com/wp-content/uploads/2015/08/Matched-pair-trial-v3_EN.png"/>
            <p:cNvPicPr>
              <a:picLocks noChangeAspect="1" noChangeArrowheads="1"/>
            </p:cNvPicPr>
            <p:nvPr/>
          </p:nvPicPr>
          <p:blipFill rotWithShape="1">
            <a:blip r:embed="rId2">
              <a:extLst>
                <a:ext uri="{28A0092B-C50C-407E-A947-70E740481C1C}">
                  <a14:useLocalDpi xmlns:a14="http://schemas.microsoft.com/office/drawing/2010/main" val="0"/>
                </a:ext>
              </a:extLst>
            </a:blip>
            <a:srcRect b="32347"/>
            <a:stretch/>
          </p:blipFill>
          <p:spPr bwMode="auto">
            <a:xfrm>
              <a:off x="4528860" y="3947390"/>
              <a:ext cx="7201076" cy="206479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528860" y="3947390"/>
              <a:ext cx="2481540" cy="472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eorgia Regular" panose="02040502050405020303" pitchFamily="18" charset="0"/>
              </a:endParaRPr>
            </a:p>
          </p:txBody>
        </p:sp>
      </p:grpSp>
      <p:sp>
        <p:nvSpPr>
          <p:cNvPr id="30724" name="Rectangle 2"/>
          <p:cNvSpPr>
            <a:spLocks noGrp="1" noChangeArrowheads="1"/>
          </p:cNvSpPr>
          <p:nvPr>
            <p:ph type="title"/>
          </p:nvPr>
        </p:nvSpPr>
        <p:spPr>
          <a:xfrm>
            <a:off x="7150608" y="134747"/>
            <a:ext cx="4800600" cy="810768"/>
          </a:xfrm>
        </p:spPr>
        <p:txBody>
          <a:bodyPr>
            <a:normAutofit/>
          </a:bodyPr>
          <a:lstStyle/>
          <a:p>
            <a:pPr algn="ctr" eaLnBrk="1" hangingPunct="1"/>
            <a:r>
              <a:rPr lang="en-US" altLang="en-US" u="sng" dirty="0">
                <a:ea typeface="ＭＳ Ｐゴシック" panose="020B0600070205080204" pitchFamily="34" charset="-128"/>
              </a:rPr>
              <a:t>Matched Designs</a:t>
            </a:r>
          </a:p>
        </p:txBody>
      </p:sp>
      <p:sp>
        <p:nvSpPr>
          <p:cNvPr id="30725" name="Rectangle 3"/>
          <p:cNvSpPr>
            <a:spLocks noGrp="1" noChangeArrowheads="1"/>
          </p:cNvSpPr>
          <p:nvPr>
            <p:ph idx="1"/>
          </p:nvPr>
        </p:nvSpPr>
        <p:spPr>
          <a:xfrm>
            <a:off x="533400" y="228600"/>
            <a:ext cx="11201400" cy="5522976"/>
          </a:xfrm>
        </p:spPr>
        <p:txBody>
          <a:bodyPr>
            <a:noAutofit/>
          </a:bodyPr>
          <a:lstStyle/>
          <a:p>
            <a:pPr eaLnBrk="1" hangingPunct="1">
              <a:lnSpc>
                <a:spcPct val="90000"/>
              </a:lnSpc>
            </a:pPr>
            <a:r>
              <a:rPr lang="en-US" altLang="en-US" sz="1800" dirty="0">
                <a:ea typeface="ＭＳ Ｐゴシック" panose="020B0600070205080204" pitchFamily="34" charset="-128"/>
              </a:rPr>
              <a:t>Alternative to having same cases engage in all RM conditions </a:t>
            </a:r>
          </a:p>
          <a:p>
            <a:pPr lvl="1" eaLnBrk="1" hangingPunct="1">
              <a:lnSpc>
                <a:spcPct val="50000"/>
              </a:lnSpc>
            </a:pPr>
            <a:r>
              <a:rPr lang="en-US" altLang="en-US" dirty="0">
                <a:ea typeface="ＭＳ Ｐゴシック" panose="020B0600070205080204" pitchFamily="34" charset="-128"/>
              </a:rPr>
              <a:t>Used to limit problems associated with…</a:t>
            </a:r>
          </a:p>
          <a:p>
            <a:pPr lvl="2" eaLnBrk="1" hangingPunct="1">
              <a:lnSpc>
                <a:spcPct val="90000"/>
              </a:lnSpc>
            </a:pPr>
            <a:r>
              <a:rPr lang="en-US" altLang="en-US" sz="1800" dirty="0">
                <a:ea typeface="ＭＳ Ｐゴシック" panose="020B0600070205080204" pitchFamily="34" charset="-128"/>
              </a:rPr>
              <a:t>Confounding variables (e.g., age, sex, education)</a:t>
            </a:r>
          </a:p>
          <a:p>
            <a:pPr lvl="2" eaLnBrk="1" hangingPunct="1">
              <a:lnSpc>
                <a:spcPct val="90000"/>
              </a:lnSpc>
            </a:pPr>
            <a:r>
              <a:rPr lang="en-US" altLang="en-US" sz="1800" dirty="0">
                <a:ea typeface="ＭＳ Ｐゴシック" panose="020B0600070205080204" pitchFamily="34" charset="-128"/>
              </a:rPr>
              <a:t>Other threats to internal validity associated with RM studies, such as carryover effects or ordering</a:t>
            </a:r>
          </a:p>
          <a:p>
            <a:pPr lvl="4" eaLnBrk="1" hangingPunct="1">
              <a:lnSpc>
                <a:spcPct val="60000"/>
              </a:lnSpc>
            </a:pPr>
            <a:endParaRPr lang="en-US" altLang="en-US" sz="1800" dirty="0">
              <a:ea typeface="ＭＳ Ｐゴシック" panose="020B0600070205080204" pitchFamily="34" charset="-128"/>
            </a:endParaRPr>
          </a:p>
          <a:p>
            <a:pPr eaLnBrk="1" hangingPunct="1">
              <a:lnSpc>
                <a:spcPct val="90000"/>
              </a:lnSpc>
            </a:pPr>
            <a:r>
              <a:rPr lang="en-US" altLang="en-US" sz="1800" dirty="0">
                <a:ea typeface="ＭＳ Ｐゴシック" panose="020B0600070205080204" pitchFamily="34" charset="-128"/>
              </a:rPr>
              <a:t>Each member of a </a:t>
            </a:r>
            <a:r>
              <a:rPr lang="en-US" altLang="en-US" sz="1800" b="1" u="sng" dirty="0">
                <a:ea typeface="ＭＳ Ｐゴシック" panose="020B0600070205080204" pitchFamily="34" charset="-128"/>
              </a:rPr>
              <a:t>set </a:t>
            </a:r>
            <a:r>
              <a:rPr lang="en-US" altLang="en-US" sz="1800" dirty="0">
                <a:ea typeface="ＭＳ Ｐゴシック" panose="020B0600070205080204" pitchFamily="34" charset="-128"/>
              </a:rPr>
              <a:t>of unique, but similar or matched, participants is </a:t>
            </a:r>
            <a:r>
              <a:rPr lang="en-US" altLang="en-US" sz="1800" b="1" u="sng" dirty="0">
                <a:ea typeface="ＭＳ Ｐゴシック" panose="020B0600070205080204" pitchFamily="34" charset="-128"/>
              </a:rPr>
              <a:t>randomly assigned </a:t>
            </a:r>
            <a:r>
              <a:rPr lang="en-US" altLang="en-US" sz="1800" dirty="0">
                <a:ea typeface="ＭＳ Ｐゴシック" panose="020B0600070205080204" pitchFamily="34" charset="-128"/>
              </a:rPr>
              <a:t>to one condition</a:t>
            </a:r>
          </a:p>
          <a:p>
            <a:pPr lvl="4" eaLnBrk="1" hangingPunct="1">
              <a:lnSpc>
                <a:spcPct val="40000"/>
              </a:lnSpc>
            </a:pPr>
            <a:endParaRPr lang="en-US" altLang="en-US" sz="1800" dirty="0">
              <a:ea typeface="ＭＳ Ｐゴシック" panose="020B0600070205080204" pitchFamily="34" charset="-128"/>
            </a:endParaRPr>
          </a:p>
          <a:p>
            <a:pPr eaLnBrk="1" hangingPunct="1">
              <a:lnSpc>
                <a:spcPct val="90000"/>
              </a:lnSpc>
            </a:pPr>
            <a:r>
              <a:rPr lang="en-US" altLang="en-US" sz="1800" dirty="0">
                <a:ea typeface="ＭＳ Ｐゴシック" panose="020B0600070205080204" pitchFamily="34" charset="-128"/>
              </a:rPr>
              <a:t>In analysis, each </a:t>
            </a:r>
            <a:r>
              <a:rPr lang="en-US" altLang="en-US" sz="1800" b="1" u="sng" dirty="0">
                <a:ea typeface="ＭＳ Ｐゴシック" panose="020B0600070205080204" pitchFamily="34" charset="-128"/>
              </a:rPr>
              <a:t>set of participants </a:t>
            </a:r>
            <a:r>
              <a:rPr lang="en-US" altLang="en-US" sz="1800" dirty="0">
                <a:ea typeface="ＭＳ Ｐゴシック" panose="020B0600070205080204" pitchFamily="34" charset="-128"/>
              </a:rPr>
              <a:t>treated </a:t>
            </a:r>
            <a:r>
              <a:rPr lang="en-US" altLang="en-US" sz="1800" b="1" dirty="0">
                <a:ea typeface="ＭＳ Ｐゴシック" panose="020B0600070205080204" pitchFamily="34" charset="-128"/>
              </a:rPr>
              <a:t>as if </a:t>
            </a:r>
            <a:r>
              <a:rPr lang="en-US" altLang="en-US" sz="1800" dirty="0">
                <a:ea typeface="ＭＳ Ｐゴシック" panose="020B0600070205080204" pitchFamily="34" charset="-128"/>
              </a:rPr>
              <a:t>they are the </a:t>
            </a:r>
            <a:r>
              <a:rPr lang="en-US" altLang="en-US" sz="1800" b="1" dirty="0">
                <a:ea typeface="ＭＳ Ｐゴシック" panose="020B0600070205080204" pitchFamily="34" charset="-128"/>
              </a:rPr>
              <a:t>same</a:t>
            </a:r>
            <a:r>
              <a:rPr lang="en-US" altLang="en-US" sz="1800" dirty="0">
                <a:ea typeface="ＭＳ Ｐゴシック" panose="020B0600070205080204" pitchFamily="34" charset="-128"/>
              </a:rPr>
              <a:t> participant</a:t>
            </a:r>
          </a:p>
          <a:p>
            <a:r>
              <a:rPr lang="en-US" altLang="en-US" sz="1800" dirty="0">
                <a:ea typeface="ＭＳ Ｐゴシック" panose="020B0600070205080204" pitchFamily="34" charset="-128"/>
              </a:rPr>
              <a:t>Participants matched into sets on </a:t>
            </a:r>
            <a:r>
              <a:rPr lang="en-US" altLang="en-US" sz="1800" b="1" dirty="0">
                <a:ea typeface="ＭＳ Ｐゴシック" panose="020B0600070205080204" pitchFamily="34" charset="-128"/>
              </a:rPr>
              <a:t>potentially confounding variables </a:t>
            </a:r>
            <a:r>
              <a:rPr lang="en-US" altLang="en-US" sz="1800" dirty="0">
                <a:ea typeface="ＭＳ Ｐゴシック" panose="020B0600070205080204" pitchFamily="34" charset="-128"/>
              </a:rPr>
              <a:t>(e.g., pretest scores, other characteristics) prior to random assignment</a:t>
            </a:r>
          </a:p>
          <a:p>
            <a:pPr lvl="1"/>
            <a:r>
              <a:rPr lang="en-US" altLang="en-US" sz="1600" i="1" dirty="0">
                <a:ea typeface="ＭＳ Ｐゴシック" panose="020B0600070205080204" pitchFamily="34" charset="-128"/>
              </a:rPr>
              <a:t>Researcher may have too much faith in matching</a:t>
            </a:r>
          </a:p>
          <a:p>
            <a:pPr lvl="1"/>
            <a:r>
              <a:rPr lang="en-US" altLang="en-US" sz="1600" i="1" dirty="0">
                <a:ea typeface="ＭＳ Ｐゴシック" panose="020B0600070205080204" pitchFamily="34" charset="-128"/>
              </a:rPr>
              <a:t>Need to report on process used for matching</a:t>
            </a:r>
          </a:p>
          <a:p>
            <a:pPr lvl="1"/>
            <a:r>
              <a:rPr lang="en-US" altLang="en-US" sz="1600" i="1" dirty="0">
                <a:ea typeface="ＭＳ Ｐゴシック" panose="020B0600070205080204" pitchFamily="34" charset="-128"/>
              </a:rPr>
              <a:t>Usually only match (if at all) on 1 or 2 variables</a:t>
            </a:r>
          </a:p>
          <a:p>
            <a:pPr lvl="4"/>
            <a:endParaRPr lang="en-US" altLang="en-US" sz="1800" dirty="0">
              <a:ea typeface="ＭＳ Ｐゴシック" panose="020B0600070205080204" pitchFamily="34" charset="-128"/>
            </a:endParaRPr>
          </a:p>
          <a:p>
            <a:pPr lvl="4"/>
            <a:endParaRPr lang="en-US" altLang="en-US" sz="1800" dirty="0">
              <a:ea typeface="ＭＳ Ｐゴシック" panose="020B0600070205080204" pitchFamily="34" charset="-128"/>
            </a:endParaRPr>
          </a:p>
          <a:p>
            <a:pPr lvl="4"/>
            <a:endParaRPr lang="en-US" altLang="en-US" sz="1800" dirty="0">
              <a:ea typeface="ＭＳ Ｐゴシック" panose="020B0600070205080204" pitchFamily="34" charset="-128"/>
            </a:endParaRPr>
          </a:p>
          <a:p>
            <a:pPr lvl="4"/>
            <a:endParaRPr lang="en-US" altLang="en-US" sz="1800" dirty="0">
              <a:ea typeface="ＭＳ Ｐゴシック" panose="020B0600070205080204" pitchFamily="34" charset="-128"/>
            </a:endParaRPr>
          </a:p>
          <a:p>
            <a:pPr lvl="4"/>
            <a:endParaRPr lang="en-US" altLang="en-US" sz="1800" dirty="0">
              <a:ea typeface="ＭＳ Ｐゴシック" panose="020B0600070205080204" pitchFamily="34" charset="-128"/>
            </a:endParaRPr>
          </a:p>
          <a:p>
            <a:pPr eaLnBrk="1" hangingPunct="1">
              <a:lnSpc>
                <a:spcPct val="90000"/>
              </a:lnSpc>
            </a:pPr>
            <a:endParaRPr lang="en-US" altLang="en-US" sz="1800" dirty="0">
              <a:ea typeface="ＭＳ Ｐゴシック" panose="020B0600070205080204" pitchFamily="34" charset="-128"/>
            </a:endParaRPr>
          </a:p>
        </p:txBody>
      </p:sp>
      <p:sp>
        <p:nvSpPr>
          <p:cNvPr id="307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A0B4E00-AEE5-4CB8-B039-7C68FDD67B4C}" type="slidenum">
              <a:rPr lang="en-US" altLang="en-US" sz="1400">
                <a:latin typeface="Georgia Regular" panose="02040502050405020303" pitchFamily="18" charset="0"/>
              </a:rPr>
              <a:pPr eaLnBrk="1" hangingPunct="1"/>
              <a:t>13</a:t>
            </a:fld>
            <a:endParaRPr lang="en-US" altLang="en-US" sz="1400" dirty="0">
              <a:latin typeface="Georgia Regular" panose="02040502050405020303" pitchFamily="18" charset="0"/>
            </a:endParaRPr>
          </a:p>
        </p:txBody>
      </p:sp>
      <p:sp>
        <p:nvSpPr>
          <p:cNvPr id="6" name="Rectangle 5"/>
          <p:cNvSpPr/>
          <p:nvPr/>
        </p:nvSpPr>
        <p:spPr>
          <a:xfrm>
            <a:off x="228600" y="6400800"/>
            <a:ext cx="11201400" cy="338554"/>
          </a:xfrm>
          <a:prstGeom prst="rect">
            <a:avLst/>
          </a:prstGeom>
        </p:spPr>
        <p:txBody>
          <a:bodyPr wrap="square">
            <a:spAutoFit/>
          </a:bodyPr>
          <a:lstStyle/>
          <a:p>
            <a:r>
              <a:rPr lang="en-US" altLang="en-US" sz="1600" dirty="0">
                <a:latin typeface="Georgia Regular" panose="02040502050405020303" pitchFamily="18" charset="0"/>
                <a:ea typeface="ＭＳ Ｐゴシック" panose="020B0600070205080204" pitchFamily="34" charset="-128"/>
              </a:rPr>
              <a:t>May match and conduct 1-Way Independent Groups ANOVA to be more conservative in statistical results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25">
                                            <p:txEl>
                                              <p:pRg st="5" end="5"/>
                                            </p:txEl>
                                          </p:spTgt>
                                        </p:tgtEl>
                                        <p:attrNameLst>
                                          <p:attrName>style.visibility</p:attrName>
                                        </p:attrNameLst>
                                      </p:cBhvr>
                                      <p:to>
                                        <p:strVal val="visible"/>
                                      </p:to>
                                    </p:set>
                                    <p:animEffect transition="in" filter="fade">
                                      <p:cBhvr>
                                        <p:cTn id="7" dur="1000"/>
                                        <p:tgtEl>
                                          <p:spTgt spid="30725">
                                            <p:txEl>
                                              <p:pRg st="5" end="5"/>
                                            </p:txEl>
                                          </p:spTgt>
                                        </p:tgtEl>
                                      </p:cBhvr>
                                    </p:animEffect>
                                    <p:anim calcmode="lin" valueType="num">
                                      <p:cBhvr>
                                        <p:cTn id="8" dur="1000" fill="hold"/>
                                        <p:tgtEl>
                                          <p:spTgt spid="30725">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072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25">
                                            <p:txEl>
                                              <p:pRg st="7" end="7"/>
                                            </p:txEl>
                                          </p:spTgt>
                                        </p:tgtEl>
                                        <p:attrNameLst>
                                          <p:attrName>style.visibility</p:attrName>
                                        </p:attrNameLst>
                                      </p:cBhvr>
                                      <p:to>
                                        <p:strVal val="visible"/>
                                      </p:to>
                                    </p:set>
                                    <p:animEffect transition="in" filter="fade">
                                      <p:cBhvr>
                                        <p:cTn id="14" dur="1000"/>
                                        <p:tgtEl>
                                          <p:spTgt spid="30725">
                                            <p:txEl>
                                              <p:pRg st="7" end="7"/>
                                            </p:txEl>
                                          </p:spTgt>
                                        </p:tgtEl>
                                      </p:cBhvr>
                                    </p:animEffect>
                                    <p:anim calcmode="lin" valueType="num">
                                      <p:cBhvr>
                                        <p:cTn id="15" dur="1000" fill="hold"/>
                                        <p:tgtEl>
                                          <p:spTgt spid="30725">
                                            <p:txEl>
                                              <p:pRg st="7" end="7"/>
                                            </p:txEl>
                                          </p:spTgt>
                                        </p:tgtEl>
                                        <p:attrNameLst>
                                          <p:attrName>ppt_x</p:attrName>
                                        </p:attrNameLst>
                                      </p:cBhvr>
                                      <p:tavLst>
                                        <p:tav tm="0">
                                          <p:val>
                                            <p:strVal val="#ppt_x"/>
                                          </p:val>
                                        </p:tav>
                                        <p:tav tm="100000">
                                          <p:val>
                                            <p:strVal val="#ppt_x"/>
                                          </p:val>
                                        </p:tav>
                                      </p:tavLst>
                                    </p:anim>
                                    <p:anim calcmode="lin" valueType="num">
                                      <p:cBhvr>
                                        <p:cTn id="16" dur="1000" fill="hold"/>
                                        <p:tgtEl>
                                          <p:spTgt spid="3072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25">
                                            <p:txEl>
                                              <p:pRg st="8" end="8"/>
                                            </p:txEl>
                                          </p:spTgt>
                                        </p:tgtEl>
                                        <p:attrNameLst>
                                          <p:attrName>style.visibility</p:attrName>
                                        </p:attrNameLst>
                                      </p:cBhvr>
                                      <p:to>
                                        <p:strVal val="visible"/>
                                      </p:to>
                                    </p:set>
                                    <p:animEffect transition="in" filter="fade">
                                      <p:cBhvr>
                                        <p:cTn id="21" dur="1000"/>
                                        <p:tgtEl>
                                          <p:spTgt spid="30725">
                                            <p:txEl>
                                              <p:pRg st="8" end="8"/>
                                            </p:txEl>
                                          </p:spTgt>
                                        </p:tgtEl>
                                      </p:cBhvr>
                                    </p:animEffect>
                                    <p:anim calcmode="lin" valueType="num">
                                      <p:cBhvr>
                                        <p:cTn id="22" dur="1000" fill="hold"/>
                                        <p:tgtEl>
                                          <p:spTgt spid="30725">
                                            <p:txEl>
                                              <p:pRg st="8" end="8"/>
                                            </p:txEl>
                                          </p:spTgt>
                                        </p:tgtEl>
                                        <p:attrNameLst>
                                          <p:attrName>ppt_x</p:attrName>
                                        </p:attrNameLst>
                                      </p:cBhvr>
                                      <p:tavLst>
                                        <p:tav tm="0">
                                          <p:val>
                                            <p:strVal val="#ppt_x"/>
                                          </p:val>
                                        </p:tav>
                                        <p:tav tm="100000">
                                          <p:val>
                                            <p:strVal val="#ppt_x"/>
                                          </p:val>
                                        </p:tav>
                                      </p:tavLst>
                                    </p:anim>
                                    <p:anim calcmode="lin" valueType="num">
                                      <p:cBhvr>
                                        <p:cTn id="23" dur="1000" fill="hold"/>
                                        <p:tgtEl>
                                          <p:spTgt spid="30725">
                                            <p:txEl>
                                              <p:pRg st="8" end="8"/>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0725">
                                            <p:txEl>
                                              <p:pRg st="9" end="9"/>
                                            </p:txEl>
                                          </p:spTgt>
                                        </p:tgtEl>
                                        <p:attrNameLst>
                                          <p:attrName>style.visibility</p:attrName>
                                        </p:attrNameLst>
                                      </p:cBhvr>
                                      <p:to>
                                        <p:strVal val="visible"/>
                                      </p:to>
                                    </p:set>
                                    <p:animEffect transition="in" filter="fade">
                                      <p:cBhvr>
                                        <p:cTn id="26" dur="1000"/>
                                        <p:tgtEl>
                                          <p:spTgt spid="30725">
                                            <p:txEl>
                                              <p:pRg st="9" end="9"/>
                                            </p:txEl>
                                          </p:spTgt>
                                        </p:tgtEl>
                                      </p:cBhvr>
                                    </p:animEffect>
                                    <p:anim calcmode="lin" valueType="num">
                                      <p:cBhvr>
                                        <p:cTn id="27" dur="1000" fill="hold"/>
                                        <p:tgtEl>
                                          <p:spTgt spid="30725">
                                            <p:txEl>
                                              <p:pRg st="9" end="9"/>
                                            </p:txEl>
                                          </p:spTgt>
                                        </p:tgtEl>
                                        <p:attrNameLst>
                                          <p:attrName>ppt_x</p:attrName>
                                        </p:attrNameLst>
                                      </p:cBhvr>
                                      <p:tavLst>
                                        <p:tav tm="0">
                                          <p:val>
                                            <p:strVal val="#ppt_x"/>
                                          </p:val>
                                        </p:tav>
                                        <p:tav tm="100000">
                                          <p:val>
                                            <p:strVal val="#ppt_x"/>
                                          </p:val>
                                        </p:tav>
                                      </p:tavLst>
                                    </p:anim>
                                    <p:anim calcmode="lin" valueType="num">
                                      <p:cBhvr>
                                        <p:cTn id="28" dur="1000" fill="hold"/>
                                        <p:tgtEl>
                                          <p:spTgt spid="30725">
                                            <p:txEl>
                                              <p:pRg st="9" end="9"/>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0725">
                                            <p:txEl>
                                              <p:pRg st="10" end="10"/>
                                            </p:txEl>
                                          </p:spTgt>
                                        </p:tgtEl>
                                        <p:attrNameLst>
                                          <p:attrName>style.visibility</p:attrName>
                                        </p:attrNameLst>
                                      </p:cBhvr>
                                      <p:to>
                                        <p:strVal val="visible"/>
                                      </p:to>
                                    </p:set>
                                    <p:animEffect transition="in" filter="fade">
                                      <p:cBhvr>
                                        <p:cTn id="31" dur="1000"/>
                                        <p:tgtEl>
                                          <p:spTgt spid="30725">
                                            <p:txEl>
                                              <p:pRg st="10" end="10"/>
                                            </p:txEl>
                                          </p:spTgt>
                                        </p:tgtEl>
                                      </p:cBhvr>
                                    </p:animEffect>
                                    <p:anim calcmode="lin" valueType="num">
                                      <p:cBhvr>
                                        <p:cTn id="32" dur="1000" fill="hold"/>
                                        <p:tgtEl>
                                          <p:spTgt spid="30725">
                                            <p:txEl>
                                              <p:pRg st="10" end="10"/>
                                            </p:txEl>
                                          </p:spTgt>
                                        </p:tgtEl>
                                        <p:attrNameLst>
                                          <p:attrName>ppt_x</p:attrName>
                                        </p:attrNameLst>
                                      </p:cBhvr>
                                      <p:tavLst>
                                        <p:tav tm="0">
                                          <p:val>
                                            <p:strVal val="#ppt_x"/>
                                          </p:val>
                                        </p:tav>
                                        <p:tav tm="100000">
                                          <p:val>
                                            <p:strVal val="#ppt_x"/>
                                          </p:val>
                                        </p:tav>
                                      </p:tavLst>
                                    </p:anim>
                                    <p:anim calcmode="lin" valueType="num">
                                      <p:cBhvr>
                                        <p:cTn id="33" dur="1000" fill="hold"/>
                                        <p:tgtEl>
                                          <p:spTgt spid="30725">
                                            <p:txEl>
                                              <p:pRg st="10" end="10"/>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0725">
                                            <p:txEl>
                                              <p:pRg st="11" end="11"/>
                                            </p:txEl>
                                          </p:spTgt>
                                        </p:tgtEl>
                                        <p:attrNameLst>
                                          <p:attrName>style.visibility</p:attrName>
                                        </p:attrNameLst>
                                      </p:cBhvr>
                                      <p:to>
                                        <p:strVal val="visible"/>
                                      </p:to>
                                    </p:set>
                                    <p:animEffect transition="in" filter="fade">
                                      <p:cBhvr>
                                        <p:cTn id="36" dur="1000"/>
                                        <p:tgtEl>
                                          <p:spTgt spid="30725">
                                            <p:txEl>
                                              <p:pRg st="11" end="11"/>
                                            </p:txEl>
                                          </p:spTgt>
                                        </p:tgtEl>
                                      </p:cBhvr>
                                    </p:animEffect>
                                    <p:anim calcmode="lin" valueType="num">
                                      <p:cBhvr>
                                        <p:cTn id="37" dur="1000" fill="hold"/>
                                        <p:tgtEl>
                                          <p:spTgt spid="30725">
                                            <p:txEl>
                                              <p:pRg st="11" end="11"/>
                                            </p:txEl>
                                          </p:spTgt>
                                        </p:tgtEl>
                                        <p:attrNameLst>
                                          <p:attrName>ppt_x</p:attrName>
                                        </p:attrNameLst>
                                      </p:cBhvr>
                                      <p:tavLst>
                                        <p:tav tm="0">
                                          <p:val>
                                            <p:strVal val="#ppt_x"/>
                                          </p:val>
                                        </p:tav>
                                        <p:tav tm="100000">
                                          <p:val>
                                            <p:strVal val="#ppt_x"/>
                                          </p:val>
                                        </p:tav>
                                      </p:tavLst>
                                    </p:anim>
                                    <p:anim calcmode="lin" valueType="num">
                                      <p:cBhvr>
                                        <p:cTn id="38" dur="1000" fill="hold"/>
                                        <p:tgtEl>
                                          <p:spTgt spid="30725">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3"/>
          <p:cNvSpPr>
            <a:spLocks noGrp="1" noChangeArrowheads="1"/>
          </p:cNvSpPr>
          <p:nvPr>
            <p:ph idx="1"/>
          </p:nvPr>
        </p:nvSpPr>
        <p:spPr>
          <a:xfrm>
            <a:off x="381000" y="2133600"/>
            <a:ext cx="7620000" cy="4724400"/>
          </a:xfrm>
        </p:spPr>
        <p:txBody>
          <a:bodyPr>
            <a:normAutofit fontScale="92500"/>
          </a:bodyPr>
          <a:lstStyle/>
          <a:p>
            <a:endParaRPr lang="en-US" altLang="en-US" dirty="0">
              <a:latin typeface="Georgia" panose="02040502050405020303" pitchFamily="18" charset="0"/>
              <a:ea typeface="ＭＳ Ｐゴシック" panose="020B0600070205080204" pitchFamily="34" charset="-128"/>
            </a:endParaRPr>
          </a:p>
          <a:p>
            <a:r>
              <a:rPr lang="en-US" altLang="en-US" sz="2600" dirty="0">
                <a:latin typeface="Georgia" panose="02040502050405020303" pitchFamily="18" charset="0"/>
                <a:ea typeface="ＭＳ Ｐゴシック" panose="020B0600070205080204" pitchFamily="34" charset="-128"/>
              </a:rPr>
              <a:t>Factor 1: RM or Within-Subjects factor:  Time, Condition</a:t>
            </a:r>
            <a:endParaRPr lang="en-US" altLang="en-US" sz="1700" dirty="0">
              <a:latin typeface="Georgia" panose="02040502050405020303" pitchFamily="18" charset="0"/>
              <a:ea typeface="ＭＳ Ｐゴシック" panose="020B0600070205080204" pitchFamily="34" charset="-128"/>
            </a:endParaRPr>
          </a:p>
          <a:p>
            <a:r>
              <a:rPr lang="en-US" altLang="en-US" sz="2600" dirty="0">
                <a:latin typeface="Georgia" panose="02040502050405020303" pitchFamily="18" charset="0"/>
                <a:ea typeface="ＭＳ Ｐゴシック" panose="020B0600070205080204" pitchFamily="34" charset="-128"/>
              </a:rPr>
              <a:t>Factor 2: Subject factor:  8 participants = 8 levels</a:t>
            </a:r>
          </a:p>
          <a:p>
            <a:endParaRPr lang="en-US" altLang="en-US" dirty="0">
              <a:latin typeface="Georgia" panose="02040502050405020303" pitchFamily="18" charset="0"/>
              <a:ea typeface="ＭＳ Ｐゴシック" panose="020B0600070205080204" pitchFamily="34" charset="-128"/>
            </a:endParaRPr>
          </a:p>
          <a:p>
            <a:endParaRPr lang="en-US" altLang="en-US" dirty="0">
              <a:latin typeface="Georgia" panose="02040502050405020303" pitchFamily="18" charset="0"/>
              <a:ea typeface="ＭＳ Ｐゴシック" panose="020B0600070205080204" pitchFamily="34" charset="-128"/>
            </a:endParaRPr>
          </a:p>
          <a:p>
            <a:r>
              <a:rPr lang="en-US" altLang="en-US" sz="2600" dirty="0">
                <a:latin typeface="Georgia" panose="02040502050405020303" pitchFamily="18" charset="0"/>
                <a:ea typeface="ＭＳ Ｐゴシック" panose="020B0600070205080204" pitchFamily="34" charset="-128"/>
              </a:rPr>
              <a:t>Only made with respect to marginal means of </a:t>
            </a:r>
            <a:r>
              <a:rPr lang="en-US" altLang="en-US" sz="2600" u="sng" dirty="0">
                <a:latin typeface="Georgia" panose="02040502050405020303" pitchFamily="18" charset="0"/>
                <a:ea typeface="ＭＳ Ｐゴシック" panose="020B0600070205080204" pitchFamily="34" charset="-128"/>
              </a:rPr>
              <a:t>RM factor</a:t>
            </a:r>
          </a:p>
          <a:p>
            <a:r>
              <a:rPr lang="en-US" altLang="en-US" sz="2600" dirty="0">
                <a:latin typeface="Georgia" panose="02040502050405020303" pitchFamily="18" charset="0"/>
                <a:ea typeface="ＭＳ Ｐゴシック" panose="020B0600070205080204" pitchFamily="34" charset="-128"/>
              </a:rPr>
              <a:t>Same form as 1-Way Independent Groups ANOVA</a:t>
            </a:r>
          </a:p>
          <a:p>
            <a:pPr lvl="1"/>
            <a:r>
              <a:rPr lang="en-US" altLang="en-US" dirty="0">
                <a:latin typeface="Georgia" panose="02040502050405020303" pitchFamily="18" charset="0"/>
                <a:ea typeface="ＭＳ Ｐゴシック" panose="020B0600070205080204" pitchFamily="34" charset="-128"/>
              </a:rPr>
              <a:t>H</a:t>
            </a:r>
            <a:r>
              <a:rPr lang="en-US" altLang="en-US" baseline="-25000" dirty="0">
                <a:latin typeface="Georgia" panose="02040502050405020303" pitchFamily="18" charset="0"/>
                <a:ea typeface="ＭＳ Ｐゴシック" panose="020B0600070205080204" pitchFamily="34" charset="-128"/>
              </a:rPr>
              <a:t>0</a:t>
            </a:r>
            <a:r>
              <a:rPr lang="en-US" altLang="en-US" dirty="0">
                <a:latin typeface="Georgia" panose="02040502050405020303" pitchFamily="18" charset="0"/>
                <a:ea typeface="ＭＳ Ｐゴシック" panose="020B0600070205080204" pitchFamily="34" charset="-128"/>
              </a:rPr>
              <a:t>: </a:t>
            </a:r>
            <a:r>
              <a:rPr lang="el-GR" altLang="en-US" i="1" dirty="0">
                <a:latin typeface="Georgia" panose="02040502050405020303" pitchFamily="18" charset="0"/>
                <a:ea typeface="ＭＳ Ｐゴシック" panose="020B0600070205080204" pitchFamily="34" charset="-128"/>
                <a:cs typeface="Arial" panose="020B0604020202020204" pitchFamily="34" charset="0"/>
              </a:rPr>
              <a:t>μ</a:t>
            </a:r>
            <a:r>
              <a:rPr lang="en-US" altLang="en-US" i="1" baseline="-25000" dirty="0">
                <a:latin typeface="Georgia" panose="02040502050405020303" pitchFamily="18" charset="0"/>
                <a:ea typeface="ＭＳ Ｐゴシック" panose="020B0600070205080204" pitchFamily="34" charset="-128"/>
                <a:cs typeface="Arial" panose="020B0604020202020204" pitchFamily="34" charset="0"/>
              </a:rPr>
              <a:t>1</a:t>
            </a:r>
            <a:r>
              <a:rPr lang="en-US" altLang="en-US" i="1" dirty="0">
                <a:latin typeface="Georgia" panose="02040502050405020303" pitchFamily="18" charset="0"/>
                <a:ea typeface="ＭＳ Ｐゴシック" panose="020B0600070205080204" pitchFamily="34" charset="-128"/>
                <a:cs typeface="Arial" panose="020B0604020202020204" pitchFamily="34" charset="0"/>
              </a:rPr>
              <a:t> = </a:t>
            </a:r>
            <a:r>
              <a:rPr lang="el-GR" altLang="en-US" i="1" dirty="0">
                <a:latin typeface="Georgia" panose="02040502050405020303" pitchFamily="18" charset="0"/>
                <a:ea typeface="ＭＳ Ｐゴシック" panose="020B0600070205080204" pitchFamily="34" charset="-128"/>
                <a:cs typeface="Arial" panose="020B0604020202020204" pitchFamily="34" charset="0"/>
              </a:rPr>
              <a:t>μ</a:t>
            </a:r>
            <a:r>
              <a:rPr lang="en-US" altLang="en-US" i="1" baseline="-25000" dirty="0">
                <a:latin typeface="Georgia" panose="02040502050405020303" pitchFamily="18" charset="0"/>
                <a:ea typeface="ＭＳ Ｐゴシック" panose="020B0600070205080204" pitchFamily="34" charset="-128"/>
                <a:cs typeface="Arial" panose="020B0604020202020204" pitchFamily="34" charset="0"/>
              </a:rPr>
              <a:t>2</a:t>
            </a:r>
            <a:r>
              <a:rPr lang="en-US" altLang="en-US" i="1" dirty="0">
                <a:latin typeface="Georgia" panose="02040502050405020303" pitchFamily="18" charset="0"/>
                <a:ea typeface="ＭＳ Ｐゴシック" panose="020B0600070205080204" pitchFamily="34" charset="-128"/>
                <a:cs typeface="Arial" panose="020B0604020202020204" pitchFamily="34" charset="0"/>
              </a:rPr>
              <a:t> =…= </a:t>
            </a:r>
            <a:r>
              <a:rPr lang="el-GR" altLang="en-US" i="1" dirty="0">
                <a:latin typeface="Georgia" panose="02040502050405020303" pitchFamily="18" charset="0"/>
                <a:ea typeface="ＭＳ Ｐゴシック" panose="020B0600070205080204" pitchFamily="34" charset="-128"/>
                <a:cs typeface="Arial" panose="020B0604020202020204" pitchFamily="34" charset="0"/>
              </a:rPr>
              <a:t>μ</a:t>
            </a:r>
            <a:r>
              <a:rPr lang="en-US" altLang="en-US" i="1" baseline="-25000" dirty="0">
                <a:latin typeface="Georgia" panose="02040502050405020303" pitchFamily="18" charset="0"/>
                <a:ea typeface="ＭＳ Ｐゴシック" panose="020B0600070205080204" pitchFamily="34" charset="-128"/>
                <a:cs typeface="Arial" panose="020B0604020202020204" pitchFamily="34" charset="0"/>
              </a:rPr>
              <a:t>k</a:t>
            </a:r>
          </a:p>
          <a:p>
            <a:pPr lvl="1"/>
            <a:r>
              <a:rPr lang="en-US" altLang="en-US" dirty="0">
                <a:latin typeface="Georgia" panose="02040502050405020303" pitchFamily="18" charset="0"/>
                <a:ea typeface="ＭＳ Ｐゴシック" panose="020B0600070205080204" pitchFamily="34" charset="-128"/>
                <a:cs typeface="Arial" panose="020B0604020202020204" pitchFamily="34" charset="0"/>
              </a:rPr>
              <a:t>H</a:t>
            </a:r>
            <a:r>
              <a:rPr lang="en-US" altLang="en-US" baseline="-25000" dirty="0">
                <a:latin typeface="Georgia" panose="02040502050405020303" pitchFamily="18" charset="0"/>
                <a:ea typeface="ＭＳ Ｐゴシック" panose="020B0600070205080204" pitchFamily="34" charset="-128"/>
                <a:cs typeface="Arial" panose="020B0604020202020204" pitchFamily="34" charset="0"/>
              </a:rPr>
              <a:t>1</a:t>
            </a:r>
            <a:r>
              <a:rPr lang="en-US" altLang="en-US" dirty="0">
                <a:latin typeface="Georgia" panose="02040502050405020303" pitchFamily="18" charset="0"/>
                <a:ea typeface="ＭＳ Ｐゴシック" panose="020B0600070205080204" pitchFamily="34" charset="-128"/>
                <a:cs typeface="Arial" panose="020B0604020202020204" pitchFamily="34" charset="0"/>
              </a:rPr>
              <a:t>: </a:t>
            </a:r>
            <a:r>
              <a:rPr lang="en-US" altLang="en-US" i="1" dirty="0">
                <a:latin typeface="Georgia" panose="02040502050405020303" pitchFamily="18" charset="0"/>
                <a:ea typeface="ＭＳ Ｐゴシック" panose="020B0600070205080204" pitchFamily="34" charset="-128"/>
                <a:cs typeface="Arial" panose="020B0604020202020204" pitchFamily="34" charset="0"/>
              </a:rPr>
              <a:t>H</a:t>
            </a:r>
            <a:r>
              <a:rPr lang="en-US" altLang="en-US" i="1" baseline="-25000" dirty="0">
                <a:latin typeface="Georgia" panose="02040502050405020303" pitchFamily="18" charset="0"/>
                <a:ea typeface="ＭＳ Ｐゴシック" panose="020B0600070205080204" pitchFamily="34" charset="-128"/>
                <a:cs typeface="Arial" panose="020B0604020202020204" pitchFamily="34" charset="0"/>
              </a:rPr>
              <a:t>0 </a:t>
            </a:r>
            <a:r>
              <a:rPr lang="en-US" altLang="en-US" i="1" dirty="0">
                <a:latin typeface="Georgia" panose="02040502050405020303" pitchFamily="18" charset="0"/>
                <a:ea typeface="ＭＳ Ｐゴシック" panose="020B0600070205080204" pitchFamily="34" charset="-128"/>
                <a:cs typeface="Arial" panose="020B0604020202020204" pitchFamily="34" charset="0"/>
              </a:rPr>
              <a:t>is not true</a:t>
            </a:r>
            <a:endParaRPr lang="el-GR" altLang="en-US" i="1" dirty="0">
              <a:latin typeface="Georgia" panose="02040502050405020303" pitchFamily="18" charset="0"/>
              <a:ea typeface="ＭＳ Ｐゴシック" panose="020B0600070205080204" pitchFamily="34" charset="-128"/>
              <a:cs typeface="Arial" panose="020B0604020202020204" pitchFamily="34" charset="0"/>
            </a:endParaRPr>
          </a:p>
          <a:p>
            <a:endParaRPr lang="en-US" altLang="en-US" sz="1800" dirty="0">
              <a:latin typeface="Georgia" panose="02040502050405020303" pitchFamily="18" charset="0"/>
              <a:ea typeface="ＭＳ Ｐゴシック" panose="020B0600070205080204" pitchFamily="34" charset="-128"/>
            </a:endParaRPr>
          </a:p>
        </p:txBody>
      </p:sp>
      <p:sp>
        <p:nvSpPr>
          <p:cNvPr id="32771" name="Slide Number Placeholder 5"/>
          <p:cNvSpPr>
            <a:spLocks noGrp="1"/>
          </p:cNvSpPr>
          <p:nvPr>
            <p:ph type="sldNum" sz="quarter" idx="12"/>
          </p:nvPr>
        </p:nvSpPr>
        <p:spPr>
          <a:xfrm>
            <a:off x="10007346" y="6272786"/>
            <a:ext cx="48006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4125F90-AFE9-4D13-B196-5EC54EA51F32}" type="slidenum">
              <a:rPr lang="en-US" altLang="en-US" sz="1400">
                <a:latin typeface="Georgia Regular" panose="02040502050405020303" pitchFamily="18" charset="0"/>
              </a:rPr>
              <a:pPr eaLnBrk="1" hangingPunct="1"/>
              <a:t>14</a:t>
            </a:fld>
            <a:endParaRPr lang="en-US" altLang="en-US" sz="1400" dirty="0">
              <a:latin typeface="Georgia Regular" panose="02040502050405020303" pitchFamily="18" charset="0"/>
            </a:endParaRPr>
          </a:p>
        </p:txBody>
      </p:sp>
      <p:sp>
        <p:nvSpPr>
          <p:cNvPr id="6" name="Rectangle 5"/>
          <p:cNvSpPr/>
          <p:nvPr/>
        </p:nvSpPr>
        <p:spPr>
          <a:xfrm>
            <a:off x="303828" y="4050119"/>
            <a:ext cx="3962400" cy="738664"/>
          </a:xfrm>
          <a:prstGeom prst="rect">
            <a:avLst/>
          </a:prstGeom>
        </p:spPr>
        <p:txBody>
          <a:bodyPr wrap="square">
            <a:spAutoFit/>
          </a:bodyPr>
          <a:lstStyle/>
          <a:p>
            <a:r>
              <a:rPr lang="en-US" altLang="en-US" sz="4200" u="sng" dirty="0">
                <a:latin typeface="Georgia Regular" panose="02040502050405020303" pitchFamily="18" charset="0"/>
                <a:ea typeface="ＭＳ Ｐゴシック" panose="020B0600070205080204" pitchFamily="34" charset="-128"/>
              </a:rPr>
              <a:t>Hypothesis:</a:t>
            </a:r>
            <a:endParaRPr lang="en-US" sz="4200" dirty="0">
              <a:latin typeface="Georgia Regular" panose="02040502050405020303" pitchFamily="18" charset="0"/>
            </a:endParaRPr>
          </a:p>
        </p:txBody>
      </p:sp>
      <p:pic>
        <p:nvPicPr>
          <p:cNvPr id="32775" name="Picture 7" descr="https://www.graphpad.com/guides/prism/7/statistics/hmfile_hash_0707b382.gif"/>
          <p:cNvPicPr>
            <a:picLocks noChangeAspect="1" noChangeArrowheads="1"/>
          </p:cNvPicPr>
          <p:nvPr/>
        </p:nvPicPr>
        <p:blipFill rotWithShape="1">
          <a:blip r:embed="rId2">
            <a:extLst>
              <a:ext uri="{28A0092B-C50C-407E-A947-70E740481C1C}">
                <a14:useLocalDpi xmlns:a14="http://schemas.microsoft.com/office/drawing/2010/main" val="0"/>
              </a:ext>
            </a:extLst>
          </a:blip>
          <a:srcRect r="13327"/>
          <a:stretch/>
        </p:blipFill>
        <p:spPr bwMode="auto">
          <a:xfrm>
            <a:off x="8067286" y="2800201"/>
            <a:ext cx="3880120" cy="32385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833A7B7-5429-AD42-851A-6AF3604C5BFE}"/>
              </a:ext>
            </a:extLst>
          </p:cNvPr>
          <p:cNvSpPr/>
          <p:nvPr/>
        </p:nvSpPr>
        <p:spPr>
          <a:xfrm>
            <a:off x="1828800" y="379274"/>
            <a:ext cx="8534400" cy="1754326"/>
          </a:xfrm>
          <a:prstGeom prst="rect">
            <a:avLst/>
          </a:prstGeom>
          <a:solidFill>
            <a:schemeClr val="accent4">
              <a:lumMod val="75000"/>
            </a:schemeClr>
          </a:solidFill>
        </p:spPr>
        <p:txBody>
          <a:bodyPr wrap="square">
            <a:spAutoFit/>
          </a:bodyPr>
          <a:lstStyle/>
          <a:p>
            <a:pPr algn="ctr"/>
            <a:r>
              <a:rPr lang="en-US" altLang="en-US" sz="3200" dirty="0">
                <a:solidFill>
                  <a:schemeClr val="bg1">
                    <a:lumMod val="95000"/>
                  </a:schemeClr>
                </a:solidFill>
                <a:latin typeface="Georgia" panose="02040502050405020303" pitchFamily="18" charset="0"/>
                <a:ea typeface="ＭＳ Ｐゴシック" panose="020B0600070205080204" pitchFamily="34" charset="-128"/>
              </a:rPr>
              <a:t>1-Way RM ANOVA </a:t>
            </a:r>
          </a:p>
          <a:p>
            <a:pPr algn="ctr"/>
            <a:r>
              <a:rPr lang="en-US" altLang="en-US" sz="2000" dirty="0">
                <a:solidFill>
                  <a:schemeClr val="bg1">
                    <a:lumMod val="95000"/>
                  </a:schemeClr>
                </a:solidFill>
                <a:latin typeface="Georgia" panose="02040502050405020303" pitchFamily="18" charset="0"/>
                <a:ea typeface="ＭＳ Ｐゴシック" panose="020B0600070205080204" pitchFamily="34" charset="-128"/>
              </a:rPr>
              <a:t>is actually a </a:t>
            </a:r>
          </a:p>
          <a:p>
            <a:pPr algn="ctr"/>
            <a:r>
              <a:rPr lang="en-US" altLang="en-US" sz="3200" dirty="0">
                <a:solidFill>
                  <a:schemeClr val="bg1">
                    <a:lumMod val="95000"/>
                  </a:schemeClr>
                </a:solidFill>
                <a:latin typeface="Georgia" panose="02040502050405020303" pitchFamily="18" charset="0"/>
                <a:ea typeface="ＭＳ Ｐゴシック" panose="020B0600070205080204" pitchFamily="34" charset="-128"/>
              </a:rPr>
              <a:t>2-Way Independent Groups ANOVA </a:t>
            </a:r>
          </a:p>
          <a:p>
            <a:pPr algn="ctr"/>
            <a:r>
              <a:rPr lang="en-US" altLang="en-US" sz="2400" dirty="0">
                <a:solidFill>
                  <a:schemeClr val="bg1">
                    <a:lumMod val="95000"/>
                  </a:schemeClr>
                </a:solidFill>
                <a:latin typeface="Georgia" panose="02040502050405020303" pitchFamily="18" charset="0"/>
                <a:ea typeface="ＭＳ Ｐゴシック" panose="020B0600070205080204" pitchFamily="34" charset="-128"/>
              </a:rPr>
              <a:t>in disguise!!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2773">
                                            <p:txEl>
                                              <p:pRg st="1" end="1"/>
                                            </p:txEl>
                                          </p:spTgt>
                                        </p:tgtEl>
                                        <p:attrNameLst>
                                          <p:attrName>style.visibility</p:attrName>
                                        </p:attrNameLst>
                                      </p:cBhvr>
                                      <p:to>
                                        <p:strVal val="visible"/>
                                      </p:to>
                                    </p:set>
                                    <p:animEffect transition="in" filter="fade">
                                      <p:cBhvr>
                                        <p:cTn id="7" dur="1000"/>
                                        <p:tgtEl>
                                          <p:spTgt spid="32773">
                                            <p:txEl>
                                              <p:pRg st="1" end="1"/>
                                            </p:txEl>
                                          </p:spTgt>
                                        </p:tgtEl>
                                      </p:cBhvr>
                                    </p:animEffect>
                                    <p:anim calcmode="lin" valueType="num">
                                      <p:cBhvr>
                                        <p:cTn id="8" dur="1000" fill="hold"/>
                                        <p:tgtEl>
                                          <p:spTgt spid="3277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277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2773">
                                            <p:txEl>
                                              <p:pRg st="2" end="2"/>
                                            </p:txEl>
                                          </p:spTgt>
                                        </p:tgtEl>
                                        <p:attrNameLst>
                                          <p:attrName>style.visibility</p:attrName>
                                        </p:attrNameLst>
                                      </p:cBhvr>
                                      <p:to>
                                        <p:strVal val="visible"/>
                                      </p:to>
                                    </p:set>
                                    <p:animEffect transition="in" filter="fade">
                                      <p:cBhvr>
                                        <p:cTn id="14" dur="1000"/>
                                        <p:tgtEl>
                                          <p:spTgt spid="32773">
                                            <p:txEl>
                                              <p:pRg st="2" end="2"/>
                                            </p:txEl>
                                          </p:spTgt>
                                        </p:tgtEl>
                                      </p:cBhvr>
                                    </p:animEffect>
                                    <p:anim calcmode="lin" valueType="num">
                                      <p:cBhvr>
                                        <p:cTn id="15" dur="1000" fill="hold"/>
                                        <p:tgtEl>
                                          <p:spTgt spid="3277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277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2773">
                                            <p:txEl>
                                              <p:pRg st="5" end="5"/>
                                            </p:txEl>
                                          </p:spTgt>
                                        </p:tgtEl>
                                        <p:attrNameLst>
                                          <p:attrName>style.visibility</p:attrName>
                                        </p:attrNameLst>
                                      </p:cBhvr>
                                      <p:to>
                                        <p:strVal val="visible"/>
                                      </p:to>
                                    </p:set>
                                    <p:animEffect transition="in" filter="fade">
                                      <p:cBhvr>
                                        <p:cTn id="21" dur="1000"/>
                                        <p:tgtEl>
                                          <p:spTgt spid="32773">
                                            <p:txEl>
                                              <p:pRg st="5" end="5"/>
                                            </p:txEl>
                                          </p:spTgt>
                                        </p:tgtEl>
                                      </p:cBhvr>
                                    </p:animEffect>
                                    <p:anim calcmode="lin" valueType="num">
                                      <p:cBhvr>
                                        <p:cTn id="22" dur="1000" fill="hold"/>
                                        <p:tgtEl>
                                          <p:spTgt spid="3277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2773">
                                            <p:txEl>
                                              <p:pRg st="5" end="5"/>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2773">
                                            <p:txEl>
                                              <p:pRg st="6" end="6"/>
                                            </p:txEl>
                                          </p:spTgt>
                                        </p:tgtEl>
                                        <p:attrNameLst>
                                          <p:attrName>style.visibility</p:attrName>
                                        </p:attrNameLst>
                                      </p:cBhvr>
                                      <p:to>
                                        <p:strVal val="visible"/>
                                      </p:to>
                                    </p:set>
                                    <p:animEffect transition="in" filter="fade">
                                      <p:cBhvr>
                                        <p:cTn id="26" dur="1000"/>
                                        <p:tgtEl>
                                          <p:spTgt spid="32773">
                                            <p:txEl>
                                              <p:pRg st="6" end="6"/>
                                            </p:txEl>
                                          </p:spTgt>
                                        </p:tgtEl>
                                      </p:cBhvr>
                                    </p:animEffect>
                                    <p:anim calcmode="lin" valueType="num">
                                      <p:cBhvr>
                                        <p:cTn id="27" dur="1000" fill="hold"/>
                                        <p:tgtEl>
                                          <p:spTgt spid="32773">
                                            <p:txEl>
                                              <p:pRg st="6" end="6"/>
                                            </p:txEl>
                                          </p:spTgt>
                                        </p:tgtEl>
                                        <p:attrNameLst>
                                          <p:attrName>ppt_x</p:attrName>
                                        </p:attrNameLst>
                                      </p:cBhvr>
                                      <p:tavLst>
                                        <p:tav tm="0">
                                          <p:val>
                                            <p:strVal val="#ppt_x"/>
                                          </p:val>
                                        </p:tav>
                                        <p:tav tm="100000">
                                          <p:val>
                                            <p:strVal val="#ppt_x"/>
                                          </p:val>
                                        </p:tav>
                                      </p:tavLst>
                                    </p:anim>
                                    <p:anim calcmode="lin" valueType="num">
                                      <p:cBhvr>
                                        <p:cTn id="28" dur="1000" fill="hold"/>
                                        <p:tgtEl>
                                          <p:spTgt spid="32773">
                                            <p:txEl>
                                              <p:pRg st="6" end="6"/>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2773">
                                            <p:txEl>
                                              <p:pRg st="7" end="7"/>
                                            </p:txEl>
                                          </p:spTgt>
                                        </p:tgtEl>
                                        <p:attrNameLst>
                                          <p:attrName>style.visibility</p:attrName>
                                        </p:attrNameLst>
                                      </p:cBhvr>
                                      <p:to>
                                        <p:strVal val="visible"/>
                                      </p:to>
                                    </p:set>
                                    <p:animEffect transition="in" filter="fade">
                                      <p:cBhvr>
                                        <p:cTn id="31" dur="1000"/>
                                        <p:tgtEl>
                                          <p:spTgt spid="32773">
                                            <p:txEl>
                                              <p:pRg st="7" end="7"/>
                                            </p:txEl>
                                          </p:spTgt>
                                        </p:tgtEl>
                                      </p:cBhvr>
                                    </p:animEffect>
                                    <p:anim calcmode="lin" valueType="num">
                                      <p:cBhvr>
                                        <p:cTn id="32" dur="1000" fill="hold"/>
                                        <p:tgtEl>
                                          <p:spTgt spid="32773">
                                            <p:txEl>
                                              <p:pRg st="7" end="7"/>
                                            </p:txEl>
                                          </p:spTgt>
                                        </p:tgtEl>
                                        <p:attrNameLst>
                                          <p:attrName>ppt_x</p:attrName>
                                        </p:attrNameLst>
                                      </p:cBhvr>
                                      <p:tavLst>
                                        <p:tav tm="0">
                                          <p:val>
                                            <p:strVal val="#ppt_x"/>
                                          </p:val>
                                        </p:tav>
                                        <p:tav tm="100000">
                                          <p:val>
                                            <p:strVal val="#ppt_x"/>
                                          </p:val>
                                        </p:tav>
                                      </p:tavLst>
                                    </p:anim>
                                    <p:anim calcmode="lin" valueType="num">
                                      <p:cBhvr>
                                        <p:cTn id="33" dur="1000" fill="hold"/>
                                        <p:tgtEl>
                                          <p:spTgt spid="32773">
                                            <p:txEl>
                                              <p:pRg st="7" end="7"/>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2773">
                                            <p:txEl>
                                              <p:pRg st="8" end="8"/>
                                            </p:txEl>
                                          </p:spTgt>
                                        </p:tgtEl>
                                        <p:attrNameLst>
                                          <p:attrName>style.visibility</p:attrName>
                                        </p:attrNameLst>
                                      </p:cBhvr>
                                      <p:to>
                                        <p:strVal val="visible"/>
                                      </p:to>
                                    </p:set>
                                    <p:animEffect transition="in" filter="fade">
                                      <p:cBhvr>
                                        <p:cTn id="36" dur="1000"/>
                                        <p:tgtEl>
                                          <p:spTgt spid="32773">
                                            <p:txEl>
                                              <p:pRg st="8" end="8"/>
                                            </p:txEl>
                                          </p:spTgt>
                                        </p:tgtEl>
                                      </p:cBhvr>
                                    </p:animEffect>
                                    <p:anim calcmode="lin" valueType="num">
                                      <p:cBhvr>
                                        <p:cTn id="37" dur="1000" fill="hold"/>
                                        <p:tgtEl>
                                          <p:spTgt spid="32773">
                                            <p:txEl>
                                              <p:pRg st="8" end="8"/>
                                            </p:txEl>
                                          </p:spTgt>
                                        </p:tgtEl>
                                        <p:attrNameLst>
                                          <p:attrName>ppt_x</p:attrName>
                                        </p:attrNameLst>
                                      </p:cBhvr>
                                      <p:tavLst>
                                        <p:tav tm="0">
                                          <p:val>
                                            <p:strVal val="#ppt_x"/>
                                          </p:val>
                                        </p:tav>
                                        <p:tav tm="100000">
                                          <p:val>
                                            <p:strVal val="#ppt_x"/>
                                          </p:val>
                                        </p:tav>
                                      </p:tavLst>
                                    </p:anim>
                                    <p:anim calcmode="lin" valueType="num">
                                      <p:cBhvr>
                                        <p:cTn id="38" dur="1000" fill="hold"/>
                                        <p:tgtEl>
                                          <p:spTgt spid="3277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a:xfrm>
            <a:off x="2171700" y="256031"/>
            <a:ext cx="7772400" cy="886968"/>
          </a:xfrm>
        </p:spPr>
        <p:txBody>
          <a:bodyPr/>
          <a:lstStyle/>
          <a:p>
            <a:pPr algn="ctr" eaLnBrk="1" hangingPunct="1"/>
            <a:r>
              <a:rPr lang="en-US" altLang="en-US" dirty="0">
                <a:solidFill>
                  <a:schemeClr val="accent5"/>
                </a:solidFill>
                <a:latin typeface="Georgia" panose="02040502050405020303" pitchFamily="18" charset="0"/>
                <a:ea typeface="ＭＳ Ｐゴシック" panose="020B0600070205080204" pitchFamily="34" charset="-128"/>
              </a:rPr>
              <a:t>Partitioning Variance</a:t>
            </a:r>
          </a:p>
        </p:txBody>
      </p:sp>
      <p:sp>
        <p:nvSpPr>
          <p:cNvPr id="35845" name="Rectangle 3"/>
          <p:cNvSpPr>
            <a:spLocks noGrp="1" noChangeArrowheads="1"/>
          </p:cNvSpPr>
          <p:nvPr>
            <p:ph idx="1"/>
          </p:nvPr>
        </p:nvSpPr>
        <p:spPr>
          <a:xfrm>
            <a:off x="304800" y="1142999"/>
            <a:ext cx="11506200" cy="5095737"/>
          </a:xfrm>
        </p:spPr>
        <p:txBody>
          <a:bodyPr>
            <a:noAutofit/>
          </a:bodyPr>
          <a:lstStyle/>
          <a:p>
            <a:pPr lvl="1" eaLnBrk="1" hangingPunct="1">
              <a:lnSpc>
                <a:spcPct val="90000"/>
              </a:lnSpc>
            </a:pPr>
            <a:r>
              <a:rPr lang="en-US" altLang="en-US" u="sng" dirty="0">
                <a:latin typeface="Georgia" panose="02040502050405020303" pitchFamily="18" charset="0"/>
                <a:ea typeface="ＭＳ Ｐゴシック" panose="020B0600070205080204" pitchFamily="34" charset="-128"/>
              </a:rPr>
              <a:t>RM factor</a:t>
            </a:r>
            <a:r>
              <a:rPr lang="en-US" altLang="en-US" dirty="0">
                <a:latin typeface="Georgia" panose="02040502050405020303" pitchFamily="18" charset="0"/>
                <a:ea typeface="ＭＳ Ｐゴシック" panose="020B0600070205080204" pitchFamily="34" charset="-128"/>
              </a:rPr>
              <a:t>: Same or similar outcome is measured more than once (each level) by multiple participants</a:t>
            </a:r>
          </a:p>
          <a:p>
            <a:pPr lvl="1" eaLnBrk="1" hangingPunct="1">
              <a:lnSpc>
                <a:spcPct val="90000"/>
              </a:lnSpc>
            </a:pPr>
            <a:r>
              <a:rPr lang="en-US" altLang="en-US" u="sng" dirty="0">
                <a:latin typeface="Georgia" panose="02040502050405020303" pitchFamily="18" charset="0"/>
                <a:ea typeface="ＭＳ Ｐゴシック" panose="020B0600070205080204" pitchFamily="34" charset="-128"/>
              </a:rPr>
              <a:t>Subject factor</a:t>
            </a:r>
            <a:r>
              <a:rPr lang="en-US" altLang="en-US" dirty="0">
                <a:latin typeface="Georgia" panose="02040502050405020303" pitchFamily="18" charset="0"/>
                <a:ea typeface="ＭＳ Ｐゴシック" panose="020B0600070205080204" pitchFamily="34" charset="-128"/>
              </a:rPr>
              <a:t>: Same or similar outcome is measured more than once (each level) by same participants or sets of matched participants</a:t>
            </a:r>
          </a:p>
          <a:p>
            <a:pPr lvl="1" eaLnBrk="1" hangingPunct="1">
              <a:lnSpc>
                <a:spcPct val="90000"/>
              </a:lnSpc>
            </a:pPr>
            <a:r>
              <a:rPr lang="en-US" altLang="en-US" dirty="0">
                <a:latin typeface="Georgia" panose="02040502050405020303" pitchFamily="18" charset="0"/>
                <a:ea typeface="ＭＳ Ｐゴシック" panose="020B0600070205080204" pitchFamily="34" charset="-128"/>
              </a:rPr>
              <a:t>RM x Subject factor </a:t>
            </a:r>
            <a:r>
              <a:rPr lang="en-US" altLang="en-US" u="sng" dirty="0">
                <a:latin typeface="Georgia" panose="02040502050405020303" pitchFamily="18" charset="0"/>
                <a:ea typeface="ＭＳ Ｐゴシック" panose="020B0600070205080204" pitchFamily="34" charset="-128"/>
              </a:rPr>
              <a:t>interaction</a:t>
            </a:r>
          </a:p>
          <a:p>
            <a:pPr lvl="1" eaLnBrk="1" hangingPunct="1">
              <a:lnSpc>
                <a:spcPct val="90000"/>
              </a:lnSpc>
            </a:pPr>
            <a:endParaRPr lang="en-US" altLang="en-US" sz="1100" dirty="0">
              <a:latin typeface="Georgia" panose="02040502050405020303" pitchFamily="18" charset="0"/>
              <a:ea typeface="ＭＳ Ｐゴシック" panose="020B0600070205080204" pitchFamily="34" charset="-128"/>
            </a:endParaRPr>
          </a:p>
          <a:p>
            <a:pPr marL="0" indent="0">
              <a:buNone/>
            </a:pPr>
            <a:r>
              <a:rPr lang="en-US" altLang="en-US" sz="1800" dirty="0">
                <a:latin typeface="Georgia" panose="02040502050405020303" pitchFamily="18" charset="0"/>
                <a:ea typeface="ＭＳ Ｐゴシック" panose="020B0600070205080204" pitchFamily="34" charset="-128"/>
              </a:rPr>
              <a:t>Total variation partitioned into 3 parts…but no SS</a:t>
            </a:r>
            <a:r>
              <a:rPr lang="en-US" altLang="en-US" sz="1800" baseline="-25000" dirty="0">
                <a:latin typeface="Georgia" panose="02040502050405020303" pitchFamily="18" charset="0"/>
                <a:ea typeface="ＭＳ Ｐゴシック" panose="020B0600070205080204" pitchFamily="34" charset="-128"/>
              </a:rPr>
              <a:t>W</a:t>
            </a:r>
            <a:r>
              <a:rPr lang="en-US" altLang="en-US" sz="1800" dirty="0">
                <a:latin typeface="Georgia" panose="02040502050405020303" pitchFamily="18" charset="0"/>
                <a:ea typeface="ＭＳ Ｐゴシック" panose="020B0600070205080204" pitchFamily="34" charset="-128"/>
              </a:rPr>
              <a:t> or error term!</a:t>
            </a:r>
          </a:p>
          <a:p>
            <a:pPr marL="460375" lvl="1" indent="0" algn="ctr">
              <a:buNone/>
            </a:pPr>
            <a:r>
              <a:rPr lang="en-US" altLang="en-US" sz="3200" dirty="0" err="1">
                <a:latin typeface="Georgia" panose="02040502050405020303" pitchFamily="18" charset="0"/>
                <a:ea typeface="ＭＳ Ｐゴシック" panose="020B0600070205080204" pitchFamily="34" charset="-128"/>
              </a:rPr>
              <a:t>SS</a:t>
            </a:r>
            <a:r>
              <a:rPr lang="en-US" altLang="en-US" sz="3200" baseline="-25000" dirty="0" err="1">
                <a:latin typeface="Georgia" panose="02040502050405020303" pitchFamily="18" charset="0"/>
                <a:ea typeface="ＭＳ Ｐゴシック" panose="020B0600070205080204" pitchFamily="34" charset="-128"/>
              </a:rPr>
              <a:t>Total</a:t>
            </a:r>
            <a:r>
              <a:rPr lang="en-US" altLang="en-US" sz="3200" dirty="0">
                <a:solidFill>
                  <a:schemeClr val="accent6"/>
                </a:solidFill>
                <a:latin typeface="Georgia" panose="02040502050405020303" pitchFamily="18" charset="0"/>
                <a:ea typeface="ＭＳ Ｐゴシック" panose="020B0600070205080204" pitchFamily="34" charset="-128"/>
              </a:rPr>
              <a:t> </a:t>
            </a:r>
            <a:r>
              <a:rPr lang="en-US" altLang="en-US" sz="3200" dirty="0">
                <a:latin typeface="Georgia" panose="02040502050405020303" pitchFamily="18" charset="0"/>
                <a:ea typeface="ＭＳ Ｐゴシック" panose="020B0600070205080204" pitchFamily="34" charset="-128"/>
              </a:rPr>
              <a:t>=</a:t>
            </a:r>
            <a:r>
              <a:rPr lang="en-US" altLang="en-US" sz="3200" dirty="0">
                <a:solidFill>
                  <a:schemeClr val="accent6"/>
                </a:solidFill>
                <a:latin typeface="Georgia" panose="02040502050405020303" pitchFamily="18" charset="0"/>
                <a:ea typeface="ＭＳ Ｐゴシック" panose="020B0600070205080204" pitchFamily="34" charset="-128"/>
              </a:rPr>
              <a:t> SS</a:t>
            </a:r>
            <a:r>
              <a:rPr lang="en-US" altLang="en-US" sz="3200" baseline="-25000" dirty="0">
                <a:solidFill>
                  <a:schemeClr val="accent6"/>
                </a:solidFill>
                <a:latin typeface="Georgia" panose="02040502050405020303" pitchFamily="18" charset="0"/>
                <a:ea typeface="ＭＳ Ｐゴシック" panose="020B0600070205080204" pitchFamily="34" charset="-128"/>
              </a:rPr>
              <a:t>RM </a:t>
            </a:r>
            <a:r>
              <a:rPr lang="en-US" altLang="en-US" sz="3200" dirty="0">
                <a:latin typeface="Georgia" panose="02040502050405020303" pitchFamily="18" charset="0"/>
                <a:ea typeface="ＭＳ Ｐゴシック" panose="020B0600070205080204" pitchFamily="34" charset="-128"/>
              </a:rPr>
              <a:t>+</a:t>
            </a:r>
            <a:r>
              <a:rPr lang="en-US" altLang="en-US" sz="3200" dirty="0">
                <a:solidFill>
                  <a:schemeClr val="accent6"/>
                </a:solidFill>
                <a:latin typeface="Georgia" panose="02040502050405020303" pitchFamily="18" charset="0"/>
                <a:ea typeface="ＭＳ Ｐゴシック" panose="020B0600070205080204" pitchFamily="34" charset="-128"/>
              </a:rPr>
              <a:t> </a:t>
            </a:r>
            <a:r>
              <a:rPr lang="en-US" altLang="en-US" sz="3200" dirty="0" err="1">
                <a:solidFill>
                  <a:schemeClr val="accent4"/>
                </a:solidFill>
                <a:latin typeface="Georgia" panose="02040502050405020303" pitchFamily="18" charset="0"/>
                <a:ea typeface="ＭＳ Ｐゴシック" panose="020B0600070205080204" pitchFamily="34" charset="-128"/>
              </a:rPr>
              <a:t>SS</a:t>
            </a:r>
            <a:r>
              <a:rPr lang="en-US" altLang="en-US" sz="3200" baseline="-25000" dirty="0" err="1">
                <a:solidFill>
                  <a:schemeClr val="accent4"/>
                </a:solidFill>
                <a:latin typeface="Georgia" panose="02040502050405020303" pitchFamily="18" charset="0"/>
                <a:ea typeface="ＭＳ Ｐゴシック" panose="020B0600070205080204" pitchFamily="34" charset="-128"/>
              </a:rPr>
              <a:t>Subj</a:t>
            </a:r>
            <a:r>
              <a:rPr lang="en-US" altLang="en-US" sz="3200" dirty="0">
                <a:solidFill>
                  <a:schemeClr val="accent6"/>
                </a:solidFill>
                <a:latin typeface="Georgia" panose="02040502050405020303" pitchFamily="18" charset="0"/>
                <a:ea typeface="ＭＳ Ｐゴシック" panose="020B0600070205080204" pitchFamily="34" charset="-128"/>
              </a:rPr>
              <a:t> </a:t>
            </a:r>
            <a:r>
              <a:rPr lang="en-US" altLang="en-US" sz="3200" dirty="0">
                <a:latin typeface="Georgia" panose="02040502050405020303" pitchFamily="18" charset="0"/>
                <a:ea typeface="ＭＳ Ｐゴシック" panose="020B0600070205080204" pitchFamily="34" charset="-128"/>
              </a:rPr>
              <a:t>+</a:t>
            </a:r>
            <a:r>
              <a:rPr lang="en-US" altLang="en-US" sz="3200" dirty="0">
                <a:solidFill>
                  <a:schemeClr val="accent6"/>
                </a:solidFill>
                <a:latin typeface="Georgia" panose="02040502050405020303" pitchFamily="18" charset="0"/>
                <a:ea typeface="ＭＳ Ｐゴシック" panose="020B0600070205080204" pitchFamily="34" charset="-128"/>
              </a:rPr>
              <a:t> </a:t>
            </a:r>
            <a:r>
              <a:rPr lang="en-US" altLang="en-US" sz="3200" dirty="0" err="1">
                <a:solidFill>
                  <a:schemeClr val="accent5"/>
                </a:solidFill>
                <a:latin typeface="Georgia" panose="02040502050405020303" pitchFamily="18" charset="0"/>
                <a:ea typeface="ＭＳ Ｐゴシック" panose="020B0600070205080204" pitchFamily="34" charset="-128"/>
              </a:rPr>
              <a:t>SS</a:t>
            </a:r>
            <a:r>
              <a:rPr lang="en-US" altLang="en-US" sz="3200" baseline="-25000" dirty="0" err="1">
                <a:solidFill>
                  <a:schemeClr val="accent5"/>
                </a:solidFill>
                <a:latin typeface="Georgia" panose="02040502050405020303" pitchFamily="18" charset="0"/>
                <a:ea typeface="ＭＳ Ｐゴシック" panose="020B0600070205080204" pitchFamily="34" charset="-128"/>
              </a:rPr>
              <a:t>RMxSubj</a:t>
            </a:r>
            <a:endParaRPr lang="en-US" altLang="en-US" sz="1800" u="sng" dirty="0">
              <a:latin typeface="Georgia" panose="02040502050405020303" pitchFamily="18" charset="0"/>
              <a:ea typeface="ＭＳ Ｐゴシック" panose="020B0600070205080204" pitchFamily="34" charset="-128"/>
            </a:endParaRPr>
          </a:p>
          <a:p>
            <a:pPr marL="0" indent="0">
              <a:buNone/>
            </a:pPr>
            <a:endParaRPr lang="en-US" altLang="en-US" sz="400" u="sng" dirty="0">
              <a:latin typeface="Georgia" panose="02040502050405020303" pitchFamily="18" charset="0"/>
              <a:ea typeface="ＭＳ Ｐゴシック" panose="020B0600070205080204" pitchFamily="34" charset="-128"/>
            </a:endParaRPr>
          </a:p>
          <a:p>
            <a:pPr marL="0" indent="0">
              <a:buNone/>
            </a:pPr>
            <a:r>
              <a:rPr lang="en-US" altLang="en-US" sz="1800" u="sng" dirty="0">
                <a:latin typeface="Georgia" panose="02040502050405020303" pitchFamily="18" charset="0"/>
                <a:ea typeface="ＭＳ Ｐゴシック" panose="020B0600070205080204" pitchFamily="34" charset="-128"/>
              </a:rPr>
              <a:t>Note:</a:t>
            </a:r>
            <a:r>
              <a:rPr lang="en-US" altLang="en-US" sz="1800" dirty="0">
                <a:latin typeface="Georgia" panose="02040502050405020303" pitchFamily="18" charset="0"/>
                <a:ea typeface="ＭＳ Ｐゴシック" panose="020B0600070205080204" pitchFamily="34" charset="-128"/>
              </a:rPr>
              <a:t> only 1 score per cell (n = 1) in previous 1-Way RM ANOVA </a:t>
            </a:r>
            <a:r>
              <a:rPr lang="en-US" altLang="en-US" sz="2000" dirty="0">
                <a:latin typeface="Georgia" panose="02040502050405020303" pitchFamily="18" charset="0"/>
                <a:ea typeface="ＭＳ Ｐゴシック" panose="020B0600070205080204" pitchFamily="34" charset="-128"/>
              </a:rPr>
              <a:t>cross-classification, thus, no variability within cells; </a:t>
            </a:r>
            <a:r>
              <a:rPr lang="en-US" altLang="en-US" sz="2000" dirty="0">
                <a:solidFill>
                  <a:schemeClr val="accent5"/>
                </a:solidFill>
                <a:latin typeface="Georgia" panose="02040502050405020303" pitchFamily="18" charset="0"/>
                <a:ea typeface="ＭＳ Ｐゴシック" panose="020B0600070205080204" pitchFamily="34" charset="-128"/>
              </a:rPr>
              <a:t>SS</a:t>
            </a:r>
            <a:r>
              <a:rPr lang="en-US" altLang="en-US" sz="2000" baseline="-25000" dirty="0">
                <a:solidFill>
                  <a:schemeClr val="accent5"/>
                </a:solidFill>
                <a:latin typeface="Georgia" panose="02040502050405020303" pitchFamily="18" charset="0"/>
                <a:ea typeface="ＭＳ Ｐゴシック" panose="020B0600070205080204" pitchFamily="34" charset="-128"/>
              </a:rPr>
              <a:t>W  </a:t>
            </a:r>
            <a:r>
              <a:rPr lang="en-US" altLang="en-US" sz="2000" dirty="0">
                <a:solidFill>
                  <a:schemeClr val="accent5"/>
                </a:solidFill>
                <a:latin typeface="Georgia" panose="02040502050405020303" pitchFamily="18" charset="0"/>
                <a:ea typeface="ＭＳ Ｐゴシック" panose="020B0600070205080204" pitchFamily="34" charset="-128"/>
              </a:rPr>
              <a:t>= 0</a:t>
            </a:r>
          </a:p>
          <a:p>
            <a:pPr marL="346075" indent="-346075"/>
            <a:r>
              <a:rPr lang="en-US" altLang="en-US" dirty="0" err="1">
                <a:solidFill>
                  <a:schemeClr val="accent5"/>
                </a:solidFill>
                <a:latin typeface="Georgia" panose="02040502050405020303" pitchFamily="18" charset="0"/>
                <a:ea typeface="ＭＳ Ｐゴシック" panose="020B0600070205080204" pitchFamily="34" charset="-128"/>
              </a:rPr>
              <a:t>SS</a:t>
            </a:r>
            <a:r>
              <a:rPr lang="en-US" altLang="en-US" baseline="-25000" dirty="0" err="1">
                <a:solidFill>
                  <a:schemeClr val="accent5"/>
                </a:solidFill>
                <a:latin typeface="Georgia" panose="02040502050405020303" pitchFamily="18" charset="0"/>
                <a:ea typeface="ＭＳ Ｐゴシック" panose="020B0600070205080204" pitchFamily="34" charset="-128"/>
              </a:rPr>
              <a:t>RMxSubj</a:t>
            </a:r>
            <a:r>
              <a:rPr lang="en-US" altLang="en-US" baseline="-25000" dirty="0">
                <a:latin typeface="Georgia" panose="02040502050405020303" pitchFamily="18" charset="0"/>
                <a:ea typeface="ＭＳ Ｐゴシック" panose="020B0600070205080204" pitchFamily="34" charset="-128"/>
              </a:rPr>
              <a:t>  </a:t>
            </a:r>
            <a:r>
              <a:rPr lang="en-US" altLang="en-US" dirty="0">
                <a:latin typeface="Georgia" panose="02040502050405020303" pitchFamily="18" charset="0"/>
                <a:ea typeface="ＭＳ Ｐゴシック" panose="020B0600070205080204" pitchFamily="34" charset="-128"/>
              </a:rPr>
              <a:t>is used as error term and represents variation in outcome explained by…</a:t>
            </a:r>
          </a:p>
          <a:p>
            <a:pPr marL="1260475" lvl="2" indent="-346075">
              <a:buFontTx/>
              <a:buAutoNum type="arabicPeriod"/>
            </a:pPr>
            <a:r>
              <a:rPr lang="en-US" altLang="en-US" sz="1800" dirty="0">
                <a:latin typeface="Georgia" panose="02040502050405020303" pitchFamily="18" charset="0"/>
                <a:ea typeface="ＭＳ Ｐゴシック" panose="020B0600070205080204" pitchFamily="34" charset="-128"/>
              </a:rPr>
              <a:t>Interaction of participants with levels of RM factor</a:t>
            </a:r>
          </a:p>
          <a:p>
            <a:pPr marL="1260475" lvl="2" indent="-346075">
              <a:buFontTx/>
              <a:buAutoNum type="arabicPeriod"/>
            </a:pPr>
            <a:r>
              <a:rPr lang="en-US" altLang="en-US" sz="1800" dirty="0">
                <a:latin typeface="Georgia" panose="02040502050405020303" pitchFamily="18" charset="0"/>
                <a:ea typeface="ＭＳ Ｐゴシック" panose="020B0600070205080204" pitchFamily="34" charset="-128"/>
              </a:rPr>
              <a:t>Random (i.e., left-over) variation (error)</a:t>
            </a:r>
          </a:p>
        </p:txBody>
      </p:sp>
      <p:sp>
        <p:nvSpPr>
          <p:cNvPr id="358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CB4852D-FAAD-4EFB-8D23-DDFC39465252}" type="slidenum">
              <a:rPr lang="en-US" altLang="en-US" sz="1400">
                <a:latin typeface="Georgia Regular" panose="02040502050405020303" pitchFamily="18" charset="0"/>
              </a:rPr>
              <a:pPr eaLnBrk="1" hangingPunct="1"/>
              <a:t>15</a:t>
            </a:fld>
            <a:endParaRPr lang="en-US" altLang="en-US" sz="1400" dirty="0">
              <a:latin typeface="Georgia Regular" panose="020405020504050203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5845">
                                            <p:txEl>
                                              <p:pRg st="4" end="4"/>
                                            </p:txEl>
                                          </p:spTgt>
                                        </p:tgtEl>
                                        <p:attrNameLst>
                                          <p:attrName>style.visibility</p:attrName>
                                        </p:attrNameLst>
                                      </p:cBhvr>
                                      <p:to>
                                        <p:strVal val="visible"/>
                                      </p:to>
                                    </p:set>
                                    <p:animEffect transition="in" filter="fade">
                                      <p:cBhvr>
                                        <p:cTn id="7" dur="1000"/>
                                        <p:tgtEl>
                                          <p:spTgt spid="35845">
                                            <p:txEl>
                                              <p:pRg st="4" end="4"/>
                                            </p:txEl>
                                          </p:spTgt>
                                        </p:tgtEl>
                                      </p:cBhvr>
                                    </p:animEffect>
                                    <p:anim calcmode="lin" valueType="num">
                                      <p:cBhvr>
                                        <p:cTn id="8" dur="1000" fill="hold"/>
                                        <p:tgtEl>
                                          <p:spTgt spid="35845">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584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5845">
                                            <p:txEl>
                                              <p:pRg st="5" end="5"/>
                                            </p:txEl>
                                          </p:spTgt>
                                        </p:tgtEl>
                                        <p:attrNameLst>
                                          <p:attrName>style.visibility</p:attrName>
                                        </p:attrNameLst>
                                      </p:cBhvr>
                                      <p:to>
                                        <p:strVal val="visible"/>
                                      </p:to>
                                    </p:set>
                                    <p:animEffect transition="in" filter="fade">
                                      <p:cBhvr>
                                        <p:cTn id="14" dur="1000"/>
                                        <p:tgtEl>
                                          <p:spTgt spid="35845">
                                            <p:txEl>
                                              <p:pRg st="5" end="5"/>
                                            </p:txEl>
                                          </p:spTgt>
                                        </p:tgtEl>
                                      </p:cBhvr>
                                    </p:animEffect>
                                    <p:anim calcmode="lin" valueType="num">
                                      <p:cBhvr>
                                        <p:cTn id="15" dur="1000" fill="hold"/>
                                        <p:tgtEl>
                                          <p:spTgt spid="35845">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584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5845">
                                            <p:txEl>
                                              <p:pRg st="7" end="7"/>
                                            </p:txEl>
                                          </p:spTgt>
                                        </p:tgtEl>
                                        <p:attrNameLst>
                                          <p:attrName>style.visibility</p:attrName>
                                        </p:attrNameLst>
                                      </p:cBhvr>
                                      <p:to>
                                        <p:strVal val="visible"/>
                                      </p:to>
                                    </p:set>
                                    <p:animEffect transition="in" filter="fade">
                                      <p:cBhvr>
                                        <p:cTn id="21" dur="1000"/>
                                        <p:tgtEl>
                                          <p:spTgt spid="35845">
                                            <p:txEl>
                                              <p:pRg st="7" end="7"/>
                                            </p:txEl>
                                          </p:spTgt>
                                        </p:tgtEl>
                                      </p:cBhvr>
                                    </p:animEffect>
                                    <p:anim calcmode="lin" valueType="num">
                                      <p:cBhvr>
                                        <p:cTn id="22" dur="1000" fill="hold"/>
                                        <p:tgtEl>
                                          <p:spTgt spid="35845">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584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5845">
                                            <p:txEl>
                                              <p:pRg st="8" end="8"/>
                                            </p:txEl>
                                          </p:spTgt>
                                        </p:tgtEl>
                                        <p:attrNameLst>
                                          <p:attrName>style.visibility</p:attrName>
                                        </p:attrNameLst>
                                      </p:cBhvr>
                                      <p:to>
                                        <p:strVal val="visible"/>
                                      </p:to>
                                    </p:set>
                                    <p:animEffect transition="in" filter="fade">
                                      <p:cBhvr>
                                        <p:cTn id="28" dur="1000"/>
                                        <p:tgtEl>
                                          <p:spTgt spid="35845">
                                            <p:txEl>
                                              <p:pRg st="8" end="8"/>
                                            </p:txEl>
                                          </p:spTgt>
                                        </p:tgtEl>
                                      </p:cBhvr>
                                    </p:animEffect>
                                    <p:anim calcmode="lin" valueType="num">
                                      <p:cBhvr>
                                        <p:cTn id="29" dur="1000" fill="hold"/>
                                        <p:tgtEl>
                                          <p:spTgt spid="35845">
                                            <p:txEl>
                                              <p:pRg st="8" end="8"/>
                                            </p:txEl>
                                          </p:spTgt>
                                        </p:tgtEl>
                                        <p:attrNameLst>
                                          <p:attrName>ppt_x</p:attrName>
                                        </p:attrNameLst>
                                      </p:cBhvr>
                                      <p:tavLst>
                                        <p:tav tm="0">
                                          <p:val>
                                            <p:strVal val="#ppt_x"/>
                                          </p:val>
                                        </p:tav>
                                        <p:tav tm="100000">
                                          <p:val>
                                            <p:strVal val="#ppt_x"/>
                                          </p:val>
                                        </p:tav>
                                      </p:tavLst>
                                    </p:anim>
                                    <p:anim calcmode="lin" valueType="num">
                                      <p:cBhvr>
                                        <p:cTn id="30" dur="1000" fill="hold"/>
                                        <p:tgtEl>
                                          <p:spTgt spid="35845">
                                            <p:txEl>
                                              <p:pRg st="8" end="8"/>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5845">
                                            <p:txEl>
                                              <p:pRg st="9" end="9"/>
                                            </p:txEl>
                                          </p:spTgt>
                                        </p:tgtEl>
                                        <p:attrNameLst>
                                          <p:attrName>style.visibility</p:attrName>
                                        </p:attrNameLst>
                                      </p:cBhvr>
                                      <p:to>
                                        <p:strVal val="visible"/>
                                      </p:to>
                                    </p:set>
                                    <p:animEffect transition="in" filter="fade">
                                      <p:cBhvr>
                                        <p:cTn id="33" dur="1000"/>
                                        <p:tgtEl>
                                          <p:spTgt spid="35845">
                                            <p:txEl>
                                              <p:pRg st="9" end="9"/>
                                            </p:txEl>
                                          </p:spTgt>
                                        </p:tgtEl>
                                      </p:cBhvr>
                                    </p:animEffect>
                                    <p:anim calcmode="lin" valueType="num">
                                      <p:cBhvr>
                                        <p:cTn id="34" dur="1000" fill="hold"/>
                                        <p:tgtEl>
                                          <p:spTgt spid="35845">
                                            <p:txEl>
                                              <p:pRg st="9" end="9"/>
                                            </p:txEl>
                                          </p:spTgt>
                                        </p:tgtEl>
                                        <p:attrNameLst>
                                          <p:attrName>ppt_x</p:attrName>
                                        </p:attrNameLst>
                                      </p:cBhvr>
                                      <p:tavLst>
                                        <p:tav tm="0">
                                          <p:val>
                                            <p:strVal val="#ppt_x"/>
                                          </p:val>
                                        </p:tav>
                                        <p:tav tm="100000">
                                          <p:val>
                                            <p:strVal val="#ppt_x"/>
                                          </p:val>
                                        </p:tav>
                                      </p:tavLst>
                                    </p:anim>
                                    <p:anim calcmode="lin" valueType="num">
                                      <p:cBhvr>
                                        <p:cTn id="35" dur="1000" fill="hold"/>
                                        <p:tgtEl>
                                          <p:spTgt spid="35845">
                                            <p:txEl>
                                              <p:pRg st="9" end="9"/>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5845">
                                            <p:txEl>
                                              <p:pRg st="10" end="10"/>
                                            </p:txEl>
                                          </p:spTgt>
                                        </p:tgtEl>
                                        <p:attrNameLst>
                                          <p:attrName>style.visibility</p:attrName>
                                        </p:attrNameLst>
                                      </p:cBhvr>
                                      <p:to>
                                        <p:strVal val="visible"/>
                                      </p:to>
                                    </p:set>
                                    <p:animEffect transition="in" filter="fade">
                                      <p:cBhvr>
                                        <p:cTn id="38" dur="1000"/>
                                        <p:tgtEl>
                                          <p:spTgt spid="35845">
                                            <p:txEl>
                                              <p:pRg st="10" end="10"/>
                                            </p:txEl>
                                          </p:spTgt>
                                        </p:tgtEl>
                                      </p:cBhvr>
                                    </p:animEffect>
                                    <p:anim calcmode="lin" valueType="num">
                                      <p:cBhvr>
                                        <p:cTn id="39" dur="1000" fill="hold"/>
                                        <p:tgtEl>
                                          <p:spTgt spid="35845">
                                            <p:txEl>
                                              <p:pRg st="10" end="10"/>
                                            </p:txEl>
                                          </p:spTgt>
                                        </p:tgtEl>
                                        <p:attrNameLst>
                                          <p:attrName>ppt_x</p:attrName>
                                        </p:attrNameLst>
                                      </p:cBhvr>
                                      <p:tavLst>
                                        <p:tav tm="0">
                                          <p:val>
                                            <p:strVal val="#ppt_x"/>
                                          </p:val>
                                        </p:tav>
                                        <p:tav tm="100000">
                                          <p:val>
                                            <p:strVal val="#ppt_x"/>
                                          </p:val>
                                        </p:tav>
                                      </p:tavLst>
                                    </p:anim>
                                    <p:anim calcmode="lin" valueType="num">
                                      <p:cBhvr>
                                        <p:cTn id="40" dur="1000" fill="hold"/>
                                        <p:tgtEl>
                                          <p:spTgt spid="35845">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p:cNvSpPr>
            <a:spLocks noGrp="1" noChangeArrowheads="1"/>
          </p:cNvSpPr>
          <p:nvPr>
            <p:ph type="title"/>
          </p:nvPr>
        </p:nvSpPr>
        <p:spPr>
          <a:xfrm>
            <a:off x="1485900" y="120650"/>
            <a:ext cx="9144000" cy="1143000"/>
          </a:xfrm>
        </p:spPr>
        <p:txBody>
          <a:bodyPr/>
          <a:lstStyle/>
          <a:p>
            <a:pPr algn="ctr" eaLnBrk="1" hangingPunct="1"/>
            <a:r>
              <a:rPr lang="en-US" altLang="en-US" i="1" dirty="0" err="1">
                <a:solidFill>
                  <a:schemeClr val="accent6"/>
                </a:solidFill>
                <a:latin typeface="Times New Roman" panose="02020603050405020304" pitchFamily="18" charset="0"/>
                <a:ea typeface="ＭＳ Ｐゴシック" panose="020B0600070205080204" pitchFamily="34" charset="-128"/>
              </a:rPr>
              <a:t>SS</a:t>
            </a:r>
            <a:r>
              <a:rPr lang="en-US" altLang="en-US" i="1" baseline="-25000" dirty="0" err="1">
                <a:solidFill>
                  <a:schemeClr val="accent6"/>
                </a:solidFill>
                <a:latin typeface="Times New Roman" panose="02020603050405020304" pitchFamily="18" charset="0"/>
                <a:ea typeface="ＭＳ Ｐゴシック" panose="020B0600070205080204" pitchFamily="34" charset="-128"/>
              </a:rPr>
              <a:t>Repeated</a:t>
            </a:r>
            <a:r>
              <a:rPr lang="en-US" altLang="en-US" i="1" baseline="-25000" dirty="0">
                <a:solidFill>
                  <a:schemeClr val="accent6"/>
                </a:solidFill>
                <a:latin typeface="Times New Roman" panose="02020603050405020304" pitchFamily="18" charset="0"/>
                <a:ea typeface="ＭＳ Ｐゴシック" panose="020B0600070205080204" pitchFamily="34" charset="-128"/>
              </a:rPr>
              <a:t> Measure</a:t>
            </a:r>
            <a:endParaRPr lang="en-US" altLang="en-US" i="1" baseline="30000" dirty="0">
              <a:solidFill>
                <a:schemeClr val="accent6"/>
              </a:solidFill>
              <a:latin typeface="Times New Roman" panose="02020603050405020304" pitchFamily="18" charset="0"/>
              <a:ea typeface="ＭＳ Ｐゴシック" panose="020B0600070205080204" pitchFamily="34" charset="-128"/>
            </a:endParaRPr>
          </a:p>
        </p:txBody>
      </p:sp>
      <p:sp>
        <p:nvSpPr>
          <p:cNvPr id="37894" name="Rectangle 3"/>
          <p:cNvSpPr>
            <a:spLocks noGrp="1" noChangeArrowheads="1"/>
          </p:cNvSpPr>
          <p:nvPr>
            <p:ph type="body" sz="half" idx="1"/>
          </p:nvPr>
        </p:nvSpPr>
        <p:spPr>
          <a:xfrm>
            <a:off x="914400" y="1371600"/>
            <a:ext cx="10439400" cy="3992564"/>
          </a:xfrm>
        </p:spPr>
        <p:txBody>
          <a:bodyPr>
            <a:normAutofit/>
          </a:bodyPr>
          <a:lstStyle/>
          <a:p>
            <a:pPr marL="0" indent="0">
              <a:buNone/>
            </a:pPr>
            <a:r>
              <a:rPr lang="en-US" altLang="en-US" dirty="0">
                <a:latin typeface="Georgia" panose="02040502050405020303" pitchFamily="18" charset="0"/>
                <a:ea typeface="ＭＳ Ｐゴシック" panose="020B0600070205080204" pitchFamily="34" charset="-128"/>
              </a:rPr>
              <a:t>In computing column or marginal means of RM factor all scores in a given level are averaged regardless of row</a:t>
            </a:r>
          </a:p>
          <a:p>
            <a:pPr marL="0" indent="0">
              <a:buNone/>
            </a:pPr>
            <a:endParaRPr lang="en-US" altLang="en-US" sz="1400" dirty="0">
              <a:latin typeface="Georgia" panose="02040502050405020303" pitchFamily="18" charset="0"/>
              <a:ea typeface="ＭＳ Ｐゴシック" panose="020B0600070205080204" pitchFamily="34" charset="-128"/>
            </a:endParaRPr>
          </a:p>
          <a:p>
            <a:pPr lvl="1" eaLnBrk="1" hangingPunct="1"/>
            <a:r>
              <a:rPr lang="en-US" altLang="en-US" sz="2000" dirty="0" err="1">
                <a:latin typeface="Georgia" panose="02040502050405020303" pitchFamily="18" charset="0"/>
                <a:ea typeface="ＭＳ Ｐゴシック" panose="020B0600070205080204" pitchFamily="34" charset="-128"/>
              </a:rPr>
              <a:t>n</a:t>
            </a:r>
            <a:r>
              <a:rPr lang="en-US" altLang="en-US" sz="2000" baseline="-25000" dirty="0" err="1">
                <a:latin typeface="Georgia" panose="02040502050405020303" pitchFamily="18" charset="0"/>
                <a:ea typeface="ＭＳ Ｐゴシック" panose="020B0600070205080204" pitchFamily="34" charset="-128"/>
              </a:rPr>
              <a:t>k</a:t>
            </a:r>
            <a:r>
              <a:rPr lang="en-US" altLang="en-US" sz="2000" dirty="0">
                <a:latin typeface="Georgia" panose="02040502050405020303" pitchFamily="18" charset="0"/>
                <a:ea typeface="ＭＳ Ｐゴシック" panose="020B0600070205080204" pitchFamily="34" charset="-128"/>
              </a:rPr>
              <a:t> = # participants per RM level</a:t>
            </a:r>
          </a:p>
        </p:txBody>
      </p:sp>
      <p:graphicFrame>
        <p:nvGraphicFramePr>
          <p:cNvPr id="37890" name="Object 2"/>
          <p:cNvGraphicFramePr>
            <a:graphicFrameLocks noGrp="1" noChangeAspect="1"/>
          </p:cNvGraphicFramePr>
          <p:nvPr>
            <p:ph sz="half" idx="2"/>
            <p:extLst>
              <p:ext uri="{D42A27DB-BD31-4B8C-83A1-F6EECF244321}">
                <p14:modId xmlns:p14="http://schemas.microsoft.com/office/powerpoint/2010/main" val="1508962712"/>
              </p:ext>
            </p:extLst>
          </p:nvPr>
        </p:nvGraphicFramePr>
        <p:xfrm>
          <a:off x="1857375" y="3200400"/>
          <a:ext cx="8456613" cy="2476500"/>
        </p:xfrm>
        <a:graphic>
          <a:graphicData uri="http://schemas.openxmlformats.org/presentationml/2006/ole">
            <mc:AlternateContent xmlns:mc="http://schemas.openxmlformats.org/markup-compatibility/2006">
              <mc:Choice xmlns:v="urn:schemas-microsoft-com:vml" Requires="v">
                <p:oleObj spid="_x0000_s37947" name="Equation" r:id="rId3" imgW="4076640" imgH="1193760" progId="Equation.DSMT4">
                  <p:embed/>
                </p:oleObj>
              </mc:Choice>
              <mc:Fallback>
                <p:oleObj name="Equation" r:id="rId3" imgW="4076640" imgH="119376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75" y="3200400"/>
                        <a:ext cx="8456613" cy="2476500"/>
                      </a:xfrm>
                      <a:prstGeom prst="rect">
                        <a:avLst/>
                      </a:prstGeom>
                      <a:solidFill>
                        <a:schemeClr val="accent6">
                          <a:lumMod val="20000"/>
                          <a:lumOff val="80000"/>
                        </a:schemeClr>
                      </a:solidFill>
                      <a:ln>
                        <a:noFill/>
                      </a:ln>
                      <a:effectLst/>
                    </p:spPr>
                  </p:pic>
                </p:oleObj>
              </mc:Fallback>
            </mc:AlternateContent>
          </a:graphicData>
        </a:graphic>
      </p:graphicFrame>
      <p:sp>
        <p:nvSpPr>
          <p:cNvPr id="3789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011C8CF-0D99-4CAB-AB8E-1EC2253D86A2}" type="slidenum">
              <a:rPr lang="en-US" altLang="en-US" sz="1400">
                <a:latin typeface="Georgia Regular" panose="02040502050405020303" pitchFamily="18" charset="0"/>
              </a:rPr>
              <a:pPr eaLnBrk="1" hangingPunct="1"/>
              <a:t>16</a:t>
            </a:fld>
            <a:endParaRPr lang="en-US" altLang="en-US" sz="1400" dirty="0">
              <a:latin typeface="Georgia Regular" panose="02040502050405020303"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2"/>
          <p:cNvSpPr>
            <a:spLocks noGrp="1" noChangeArrowheads="1"/>
          </p:cNvSpPr>
          <p:nvPr>
            <p:ph type="title"/>
          </p:nvPr>
        </p:nvSpPr>
        <p:spPr>
          <a:xfrm>
            <a:off x="1504579" y="12700"/>
            <a:ext cx="9144000" cy="1143000"/>
          </a:xfrm>
        </p:spPr>
        <p:txBody>
          <a:bodyPr/>
          <a:lstStyle/>
          <a:p>
            <a:pPr algn="ctr" eaLnBrk="1" hangingPunct="1"/>
            <a:r>
              <a:rPr lang="en-US" altLang="en-US" i="1" dirty="0" err="1">
                <a:solidFill>
                  <a:schemeClr val="accent4"/>
                </a:solidFill>
                <a:latin typeface="Times New Roman" panose="02020603050405020304" pitchFamily="18" charset="0"/>
                <a:ea typeface="ＭＳ Ｐゴシック" panose="020B0600070205080204" pitchFamily="34" charset="-128"/>
              </a:rPr>
              <a:t>SS</a:t>
            </a:r>
            <a:r>
              <a:rPr lang="en-US" altLang="en-US" i="1" baseline="-25000" dirty="0" err="1">
                <a:solidFill>
                  <a:schemeClr val="accent4"/>
                </a:solidFill>
                <a:latin typeface="Times New Roman" panose="02020603050405020304" pitchFamily="18" charset="0"/>
                <a:ea typeface="ＭＳ Ｐゴシック" panose="020B0600070205080204" pitchFamily="34" charset="-128"/>
              </a:rPr>
              <a:t>Subject</a:t>
            </a:r>
            <a:endParaRPr lang="en-US" altLang="en-US" i="1" baseline="-25000" dirty="0">
              <a:solidFill>
                <a:schemeClr val="accent4"/>
              </a:solidFill>
              <a:latin typeface="Times New Roman" panose="02020603050405020304" pitchFamily="18" charset="0"/>
              <a:ea typeface="ＭＳ Ｐゴシック" panose="020B0600070205080204" pitchFamily="34" charset="-128"/>
            </a:endParaRPr>
          </a:p>
        </p:txBody>
      </p:sp>
      <p:sp>
        <p:nvSpPr>
          <p:cNvPr id="38918" name="Rectangle 3"/>
          <p:cNvSpPr>
            <a:spLocks noGrp="1" noChangeArrowheads="1"/>
          </p:cNvSpPr>
          <p:nvPr>
            <p:ph type="body" sz="half" idx="1"/>
          </p:nvPr>
        </p:nvSpPr>
        <p:spPr>
          <a:xfrm>
            <a:off x="914400" y="1177131"/>
            <a:ext cx="10363200" cy="4144963"/>
          </a:xfrm>
        </p:spPr>
        <p:txBody>
          <a:bodyPr>
            <a:normAutofit/>
          </a:bodyPr>
          <a:lstStyle/>
          <a:p>
            <a:pPr eaLnBrk="1" hangingPunct="1"/>
            <a:r>
              <a:rPr lang="en-US" altLang="en-US" dirty="0">
                <a:latin typeface="Georgia" panose="02040502050405020303" pitchFamily="18" charset="0"/>
                <a:ea typeface="ＭＳ Ｐゴシック" panose="020B0600070205080204" pitchFamily="34" charset="-128"/>
              </a:rPr>
              <a:t>In computing individual subject means, all scores in a given row are averaged, regardless of level of RM factor</a:t>
            </a:r>
          </a:p>
          <a:p>
            <a:pPr eaLnBrk="1" hangingPunct="1"/>
            <a:endParaRPr lang="en-US" altLang="en-US" sz="1400" dirty="0">
              <a:latin typeface="Georgia" panose="02040502050405020303" pitchFamily="18" charset="0"/>
              <a:ea typeface="ＭＳ Ｐゴシック" panose="020B0600070205080204" pitchFamily="34" charset="-128"/>
            </a:endParaRPr>
          </a:p>
          <a:p>
            <a:pPr lvl="1" eaLnBrk="1" hangingPunct="1"/>
            <a:r>
              <a:rPr lang="en-US" altLang="en-US" sz="2000" dirty="0" err="1">
                <a:latin typeface="Georgia" panose="02040502050405020303" pitchFamily="18" charset="0"/>
                <a:ea typeface="ＭＳ Ｐゴシック" panose="020B0600070205080204" pitchFamily="34" charset="-128"/>
              </a:rPr>
              <a:t>n</a:t>
            </a:r>
            <a:r>
              <a:rPr lang="en-US" altLang="en-US" sz="2000" baseline="-25000" dirty="0" err="1">
                <a:latin typeface="Georgia" panose="02040502050405020303" pitchFamily="18" charset="0"/>
                <a:ea typeface="ＭＳ Ｐゴシック" panose="020B0600070205080204" pitchFamily="34" charset="-128"/>
              </a:rPr>
              <a:t>row</a:t>
            </a:r>
            <a:r>
              <a:rPr lang="en-US" altLang="en-US" sz="2000" dirty="0">
                <a:latin typeface="Georgia" panose="02040502050405020303" pitchFamily="18" charset="0"/>
                <a:ea typeface="ＭＳ Ｐゴシック" panose="020B0600070205080204" pitchFamily="34" charset="-128"/>
              </a:rPr>
              <a:t> = # repeated measurements of outcome from same participant, since n = 1 per cell</a:t>
            </a:r>
          </a:p>
        </p:txBody>
      </p:sp>
      <p:graphicFrame>
        <p:nvGraphicFramePr>
          <p:cNvPr id="38914" name="Object 2"/>
          <p:cNvGraphicFramePr>
            <a:graphicFrameLocks noGrp="1" noChangeAspect="1"/>
          </p:cNvGraphicFramePr>
          <p:nvPr>
            <p:ph sz="half" idx="2"/>
            <p:extLst>
              <p:ext uri="{D42A27DB-BD31-4B8C-83A1-F6EECF244321}">
                <p14:modId xmlns:p14="http://schemas.microsoft.com/office/powerpoint/2010/main" val="264142579"/>
              </p:ext>
            </p:extLst>
          </p:nvPr>
        </p:nvGraphicFramePr>
        <p:xfrm>
          <a:off x="1868487" y="3419872"/>
          <a:ext cx="8455025" cy="2419350"/>
        </p:xfrm>
        <a:graphic>
          <a:graphicData uri="http://schemas.openxmlformats.org/presentationml/2006/ole">
            <mc:AlternateContent xmlns:mc="http://schemas.openxmlformats.org/markup-compatibility/2006">
              <mc:Choice xmlns:v="urn:schemas-microsoft-com:vml" Requires="v">
                <p:oleObj spid="_x0000_s38971" name="Equation" r:id="rId3" imgW="4216320" imgH="1206360" progId="Equation.DSMT4">
                  <p:embed/>
                </p:oleObj>
              </mc:Choice>
              <mc:Fallback>
                <p:oleObj name="Equation" r:id="rId3" imgW="4216320" imgH="120636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8487" y="3419872"/>
                        <a:ext cx="8455025" cy="2419350"/>
                      </a:xfrm>
                      <a:prstGeom prst="rect">
                        <a:avLst/>
                      </a:prstGeom>
                      <a:solidFill>
                        <a:schemeClr val="accent4">
                          <a:lumMod val="20000"/>
                          <a:lumOff val="80000"/>
                        </a:schemeClr>
                      </a:solidFill>
                      <a:ln>
                        <a:noFill/>
                      </a:ln>
                      <a:effectLst/>
                    </p:spPr>
                  </p:pic>
                </p:oleObj>
              </mc:Fallback>
            </mc:AlternateContent>
          </a:graphicData>
        </a:graphic>
      </p:graphicFrame>
      <p:sp>
        <p:nvSpPr>
          <p:cNvPr id="38916"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1D7C047-25C8-4525-910F-D58671094200}" type="slidenum">
              <a:rPr lang="en-US" altLang="en-US" sz="1400">
                <a:latin typeface="Georgia Regular" panose="02040502050405020303" pitchFamily="18" charset="0"/>
              </a:rPr>
              <a:pPr eaLnBrk="1" hangingPunct="1"/>
              <a:t>17</a:t>
            </a:fld>
            <a:endParaRPr lang="en-US" altLang="en-US" sz="1400" dirty="0">
              <a:latin typeface="Georgia Regular" panose="02040502050405020303"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2"/>
          <p:cNvSpPr>
            <a:spLocks noGrp="1" noChangeArrowheads="1"/>
          </p:cNvSpPr>
          <p:nvPr>
            <p:ph type="title"/>
          </p:nvPr>
        </p:nvSpPr>
        <p:spPr>
          <a:xfrm>
            <a:off x="2199132" y="0"/>
            <a:ext cx="7772400" cy="1219200"/>
          </a:xfrm>
        </p:spPr>
        <p:txBody>
          <a:bodyPr/>
          <a:lstStyle/>
          <a:p>
            <a:pPr algn="ctr" eaLnBrk="1" hangingPunct="1"/>
            <a:r>
              <a:rPr lang="en-US" altLang="en-US" i="1" dirty="0" err="1">
                <a:solidFill>
                  <a:schemeClr val="accent5"/>
                </a:solidFill>
                <a:latin typeface="Times New Roman" panose="02020603050405020304" pitchFamily="18" charset="0"/>
                <a:ea typeface="ＭＳ Ｐゴシック" panose="020B0600070205080204" pitchFamily="34" charset="-128"/>
              </a:rPr>
              <a:t>SS</a:t>
            </a:r>
            <a:r>
              <a:rPr lang="en-US" altLang="en-US" i="1" baseline="-25000" dirty="0" err="1">
                <a:solidFill>
                  <a:schemeClr val="accent5"/>
                </a:solidFill>
                <a:latin typeface="Times New Roman" panose="02020603050405020304" pitchFamily="18" charset="0"/>
                <a:ea typeface="ＭＳ Ｐゴシック" panose="020B0600070205080204" pitchFamily="34" charset="-128"/>
              </a:rPr>
              <a:t>interaction</a:t>
            </a:r>
            <a:endParaRPr lang="en-US" altLang="en-US" i="1" baseline="-25000" dirty="0">
              <a:solidFill>
                <a:schemeClr val="accent5"/>
              </a:solidFill>
              <a:latin typeface="Times New Roman" panose="02020603050405020304" pitchFamily="18" charset="0"/>
              <a:ea typeface="ＭＳ Ｐゴシック" panose="020B0600070205080204" pitchFamily="34" charset="-128"/>
            </a:endParaRPr>
          </a:p>
        </p:txBody>
      </p:sp>
      <p:graphicFrame>
        <p:nvGraphicFramePr>
          <p:cNvPr id="39938" name="Object 2"/>
          <p:cNvGraphicFramePr>
            <a:graphicFrameLocks noGrp="1" noChangeAspect="1"/>
          </p:cNvGraphicFramePr>
          <p:nvPr>
            <p:ph idx="1"/>
            <p:extLst>
              <p:ext uri="{D42A27DB-BD31-4B8C-83A1-F6EECF244321}">
                <p14:modId xmlns:p14="http://schemas.microsoft.com/office/powerpoint/2010/main" val="1967402524"/>
              </p:ext>
            </p:extLst>
          </p:nvPr>
        </p:nvGraphicFramePr>
        <p:xfrm>
          <a:off x="3092450" y="2392363"/>
          <a:ext cx="5984875" cy="3405187"/>
        </p:xfrm>
        <a:graphic>
          <a:graphicData uri="http://schemas.openxmlformats.org/presentationml/2006/ole">
            <mc:AlternateContent xmlns:mc="http://schemas.openxmlformats.org/markup-compatibility/2006">
              <mc:Choice xmlns:v="urn:schemas-microsoft-com:vml" Requires="v">
                <p:oleObj spid="_x0000_s39994" name="Equation" r:id="rId3" imgW="3035160" imgH="1726920" progId="Equation.DSMT4">
                  <p:embed/>
                </p:oleObj>
              </mc:Choice>
              <mc:Fallback>
                <p:oleObj name="Equation" r:id="rId3" imgW="3035160" imgH="172692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2450" y="2392363"/>
                        <a:ext cx="5984875" cy="3405187"/>
                      </a:xfrm>
                      <a:prstGeom prst="rect">
                        <a:avLst/>
                      </a:prstGeom>
                      <a:solidFill>
                        <a:schemeClr val="accent5">
                          <a:lumMod val="20000"/>
                          <a:lumOff val="80000"/>
                        </a:schemeClr>
                      </a:solidFill>
                      <a:ln>
                        <a:solidFill>
                          <a:schemeClr val="accent5">
                            <a:lumMod val="20000"/>
                            <a:lumOff val="80000"/>
                          </a:schemeClr>
                        </a:solidFill>
                      </a:ln>
                      <a:effectLst/>
                      <a:extLst/>
                    </p:spPr>
                  </p:pic>
                </p:oleObj>
              </mc:Fallback>
            </mc:AlternateContent>
          </a:graphicData>
        </a:graphic>
      </p:graphicFrame>
      <p:sp>
        <p:nvSpPr>
          <p:cNvPr id="3994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95D4081-648B-4D07-94DD-14A80326A622}" type="slidenum">
              <a:rPr lang="en-US" altLang="en-US" sz="1400">
                <a:latin typeface="Georgia Regular" panose="02040502050405020303" pitchFamily="18" charset="0"/>
              </a:rPr>
              <a:pPr eaLnBrk="1" hangingPunct="1"/>
              <a:t>18</a:t>
            </a:fld>
            <a:endParaRPr lang="en-US" altLang="en-US" sz="1400" dirty="0">
              <a:latin typeface="Georgia Regular" panose="02040502050405020303" pitchFamily="18" charset="0"/>
            </a:endParaRPr>
          </a:p>
        </p:txBody>
      </p:sp>
      <p:sp>
        <p:nvSpPr>
          <p:cNvPr id="39942" name="Rectangle 3"/>
          <p:cNvSpPr>
            <a:spLocks noGrp="1" noChangeArrowheads="1"/>
          </p:cNvSpPr>
          <p:nvPr>
            <p:ph type="body" idx="4294967295"/>
          </p:nvPr>
        </p:nvSpPr>
        <p:spPr>
          <a:xfrm>
            <a:off x="1143000" y="1371600"/>
            <a:ext cx="10134600" cy="4525963"/>
          </a:xfrm>
        </p:spPr>
        <p:txBody>
          <a:bodyPr/>
          <a:lstStyle/>
          <a:p>
            <a:pPr eaLnBrk="1" hangingPunct="1"/>
            <a:r>
              <a:rPr lang="en-US" altLang="en-US" dirty="0">
                <a:ea typeface="ＭＳ Ｐゴシック" panose="020B0600070205080204" pitchFamily="34" charset="-128"/>
              </a:rPr>
              <a:t>Variability among cell means when variability due to individual Subject and RM effects have been </a:t>
            </a:r>
            <a:r>
              <a:rPr lang="en-US" altLang="en-US" b="1" dirty="0">
                <a:ea typeface="ＭＳ Ｐゴシック" panose="020B0600070205080204" pitchFamily="34" charset="-128"/>
              </a:rPr>
              <a:t>removed</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3"/>
          <p:cNvSpPr>
            <a:spLocks noGrp="1" noChangeArrowheads="1"/>
          </p:cNvSpPr>
          <p:nvPr>
            <p:ph sz="half" idx="1"/>
          </p:nvPr>
        </p:nvSpPr>
        <p:spPr>
          <a:xfrm>
            <a:off x="170837" y="1365455"/>
            <a:ext cx="4267200" cy="1066800"/>
          </a:xfrm>
        </p:spPr>
        <p:txBody>
          <a:bodyPr>
            <a:normAutofit/>
          </a:bodyPr>
          <a:lstStyle/>
          <a:p>
            <a:pPr marL="0" indent="0" algn="ctr">
              <a:buNone/>
            </a:pPr>
            <a:r>
              <a:rPr lang="en-US" altLang="en-US" sz="2400" i="1" dirty="0" err="1">
                <a:latin typeface="Times New Roman" panose="02020603050405020304" pitchFamily="18" charset="0"/>
                <a:ea typeface="ＭＳ Ｐゴシック" panose="020B0600070205080204" pitchFamily="34" charset="-128"/>
              </a:rPr>
              <a:t>SS</a:t>
            </a:r>
            <a:r>
              <a:rPr lang="en-US" altLang="en-US" sz="2400" i="1" baseline="-25000" dirty="0" err="1">
                <a:latin typeface="Times New Roman" panose="02020603050405020304" pitchFamily="18" charset="0"/>
                <a:ea typeface="ＭＳ Ｐゴシック" panose="020B0600070205080204" pitchFamily="34" charset="-128"/>
              </a:rPr>
              <a:t>Total</a:t>
            </a:r>
            <a:r>
              <a:rPr lang="en-US" altLang="en-US" sz="2400" i="1" dirty="0">
                <a:latin typeface="Times New Roman" panose="02020603050405020304" pitchFamily="18" charset="0"/>
                <a:ea typeface="ＭＳ Ｐゴシック" panose="020B0600070205080204" pitchFamily="34" charset="-128"/>
              </a:rPr>
              <a:t> = </a:t>
            </a:r>
            <a:r>
              <a:rPr lang="en-US" altLang="en-US" sz="2400" i="1" dirty="0" err="1">
                <a:solidFill>
                  <a:schemeClr val="accent6"/>
                </a:solidFill>
                <a:latin typeface="Times New Roman" panose="02020603050405020304" pitchFamily="18" charset="0"/>
                <a:ea typeface="ＭＳ Ｐゴシック" panose="020B0600070205080204" pitchFamily="34" charset="-128"/>
              </a:rPr>
              <a:t>SS</a:t>
            </a:r>
            <a:r>
              <a:rPr lang="en-US" altLang="en-US" sz="2400" i="1" baseline="-25000" dirty="0" err="1">
                <a:solidFill>
                  <a:schemeClr val="accent6"/>
                </a:solidFill>
                <a:latin typeface="Times New Roman" panose="02020603050405020304" pitchFamily="18" charset="0"/>
                <a:ea typeface="ＭＳ Ｐゴシック" panose="020B0600070205080204" pitchFamily="34" charset="-128"/>
              </a:rPr>
              <a:t>Row</a:t>
            </a:r>
            <a:r>
              <a:rPr lang="en-US" altLang="en-US" sz="2400" i="1" baseline="-25000" dirty="0">
                <a:latin typeface="Times New Roman" panose="02020603050405020304" pitchFamily="18" charset="0"/>
                <a:ea typeface="ＭＳ Ｐゴシック" panose="020B0600070205080204" pitchFamily="34" charset="-128"/>
              </a:rPr>
              <a:t> </a:t>
            </a:r>
            <a:r>
              <a:rPr lang="en-US" altLang="en-US" sz="2400" i="1" dirty="0">
                <a:latin typeface="Times New Roman" panose="02020603050405020304" pitchFamily="18" charset="0"/>
                <a:ea typeface="ＭＳ Ｐゴシック" panose="020B0600070205080204" pitchFamily="34" charset="-128"/>
              </a:rPr>
              <a:t>+ </a:t>
            </a:r>
            <a:r>
              <a:rPr lang="en-US" altLang="en-US" sz="2400" i="1" dirty="0" err="1">
                <a:solidFill>
                  <a:srgbClr val="0070C0"/>
                </a:solidFill>
                <a:latin typeface="Times New Roman" panose="02020603050405020304" pitchFamily="18" charset="0"/>
                <a:ea typeface="ＭＳ Ｐゴシック" panose="020B0600070205080204" pitchFamily="34" charset="-128"/>
              </a:rPr>
              <a:t>SS</a:t>
            </a:r>
            <a:r>
              <a:rPr lang="en-US" altLang="en-US" sz="2400" i="1" baseline="-25000" dirty="0" err="1">
                <a:solidFill>
                  <a:srgbClr val="0070C0"/>
                </a:solidFill>
                <a:latin typeface="Times New Roman" panose="02020603050405020304" pitchFamily="18" charset="0"/>
                <a:ea typeface="ＭＳ Ｐゴシック" panose="020B0600070205080204" pitchFamily="34" charset="-128"/>
              </a:rPr>
              <a:t>Within</a:t>
            </a:r>
            <a:endParaRPr lang="en-US" altLang="en-US" sz="2400" dirty="0">
              <a:solidFill>
                <a:srgbClr val="0070C0"/>
              </a:solidFill>
              <a:ea typeface="ＭＳ Ｐゴシック" panose="020B0600070205080204" pitchFamily="34" charset="-128"/>
            </a:endParaRPr>
          </a:p>
        </p:txBody>
      </p:sp>
      <p:sp>
        <p:nvSpPr>
          <p:cNvPr id="41990" name="Rectangle 7"/>
          <p:cNvSpPr>
            <a:spLocks noGrp="1" noChangeArrowheads="1"/>
          </p:cNvSpPr>
          <p:nvPr>
            <p:ph sz="half" idx="2"/>
          </p:nvPr>
        </p:nvSpPr>
        <p:spPr>
          <a:xfrm>
            <a:off x="6202439" y="1405484"/>
            <a:ext cx="5257800" cy="1066800"/>
          </a:xfrm>
        </p:spPr>
        <p:txBody>
          <a:bodyPr>
            <a:normAutofit/>
          </a:bodyPr>
          <a:lstStyle/>
          <a:p>
            <a:pPr marL="274320" lvl="1" indent="0" algn="ctr">
              <a:buNone/>
            </a:pPr>
            <a:r>
              <a:rPr lang="en-US" altLang="en-US" sz="2400" i="1" dirty="0" err="1">
                <a:latin typeface="Times New Roman" panose="02020603050405020304" pitchFamily="18" charset="0"/>
                <a:ea typeface="ＭＳ Ｐゴシック" panose="020B0600070205080204" pitchFamily="34" charset="-128"/>
              </a:rPr>
              <a:t>SS</a:t>
            </a:r>
            <a:r>
              <a:rPr lang="en-US" altLang="en-US" sz="2400" i="1" baseline="-25000" dirty="0" err="1">
                <a:latin typeface="Times New Roman" panose="02020603050405020304" pitchFamily="18" charset="0"/>
                <a:ea typeface="ＭＳ Ｐゴシック" panose="020B0600070205080204" pitchFamily="34" charset="-128"/>
              </a:rPr>
              <a:t>Total</a:t>
            </a:r>
            <a:r>
              <a:rPr lang="en-US" altLang="en-US" sz="2400" i="1" baseline="-25000" dirty="0">
                <a:latin typeface="Times New Roman" panose="02020603050405020304" pitchFamily="18" charset="0"/>
                <a:ea typeface="ＭＳ Ｐゴシック" panose="020B0600070205080204" pitchFamily="34" charset="-128"/>
              </a:rPr>
              <a:t> </a:t>
            </a:r>
            <a:r>
              <a:rPr lang="en-US" altLang="en-US" sz="2400" i="1" dirty="0">
                <a:latin typeface="Times New Roman" panose="02020603050405020304" pitchFamily="18" charset="0"/>
                <a:ea typeface="ＭＳ Ｐゴシック" panose="020B0600070205080204" pitchFamily="34" charset="-128"/>
              </a:rPr>
              <a:t>= </a:t>
            </a:r>
            <a:r>
              <a:rPr lang="en-US" altLang="en-US" sz="2400" i="1" dirty="0">
                <a:solidFill>
                  <a:schemeClr val="accent6"/>
                </a:solidFill>
                <a:latin typeface="Times New Roman" panose="02020603050405020304" pitchFamily="18" charset="0"/>
                <a:ea typeface="ＭＳ Ｐゴシック" panose="020B0600070205080204" pitchFamily="34" charset="-128"/>
              </a:rPr>
              <a:t>SS</a:t>
            </a:r>
            <a:r>
              <a:rPr lang="en-US" altLang="en-US" sz="2400" i="1" baseline="-25000" dirty="0">
                <a:solidFill>
                  <a:schemeClr val="accent6"/>
                </a:solidFill>
                <a:latin typeface="Times New Roman" panose="02020603050405020304" pitchFamily="18" charset="0"/>
                <a:ea typeface="ＭＳ Ｐゴシック" panose="020B0600070205080204" pitchFamily="34" charset="-128"/>
              </a:rPr>
              <a:t>RM</a:t>
            </a:r>
            <a:r>
              <a:rPr lang="en-US" altLang="en-US" sz="2400" i="1" dirty="0">
                <a:solidFill>
                  <a:srgbClr val="009900"/>
                </a:solidFill>
                <a:latin typeface="Times New Roman" panose="02020603050405020304" pitchFamily="18" charset="0"/>
                <a:ea typeface="ＭＳ Ｐゴシック" panose="020B0600070205080204" pitchFamily="34" charset="-128"/>
              </a:rPr>
              <a:t> </a:t>
            </a:r>
            <a:r>
              <a:rPr lang="en-US" altLang="en-US" sz="2400" i="1" dirty="0">
                <a:latin typeface="Times New Roman" panose="02020603050405020304" pitchFamily="18" charset="0"/>
                <a:ea typeface="ＭＳ Ｐゴシック" panose="020B0600070205080204" pitchFamily="34" charset="-128"/>
              </a:rPr>
              <a:t>+ </a:t>
            </a:r>
            <a:r>
              <a:rPr lang="en-US" altLang="en-US" sz="2400" i="1" dirty="0" err="1">
                <a:solidFill>
                  <a:srgbClr val="0070C0"/>
                </a:solidFill>
                <a:latin typeface="Times New Roman" panose="02020603050405020304" pitchFamily="18" charset="0"/>
                <a:ea typeface="ＭＳ Ｐゴシック" panose="020B0600070205080204" pitchFamily="34" charset="-128"/>
              </a:rPr>
              <a:t>SS</a:t>
            </a:r>
            <a:r>
              <a:rPr lang="en-US" altLang="en-US" sz="2400" i="1" baseline="-25000" dirty="0" err="1">
                <a:solidFill>
                  <a:srgbClr val="0070C0"/>
                </a:solidFill>
                <a:latin typeface="Times New Roman" panose="02020603050405020304" pitchFamily="18" charset="0"/>
                <a:ea typeface="ＭＳ Ｐゴシック" panose="020B0600070205080204" pitchFamily="34" charset="-128"/>
              </a:rPr>
              <a:t>Subj</a:t>
            </a:r>
            <a:r>
              <a:rPr lang="en-US" altLang="en-US" sz="2400" i="1" dirty="0">
                <a:solidFill>
                  <a:srgbClr val="0070C0"/>
                </a:solidFill>
                <a:latin typeface="Times New Roman" panose="02020603050405020304" pitchFamily="18" charset="0"/>
                <a:ea typeface="ＭＳ Ｐゴシック" panose="020B0600070205080204" pitchFamily="34" charset="-128"/>
              </a:rPr>
              <a:t> + </a:t>
            </a:r>
            <a:r>
              <a:rPr lang="en-US" altLang="en-US" sz="2400" i="1" dirty="0" err="1">
                <a:solidFill>
                  <a:srgbClr val="0070C0"/>
                </a:solidFill>
                <a:latin typeface="Times New Roman" panose="02020603050405020304" pitchFamily="18" charset="0"/>
                <a:ea typeface="ＭＳ Ｐゴシック" panose="020B0600070205080204" pitchFamily="34" charset="-128"/>
              </a:rPr>
              <a:t>SS</a:t>
            </a:r>
            <a:r>
              <a:rPr lang="en-US" altLang="en-US" sz="2400" i="1" baseline="-25000" dirty="0" err="1">
                <a:solidFill>
                  <a:srgbClr val="0070C0"/>
                </a:solidFill>
                <a:latin typeface="Times New Roman" panose="02020603050405020304" pitchFamily="18" charset="0"/>
                <a:ea typeface="ＭＳ Ｐゴシック" panose="020B0600070205080204" pitchFamily="34" charset="-128"/>
              </a:rPr>
              <a:t>RMxS</a:t>
            </a:r>
            <a:endParaRPr lang="en-US" altLang="en-US" sz="2400" baseline="-25000" dirty="0">
              <a:solidFill>
                <a:srgbClr val="0070C0"/>
              </a:solidFill>
              <a:ea typeface="ＭＳ Ｐゴシック" panose="020B0600070205080204" pitchFamily="34" charset="-128"/>
            </a:endParaRPr>
          </a:p>
        </p:txBody>
      </p:sp>
      <p:sp>
        <p:nvSpPr>
          <p:cNvPr id="4198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F71845A-8066-4494-84BC-ACB4F8E9B676}" type="slidenum">
              <a:rPr lang="en-US" altLang="en-US" sz="1400">
                <a:latin typeface="Georgia Regular" panose="02040502050405020303" pitchFamily="18" charset="0"/>
              </a:rPr>
              <a:pPr eaLnBrk="1" hangingPunct="1"/>
              <a:t>19</a:t>
            </a:fld>
            <a:endParaRPr lang="en-US" altLang="en-US" sz="1400" dirty="0">
              <a:latin typeface="Georgia Regular" panose="02040502050405020303" pitchFamily="18" charset="0"/>
            </a:endParaRPr>
          </a:p>
        </p:txBody>
      </p:sp>
      <p:grpSp>
        <p:nvGrpSpPr>
          <p:cNvPr id="10" name="Group 9"/>
          <p:cNvGrpSpPr/>
          <p:nvPr/>
        </p:nvGrpSpPr>
        <p:grpSpPr>
          <a:xfrm>
            <a:off x="3379085" y="1954692"/>
            <a:ext cx="7421336" cy="593342"/>
            <a:chOff x="3733800" y="2895600"/>
            <a:chExt cx="5130800" cy="762000"/>
          </a:xfrm>
        </p:grpSpPr>
        <p:sp>
          <p:nvSpPr>
            <p:cNvPr id="41992" name="Line 10"/>
            <p:cNvSpPr>
              <a:spLocks noChangeShapeType="1"/>
            </p:cNvSpPr>
            <p:nvPr/>
          </p:nvSpPr>
          <p:spPr bwMode="auto">
            <a:xfrm flipV="1">
              <a:off x="3733800" y="2971800"/>
              <a:ext cx="0" cy="685800"/>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Georgia Regular" panose="02040502050405020303" pitchFamily="18" charset="0"/>
              </a:endParaRPr>
            </a:p>
          </p:txBody>
        </p:sp>
        <p:sp>
          <p:nvSpPr>
            <p:cNvPr id="41995" name="Line 13"/>
            <p:cNvSpPr>
              <a:spLocks noChangeShapeType="1"/>
            </p:cNvSpPr>
            <p:nvPr/>
          </p:nvSpPr>
          <p:spPr bwMode="auto">
            <a:xfrm flipV="1">
              <a:off x="8153400" y="3200400"/>
              <a:ext cx="0" cy="457200"/>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Georgia Regular" panose="02040502050405020303" pitchFamily="18" charset="0"/>
              </a:endParaRPr>
            </a:p>
          </p:txBody>
        </p:sp>
        <p:sp>
          <p:nvSpPr>
            <p:cNvPr id="41996" name="Line 14"/>
            <p:cNvSpPr>
              <a:spLocks noChangeShapeType="1"/>
            </p:cNvSpPr>
            <p:nvPr/>
          </p:nvSpPr>
          <p:spPr bwMode="auto">
            <a:xfrm>
              <a:off x="3733800" y="3657600"/>
              <a:ext cx="4419600"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dirty="0">
                <a:latin typeface="Georgia Regular" panose="02040502050405020303" pitchFamily="18" charset="0"/>
              </a:endParaRPr>
            </a:p>
          </p:txBody>
        </p:sp>
        <p:sp>
          <p:nvSpPr>
            <p:cNvPr id="41997" name="AutoShape 16"/>
            <p:cNvSpPr>
              <a:spLocks/>
            </p:cNvSpPr>
            <p:nvPr/>
          </p:nvSpPr>
          <p:spPr bwMode="auto">
            <a:xfrm rot="5400000">
              <a:off x="7988300" y="2324100"/>
              <a:ext cx="304800" cy="1447800"/>
            </a:xfrm>
            <a:prstGeom prst="rightBrace">
              <a:avLst>
                <a:gd name="adj1" fmla="val 39583"/>
                <a:gd name="adj2" fmla="val 50000"/>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dirty="0">
                <a:latin typeface="Georgia Regular" panose="02040502050405020303" pitchFamily="18" charset="0"/>
              </a:endParaRPr>
            </a:p>
          </p:txBody>
        </p:sp>
      </p:grpSp>
      <p:grpSp>
        <p:nvGrpSpPr>
          <p:cNvPr id="9" name="Group 8"/>
          <p:cNvGrpSpPr/>
          <p:nvPr/>
        </p:nvGrpSpPr>
        <p:grpSpPr>
          <a:xfrm>
            <a:off x="2249127" y="1891302"/>
            <a:ext cx="6172200" cy="482705"/>
            <a:chOff x="2743200" y="2971800"/>
            <a:chExt cx="4267200" cy="457200"/>
          </a:xfrm>
        </p:grpSpPr>
        <p:sp>
          <p:nvSpPr>
            <p:cNvPr id="41993" name="Line 11"/>
            <p:cNvSpPr>
              <a:spLocks noChangeShapeType="1"/>
            </p:cNvSpPr>
            <p:nvPr/>
          </p:nvSpPr>
          <p:spPr bwMode="auto">
            <a:xfrm flipV="1">
              <a:off x="2743200" y="2971800"/>
              <a:ext cx="0" cy="457200"/>
            </a:xfrm>
            <a:prstGeom prst="line">
              <a:avLst/>
            </a:prstGeom>
            <a:noFill/>
            <a:ln w="19050">
              <a:solidFill>
                <a:schemeClr val="accent6"/>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Georgia Regular" panose="02040502050405020303" pitchFamily="18" charset="0"/>
              </a:endParaRPr>
            </a:p>
          </p:txBody>
        </p:sp>
        <p:sp>
          <p:nvSpPr>
            <p:cNvPr id="41994" name="Line 12"/>
            <p:cNvSpPr>
              <a:spLocks noChangeShapeType="1"/>
            </p:cNvSpPr>
            <p:nvPr/>
          </p:nvSpPr>
          <p:spPr bwMode="auto">
            <a:xfrm flipV="1">
              <a:off x="7010400" y="2971800"/>
              <a:ext cx="0" cy="457200"/>
            </a:xfrm>
            <a:prstGeom prst="line">
              <a:avLst/>
            </a:prstGeom>
            <a:noFill/>
            <a:ln w="19050">
              <a:solidFill>
                <a:schemeClr val="accent6"/>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Georgia Regular" panose="02040502050405020303" pitchFamily="18" charset="0"/>
              </a:endParaRPr>
            </a:p>
          </p:txBody>
        </p:sp>
        <p:sp>
          <p:nvSpPr>
            <p:cNvPr id="41998" name="Line 17"/>
            <p:cNvSpPr>
              <a:spLocks noChangeShapeType="1"/>
            </p:cNvSpPr>
            <p:nvPr/>
          </p:nvSpPr>
          <p:spPr bwMode="auto">
            <a:xfrm>
              <a:off x="2743200" y="3429000"/>
              <a:ext cx="4267200" cy="0"/>
            </a:xfrm>
            <a:prstGeom prst="line">
              <a:avLst/>
            </a:prstGeom>
            <a:noFill/>
            <a:ln w="190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dirty="0">
                <a:latin typeface="Georgia Regular" panose="02040502050405020303" pitchFamily="18" charset="0"/>
              </a:endParaRPr>
            </a:p>
          </p:txBody>
        </p:sp>
      </p:grpSp>
      <p:grpSp>
        <p:nvGrpSpPr>
          <p:cNvPr id="8" name="Group 7"/>
          <p:cNvGrpSpPr/>
          <p:nvPr/>
        </p:nvGrpSpPr>
        <p:grpSpPr>
          <a:xfrm>
            <a:off x="1182327" y="1911033"/>
            <a:ext cx="6172200" cy="249757"/>
            <a:chOff x="1752600" y="2971800"/>
            <a:chExt cx="4267200" cy="228600"/>
          </a:xfrm>
        </p:grpSpPr>
        <p:sp>
          <p:nvSpPr>
            <p:cNvPr id="41999" name="Line 18"/>
            <p:cNvSpPr>
              <a:spLocks noChangeShapeType="1"/>
            </p:cNvSpPr>
            <p:nvPr/>
          </p:nvSpPr>
          <p:spPr bwMode="auto">
            <a:xfrm flipV="1">
              <a:off x="1752600" y="2971800"/>
              <a:ext cx="0" cy="2286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Georgia Regular" panose="02040502050405020303" pitchFamily="18" charset="0"/>
              </a:endParaRPr>
            </a:p>
          </p:txBody>
        </p:sp>
        <p:sp>
          <p:nvSpPr>
            <p:cNvPr id="42000" name="Line 19"/>
            <p:cNvSpPr>
              <a:spLocks noChangeShapeType="1"/>
            </p:cNvSpPr>
            <p:nvPr/>
          </p:nvSpPr>
          <p:spPr bwMode="auto">
            <a:xfrm flipV="1">
              <a:off x="6019800" y="2971800"/>
              <a:ext cx="0" cy="2286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Georgia Regular" panose="02040502050405020303" pitchFamily="18" charset="0"/>
              </a:endParaRPr>
            </a:p>
          </p:txBody>
        </p:sp>
        <p:sp>
          <p:nvSpPr>
            <p:cNvPr id="42001" name="Line 20"/>
            <p:cNvSpPr>
              <a:spLocks noChangeShapeType="1"/>
            </p:cNvSpPr>
            <p:nvPr/>
          </p:nvSpPr>
          <p:spPr bwMode="auto">
            <a:xfrm>
              <a:off x="1752600" y="3200400"/>
              <a:ext cx="42672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latin typeface="Georgia Regular" panose="02040502050405020303" pitchFamily="18" charset="0"/>
              </a:endParaRPr>
            </a:p>
          </p:txBody>
        </p:sp>
      </p:grpSp>
      <p:sp>
        <p:nvSpPr>
          <p:cNvPr id="18" name="Rectangle 2"/>
          <p:cNvSpPr txBox="1">
            <a:spLocks noChangeArrowheads="1"/>
          </p:cNvSpPr>
          <p:nvPr/>
        </p:nvSpPr>
        <p:spPr>
          <a:xfrm>
            <a:off x="1842852" y="107299"/>
            <a:ext cx="8534400" cy="8869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200" b="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altLang="en-US" dirty="0">
                <a:solidFill>
                  <a:schemeClr val="tx2"/>
                </a:solidFill>
                <a:latin typeface="Georgia Regular" panose="02040502050405020303" pitchFamily="18" charset="0"/>
                <a:ea typeface="ＭＳ Ｐゴシック" panose="020B0600070205080204" pitchFamily="34" charset="-128"/>
              </a:rPr>
              <a:t>SS &amp; degree of freedom</a:t>
            </a:r>
          </a:p>
        </p:txBody>
      </p:sp>
      <p:sp>
        <p:nvSpPr>
          <p:cNvPr id="11" name="Rectangle 10"/>
          <p:cNvSpPr/>
          <p:nvPr/>
        </p:nvSpPr>
        <p:spPr>
          <a:xfrm>
            <a:off x="716960" y="970668"/>
            <a:ext cx="3264933" cy="369332"/>
          </a:xfrm>
          <a:prstGeom prst="rect">
            <a:avLst/>
          </a:prstGeom>
        </p:spPr>
        <p:txBody>
          <a:bodyPr wrap="none">
            <a:spAutoFit/>
          </a:bodyPr>
          <a:lstStyle/>
          <a:p>
            <a:r>
              <a:rPr lang="en-US" altLang="en-US" dirty="0">
                <a:latin typeface="Georgia Regular" panose="02040502050405020303" pitchFamily="18" charset="0"/>
              </a:rPr>
              <a:t>Independent Groups ANOVA</a:t>
            </a:r>
            <a:endParaRPr lang="en-US" dirty="0">
              <a:latin typeface="Georgia Regular" panose="02040502050405020303" pitchFamily="18" charset="0"/>
            </a:endParaRPr>
          </a:p>
        </p:txBody>
      </p:sp>
      <p:sp>
        <p:nvSpPr>
          <p:cNvPr id="29" name="Rectangle 28"/>
          <p:cNvSpPr/>
          <p:nvPr/>
        </p:nvSpPr>
        <p:spPr>
          <a:xfrm>
            <a:off x="7354527" y="986147"/>
            <a:ext cx="3142463" cy="369332"/>
          </a:xfrm>
          <a:prstGeom prst="rect">
            <a:avLst/>
          </a:prstGeom>
        </p:spPr>
        <p:txBody>
          <a:bodyPr wrap="none">
            <a:spAutoFit/>
          </a:bodyPr>
          <a:lstStyle/>
          <a:p>
            <a:r>
              <a:rPr lang="en-US" dirty="0">
                <a:latin typeface="Georgia Regular" panose="02040502050405020303" pitchFamily="18" charset="0"/>
              </a:rPr>
              <a:t>Repeated Measures ANOVA</a:t>
            </a:r>
          </a:p>
        </p:txBody>
      </p:sp>
      <p:grpSp>
        <p:nvGrpSpPr>
          <p:cNvPr id="30" name="Group 29"/>
          <p:cNvGrpSpPr/>
          <p:nvPr/>
        </p:nvGrpSpPr>
        <p:grpSpPr>
          <a:xfrm>
            <a:off x="2204629" y="2698279"/>
            <a:ext cx="2514601" cy="1828800"/>
            <a:chOff x="0" y="-9525"/>
            <a:chExt cx="1809751" cy="1162050"/>
          </a:xfrm>
        </p:grpSpPr>
        <p:sp>
          <p:nvSpPr>
            <p:cNvPr id="31" name="Rectangle 30"/>
            <p:cNvSpPr/>
            <p:nvPr/>
          </p:nvSpPr>
          <p:spPr>
            <a:xfrm>
              <a:off x="429868" y="-9525"/>
              <a:ext cx="974683" cy="457200"/>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pPr>
              <a:r>
                <a:rPr lang="en-US" sz="1600" dirty="0">
                  <a:latin typeface="Georgia Regular" panose="02040502050405020303" pitchFamily="18" charset="0"/>
                  <a:ea typeface="Calibri" panose="020F0502020204030204" pitchFamily="34" charset="0"/>
                  <a:cs typeface="Times New Roman" panose="02020603050405020304" pitchFamily="18" charset="0"/>
                </a:rPr>
                <a:t>TOTAL</a:t>
              </a:r>
              <a:endParaRPr lang="en-US" sz="1400" dirty="0">
                <a:latin typeface="Georgia Regular" panose="02040502050405020303" pitchFamily="18" charset="0"/>
                <a:ea typeface="Calibri" panose="020F0502020204030204" pitchFamily="34" charset="0"/>
                <a:cs typeface="Times New Roman" panose="02020603050405020304" pitchFamily="18" charset="0"/>
              </a:endParaRPr>
            </a:p>
            <a:p>
              <a:pPr algn="ctr">
                <a:lnSpc>
                  <a:spcPct val="107000"/>
                </a:lnSpc>
              </a:pPr>
              <a:r>
                <a:rPr lang="en-US" sz="1600" dirty="0" err="1">
                  <a:latin typeface="Georgia Regular" panose="02040502050405020303" pitchFamily="18" charset="0"/>
                  <a:ea typeface="Calibri" panose="020F0502020204030204" pitchFamily="34" charset="0"/>
                  <a:cs typeface="Times New Roman" panose="02020603050405020304" pitchFamily="18" charset="0"/>
                </a:rPr>
                <a:t>df</a:t>
              </a:r>
              <a:r>
                <a:rPr lang="en-US" sz="1600" dirty="0">
                  <a:latin typeface="Georgia Regular" panose="02040502050405020303" pitchFamily="18" charset="0"/>
                  <a:ea typeface="Calibri" panose="020F0502020204030204" pitchFamily="34" charset="0"/>
                  <a:cs typeface="Times New Roman" panose="02020603050405020304" pitchFamily="18" charset="0"/>
                </a:rPr>
                <a:t> =   </a:t>
              </a:r>
              <a:r>
                <a:rPr lang="en-US" sz="1600" dirty="0" err="1">
                  <a:latin typeface="Georgia Regular" panose="02040502050405020303" pitchFamily="18" charset="0"/>
                  <a:ea typeface="Calibri" panose="020F0502020204030204" pitchFamily="34" charset="0"/>
                  <a:cs typeface="Times New Roman" panose="02020603050405020304" pitchFamily="18" charset="0"/>
                </a:rPr>
                <a:t>n</a:t>
              </a:r>
              <a:r>
                <a:rPr lang="en-US" sz="1600" baseline="-25000" dirty="0" err="1">
                  <a:latin typeface="Georgia Regular" panose="02040502050405020303" pitchFamily="18" charset="0"/>
                  <a:ea typeface="Calibri" panose="020F0502020204030204" pitchFamily="34" charset="0"/>
                  <a:cs typeface="Times New Roman" panose="02020603050405020304" pitchFamily="18" charset="0"/>
                </a:rPr>
                <a:t>T</a:t>
              </a:r>
              <a:r>
                <a:rPr lang="en-US" sz="1600" dirty="0">
                  <a:latin typeface="Georgia Regular" panose="02040502050405020303" pitchFamily="18" charset="0"/>
                  <a:ea typeface="Calibri" panose="020F0502020204030204" pitchFamily="34" charset="0"/>
                  <a:cs typeface="Times New Roman" panose="02020603050405020304" pitchFamily="18" charset="0"/>
                </a:rPr>
                <a:t> – 1 </a:t>
              </a:r>
              <a:endParaRPr lang="en-US" sz="1400" dirty="0">
                <a:latin typeface="Georgia Regular" panose="02040502050405020303" pitchFamily="18" charset="0"/>
                <a:ea typeface="Calibri" panose="020F0502020204030204" pitchFamily="34" charset="0"/>
                <a:cs typeface="Times New Roman" panose="02020603050405020304" pitchFamily="18" charset="0"/>
              </a:endParaRPr>
            </a:p>
          </p:txBody>
        </p:sp>
        <p:sp>
          <p:nvSpPr>
            <p:cNvPr id="32" name="Rectangle 31"/>
            <p:cNvSpPr/>
            <p:nvPr/>
          </p:nvSpPr>
          <p:spPr>
            <a:xfrm>
              <a:off x="0" y="685800"/>
              <a:ext cx="795193" cy="457200"/>
            </a:xfrm>
            <a:prstGeom prst="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pPr>
              <a:r>
                <a:rPr lang="en-US" sz="1400" dirty="0">
                  <a:latin typeface="Georgia Regular" panose="02040502050405020303" pitchFamily="18" charset="0"/>
                  <a:ea typeface="Calibri" panose="020F0502020204030204" pitchFamily="34" charset="0"/>
                  <a:cs typeface="Times New Roman" panose="02020603050405020304" pitchFamily="18" charset="0"/>
                </a:rPr>
                <a:t>Bet-group</a:t>
              </a:r>
              <a:endParaRPr lang="en-US" sz="1200" dirty="0">
                <a:latin typeface="Georgia Regular" panose="02040502050405020303" pitchFamily="18" charset="0"/>
                <a:ea typeface="Calibri" panose="020F0502020204030204" pitchFamily="34" charset="0"/>
                <a:cs typeface="Times New Roman" panose="02020603050405020304" pitchFamily="18" charset="0"/>
              </a:endParaRPr>
            </a:p>
            <a:p>
              <a:pPr algn="ctr">
                <a:lnSpc>
                  <a:spcPct val="107000"/>
                </a:lnSpc>
              </a:pPr>
              <a:r>
                <a:rPr lang="en-US" sz="1600" dirty="0" err="1">
                  <a:latin typeface="Georgia Regular" panose="02040502050405020303" pitchFamily="18" charset="0"/>
                  <a:ea typeface="Calibri" panose="020F0502020204030204" pitchFamily="34" charset="0"/>
                  <a:cs typeface="Times New Roman" panose="02020603050405020304" pitchFamily="18" charset="0"/>
                </a:rPr>
                <a:t>df</a:t>
              </a:r>
              <a:r>
                <a:rPr lang="en-US" sz="1600" dirty="0">
                  <a:latin typeface="Georgia Regular" panose="02040502050405020303" pitchFamily="18" charset="0"/>
                  <a:ea typeface="Calibri" panose="020F0502020204030204" pitchFamily="34" charset="0"/>
                  <a:cs typeface="Times New Roman" panose="02020603050405020304" pitchFamily="18" charset="0"/>
                </a:rPr>
                <a:t> = k – 1</a:t>
              </a:r>
              <a:endParaRPr lang="en-US" sz="1400" dirty="0">
                <a:latin typeface="Georgia Regular" panose="02040502050405020303" pitchFamily="18" charset="0"/>
                <a:ea typeface="Calibri" panose="020F0502020204030204" pitchFamily="34" charset="0"/>
                <a:cs typeface="Times New Roman" panose="02020603050405020304" pitchFamily="18" charset="0"/>
              </a:endParaRPr>
            </a:p>
          </p:txBody>
        </p:sp>
        <p:sp>
          <p:nvSpPr>
            <p:cNvPr id="33" name="Rectangle 32"/>
            <p:cNvSpPr/>
            <p:nvPr/>
          </p:nvSpPr>
          <p:spPr>
            <a:xfrm>
              <a:off x="904876" y="695325"/>
              <a:ext cx="904875" cy="457200"/>
            </a:xfrm>
            <a:prstGeom prst="rect">
              <a:avLst/>
            </a:prstGeom>
            <a:solidFill>
              <a:srgbClr val="99CCFF"/>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pPr>
              <a:r>
                <a:rPr lang="en-US" sz="1400" dirty="0">
                  <a:latin typeface="Georgia Regular" panose="02040502050405020303" pitchFamily="18" charset="0"/>
                  <a:ea typeface="Calibri" panose="020F0502020204030204" pitchFamily="34" charset="0"/>
                  <a:cs typeface="Times New Roman" panose="02020603050405020304" pitchFamily="18" charset="0"/>
                </a:rPr>
                <a:t>With-group</a:t>
              </a:r>
              <a:endParaRPr lang="en-US" sz="1200" dirty="0">
                <a:latin typeface="Georgia Regular" panose="02040502050405020303" pitchFamily="18" charset="0"/>
                <a:ea typeface="Calibri" panose="020F0502020204030204" pitchFamily="34" charset="0"/>
                <a:cs typeface="Times New Roman" panose="02020603050405020304" pitchFamily="18" charset="0"/>
              </a:endParaRPr>
            </a:p>
            <a:p>
              <a:pPr algn="ctr">
                <a:lnSpc>
                  <a:spcPct val="107000"/>
                </a:lnSpc>
              </a:pPr>
              <a:r>
                <a:rPr lang="en-US" sz="1600" dirty="0" err="1">
                  <a:latin typeface="Georgia Regular" panose="02040502050405020303" pitchFamily="18" charset="0"/>
                  <a:ea typeface="Calibri" panose="020F0502020204030204" pitchFamily="34" charset="0"/>
                  <a:cs typeface="Times New Roman" panose="02020603050405020304" pitchFamily="18" charset="0"/>
                </a:rPr>
                <a:t>df</a:t>
              </a:r>
              <a:r>
                <a:rPr lang="en-US" sz="1600" dirty="0">
                  <a:latin typeface="Georgia Regular" panose="02040502050405020303" pitchFamily="18" charset="0"/>
                  <a:ea typeface="Calibri" panose="020F0502020204030204" pitchFamily="34" charset="0"/>
                  <a:cs typeface="Times New Roman" panose="02020603050405020304" pitchFamily="18" charset="0"/>
                </a:rPr>
                <a:t> = </a:t>
              </a:r>
              <a:r>
                <a:rPr lang="en-US" sz="1600" dirty="0" err="1">
                  <a:latin typeface="Georgia Regular" panose="02040502050405020303" pitchFamily="18" charset="0"/>
                  <a:ea typeface="Calibri" panose="020F0502020204030204" pitchFamily="34" charset="0"/>
                  <a:cs typeface="Times New Roman" panose="02020603050405020304" pitchFamily="18" charset="0"/>
                </a:rPr>
                <a:t>n</a:t>
              </a:r>
              <a:r>
                <a:rPr lang="en-US" sz="1600" baseline="-25000" dirty="0" err="1">
                  <a:latin typeface="Georgia Regular" panose="02040502050405020303" pitchFamily="18" charset="0"/>
                  <a:ea typeface="Calibri" panose="020F0502020204030204" pitchFamily="34" charset="0"/>
                  <a:cs typeface="Times New Roman" panose="02020603050405020304" pitchFamily="18" charset="0"/>
                </a:rPr>
                <a:t>T</a:t>
              </a:r>
              <a:r>
                <a:rPr lang="en-US" sz="1600" dirty="0">
                  <a:latin typeface="Georgia Regular" panose="02040502050405020303" pitchFamily="18" charset="0"/>
                  <a:ea typeface="Calibri" panose="020F0502020204030204" pitchFamily="34" charset="0"/>
                  <a:cs typeface="Times New Roman" panose="02020603050405020304" pitchFamily="18" charset="0"/>
                </a:rPr>
                <a:t> – k </a:t>
              </a:r>
              <a:endParaRPr lang="en-US" sz="1400" dirty="0">
                <a:latin typeface="Georgia Regular" panose="02040502050405020303" pitchFamily="18" charset="0"/>
                <a:ea typeface="Calibri" panose="020F0502020204030204" pitchFamily="34" charset="0"/>
                <a:cs typeface="Times New Roman" panose="02020603050405020304" pitchFamily="18" charset="0"/>
              </a:endParaRPr>
            </a:p>
          </p:txBody>
        </p:sp>
        <p:cxnSp>
          <p:nvCxnSpPr>
            <p:cNvPr id="34" name="Straight Arrow Connector 33"/>
            <p:cNvCxnSpPr/>
            <p:nvPr/>
          </p:nvCxnSpPr>
          <p:spPr>
            <a:xfrm flipH="1">
              <a:off x="466725" y="457200"/>
              <a:ext cx="428625" cy="20955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5" name="Straight Arrow Connector 34"/>
            <p:cNvCxnSpPr/>
            <p:nvPr/>
          </p:nvCxnSpPr>
          <p:spPr>
            <a:xfrm>
              <a:off x="885825" y="447675"/>
              <a:ext cx="400050" cy="22860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pSp>
      <p:grpSp>
        <p:nvGrpSpPr>
          <p:cNvPr id="36" name="Group 35"/>
          <p:cNvGrpSpPr/>
          <p:nvPr/>
        </p:nvGrpSpPr>
        <p:grpSpPr>
          <a:xfrm>
            <a:off x="7089753" y="4475456"/>
            <a:ext cx="3149618" cy="1216787"/>
            <a:chOff x="-122483" y="447675"/>
            <a:chExt cx="2337137" cy="721432"/>
          </a:xfrm>
        </p:grpSpPr>
        <p:sp>
          <p:nvSpPr>
            <p:cNvPr id="43" name="Rectangle 42"/>
            <p:cNvSpPr/>
            <p:nvPr/>
          </p:nvSpPr>
          <p:spPr>
            <a:xfrm>
              <a:off x="-122483" y="685603"/>
              <a:ext cx="846258" cy="457200"/>
            </a:xfrm>
            <a:prstGeom prst="rect">
              <a:avLst/>
            </a:prstGeom>
            <a:solidFill>
              <a:srgbClr val="99CCFF"/>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pPr>
              <a:r>
                <a:rPr lang="en-US" sz="1600" dirty="0">
                  <a:latin typeface="Georgia Regular" panose="02040502050405020303" pitchFamily="18" charset="0"/>
                  <a:ea typeface="Calibri" panose="020F0502020204030204" pitchFamily="34" charset="0"/>
                  <a:cs typeface="Times New Roman" panose="02020603050405020304" pitchFamily="18" charset="0"/>
                </a:rPr>
                <a:t>RM</a:t>
              </a:r>
              <a:endParaRPr lang="en-US" sz="1400" dirty="0">
                <a:latin typeface="Georgia Regular" panose="02040502050405020303" pitchFamily="18" charset="0"/>
                <a:ea typeface="Calibri" panose="020F0502020204030204" pitchFamily="34" charset="0"/>
                <a:cs typeface="Times New Roman" panose="02020603050405020304" pitchFamily="18" charset="0"/>
              </a:endParaRPr>
            </a:p>
            <a:p>
              <a:pPr algn="ctr">
                <a:lnSpc>
                  <a:spcPct val="107000"/>
                </a:lnSpc>
              </a:pPr>
              <a:r>
                <a:rPr lang="en-US" sz="1600" dirty="0" err="1">
                  <a:latin typeface="Georgia Regular" panose="02040502050405020303" pitchFamily="18" charset="0"/>
                  <a:ea typeface="Calibri" panose="020F0502020204030204" pitchFamily="34" charset="0"/>
                  <a:cs typeface="Times New Roman" panose="02020603050405020304" pitchFamily="18" charset="0"/>
                </a:rPr>
                <a:t>df</a:t>
              </a:r>
              <a:r>
                <a:rPr lang="en-US" sz="1600" dirty="0">
                  <a:latin typeface="Georgia Regular" panose="02040502050405020303" pitchFamily="18" charset="0"/>
                  <a:ea typeface="Calibri" panose="020F0502020204030204" pitchFamily="34" charset="0"/>
                  <a:cs typeface="Times New Roman" panose="02020603050405020304" pitchFamily="18" charset="0"/>
                </a:rPr>
                <a:t> = c – 1</a:t>
              </a:r>
              <a:endParaRPr lang="en-US" sz="1400" dirty="0">
                <a:latin typeface="Georgia Regular" panose="02040502050405020303" pitchFamily="18" charset="0"/>
                <a:ea typeface="Calibri" panose="020F0502020204030204" pitchFamily="34" charset="0"/>
                <a:cs typeface="Times New Roman" panose="02020603050405020304" pitchFamily="18" charset="0"/>
              </a:endParaRPr>
            </a:p>
          </p:txBody>
        </p:sp>
        <p:sp>
          <p:nvSpPr>
            <p:cNvPr id="44" name="Rectangle 43"/>
            <p:cNvSpPr/>
            <p:nvPr/>
          </p:nvSpPr>
          <p:spPr>
            <a:xfrm>
              <a:off x="823387" y="676290"/>
              <a:ext cx="1391267" cy="492817"/>
            </a:xfrm>
            <a:prstGeom prst="rect">
              <a:avLst/>
            </a:prstGeom>
            <a:solidFill>
              <a:srgbClr val="99CCFF"/>
            </a:solidFill>
            <a:ln w="3810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pPr>
              <a:r>
                <a:rPr lang="en-US" sz="1600" dirty="0" err="1">
                  <a:latin typeface="Georgia Regular" panose="02040502050405020303" pitchFamily="18" charset="0"/>
                  <a:ea typeface="Calibri" panose="020F0502020204030204" pitchFamily="34" charset="0"/>
                  <a:cs typeface="Times New Roman" panose="02020603050405020304" pitchFamily="18" charset="0"/>
                </a:rPr>
                <a:t>SubxRM</a:t>
              </a:r>
              <a:endParaRPr lang="en-US" sz="1400" dirty="0">
                <a:latin typeface="Georgia Regular" panose="02040502050405020303" pitchFamily="18" charset="0"/>
                <a:ea typeface="Calibri" panose="020F0502020204030204" pitchFamily="34" charset="0"/>
                <a:cs typeface="Times New Roman" panose="02020603050405020304" pitchFamily="18" charset="0"/>
              </a:endParaRPr>
            </a:p>
            <a:p>
              <a:pPr algn="ctr">
                <a:lnSpc>
                  <a:spcPct val="107000"/>
                </a:lnSpc>
              </a:pPr>
              <a:r>
                <a:rPr lang="en-US" sz="1600" dirty="0" err="1">
                  <a:latin typeface="Georgia Regular" panose="02040502050405020303" pitchFamily="18" charset="0"/>
                  <a:ea typeface="Calibri" panose="020F0502020204030204" pitchFamily="34" charset="0"/>
                  <a:cs typeface="Times New Roman" panose="02020603050405020304" pitchFamily="18" charset="0"/>
                </a:rPr>
                <a:t>df</a:t>
              </a:r>
              <a:r>
                <a:rPr lang="en-US" sz="1600" dirty="0">
                  <a:latin typeface="Georgia Regular" panose="02040502050405020303" pitchFamily="18" charset="0"/>
                  <a:ea typeface="Calibri" panose="020F0502020204030204" pitchFamily="34" charset="0"/>
                  <a:cs typeface="Times New Roman" panose="02020603050405020304" pitchFamily="18" charset="0"/>
                </a:rPr>
                <a:t> =( n - 1)( c – 1 )</a:t>
              </a:r>
              <a:endParaRPr lang="en-US" sz="1400" dirty="0">
                <a:latin typeface="Georgia Regular" panose="02040502050405020303" pitchFamily="18" charset="0"/>
                <a:ea typeface="Calibri" panose="020F0502020204030204" pitchFamily="34" charset="0"/>
                <a:cs typeface="Times New Roman" panose="02020603050405020304" pitchFamily="18" charset="0"/>
              </a:endParaRPr>
            </a:p>
          </p:txBody>
        </p:sp>
        <p:cxnSp>
          <p:nvCxnSpPr>
            <p:cNvPr id="45" name="Straight Arrow Connector 44"/>
            <p:cNvCxnSpPr/>
            <p:nvPr/>
          </p:nvCxnSpPr>
          <p:spPr>
            <a:xfrm flipH="1">
              <a:off x="466725" y="457200"/>
              <a:ext cx="428625" cy="20955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46" name="Straight Arrow Connector 45"/>
            <p:cNvCxnSpPr/>
            <p:nvPr/>
          </p:nvCxnSpPr>
          <p:spPr>
            <a:xfrm>
              <a:off x="885825" y="447675"/>
              <a:ext cx="400050" cy="22860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pSp>
      <p:grpSp>
        <p:nvGrpSpPr>
          <p:cNvPr id="37" name="Group 36"/>
          <p:cNvGrpSpPr/>
          <p:nvPr/>
        </p:nvGrpSpPr>
        <p:grpSpPr>
          <a:xfrm>
            <a:off x="6494972" y="2638596"/>
            <a:ext cx="2953828" cy="1828800"/>
            <a:chOff x="0" y="0"/>
            <a:chExt cx="2125861" cy="1152525"/>
          </a:xfrm>
        </p:grpSpPr>
        <p:sp>
          <p:nvSpPr>
            <p:cNvPr id="38" name="Rectangle 37"/>
            <p:cNvSpPr/>
            <p:nvPr/>
          </p:nvSpPr>
          <p:spPr>
            <a:xfrm>
              <a:off x="390525" y="0"/>
              <a:ext cx="974683" cy="457200"/>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pPr>
              <a:r>
                <a:rPr lang="en-US" sz="1600" dirty="0">
                  <a:latin typeface="Georgia Regular" panose="02040502050405020303" pitchFamily="18" charset="0"/>
                  <a:ea typeface="Calibri" panose="020F0502020204030204" pitchFamily="34" charset="0"/>
                  <a:cs typeface="Times New Roman" panose="02020603050405020304" pitchFamily="18" charset="0"/>
                </a:rPr>
                <a:t>TOTAL</a:t>
              </a:r>
              <a:endParaRPr lang="en-US" sz="1400" dirty="0">
                <a:latin typeface="Georgia Regular" panose="02040502050405020303" pitchFamily="18" charset="0"/>
                <a:ea typeface="Calibri" panose="020F0502020204030204" pitchFamily="34" charset="0"/>
                <a:cs typeface="Times New Roman" panose="02020603050405020304" pitchFamily="18" charset="0"/>
              </a:endParaRPr>
            </a:p>
            <a:p>
              <a:pPr algn="ctr">
                <a:lnSpc>
                  <a:spcPct val="107000"/>
                </a:lnSpc>
              </a:pPr>
              <a:r>
                <a:rPr lang="en-US" sz="1600" dirty="0" err="1">
                  <a:latin typeface="Georgia Regular" panose="02040502050405020303" pitchFamily="18" charset="0"/>
                  <a:ea typeface="Calibri" panose="020F0502020204030204" pitchFamily="34" charset="0"/>
                  <a:cs typeface="Times New Roman" panose="02020603050405020304" pitchFamily="18" charset="0"/>
                </a:rPr>
                <a:t>df</a:t>
              </a:r>
              <a:r>
                <a:rPr lang="en-US" sz="1600" dirty="0">
                  <a:latin typeface="Georgia Regular" panose="02040502050405020303" pitchFamily="18" charset="0"/>
                  <a:ea typeface="Calibri" panose="020F0502020204030204" pitchFamily="34" charset="0"/>
                  <a:cs typeface="Times New Roman" panose="02020603050405020304" pitchFamily="18" charset="0"/>
                </a:rPr>
                <a:t> = </a:t>
              </a:r>
              <a:r>
                <a:rPr lang="en-US" sz="1600" dirty="0" err="1">
                  <a:latin typeface="Georgia Regular" panose="02040502050405020303" pitchFamily="18" charset="0"/>
                  <a:ea typeface="Calibri" panose="020F0502020204030204" pitchFamily="34" charset="0"/>
                  <a:cs typeface="Times New Roman" panose="02020603050405020304" pitchFamily="18" charset="0"/>
                </a:rPr>
                <a:t>n</a:t>
              </a:r>
              <a:r>
                <a:rPr lang="en-US" sz="1600" baseline="-25000" dirty="0" err="1">
                  <a:latin typeface="Georgia Regular" panose="02040502050405020303" pitchFamily="18" charset="0"/>
                  <a:ea typeface="Calibri" panose="020F0502020204030204" pitchFamily="34" charset="0"/>
                  <a:cs typeface="Times New Roman" panose="02020603050405020304" pitchFamily="18" charset="0"/>
                </a:rPr>
                <a:t>T</a:t>
              </a:r>
              <a:r>
                <a:rPr lang="en-US" sz="1600" dirty="0">
                  <a:latin typeface="Georgia Regular" panose="02040502050405020303" pitchFamily="18" charset="0"/>
                  <a:ea typeface="Calibri" panose="020F0502020204030204" pitchFamily="34" charset="0"/>
                  <a:cs typeface="Times New Roman" panose="02020603050405020304" pitchFamily="18" charset="0"/>
                </a:rPr>
                <a:t> – 1 </a:t>
              </a:r>
              <a:endParaRPr lang="en-US" sz="1400" dirty="0">
                <a:latin typeface="Georgia Regular" panose="02040502050405020303" pitchFamily="18" charset="0"/>
                <a:ea typeface="Calibri" panose="020F0502020204030204" pitchFamily="34" charset="0"/>
                <a:cs typeface="Times New Roman" panose="02020603050405020304" pitchFamily="18" charset="0"/>
              </a:endParaRPr>
            </a:p>
          </p:txBody>
        </p:sp>
        <p:sp>
          <p:nvSpPr>
            <p:cNvPr id="39" name="Rectangle 38"/>
            <p:cNvSpPr/>
            <p:nvPr/>
          </p:nvSpPr>
          <p:spPr>
            <a:xfrm>
              <a:off x="0" y="685800"/>
              <a:ext cx="809679" cy="457200"/>
            </a:xfrm>
            <a:prstGeom prst="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pPr>
              <a:r>
                <a:rPr lang="en-US" sz="1600" dirty="0">
                  <a:latin typeface="Georgia Regular" panose="02040502050405020303" pitchFamily="18" charset="0"/>
                  <a:ea typeface="Calibri" panose="020F0502020204030204" pitchFamily="34" charset="0"/>
                  <a:cs typeface="Times New Roman" panose="02020603050405020304" pitchFamily="18" charset="0"/>
                </a:rPr>
                <a:t>Bet-Sub</a:t>
              </a:r>
              <a:endParaRPr lang="en-US" sz="1400" dirty="0">
                <a:latin typeface="Georgia Regular" panose="02040502050405020303" pitchFamily="18" charset="0"/>
                <a:ea typeface="Calibri" panose="020F0502020204030204" pitchFamily="34" charset="0"/>
                <a:cs typeface="Times New Roman" panose="02020603050405020304" pitchFamily="18" charset="0"/>
              </a:endParaRPr>
            </a:p>
            <a:p>
              <a:pPr algn="ctr">
                <a:lnSpc>
                  <a:spcPct val="107000"/>
                </a:lnSpc>
              </a:pPr>
              <a:r>
                <a:rPr lang="en-US" sz="1600" dirty="0" err="1">
                  <a:latin typeface="Georgia Regular" panose="02040502050405020303" pitchFamily="18" charset="0"/>
                  <a:ea typeface="Calibri" panose="020F0502020204030204" pitchFamily="34" charset="0"/>
                  <a:cs typeface="Times New Roman" panose="02020603050405020304" pitchFamily="18" charset="0"/>
                </a:rPr>
                <a:t>df</a:t>
              </a:r>
              <a:r>
                <a:rPr lang="en-US" sz="1600" dirty="0">
                  <a:latin typeface="Georgia Regular" panose="02040502050405020303" pitchFamily="18" charset="0"/>
                  <a:ea typeface="Calibri" panose="020F0502020204030204" pitchFamily="34" charset="0"/>
                  <a:cs typeface="Times New Roman" panose="02020603050405020304" pitchFamily="18" charset="0"/>
                </a:rPr>
                <a:t> = n – 1</a:t>
              </a:r>
              <a:endParaRPr lang="en-US" sz="1400" dirty="0">
                <a:latin typeface="Georgia Regular" panose="02040502050405020303" pitchFamily="18" charset="0"/>
                <a:ea typeface="Calibri" panose="020F0502020204030204" pitchFamily="34" charset="0"/>
                <a:cs typeface="Times New Roman" panose="02020603050405020304" pitchFamily="18" charset="0"/>
              </a:endParaRPr>
            </a:p>
          </p:txBody>
        </p:sp>
        <p:sp>
          <p:nvSpPr>
            <p:cNvPr id="40" name="Rectangle 39"/>
            <p:cNvSpPr/>
            <p:nvPr/>
          </p:nvSpPr>
          <p:spPr>
            <a:xfrm>
              <a:off x="1076325" y="695325"/>
              <a:ext cx="1049536" cy="457200"/>
            </a:xfrm>
            <a:prstGeom prst="rect">
              <a:avLst/>
            </a:prstGeom>
            <a:solidFill>
              <a:srgbClr val="99CCFF"/>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pPr>
              <a:r>
                <a:rPr lang="en-US" sz="1400" dirty="0">
                  <a:latin typeface="Georgia Regular" panose="02040502050405020303" pitchFamily="18" charset="0"/>
                  <a:ea typeface="Calibri" panose="020F0502020204030204" pitchFamily="34" charset="0"/>
                  <a:cs typeface="Times New Roman" panose="02020603050405020304" pitchFamily="18" charset="0"/>
                </a:rPr>
                <a:t>With-Sub</a:t>
              </a:r>
              <a:endParaRPr lang="en-US" sz="1200" dirty="0">
                <a:latin typeface="Georgia Regular" panose="02040502050405020303" pitchFamily="18" charset="0"/>
                <a:ea typeface="Calibri" panose="020F0502020204030204" pitchFamily="34" charset="0"/>
                <a:cs typeface="Times New Roman" panose="02020603050405020304" pitchFamily="18" charset="0"/>
              </a:endParaRPr>
            </a:p>
            <a:p>
              <a:pPr algn="ctr">
                <a:lnSpc>
                  <a:spcPct val="107000"/>
                </a:lnSpc>
              </a:pPr>
              <a:r>
                <a:rPr lang="en-US" sz="1600" dirty="0" err="1">
                  <a:latin typeface="Georgia Regular" panose="02040502050405020303" pitchFamily="18" charset="0"/>
                  <a:ea typeface="Calibri" panose="020F0502020204030204" pitchFamily="34" charset="0"/>
                  <a:cs typeface="Times New Roman" panose="02020603050405020304" pitchFamily="18" charset="0"/>
                </a:rPr>
                <a:t>df</a:t>
              </a:r>
              <a:r>
                <a:rPr lang="en-US" sz="1600" dirty="0">
                  <a:latin typeface="Georgia Regular" panose="02040502050405020303" pitchFamily="18" charset="0"/>
                  <a:ea typeface="Calibri" panose="020F0502020204030204" pitchFamily="34" charset="0"/>
                  <a:cs typeface="Times New Roman" panose="02020603050405020304" pitchFamily="18" charset="0"/>
                </a:rPr>
                <a:t> = n( c – 1 )</a:t>
              </a:r>
              <a:endParaRPr lang="en-US" sz="1400" dirty="0">
                <a:latin typeface="Georgia Regular" panose="02040502050405020303" pitchFamily="18" charset="0"/>
                <a:ea typeface="Calibri" panose="020F0502020204030204" pitchFamily="34" charset="0"/>
                <a:cs typeface="Times New Roman" panose="02020603050405020304" pitchFamily="18" charset="0"/>
              </a:endParaRPr>
            </a:p>
          </p:txBody>
        </p:sp>
        <p:cxnSp>
          <p:nvCxnSpPr>
            <p:cNvPr id="41" name="Straight Arrow Connector 40"/>
            <p:cNvCxnSpPr/>
            <p:nvPr/>
          </p:nvCxnSpPr>
          <p:spPr>
            <a:xfrm flipH="1">
              <a:off x="466725" y="457200"/>
              <a:ext cx="428625" cy="20955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42" name="Straight Arrow Connector 41"/>
            <p:cNvCxnSpPr/>
            <p:nvPr/>
          </p:nvCxnSpPr>
          <p:spPr>
            <a:xfrm>
              <a:off x="885825" y="447675"/>
              <a:ext cx="400050" cy="22860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pSp>
      <p:grpSp>
        <p:nvGrpSpPr>
          <p:cNvPr id="19" name="Group 18"/>
          <p:cNvGrpSpPr/>
          <p:nvPr/>
        </p:nvGrpSpPr>
        <p:grpSpPr>
          <a:xfrm>
            <a:off x="569600" y="5227266"/>
            <a:ext cx="3665086" cy="1446550"/>
            <a:chOff x="781150" y="5141041"/>
            <a:chExt cx="3665086" cy="1446550"/>
          </a:xfrm>
        </p:grpSpPr>
        <p:sp>
          <p:nvSpPr>
            <p:cNvPr id="62" name="Rectangle 61"/>
            <p:cNvSpPr/>
            <p:nvPr/>
          </p:nvSpPr>
          <p:spPr>
            <a:xfrm>
              <a:off x="781150" y="5141041"/>
              <a:ext cx="1356462" cy="1446550"/>
            </a:xfrm>
            <a:prstGeom prst="rect">
              <a:avLst/>
            </a:prstGeom>
          </p:spPr>
          <p:txBody>
            <a:bodyPr wrap="none">
              <a:spAutoFit/>
            </a:bodyPr>
            <a:lstStyle/>
            <a:p>
              <a:r>
                <a:rPr lang="en-US" sz="8800" dirty="0">
                  <a:solidFill>
                    <a:srgbClr val="002060"/>
                  </a:solidFill>
                  <a:latin typeface="Georgia Regular" panose="02040502050405020303" pitchFamily="18" charset="0"/>
                </a:rPr>
                <a:t>F</a:t>
              </a:r>
              <a:r>
                <a:rPr lang="en-US" sz="6000" dirty="0">
                  <a:solidFill>
                    <a:srgbClr val="002060"/>
                  </a:solidFill>
                  <a:latin typeface="Georgia Regular" panose="02040502050405020303" pitchFamily="18" charset="0"/>
                </a:rPr>
                <a:t>=</a:t>
              </a:r>
            </a:p>
          </p:txBody>
        </p:sp>
        <p:cxnSp>
          <p:nvCxnSpPr>
            <p:cNvPr id="17" name="Straight Connector 16"/>
            <p:cNvCxnSpPr/>
            <p:nvPr/>
          </p:nvCxnSpPr>
          <p:spPr>
            <a:xfrm>
              <a:off x="2209800" y="5851875"/>
              <a:ext cx="2236436" cy="0"/>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2058169" y="3717656"/>
            <a:ext cx="6278977" cy="2122837"/>
            <a:chOff x="2058169" y="3717656"/>
            <a:chExt cx="6278977" cy="2122837"/>
          </a:xfrm>
        </p:grpSpPr>
        <p:sp>
          <p:nvSpPr>
            <p:cNvPr id="59" name="Rectangle: Rounded Corners 58"/>
            <p:cNvSpPr/>
            <p:nvPr/>
          </p:nvSpPr>
          <p:spPr>
            <a:xfrm>
              <a:off x="6995489" y="4815020"/>
              <a:ext cx="1341657" cy="907030"/>
            </a:xfrm>
            <a:prstGeom prst="round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Georgia Regular" panose="02040502050405020303" pitchFamily="18" charset="0"/>
              </a:endParaRPr>
            </a:p>
          </p:txBody>
        </p:sp>
        <p:grpSp>
          <p:nvGrpSpPr>
            <p:cNvPr id="75" name="Group 74"/>
            <p:cNvGrpSpPr/>
            <p:nvPr/>
          </p:nvGrpSpPr>
          <p:grpSpPr>
            <a:xfrm>
              <a:off x="2058169" y="3717656"/>
              <a:ext cx="4937320" cy="2122837"/>
              <a:chOff x="2058169" y="3717656"/>
              <a:chExt cx="4937320" cy="2122837"/>
            </a:xfrm>
          </p:grpSpPr>
          <p:sp>
            <p:nvSpPr>
              <p:cNvPr id="58" name="Rectangle: Rounded Corners 57"/>
              <p:cNvSpPr/>
              <p:nvPr/>
            </p:nvSpPr>
            <p:spPr>
              <a:xfrm>
                <a:off x="2133600" y="3717656"/>
                <a:ext cx="1236478" cy="907030"/>
              </a:xfrm>
              <a:prstGeom prst="round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Georgia Regular" panose="02040502050405020303" pitchFamily="18" charset="0"/>
                </a:endParaRPr>
              </a:p>
            </p:txBody>
          </p:sp>
          <p:sp>
            <p:nvSpPr>
              <p:cNvPr id="61" name="Rectangle 60"/>
              <p:cNvSpPr/>
              <p:nvPr/>
            </p:nvSpPr>
            <p:spPr>
              <a:xfrm>
                <a:off x="2058169" y="5255718"/>
                <a:ext cx="1867819" cy="584775"/>
              </a:xfrm>
              <a:prstGeom prst="rect">
                <a:avLst/>
              </a:prstGeom>
            </p:spPr>
            <p:txBody>
              <a:bodyPr wrap="none">
                <a:spAutoFit/>
              </a:bodyPr>
              <a:lstStyle/>
              <a:p>
                <a:pPr algn="ctr"/>
                <a:r>
                  <a:rPr lang="en-US" sz="3200" dirty="0" err="1">
                    <a:solidFill>
                      <a:srgbClr val="7030A0"/>
                    </a:solidFill>
                    <a:latin typeface="Georgia Regular" panose="02040502050405020303" pitchFamily="18" charset="0"/>
                  </a:rPr>
                  <a:t>MS</a:t>
                </a:r>
                <a:r>
                  <a:rPr lang="en-US" sz="2400" baseline="-25000" dirty="0" err="1">
                    <a:solidFill>
                      <a:srgbClr val="7030A0"/>
                    </a:solidFill>
                    <a:latin typeface="Georgia Regular" panose="02040502050405020303" pitchFamily="18" charset="0"/>
                  </a:rPr>
                  <a:t>Effect</a:t>
                </a:r>
                <a:r>
                  <a:rPr lang="en-US" sz="2400" baseline="-25000" dirty="0">
                    <a:solidFill>
                      <a:srgbClr val="7030A0"/>
                    </a:solidFill>
                    <a:latin typeface="Georgia Regular" panose="02040502050405020303" pitchFamily="18" charset="0"/>
                  </a:rPr>
                  <a:t> Term</a:t>
                </a:r>
              </a:p>
            </p:txBody>
          </p:sp>
          <p:cxnSp>
            <p:nvCxnSpPr>
              <p:cNvPr id="21" name="Straight Arrow Connector 20"/>
              <p:cNvCxnSpPr>
                <a:cxnSpLocks/>
              </p:cNvCxnSpPr>
              <p:nvPr/>
            </p:nvCxnSpPr>
            <p:spPr>
              <a:xfrm flipH="1" flipV="1">
                <a:off x="2796545" y="4722293"/>
                <a:ext cx="512984" cy="80740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a:endCxn id="59" idx="1"/>
              </p:cNvCxnSpPr>
              <p:nvPr/>
            </p:nvCxnSpPr>
            <p:spPr>
              <a:xfrm flipV="1">
                <a:off x="3280639" y="5268535"/>
                <a:ext cx="3714850" cy="254759"/>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77" name="Group 76"/>
          <p:cNvGrpSpPr/>
          <p:nvPr/>
        </p:nvGrpSpPr>
        <p:grpSpPr>
          <a:xfrm>
            <a:off x="2163040" y="3738157"/>
            <a:ext cx="8214212" cy="2742165"/>
            <a:chOff x="2163040" y="3738157"/>
            <a:chExt cx="8214212" cy="2742165"/>
          </a:xfrm>
        </p:grpSpPr>
        <p:sp>
          <p:nvSpPr>
            <p:cNvPr id="14" name="Rectangle: Rounded Corners 13"/>
            <p:cNvSpPr/>
            <p:nvPr/>
          </p:nvSpPr>
          <p:spPr>
            <a:xfrm>
              <a:off x="3370078" y="3738157"/>
              <a:ext cx="1507918" cy="90703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Georgia Regular" panose="02040502050405020303" pitchFamily="18" charset="0"/>
              </a:endParaRPr>
            </a:p>
          </p:txBody>
        </p:sp>
        <p:sp>
          <p:nvSpPr>
            <p:cNvPr id="57" name="Rectangle: Rounded Corners 56"/>
            <p:cNvSpPr/>
            <p:nvPr/>
          </p:nvSpPr>
          <p:spPr>
            <a:xfrm>
              <a:off x="8281663" y="4753107"/>
              <a:ext cx="2095589" cy="104707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Georgia Regular" panose="02040502050405020303" pitchFamily="18" charset="0"/>
              </a:endParaRPr>
            </a:p>
          </p:txBody>
        </p:sp>
        <p:cxnSp>
          <p:nvCxnSpPr>
            <p:cNvPr id="71" name="Straight Arrow Connector 70"/>
            <p:cNvCxnSpPr>
              <a:cxnSpLocks/>
            </p:cNvCxnSpPr>
            <p:nvPr/>
          </p:nvCxnSpPr>
          <p:spPr>
            <a:xfrm flipV="1">
              <a:off x="4048127" y="5895547"/>
              <a:ext cx="4316318" cy="429054"/>
            </a:xfrm>
            <a:prstGeom prst="straightConnector1">
              <a:avLst/>
            </a:prstGeom>
            <a:ln w="57150">
              <a:solidFill>
                <a:srgbClr val="FF505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cxnSpLocks/>
            </p:cNvCxnSpPr>
            <p:nvPr/>
          </p:nvCxnSpPr>
          <p:spPr>
            <a:xfrm flipV="1">
              <a:off x="4069996" y="4700241"/>
              <a:ext cx="442014" cy="1657762"/>
            </a:xfrm>
            <a:prstGeom prst="straightConnector1">
              <a:avLst/>
            </a:prstGeom>
            <a:ln w="57150">
              <a:solidFill>
                <a:srgbClr val="FF5050"/>
              </a:solidFill>
              <a:tailEnd type="triangle"/>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2163040" y="5895547"/>
              <a:ext cx="1830950" cy="584775"/>
            </a:xfrm>
            <a:prstGeom prst="rect">
              <a:avLst/>
            </a:prstGeom>
          </p:spPr>
          <p:txBody>
            <a:bodyPr wrap="none">
              <a:spAutoFit/>
            </a:bodyPr>
            <a:lstStyle/>
            <a:p>
              <a:pPr algn="ctr"/>
              <a:r>
                <a:rPr lang="en-US" sz="3200" dirty="0" err="1">
                  <a:solidFill>
                    <a:srgbClr val="FF5050"/>
                  </a:solidFill>
                  <a:latin typeface="Georgia Regular" panose="02040502050405020303" pitchFamily="18" charset="0"/>
                </a:rPr>
                <a:t>MS</a:t>
              </a:r>
              <a:r>
                <a:rPr lang="en-US" sz="2400" baseline="-25000" dirty="0" err="1">
                  <a:solidFill>
                    <a:srgbClr val="FF5050"/>
                  </a:solidFill>
                  <a:latin typeface="Georgia Regular" panose="02040502050405020303" pitchFamily="18" charset="0"/>
                </a:rPr>
                <a:t>Error</a:t>
              </a:r>
              <a:r>
                <a:rPr lang="en-US" sz="2400" baseline="-25000" dirty="0">
                  <a:solidFill>
                    <a:srgbClr val="FF5050"/>
                  </a:solidFill>
                  <a:latin typeface="Georgia Regular" panose="02040502050405020303" pitchFamily="18" charset="0"/>
                </a:rPr>
                <a:t> Term</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fade">
                                      <p:cBhvr>
                                        <p:cTn id="12" dur="1000"/>
                                        <p:tgtEl>
                                          <p:spTgt spid="77"/>
                                        </p:tgtEl>
                                      </p:cBhvr>
                                    </p:animEffect>
                                    <p:anim calcmode="lin" valueType="num">
                                      <p:cBhvr>
                                        <p:cTn id="13" dur="1000" fill="hold"/>
                                        <p:tgtEl>
                                          <p:spTgt spid="77"/>
                                        </p:tgtEl>
                                        <p:attrNameLst>
                                          <p:attrName>ppt_x</p:attrName>
                                        </p:attrNameLst>
                                      </p:cBhvr>
                                      <p:tavLst>
                                        <p:tav tm="0">
                                          <p:val>
                                            <p:strVal val="#ppt_x"/>
                                          </p:val>
                                        </p:tav>
                                        <p:tav tm="100000">
                                          <p:val>
                                            <p:strVal val="#ppt_x"/>
                                          </p:val>
                                        </p:tav>
                                      </p:tavLst>
                                    </p:anim>
                                    <p:anim calcmode="lin" valueType="num">
                                      <p:cBhvr>
                                        <p:cTn id="14"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8436" name="Text Box 4"/>
          <p:cNvSpPr txBox="1">
            <a:spLocks noChangeArrowheads="1"/>
          </p:cNvSpPr>
          <p:nvPr/>
        </p:nvSpPr>
        <p:spPr bwMode="auto">
          <a:xfrm>
            <a:off x="609600" y="838200"/>
            <a:ext cx="10896600" cy="535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sz="4800" dirty="0">
                <a:solidFill>
                  <a:schemeClr val="bg1">
                    <a:lumMod val="95000"/>
                  </a:schemeClr>
                </a:solidFill>
                <a:latin typeface="Georgia Regular" panose="02040502050405020303" pitchFamily="18" charset="0"/>
              </a:rPr>
              <a:t>“The biggest job we have is to teach a newly hired employee how to </a:t>
            </a:r>
            <a:r>
              <a:rPr lang="en-US" altLang="en-US" sz="4800" u="sng" dirty="0">
                <a:solidFill>
                  <a:schemeClr val="bg1">
                    <a:lumMod val="95000"/>
                  </a:schemeClr>
                </a:solidFill>
                <a:latin typeface="Georgia Regular" panose="02040502050405020303" pitchFamily="18" charset="0"/>
              </a:rPr>
              <a:t>fail</a:t>
            </a:r>
            <a:r>
              <a:rPr lang="en-US" altLang="en-US" sz="4800" dirty="0">
                <a:solidFill>
                  <a:schemeClr val="bg1">
                    <a:lumMod val="95000"/>
                  </a:schemeClr>
                </a:solidFill>
                <a:latin typeface="Georgia Regular" panose="02040502050405020303" pitchFamily="18" charset="0"/>
              </a:rPr>
              <a:t> intelligently. We have to train him to experiment over and over and to keep on trying and failing until he learns what will work.”</a:t>
            </a:r>
          </a:p>
          <a:p>
            <a:pPr algn="ctr" eaLnBrk="1" hangingPunct="1">
              <a:spcBef>
                <a:spcPct val="50000"/>
              </a:spcBef>
            </a:pPr>
            <a:r>
              <a:rPr lang="en-US" altLang="en-US" sz="3600" dirty="0">
                <a:solidFill>
                  <a:schemeClr val="bg1">
                    <a:lumMod val="95000"/>
                  </a:schemeClr>
                </a:solidFill>
                <a:latin typeface="Georgia Regular" panose="02040502050405020303" pitchFamily="18" charset="0"/>
              </a:rPr>
              <a:t>Charles Kettering, American engineer, 1876 - 1958</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a:xfrm>
            <a:off x="2171700" y="228600"/>
            <a:ext cx="7772400" cy="1219200"/>
          </a:xfrm>
        </p:spPr>
        <p:txBody>
          <a:bodyPr/>
          <a:lstStyle/>
          <a:p>
            <a:pPr algn="ctr"/>
            <a:r>
              <a:rPr lang="en-US" altLang="en-US" i="1" dirty="0">
                <a:latin typeface="Times New Roman" panose="02020603050405020304" pitchFamily="18" charset="0"/>
                <a:ea typeface="ＭＳ Ｐゴシック" panose="020B0600070205080204" pitchFamily="34" charset="-128"/>
              </a:rPr>
              <a:t>MS</a:t>
            </a:r>
            <a:r>
              <a:rPr lang="en-US" altLang="en-US" i="1" baseline="-25000" dirty="0">
                <a:latin typeface="Times New Roman" panose="02020603050405020304" pitchFamily="18" charset="0"/>
                <a:ea typeface="ＭＳ Ｐゴシック" panose="020B0600070205080204" pitchFamily="34" charset="-128"/>
              </a:rPr>
              <a:t> Subj</a:t>
            </a:r>
            <a:r>
              <a:rPr lang="en-US" altLang="en-US" i="1" dirty="0">
                <a:latin typeface="Times New Roman" panose="02020603050405020304" pitchFamily="18" charset="0"/>
                <a:ea typeface="ＭＳ Ｐゴシック" panose="020B0600070205080204" pitchFamily="34" charset="-128"/>
              </a:rPr>
              <a:t> = SS</a:t>
            </a:r>
            <a:r>
              <a:rPr lang="en-US" altLang="en-US" i="1" baseline="-25000" dirty="0">
                <a:latin typeface="Times New Roman" panose="02020603050405020304" pitchFamily="18" charset="0"/>
                <a:ea typeface="ＭＳ Ｐゴシック" panose="020B0600070205080204" pitchFamily="34" charset="-128"/>
              </a:rPr>
              <a:t> Subj</a:t>
            </a:r>
            <a:r>
              <a:rPr lang="en-US" altLang="en-US" i="1" dirty="0">
                <a:latin typeface="Times New Roman" panose="02020603050405020304" pitchFamily="18" charset="0"/>
                <a:ea typeface="ＭＳ Ｐゴシック" panose="020B0600070205080204" pitchFamily="34" charset="-128"/>
              </a:rPr>
              <a:t>  / </a:t>
            </a:r>
            <a:r>
              <a:rPr lang="en-US" altLang="en-US" i="1" dirty="0" err="1">
                <a:latin typeface="Times New Roman" panose="02020603050405020304" pitchFamily="18" charset="0"/>
                <a:ea typeface="ＭＳ Ｐゴシック" panose="020B0600070205080204" pitchFamily="34" charset="-128"/>
              </a:rPr>
              <a:t>df</a:t>
            </a:r>
            <a:r>
              <a:rPr lang="en-US" altLang="en-US" i="1" baseline="-25000" dirty="0">
                <a:latin typeface="Times New Roman" panose="02020603050405020304" pitchFamily="18" charset="0"/>
                <a:ea typeface="ＭＳ Ｐゴシック" panose="020B0600070205080204" pitchFamily="34" charset="-128"/>
              </a:rPr>
              <a:t> Subj</a:t>
            </a:r>
            <a:endParaRPr lang="en-US" altLang="en-US" i="1" dirty="0">
              <a:latin typeface="Times New Roman" panose="02020603050405020304" pitchFamily="18" charset="0"/>
              <a:ea typeface="ＭＳ Ｐゴシック" panose="020B0600070205080204" pitchFamily="34" charset="-128"/>
            </a:endParaRPr>
          </a:p>
        </p:txBody>
      </p:sp>
      <p:sp>
        <p:nvSpPr>
          <p:cNvPr id="45061" name="Rectangle 3"/>
          <p:cNvSpPr>
            <a:spLocks noGrp="1" noChangeArrowheads="1"/>
          </p:cNvSpPr>
          <p:nvPr>
            <p:ph idx="1"/>
          </p:nvPr>
        </p:nvSpPr>
        <p:spPr>
          <a:xfrm>
            <a:off x="381000" y="1981200"/>
            <a:ext cx="11353800" cy="4191000"/>
          </a:xfrm>
        </p:spPr>
        <p:txBody>
          <a:bodyPr>
            <a:normAutofit/>
          </a:bodyPr>
          <a:lstStyle/>
          <a:p>
            <a:pPr eaLnBrk="1" hangingPunct="1">
              <a:lnSpc>
                <a:spcPct val="90000"/>
              </a:lnSpc>
            </a:pPr>
            <a:r>
              <a:rPr lang="en-US" altLang="en-US" sz="2000" dirty="0">
                <a:latin typeface="Georgia" panose="02040502050405020303" pitchFamily="18" charset="0"/>
                <a:ea typeface="ＭＳ Ｐゴシック" panose="020B0600070205080204" pitchFamily="34" charset="-128"/>
              </a:rPr>
              <a:t>Generally </a:t>
            </a:r>
            <a:r>
              <a:rPr lang="en-US" altLang="en-US" sz="2000" b="1" dirty="0">
                <a:latin typeface="Georgia" panose="02040502050405020303" pitchFamily="18" charset="0"/>
                <a:ea typeface="ＭＳ Ｐゴシック" panose="020B0600070205080204" pitchFamily="34" charset="-128"/>
              </a:rPr>
              <a:t>ignored</a:t>
            </a:r>
            <a:r>
              <a:rPr lang="en-US" altLang="en-US" sz="2000" dirty="0">
                <a:latin typeface="Georgia" panose="02040502050405020303" pitchFamily="18" charset="0"/>
                <a:ea typeface="ＭＳ Ｐゴシック" panose="020B0600070205080204" pitchFamily="34" charset="-128"/>
              </a:rPr>
              <a:t>, considered nuisance variable</a:t>
            </a:r>
          </a:p>
          <a:p>
            <a:pPr eaLnBrk="1" hangingPunct="1">
              <a:lnSpc>
                <a:spcPct val="90000"/>
              </a:lnSpc>
            </a:pPr>
            <a:endParaRPr lang="en-US" altLang="en-US" sz="1050" dirty="0">
              <a:latin typeface="Georgia" panose="02040502050405020303" pitchFamily="18" charset="0"/>
              <a:ea typeface="ＭＳ Ｐゴシック" panose="020B0600070205080204" pitchFamily="34" charset="-128"/>
            </a:endParaRPr>
          </a:p>
          <a:p>
            <a:pPr eaLnBrk="1" hangingPunct="1">
              <a:lnSpc>
                <a:spcPct val="90000"/>
              </a:lnSpc>
            </a:pPr>
            <a:r>
              <a:rPr lang="en-US" altLang="en-US" sz="2000" dirty="0">
                <a:latin typeface="Georgia" panose="02040502050405020303" pitchFamily="18" charset="0"/>
                <a:ea typeface="ＭＳ Ｐゴシック" panose="020B0600070205080204" pitchFamily="34" charset="-128"/>
              </a:rPr>
              <a:t>However, may be of interest to know if participants vary significantly on outcome:</a:t>
            </a:r>
          </a:p>
          <a:p>
            <a:pPr lvl="1" eaLnBrk="1" hangingPunct="1">
              <a:lnSpc>
                <a:spcPct val="90000"/>
              </a:lnSpc>
            </a:pPr>
            <a:r>
              <a:rPr lang="en-US" altLang="en-US" sz="2000" dirty="0">
                <a:latin typeface="Georgia" panose="02040502050405020303" pitchFamily="18" charset="0"/>
                <a:ea typeface="ＭＳ Ｐゴシック" panose="020B0600070205080204" pitchFamily="34" charset="-128"/>
              </a:rPr>
              <a:t>Considered </a:t>
            </a:r>
            <a:r>
              <a:rPr lang="en-US" altLang="en-US" sz="2000" dirty="0">
                <a:solidFill>
                  <a:schemeClr val="accent4"/>
                </a:solidFill>
                <a:latin typeface="Georgia" panose="02040502050405020303" pitchFamily="18" charset="0"/>
                <a:ea typeface="ＭＳ Ｐゴシック" panose="020B0600070205080204" pitchFamily="34" charset="-128"/>
              </a:rPr>
              <a:t>‘random effect’</a:t>
            </a:r>
          </a:p>
          <a:p>
            <a:pPr lvl="2"/>
            <a:r>
              <a:rPr lang="en-US" altLang="en-US" dirty="0">
                <a:latin typeface="Georgia" panose="02040502050405020303" pitchFamily="18" charset="0"/>
                <a:ea typeface="ＭＳ Ｐゴシック" panose="020B0600070205080204" pitchFamily="34" charset="-128"/>
              </a:rPr>
              <a:t>assumed participants (which serve as levels) are a random sample</a:t>
            </a:r>
          </a:p>
          <a:p>
            <a:pPr lvl="1" eaLnBrk="1" hangingPunct="1">
              <a:lnSpc>
                <a:spcPct val="90000"/>
              </a:lnSpc>
            </a:pPr>
            <a:endParaRPr lang="en-US" altLang="en-US" sz="2000" dirty="0">
              <a:latin typeface="Georgia" panose="02040502050405020303" pitchFamily="18" charset="0"/>
              <a:ea typeface="ＭＳ Ｐゴシック" panose="020B0600070205080204" pitchFamily="34" charset="-128"/>
            </a:endParaRPr>
          </a:p>
          <a:p>
            <a:pPr lvl="1" eaLnBrk="1" hangingPunct="1">
              <a:lnSpc>
                <a:spcPct val="90000"/>
              </a:lnSpc>
            </a:pPr>
            <a:r>
              <a:rPr lang="en-US" altLang="en-US" sz="2000" dirty="0">
                <a:solidFill>
                  <a:schemeClr val="accent3">
                    <a:lumMod val="75000"/>
                  </a:schemeClr>
                </a:solidFill>
                <a:latin typeface="Georgia" panose="02040502050405020303" pitchFamily="18" charset="0"/>
                <a:ea typeface="ＭＳ Ｐゴシック" panose="020B0600070205080204" pitchFamily="34" charset="-128"/>
              </a:rPr>
              <a:t>Correct analysis is random- or mixed-effects ANOVA </a:t>
            </a:r>
          </a:p>
          <a:p>
            <a:pPr lvl="2" eaLnBrk="1" hangingPunct="1">
              <a:lnSpc>
                <a:spcPct val="90000"/>
              </a:lnSpc>
            </a:pPr>
            <a:r>
              <a:rPr lang="en-US" altLang="en-US" dirty="0">
                <a:solidFill>
                  <a:schemeClr val="accent2"/>
                </a:solidFill>
                <a:latin typeface="Georgia" panose="02040502050405020303" pitchFamily="18" charset="0"/>
                <a:ea typeface="ＭＳ Ｐゴシック" panose="020B0600070205080204" pitchFamily="34" charset="-128"/>
                <a:cs typeface="Arial" panose="020B0604020202020204" pitchFamily="34" charset="0"/>
              </a:rPr>
              <a:t>Mixed-effects ANOVA</a:t>
            </a:r>
            <a:r>
              <a:rPr lang="en-US" altLang="en-US" dirty="0">
                <a:latin typeface="Georgia" panose="02040502050405020303" pitchFamily="18" charset="0"/>
                <a:ea typeface="ＭＳ Ｐゴシック" panose="020B0600070205080204" pitchFamily="34" charset="-128"/>
                <a:cs typeface="Arial" panose="020B0604020202020204" pitchFamily="34" charset="0"/>
              </a:rPr>
              <a:t>: Includes both fixed and random effects (which can either be independent or repeated)</a:t>
            </a:r>
          </a:p>
          <a:p>
            <a:pPr lvl="2" eaLnBrk="1" hangingPunct="1">
              <a:lnSpc>
                <a:spcPct val="90000"/>
              </a:lnSpc>
            </a:pPr>
            <a:r>
              <a:rPr lang="en-US" altLang="en-US" dirty="0">
                <a:solidFill>
                  <a:schemeClr val="accent5"/>
                </a:solidFill>
                <a:latin typeface="Georgia" panose="02040502050405020303" pitchFamily="18" charset="0"/>
                <a:ea typeface="ＭＳ Ｐゴシック" panose="020B0600070205080204" pitchFamily="34" charset="-128"/>
                <a:cs typeface="Arial" panose="020B0604020202020204" pitchFamily="34" charset="0"/>
              </a:rPr>
              <a:t>Mixed-design ANOVA</a:t>
            </a:r>
            <a:r>
              <a:rPr lang="en-US" altLang="en-US" dirty="0">
                <a:latin typeface="Georgia" panose="02040502050405020303" pitchFamily="18" charset="0"/>
                <a:ea typeface="ＭＳ Ｐゴシック" panose="020B0600070205080204" pitchFamily="34" charset="-128"/>
                <a:cs typeface="Arial" panose="020B0604020202020204" pitchFamily="34" charset="0"/>
              </a:rPr>
              <a:t>: Includes </a:t>
            </a:r>
            <a:r>
              <a:rPr lang="en-US" altLang="en-US" u="sng" dirty="0">
                <a:latin typeface="Georgia" panose="02040502050405020303" pitchFamily="18" charset="0"/>
                <a:ea typeface="ＭＳ Ｐゴシック" panose="020B0600070205080204" pitchFamily="34" charset="-128"/>
                <a:cs typeface="Arial" panose="020B0604020202020204" pitchFamily="34" charset="0"/>
              </a:rPr>
              <a:t>both</a:t>
            </a:r>
            <a:r>
              <a:rPr lang="en-US" altLang="en-US" dirty="0">
                <a:latin typeface="Georgia" panose="02040502050405020303" pitchFamily="18" charset="0"/>
                <a:ea typeface="ＭＳ Ｐゴシック" panose="020B0600070205080204" pitchFamily="34" charset="-128"/>
                <a:cs typeface="Arial" panose="020B0604020202020204" pitchFamily="34" charset="0"/>
              </a:rPr>
              <a:t> independent (between-subjects) and repeated-measures (within-subjects) factors</a:t>
            </a:r>
          </a:p>
        </p:txBody>
      </p:sp>
      <p:sp>
        <p:nvSpPr>
          <p:cNvPr id="450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63CD913-AAAB-49F9-966E-4CBB514B8BA3}" type="slidenum">
              <a:rPr lang="en-US" altLang="en-US" sz="1400">
                <a:latin typeface="Georgia Regular" panose="02040502050405020303" pitchFamily="18" charset="0"/>
              </a:rPr>
              <a:pPr eaLnBrk="1" hangingPunct="1"/>
              <a:t>20</a:t>
            </a:fld>
            <a:endParaRPr lang="en-US" altLang="en-US" sz="1400" dirty="0">
              <a:latin typeface="Georgia Regular" panose="02040502050405020303"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a:xfrm>
            <a:off x="2362200" y="250616"/>
            <a:ext cx="7772400" cy="773683"/>
          </a:xfrm>
        </p:spPr>
        <p:txBody>
          <a:bodyPr>
            <a:normAutofit/>
          </a:bodyPr>
          <a:lstStyle/>
          <a:p>
            <a:pPr algn="ctr"/>
            <a:r>
              <a:rPr lang="en-US" altLang="en-US" i="1" dirty="0">
                <a:latin typeface="Times New Roman" panose="02020603050405020304" pitchFamily="18" charset="0"/>
                <a:ea typeface="ＭＳ Ｐゴシック" panose="020B0600070205080204" pitchFamily="34" charset="-128"/>
              </a:rPr>
              <a:t>MS</a:t>
            </a:r>
            <a:r>
              <a:rPr lang="en-US" altLang="en-US" i="1" baseline="-25000" dirty="0">
                <a:latin typeface="Times New Roman" panose="02020603050405020304" pitchFamily="18" charset="0"/>
                <a:ea typeface="ＭＳ Ｐゴシック" panose="020B0600070205080204" pitchFamily="34" charset="-128"/>
              </a:rPr>
              <a:t>RM*S</a:t>
            </a:r>
            <a:r>
              <a:rPr lang="en-US" altLang="en-US" i="1" dirty="0">
                <a:latin typeface="Times New Roman" panose="02020603050405020304" pitchFamily="18" charset="0"/>
                <a:ea typeface="ＭＳ Ｐゴシック" panose="020B0600070205080204" pitchFamily="34" charset="-128"/>
              </a:rPr>
              <a:t> = SS</a:t>
            </a:r>
            <a:r>
              <a:rPr lang="en-US" altLang="en-US" i="1" baseline="-25000" dirty="0">
                <a:latin typeface="Times New Roman" panose="02020603050405020304" pitchFamily="18" charset="0"/>
                <a:ea typeface="ＭＳ Ｐゴシック" panose="020B0600070205080204" pitchFamily="34" charset="-128"/>
              </a:rPr>
              <a:t> RM*S</a:t>
            </a:r>
            <a:r>
              <a:rPr lang="en-US" altLang="en-US" i="1" dirty="0">
                <a:latin typeface="Times New Roman" panose="02020603050405020304" pitchFamily="18" charset="0"/>
                <a:ea typeface="ＭＳ Ｐゴシック" panose="020B0600070205080204" pitchFamily="34" charset="-128"/>
              </a:rPr>
              <a:t>   / </a:t>
            </a:r>
            <a:r>
              <a:rPr lang="en-US" altLang="en-US" i="1" dirty="0" err="1">
                <a:latin typeface="Times New Roman" panose="02020603050405020304" pitchFamily="18" charset="0"/>
                <a:ea typeface="ＭＳ Ｐゴシック" panose="020B0600070205080204" pitchFamily="34" charset="-128"/>
              </a:rPr>
              <a:t>df</a:t>
            </a:r>
            <a:r>
              <a:rPr lang="en-US" altLang="en-US" i="1" baseline="-25000" dirty="0">
                <a:latin typeface="Times New Roman" panose="02020603050405020304" pitchFamily="18" charset="0"/>
                <a:ea typeface="ＭＳ Ｐゴシック" panose="020B0600070205080204" pitchFamily="34" charset="-128"/>
              </a:rPr>
              <a:t> RM*S</a:t>
            </a:r>
            <a:r>
              <a:rPr lang="en-US" altLang="en-US" i="1" dirty="0">
                <a:latin typeface="Times New Roman" panose="02020603050405020304" pitchFamily="18" charset="0"/>
                <a:ea typeface="ＭＳ Ｐゴシック" panose="020B0600070205080204" pitchFamily="34" charset="-128"/>
              </a:rPr>
              <a:t> </a:t>
            </a:r>
            <a:endParaRPr lang="en-US" altLang="en-US" i="1" baseline="-25000" dirty="0">
              <a:latin typeface="Times New Roman" panose="02020603050405020304" pitchFamily="18" charset="0"/>
              <a:ea typeface="ＭＳ Ｐゴシック" panose="020B0600070205080204" pitchFamily="34" charset="-128"/>
            </a:endParaRPr>
          </a:p>
        </p:txBody>
      </p:sp>
      <p:sp>
        <p:nvSpPr>
          <p:cNvPr id="46085" name="Rectangle 3"/>
          <p:cNvSpPr>
            <a:spLocks noGrp="1" noChangeArrowheads="1"/>
          </p:cNvSpPr>
          <p:nvPr>
            <p:ph idx="1"/>
          </p:nvPr>
        </p:nvSpPr>
        <p:spPr>
          <a:xfrm>
            <a:off x="412102" y="1603080"/>
            <a:ext cx="11353800" cy="4768851"/>
          </a:xfrm>
        </p:spPr>
        <p:txBody>
          <a:bodyPr>
            <a:normAutofit fontScale="77500" lnSpcReduction="20000"/>
          </a:bodyPr>
          <a:lstStyle/>
          <a:p>
            <a:pPr eaLnBrk="1" hangingPunct="1"/>
            <a:r>
              <a:rPr lang="en-US" altLang="en-US" sz="2300" dirty="0">
                <a:latin typeface="Georgia" panose="02040502050405020303" pitchFamily="18" charset="0"/>
                <a:ea typeface="ＭＳ Ｐゴシック" panose="020B0600070205080204" pitchFamily="34" charset="-128"/>
              </a:rPr>
              <a:t>Not always of inferential interest</a:t>
            </a:r>
          </a:p>
          <a:p>
            <a:pPr marL="8515350" lvl="4">
              <a:lnSpc>
                <a:spcPct val="40000"/>
              </a:lnSpc>
            </a:pPr>
            <a:endParaRPr lang="en-US" altLang="en-US" sz="2300" dirty="0">
              <a:latin typeface="Georgia" panose="02040502050405020303" pitchFamily="18" charset="0"/>
              <a:ea typeface="ＭＳ Ｐゴシック" panose="020B0600070205080204" pitchFamily="34" charset="-128"/>
            </a:endParaRPr>
          </a:p>
          <a:p>
            <a:pPr eaLnBrk="1" hangingPunct="1"/>
            <a:r>
              <a:rPr lang="en-US" altLang="en-US" sz="2300" dirty="0">
                <a:latin typeface="Georgia" panose="02040502050405020303" pitchFamily="18" charset="0"/>
                <a:ea typeface="ＭＳ Ｐゴシック" panose="020B0600070205080204" pitchFamily="34" charset="-128"/>
              </a:rPr>
              <a:t>Useful for </a:t>
            </a:r>
            <a:r>
              <a:rPr lang="en-US" altLang="en-US" sz="2300" b="1" dirty="0">
                <a:latin typeface="Georgia" panose="02040502050405020303" pitchFamily="18" charset="0"/>
                <a:ea typeface="ＭＳ Ｐゴシック" panose="020B0600070205080204" pitchFamily="34" charset="-128"/>
              </a:rPr>
              <a:t>testing assumptions </a:t>
            </a:r>
            <a:r>
              <a:rPr lang="en-US" altLang="en-US" sz="2300" dirty="0">
                <a:latin typeface="Georgia" panose="02040502050405020303" pitchFamily="18" charset="0"/>
                <a:ea typeface="ＭＳ Ｐゴシック" panose="020B0600070205080204" pitchFamily="34" charset="-128"/>
              </a:rPr>
              <a:t>(later)</a:t>
            </a:r>
          </a:p>
          <a:p>
            <a:pPr marL="8515350" lvl="4">
              <a:lnSpc>
                <a:spcPct val="30000"/>
              </a:lnSpc>
            </a:pPr>
            <a:endParaRPr lang="en-US" altLang="en-US" sz="2300" dirty="0">
              <a:latin typeface="Georgia" panose="02040502050405020303" pitchFamily="18" charset="0"/>
              <a:ea typeface="ＭＳ Ｐゴシック" panose="020B0600070205080204" pitchFamily="34" charset="-128"/>
            </a:endParaRPr>
          </a:p>
          <a:p>
            <a:pPr eaLnBrk="1" hangingPunct="1"/>
            <a:r>
              <a:rPr lang="en-US" altLang="en-US" sz="2300" dirty="0">
                <a:latin typeface="Georgia" panose="02040502050405020303" pitchFamily="18" charset="0"/>
                <a:ea typeface="ＭＳ Ｐゴシック" panose="020B0600070205080204" pitchFamily="34" charset="-128"/>
              </a:rPr>
              <a:t>Indicates whether RM effect is </a:t>
            </a:r>
            <a:r>
              <a:rPr lang="en-US" altLang="en-US" sz="2300" b="1" dirty="0">
                <a:latin typeface="Georgia" panose="02040502050405020303" pitchFamily="18" charset="0"/>
                <a:ea typeface="ＭＳ Ｐゴシック" panose="020B0600070205080204" pitchFamily="34" charset="-128"/>
              </a:rPr>
              <a:t>similar for all participants</a:t>
            </a:r>
          </a:p>
          <a:p>
            <a:pPr lvl="1" eaLnBrk="1" hangingPunct="1"/>
            <a:r>
              <a:rPr lang="en-US" altLang="en-US" sz="2300" dirty="0">
                <a:latin typeface="Georgia" panose="02040502050405020303" pitchFamily="18" charset="0"/>
                <a:ea typeface="ＭＳ Ｐゴシック" panose="020B0600070205080204" pitchFamily="34" charset="-128"/>
              </a:rPr>
              <a:t>When </a:t>
            </a:r>
            <a:r>
              <a:rPr lang="en-US" altLang="en-US" sz="2300" i="1" dirty="0" err="1">
                <a:latin typeface="Georgia" panose="02040502050405020303" pitchFamily="18" charset="0"/>
                <a:ea typeface="ＭＳ Ｐゴシック" panose="020B0600070205080204" pitchFamily="34" charset="-128"/>
              </a:rPr>
              <a:t>MS</a:t>
            </a:r>
            <a:r>
              <a:rPr lang="en-US" altLang="en-US" sz="2300" i="1" baseline="-25000" dirty="0" err="1">
                <a:latin typeface="Georgia" panose="02040502050405020303" pitchFamily="18" charset="0"/>
                <a:ea typeface="ＭＳ Ｐゴシック" panose="020B0600070205080204" pitchFamily="34" charset="-128"/>
              </a:rPr>
              <a:t>RMxS</a:t>
            </a:r>
            <a:r>
              <a:rPr lang="en-US" altLang="en-US" sz="2300" dirty="0">
                <a:latin typeface="Georgia" panose="02040502050405020303" pitchFamily="18" charset="0"/>
                <a:ea typeface="ＭＳ Ｐゴシック" panose="020B0600070205080204" pitchFamily="34" charset="-128"/>
              </a:rPr>
              <a:t> </a:t>
            </a:r>
            <a:r>
              <a:rPr lang="en-US" altLang="en-US" sz="2300" b="1" dirty="0">
                <a:latin typeface="Georgia" panose="02040502050405020303" pitchFamily="18" charset="0"/>
                <a:ea typeface="ＭＳ Ｐゴシック" panose="020B0600070205080204" pitchFamily="34" charset="-128"/>
              </a:rPr>
              <a:t>= 0</a:t>
            </a:r>
            <a:r>
              <a:rPr lang="en-US" altLang="en-US" sz="2300" dirty="0">
                <a:latin typeface="Georgia" panose="02040502050405020303" pitchFamily="18" charset="0"/>
                <a:ea typeface="ＭＳ Ｐゴシック" panose="020B0600070205080204" pitchFamily="34" charset="-128"/>
              </a:rPr>
              <a:t>, effect of RM factor is consistent across participants </a:t>
            </a:r>
            <a:r>
              <a:rPr lang="en-US" altLang="en-US" sz="2300" dirty="0">
                <a:latin typeface="Georgia" panose="02040502050405020303" pitchFamily="18" charset="0"/>
                <a:ea typeface="ＭＳ Ｐゴシック" panose="020B0600070205080204" pitchFamily="34" charset="-128"/>
                <a:sym typeface="Wingdings" panose="05000000000000000000" pitchFamily="2" charset="2"/>
              </a:rPr>
              <a:t> </a:t>
            </a:r>
            <a:r>
              <a:rPr lang="en-US" altLang="en-US" sz="2300" b="1" dirty="0">
                <a:latin typeface="Georgia" panose="02040502050405020303" pitchFamily="18" charset="0"/>
                <a:ea typeface="ＭＳ Ｐゴシック" panose="020B0600070205080204" pitchFamily="34" charset="-128"/>
              </a:rPr>
              <a:t>desirable</a:t>
            </a:r>
            <a:endParaRPr lang="en-US" altLang="en-US" sz="2300" dirty="0">
              <a:latin typeface="Georgia" panose="02040502050405020303" pitchFamily="18" charset="0"/>
              <a:ea typeface="ＭＳ Ｐゴシック" panose="020B0600070205080204" pitchFamily="34" charset="-128"/>
            </a:endParaRPr>
          </a:p>
          <a:p>
            <a:pPr lvl="1" eaLnBrk="1" hangingPunct="1"/>
            <a:r>
              <a:rPr lang="en-US" altLang="en-US" sz="2300" dirty="0">
                <a:latin typeface="Georgia" panose="02040502050405020303" pitchFamily="18" charset="0"/>
                <a:ea typeface="ＭＳ Ｐゴシック" panose="020B0600070205080204" pitchFamily="34" charset="-128"/>
              </a:rPr>
              <a:t>When </a:t>
            </a:r>
            <a:r>
              <a:rPr lang="en-US" altLang="en-US" sz="2300" i="1" dirty="0" err="1">
                <a:latin typeface="Georgia" panose="02040502050405020303" pitchFamily="18" charset="0"/>
                <a:ea typeface="ＭＳ Ｐゴシック" panose="020B0600070205080204" pitchFamily="34" charset="-128"/>
              </a:rPr>
              <a:t>MS</a:t>
            </a:r>
            <a:r>
              <a:rPr lang="en-US" altLang="en-US" sz="2300" i="1" baseline="-25000" dirty="0" err="1">
                <a:latin typeface="Georgia" panose="02040502050405020303" pitchFamily="18" charset="0"/>
                <a:ea typeface="ＭＳ Ｐゴシック" panose="020B0600070205080204" pitchFamily="34" charset="-128"/>
              </a:rPr>
              <a:t>RMxS</a:t>
            </a:r>
            <a:r>
              <a:rPr lang="en-US" altLang="en-US" sz="2300" dirty="0">
                <a:latin typeface="Georgia" panose="02040502050405020303" pitchFamily="18" charset="0"/>
                <a:ea typeface="ＭＳ Ｐゴシック" panose="020B0600070205080204" pitchFamily="34" charset="-128"/>
              </a:rPr>
              <a:t> is </a:t>
            </a:r>
            <a:r>
              <a:rPr lang="en-US" altLang="en-US" sz="2300" b="1" dirty="0">
                <a:latin typeface="Georgia" panose="02040502050405020303" pitchFamily="18" charset="0"/>
                <a:ea typeface="ＭＳ Ｐゴシック" panose="020B0600070205080204" pitchFamily="34" charset="-128"/>
              </a:rPr>
              <a:t>large</a:t>
            </a:r>
            <a:r>
              <a:rPr lang="en-US" altLang="en-US" sz="2300" dirty="0">
                <a:latin typeface="Georgia" panose="02040502050405020303" pitchFamily="18" charset="0"/>
                <a:ea typeface="ＭＳ Ｐゴシック" panose="020B0600070205080204" pitchFamily="34" charset="-128"/>
              </a:rPr>
              <a:t>, effect of RM factor likely differs across participants </a:t>
            </a:r>
            <a:r>
              <a:rPr lang="en-US" altLang="en-US" sz="2300" dirty="0">
                <a:latin typeface="Georgia" panose="02040502050405020303" pitchFamily="18" charset="0"/>
                <a:ea typeface="ＭＳ Ｐゴシック" panose="020B0600070205080204" pitchFamily="34" charset="-128"/>
                <a:sym typeface="Wingdings" panose="05000000000000000000" pitchFamily="2" charset="2"/>
              </a:rPr>
              <a:t> </a:t>
            </a:r>
            <a:r>
              <a:rPr lang="en-US" altLang="en-US" sz="2300" b="1" dirty="0">
                <a:latin typeface="Georgia" panose="02040502050405020303" pitchFamily="18" charset="0"/>
                <a:ea typeface="ＭＳ Ｐゴシック" panose="020B0600070205080204" pitchFamily="34" charset="-128"/>
              </a:rPr>
              <a:t>undesirable</a:t>
            </a:r>
            <a:endParaRPr lang="en-US" altLang="en-US" sz="2300" dirty="0">
              <a:latin typeface="Georgia" panose="02040502050405020303" pitchFamily="18" charset="0"/>
              <a:ea typeface="ＭＳ Ｐゴシック" panose="020B0600070205080204" pitchFamily="34" charset="-128"/>
            </a:endParaRPr>
          </a:p>
          <a:p>
            <a:pPr lvl="1" eaLnBrk="1" hangingPunct="1"/>
            <a:r>
              <a:rPr lang="en-US" altLang="en-US" sz="2300" b="1" dirty="0">
                <a:latin typeface="Georgia" panose="02040502050405020303" pitchFamily="18" charset="0"/>
                <a:ea typeface="ＭＳ Ｐゴシック" panose="020B0600070205080204" pitchFamily="34" charset="-128"/>
              </a:rPr>
              <a:t>Line plot </a:t>
            </a:r>
            <a:r>
              <a:rPr lang="en-US" altLang="en-US" sz="2300" dirty="0">
                <a:latin typeface="Georgia" panose="02040502050405020303" pitchFamily="18" charset="0"/>
                <a:ea typeface="ＭＳ Ｐゴシック" panose="020B0600070205080204" pitchFamily="34" charset="-128"/>
              </a:rPr>
              <a:t>of individual participant means across conditions/time can shed light</a:t>
            </a:r>
          </a:p>
          <a:p>
            <a:pPr lvl="1" eaLnBrk="1" hangingPunct="1"/>
            <a:endParaRPr lang="en-US" altLang="en-US" sz="2300" dirty="0">
              <a:latin typeface="Georgia" panose="02040502050405020303" pitchFamily="18" charset="0"/>
              <a:ea typeface="ＭＳ Ｐゴシック" panose="020B0600070205080204" pitchFamily="34" charset="-128"/>
            </a:endParaRPr>
          </a:p>
          <a:p>
            <a:r>
              <a:rPr lang="en-US" altLang="en-US" sz="2300" dirty="0">
                <a:latin typeface="Georgia" panose="02040502050405020303" pitchFamily="18" charset="0"/>
                <a:ea typeface="ＭＳ Ｐゴシック" panose="020B0600070205080204" pitchFamily="34" charset="-128"/>
              </a:rPr>
              <a:t>Variation due to participants (</a:t>
            </a:r>
            <a:r>
              <a:rPr lang="en-US" altLang="en-US" sz="2300" i="1" dirty="0" err="1">
                <a:latin typeface="Georgia" panose="02040502050405020303" pitchFamily="18" charset="0"/>
                <a:ea typeface="ＭＳ Ｐゴシック" panose="020B0600070205080204" pitchFamily="34" charset="-128"/>
              </a:rPr>
              <a:t>MS</a:t>
            </a:r>
            <a:r>
              <a:rPr lang="en-US" altLang="en-US" sz="2300" i="1" baseline="-25000" dirty="0" err="1">
                <a:latin typeface="Georgia" panose="02040502050405020303" pitchFamily="18" charset="0"/>
                <a:ea typeface="ＭＳ Ｐゴシック" panose="020B0600070205080204" pitchFamily="34" charset="-128"/>
              </a:rPr>
              <a:t>Subj</a:t>
            </a:r>
            <a:r>
              <a:rPr lang="en-US" altLang="en-US" sz="2300" dirty="0">
                <a:latin typeface="Georgia" panose="02040502050405020303" pitchFamily="18" charset="0"/>
                <a:ea typeface="ＭＳ Ｐゴシック" panose="020B0600070205080204" pitchFamily="34" charset="-128"/>
              </a:rPr>
              <a:t>) is not included in error term for </a:t>
            </a:r>
            <a:r>
              <a:rPr lang="en-US" altLang="en-US" sz="2300" i="1" dirty="0">
                <a:latin typeface="Georgia" panose="02040502050405020303" pitchFamily="18" charset="0"/>
                <a:ea typeface="ＭＳ Ｐゴシック" panose="020B0600070205080204" pitchFamily="34" charset="-128"/>
              </a:rPr>
              <a:t>F</a:t>
            </a:r>
            <a:r>
              <a:rPr lang="en-US" altLang="en-US" sz="2300" dirty="0">
                <a:latin typeface="Georgia" panose="02040502050405020303" pitchFamily="18" charset="0"/>
                <a:ea typeface="ＭＳ Ｐゴシック" panose="020B0600070205080204" pitchFamily="34" charset="-128"/>
              </a:rPr>
              <a:t>-test of RM factor, </a:t>
            </a:r>
            <a:r>
              <a:rPr lang="en-US" altLang="en-US" sz="2300" i="1" dirty="0" err="1">
                <a:latin typeface="Georgia" panose="02040502050405020303" pitchFamily="18" charset="0"/>
                <a:ea typeface="ＭＳ Ｐゴシック" panose="020B0600070205080204" pitchFamily="34" charset="-128"/>
              </a:rPr>
              <a:t>MS</a:t>
            </a:r>
            <a:r>
              <a:rPr lang="en-US" altLang="en-US" sz="2300" i="1" baseline="-25000" dirty="0" err="1">
                <a:latin typeface="Georgia" panose="02040502050405020303" pitchFamily="18" charset="0"/>
                <a:ea typeface="ＭＳ Ｐゴシック" panose="020B0600070205080204" pitchFamily="34" charset="-128"/>
              </a:rPr>
              <a:t>RMxS</a:t>
            </a:r>
            <a:r>
              <a:rPr lang="en-US" altLang="en-US" sz="2300" i="1" dirty="0">
                <a:latin typeface="Georgia" panose="02040502050405020303" pitchFamily="18" charset="0"/>
                <a:ea typeface="ＭＳ Ｐゴシック" panose="020B0600070205080204" pitchFamily="34" charset="-128"/>
              </a:rPr>
              <a:t> </a:t>
            </a:r>
            <a:endParaRPr lang="en-US" altLang="en-US" sz="2300" dirty="0">
              <a:latin typeface="Georgia" panose="02040502050405020303" pitchFamily="18" charset="0"/>
              <a:ea typeface="ＭＳ Ｐゴシック" panose="020B0600070205080204" pitchFamily="34" charset="-128"/>
            </a:endParaRPr>
          </a:p>
          <a:p>
            <a:r>
              <a:rPr lang="en-US" altLang="en-US" sz="2300" dirty="0">
                <a:latin typeface="Georgia" panose="02040502050405020303" pitchFamily="18" charset="0"/>
                <a:ea typeface="ＭＳ Ｐゴシック" panose="020B0600070205080204" pitchFamily="34" charset="-128"/>
              </a:rPr>
              <a:t>Thus, error term</a:t>
            </a:r>
            <a:r>
              <a:rPr lang="en-US" altLang="en-US" sz="2300" i="1" dirty="0">
                <a:latin typeface="Georgia" panose="02040502050405020303" pitchFamily="18" charset="0"/>
                <a:ea typeface="ＭＳ Ｐゴシック" panose="020B0600070205080204" pitchFamily="34" charset="-128"/>
              </a:rPr>
              <a:t> </a:t>
            </a:r>
            <a:r>
              <a:rPr lang="en-US" altLang="en-US" sz="2300" dirty="0">
                <a:latin typeface="Georgia" panose="02040502050405020303" pitchFamily="18" charset="0"/>
                <a:ea typeface="ＭＳ Ｐゴシック" panose="020B0600070205080204" pitchFamily="34" charset="-128"/>
              </a:rPr>
              <a:t>is generally smaller in RM ANOVA than Independent Groups ANOVA</a:t>
            </a:r>
          </a:p>
          <a:p>
            <a:pPr lvl="4"/>
            <a:endParaRPr lang="en-US" altLang="en-US" sz="2300" dirty="0">
              <a:latin typeface="Georgia" panose="02040502050405020303" pitchFamily="18" charset="0"/>
              <a:ea typeface="ＭＳ Ｐゴシック" panose="020B0600070205080204" pitchFamily="34" charset="-128"/>
            </a:endParaRPr>
          </a:p>
          <a:p>
            <a:r>
              <a:rPr lang="en-US" altLang="en-US" sz="2300" dirty="0">
                <a:latin typeface="Georgia" panose="02040502050405020303" pitchFamily="18" charset="0"/>
                <a:ea typeface="ＭＳ Ｐゴシック" panose="020B0600070205080204" pitchFamily="34" charset="-128"/>
              </a:rPr>
              <a:t>However, when matching leads to no variation across subjects (</a:t>
            </a:r>
            <a:r>
              <a:rPr lang="en-US" altLang="en-US" sz="2300" i="1" dirty="0" err="1">
                <a:latin typeface="Georgia" panose="02040502050405020303" pitchFamily="18" charset="0"/>
                <a:ea typeface="ＭＳ Ｐゴシック" panose="020B0600070205080204" pitchFamily="34" charset="-128"/>
              </a:rPr>
              <a:t>SS</a:t>
            </a:r>
            <a:r>
              <a:rPr lang="en-US" altLang="en-US" sz="2300" i="1" baseline="-25000" dirty="0" err="1">
                <a:latin typeface="Georgia" panose="02040502050405020303" pitchFamily="18" charset="0"/>
                <a:ea typeface="ＭＳ Ｐゴシック" panose="020B0600070205080204" pitchFamily="34" charset="-128"/>
              </a:rPr>
              <a:t>Subj</a:t>
            </a:r>
            <a:r>
              <a:rPr lang="en-US" altLang="en-US" sz="2300" i="1" dirty="0">
                <a:latin typeface="Georgia" panose="02040502050405020303" pitchFamily="18" charset="0"/>
                <a:ea typeface="ＭＳ Ｐゴシック" panose="020B0600070205080204" pitchFamily="34" charset="-128"/>
              </a:rPr>
              <a:t> </a:t>
            </a:r>
            <a:r>
              <a:rPr lang="en-US" altLang="en-US" sz="2300" dirty="0">
                <a:latin typeface="Georgia" panose="02040502050405020303" pitchFamily="18" charset="0"/>
                <a:ea typeface="ＭＳ Ｐゴシック" panose="020B0600070205080204" pitchFamily="34" charset="-128"/>
                <a:cs typeface="Arial" panose="020B0604020202020204" pitchFamily="34" charset="0"/>
              </a:rPr>
              <a:t>≈ 0) and </a:t>
            </a:r>
            <a:r>
              <a:rPr lang="en-US" altLang="en-US" sz="2300" i="1" dirty="0" err="1">
                <a:latin typeface="Georgia" panose="02040502050405020303" pitchFamily="18" charset="0"/>
                <a:ea typeface="ＭＳ Ｐゴシック" panose="020B0600070205080204" pitchFamily="34" charset="-128"/>
              </a:rPr>
              <a:t>MS</a:t>
            </a:r>
            <a:r>
              <a:rPr lang="en-US" altLang="en-US" sz="2300" i="1" baseline="-25000" dirty="0" err="1">
                <a:latin typeface="Georgia" panose="02040502050405020303" pitchFamily="18" charset="0"/>
                <a:ea typeface="ＭＳ Ｐゴシック" panose="020B0600070205080204" pitchFamily="34" charset="-128"/>
              </a:rPr>
              <a:t>RMxS</a:t>
            </a:r>
            <a:r>
              <a:rPr lang="en-US" altLang="en-US" sz="2300" i="1" dirty="0">
                <a:latin typeface="Georgia" panose="02040502050405020303" pitchFamily="18" charset="0"/>
                <a:ea typeface="ＭＳ Ｐゴシック" panose="020B0600070205080204" pitchFamily="34" charset="-128"/>
              </a:rPr>
              <a:t> </a:t>
            </a:r>
            <a:r>
              <a:rPr lang="en-US" altLang="en-US" sz="2300" dirty="0">
                <a:latin typeface="Georgia" panose="02040502050405020303" pitchFamily="18" charset="0"/>
                <a:ea typeface="ＭＳ Ｐゴシック" panose="020B0600070205080204" pitchFamily="34" charset="-128"/>
              </a:rPr>
              <a:t>= </a:t>
            </a:r>
            <a:r>
              <a:rPr lang="en-US" altLang="en-US" sz="2300" i="1" dirty="0" err="1">
                <a:latin typeface="Georgia" panose="02040502050405020303" pitchFamily="18" charset="0"/>
                <a:ea typeface="ＭＳ Ｐゴシック" panose="020B0600070205080204" pitchFamily="34" charset="-128"/>
              </a:rPr>
              <a:t>MS</a:t>
            </a:r>
            <a:r>
              <a:rPr lang="en-US" altLang="en-US" sz="2300" i="1" baseline="-25000" dirty="0" err="1">
                <a:latin typeface="Georgia" panose="02040502050405020303" pitchFamily="18" charset="0"/>
                <a:ea typeface="ＭＳ Ｐゴシック" panose="020B0600070205080204" pitchFamily="34" charset="-128"/>
              </a:rPr>
              <a:t>Within</a:t>
            </a:r>
            <a:endParaRPr lang="en-US" altLang="en-US" sz="2300" dirty="0">
              <a:latin typeface="Georgia" panose="02040502050405020303" pitchFamily="18" charset="0"/>
              <a:ea typeface="ＭＳ Ｐゴシック" panose="020B0600070205080204" pitchFamily="34" charset="-128"/>
              <a:cs typeface="Arial" panose="020B0604020202020204" pitchFamily="34" charset="0"/>
            </a:endParaRPr>
          </a:p>
          <a:p>
            <a:pPr lvl="1"/>
            <a:r>
              <a:rPr lang="en-US" altLang="en-US" sz="2300" dirty="0">
                <a:latin typeface="Georgia" panose="02040502050405020303" pitchFamily="18" charset="0"/>
                <a:ea typeface="ＭＳ Ｐゴシック" panose="020B0600070205080204" pitchFamily="34" charset="-128"/>
                <a:cs typeface="Arial" panose="020B0604020202020204" pitchFamily="34" charset="0"/>
              </a:rPr>
              <a:t>Results of RM ANOVA same as Independent Groups ANOVA</a:t>
            </a:r>
          </a:p>
          <a:p>
            <a:pPr lvl="1"/>
            <a:r>
              <a:rPr lang="en-US" altLang="en-US" sz="2300" dirty="0">
                <a:latin typeface="Georgia" panose="02040502050405020303" pitchFamily="18" charset="0"/>
                <a:ea typeface="ＭＳ Ｐゴシック" panose="020B0600070205080204" pitchFamily="34" charset="-128"/>
              </a:rPr>
              <a:t>Increased effect of matching or repeating participants</a:t>
            </a:r>
          </a:p>
          <a:p>
            <a:pPr lvl="2"/>
            <a:r>
              <a:rPr lang="en-US" altLang="en-US" sz="2300" i="1" dirty="0" err="1">
                <a:latin typeface="Georgia" panose="02040502050405020303" pitchFamily="18" charset="0"/>
                <a:ea typeface="ＭＳ Ｐゴシック" panose="020B0600070205080204" pitchFamily="34" charset="-128"/>
              </a:rPr>
              <a:t>SS</a:t>
            </a:r>
            <a:r>
              <a:rPr lang="en-US" altLang="en-US" sz="2300" i="1" baseline="-25000" dirty="0" err="1">
                <a:latin typeface="Georgia" panose="02040502050405020303" pitchFamily="18" charset="0"/>
                <a:ea typeface="ＭＳ Ｐゴシック" panose="020B0600070205080204" pitchFamily="34" charset="-128"/>
              </a:rPr>
              <a:t>RMxS</a:t>
            </a:r>
            <a:r>
              <a:rPr lang="en-US" altLang="en-US" sz="2300" i="1" dirty="0">
                <a:latin typeface="Georgia" panose="02040502050405020303" pitchFamily="18" charset="0"/>
                <a:ea typeface="ＭＳ Ｐゴシック" panose="020B0600070205080204" pitchFamily="34" charset="-128"/>
              </a:rPr>
              <a:t> </a:t>
            </a:r>
            <a:r>
              <a:rPr lang="en-US" altLang="en-US" sz="2300" dirty="0">
                <a:latin typeface="Georgia" panose="02040502050405020303" pitchFamily="18" charset="0"/>
                <a:ea typeface="ＭＳ Ｐゴシック" panose="020B0600070205080204" pitchFamily="34" charset="-128"/>
              </a:rPr>
              <a:t>decreases, </a:t>
            </a:r>
            <a:r>
              <a:rPr lang="en-US" altLang="en-US" sz="2300" i="1" dirty="0" err="1">
                <a:latin typeface="Georgia" panose="02040502050405020303" pitchFamily="18" charset="0"/>
                <a:ea typeface="ＭＳ Ｐゴシック" panose="020B0600070205080204" pitchFamily="34" charset="-128"/>
              </a:rPr>
              <a:t>SS</a:t>
            </a:r>
            <a:r>
              <a:rPr lang="en-US" altLang="en-US" sz="2300" i="1" baseline="-25000" dirty="0" err="1">
                <a:latin typeface="Georgia" panose="02040502050405020303" pitchFamily="18" charset="0"/>
                <a:ea typeface="ＭＳ Ｐゴシック" panose="020B0600070205080204" pitchFamily="34" charset="-128"/>
              </a:rPr>
              <a:t>Subj</a:t>
            </a:r>
            <a:r>
              <a:rPr lang="en-US" altLang="en-US" sz="2300" i="1" baseline="-25000" dirty="0">
                <a:latin typeface="Georgia" panose="02040502050405020303" pitchFamily="18" charset="0"/>
                <a:ea typeface="ＭＳ Ｐゴシック" panose="020B0600070205080204" pitchFamily="34" charset="-128"/>
              </a:rPr>
              <a:t> </a:t>
            </a:r>
            <a:r>
              <a:rPr lang="en-US" altLang="en-US" sz="2300" dirty="0">
                <a:latin typeface="Georgia" panose="02040502050405020303" pitchFamily="18" charset="0"/>
                <a:ea typeface="ＭＳ Ｐゴシック" panose="020B0600070205080204" pitchFamily="34" charset="-128"/>
              </a:rPr>
              <a:t>increases</a:t>
            </a:r>
          </a:p>
          <a:p>
            <a:pPr lvl="1"/>
            <a:r>
              <a:rPr lang="en-US" altLang="en-US" sz="2300" dirty="0">
                <a:latin typeface="Georgia" panose="02040502050405020303" pitchFamily="18" charset="0"/>
                <a:ea typeface="ＭＳ Ｐゴシック" panose="020B0600070205080204" pitchFamily="34" charset="-128"/>
              </a:rPr>
              <a:t>Decreased effect of matching or repeating participants</a:t>
            </a:r>
          </a:p>
          <a:p>
            <a:pPr lvl="2"/>
            <a:r>
              <a:rPr lang="en-US" altLang="en-US" sz="2300" i="1" dirty="0" err="1">
                <a:latin typeface="Georgia" panose="02040502050405020303" pitchFamily="18" charset="0"/>
                <a:ea typeface="ＭＳ Ｐゴシック" panose="020B0600070205080204" pitchFamily="34" charset="-128"/>
              </a:rPr>
              <a:t>SS</a:t>
            </a:r>
            <a:r>
              <a:rPr lang="en-US" altLang="en-US" sz="2300" i="1" baseline="-25000" dirty="0" err="1">
                <a:latin typeface="Georgia" panose="02040502050405020303" pitchFamily="18" charset="0"/>
                <a:ea typeface="ＭＳ Ｐゴシック" panose="020B0600070205080204" pitchFamily="34" charset="-128"/>
              </a:rPr>
              <a:t>RMxS</a:t>
            </a:r>
            <a:r>
              <a:rPr lang="en-US" altLang="en-US" sz="2300" i="1" baseline="-25000" dirty="0">
                <a:latin typeface="Georgia" panose="02040502050405020303" pitchFamily="18" charset="0"/>
                <a:ea typeface="ＭＳ Ｐゴシック" panose="020B0600070205080204" pitchFamily="34" charset="-128"/>
              </a:rPr>
              <a:t> </a:t>
            </a:r>
            <a:r>
              <a:rPr lang="en-US" altLang="en-US" sz="2300" dirty="0">
                <a:latin typeface="Georgia" panose="02040502050405020303" pitchFamily="18" charset="0"/>
                <a:ea typeface="ＭＳ Ｐゴシック" panose="020B0600070205080204" pitchFamily="34" charset="-128"/>
              </a:rPr>
              <a:t>increases, </a:t>
            </a:r>
            <a:r>
              <a:rPr lang="en-US" altLang="en-US" sz="2300" i="1" dirty="0" err="1">
                <a:latin typeface="Georgia" panose="02040502050405020303" pitchFamily="18" charset="0"/>
                <a:ea typeface="ＭＳ Ｐゴシック" panose="020B0600070205080204" pitchFamily="34" charset="-128"/>
              </a:rPr>
              <a:t>SS</a:t>
            </a:r>
            <a:r>
              <a:rPr lang="en-US" altLang="en-US" sz="2300" i="1" baseline="-25000" dirty="0" err="1">
                <a:latin typeface="Georgia" panose="02040502050405020303" pitchFamily="18" charset="0"/>
                <a:ea typeface="ＭＳ Ｐゴシック" panose="020B0600070205080204" pitchFamily="34" charset="-128"/>
              </a:rPr>
              <a:t>Subj</a:t>
            </a:r>
            <a:r>
              <a:rPr lang="en-US" altLang="en-US" sz="2300" i="1" baseline="-25000" dirty="0">
                <a:latin typeface="Georgia" panose="02040502050405020303" pitchFamily="18" charset="0"/>
                <a:ea typeface="ＭＳ Ｐゴシック" panose="020B0600070205080204" pitchFamily="34" charset="-128"/>
              </a:rPr>
              <a:t> </a:t>
            </a:r>
            <a:r>
              <a:rPr lang="en-US" altLang="en-US" sz="2300" dirty="0">
                <a:latin typeface="Georgia" panose="02040502050405020303" pitchFamily="18" charset="0"/>
                <a:ea typeface="ＭＳ Ｐゴシック" panose="020B0600070205080204" pitchFamily="34" charset="-128"/>
              </a:rPr>
              <a:t>decreases</a:t>
            </a:r>
          </a:p>
        </p:txBody>
      </p:sp>
      <p:sp>
        <p:nvSpPr>
          <p:cNvPr id="460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D3C22BF-6A13-4722-92B6-2A2F7A9EB103}" type="slidenum">
              <a:rPr lang="en-US" altLang="en-US" sz="1400">
                <a:latin typeface="Georgia Regular" panose="02040502050405020303" pitchFamily="18" charset="0"/>
              </a:rPr>
              <a:pPr eaLnBrk="1" hangingPunct="1"/>
              <a:t>21</a:t>
            </a:fld>
            <a:endParaRPr lang="en-US" altLang="en-US" sz="1400" dirty="0">
              <a:latin typeface="Georgia Regular" panose="02040502050405020303" pitchFamily="18" charset="0"/>
            </a:endParaRPr>
          </a:p>
        </p:txBody>
      </p:sp>
      <p:sp>
        <p:nvSpPr>
          <p:cNvPr id="2" name="Rectangle 1"/>
          <p:cNvSpPr/>
          <p:nvPr/>
        </p:nvSpPr>
        <p:spPr>
          <a:xfrm>
            <a:off x="7010400" y="1219200"/>
            <a:ext cx="4724400" cy="584775"/>
          </a:xfrm>
          <a:prstGeom prst="rect">
            <a:avLst/>
          </a:prstGeom>
        </p:spPr>
        <p:txBody>
          <a:bodyPr wrap="square">
            <a:spAutoFit/>
          </a:bodyPr>
          <a:lstStyle/>
          <a:p>
            <a:pPr lvl="1"/>
            <a:r>
              <a:rPr lang="en-US" altLang="en-US" sz="3200" i="1" dirty="0" err="1">
                <a:solidFill>
                  <a:schemeClr val="tx2"/>
                </a:solidFill>
                <a:latin typeface="Times New Roman" panose="02020603050405020304" pitchFamily="18" charset="0"/>
                <a:ea typeface="ＭＳ Ｐゴシック" panose="020B0600070205080204" pitchFamily="34" charset="-128"/>
              </a:rPr>
              <a:t>SS</a:t>
            </a:r>
            <a:r>
              <a:rPr lang="en-US" altLang="en-US" sz="3200" i="1" baseline="-25000" dirty="0" err="1">
                <a:solidFill>
                  <a:schemeClr val="tx2"/>
                </a:solidFill>
                <a:latin typeface="Times New Roman" panose="02020603050405020304" pitchFamily="18" charset="0"/>
                <a:ea typeface="ＭＳ Ｐゴシック" panose="020B0600070205080204" pitchFamily="34" charset="-128"/>
              </a:rPr>
              <a:t>Within</a:t>
            </a:r>
            <a:r>
              <a:rPr lang="en-US" altLang="en-US" sz="3200" i="1" dirty="0">
                <a:solidFill>
                  <a:srgbClr val="FF0000"/>
                </a:solidFill>
                <a:latin typeface="Times New Roman" panose="02020603050405020304" pitchFamily="18" charset="0"/>
                <a:ea typeface="ＭＳ Ｐゴシック" panose="020B0600070205080204" pitchFamily="34" charset="-128"/>
              </a:rPr>
              <a:t> </a:t>
            </a:r>
            <a:r>
              <a:rPr lang="en-US" altLang="en-US" sz="3200" dirty="0">
                <a:latin typeface="Times New Roman" panose="02020603050405020304" pitchFamily="18" charset="0"/>
                <a:ea typeface="ＭＳ Ｐゴシック" panose="020B0600070205080204" pitchFamily="34" charset="-128"/>
              </a:rPr>
              <a:t>=</a:t>
            </a:r>
            <a:r>
              <a:rPr lang="en-US" altLang="en-US" sz="3200" dirty="0">
                <a:solidFill>
                  <a:srgbClr val="FF0000"/>
                </a:solidFill>
                <a:latin typeface="Times New Roman" panose="02020603050405020304" pitchFamily="18" charset="0"/>
                <a:ea typeface="ＭＳ Ｐゴシック" panose="020B0600070205080204" pitchFamily="34" charset="-128"/>
              </a:rPr>
              <a:t> </a:t>
            </a:r>
            <a:r>
              <a:rPr lang="en-US" altLang="en-US" sz="3200" i="1" dirty="0" err="1">
                <a:solidFill>
                  <a:schemeClr val="accent4"/>
                </a:solidFill>
                <a:latin typeface="Times New Roman" panose="02020603050405020304" pitchFamily="18" charset="0"/>
                <a:ea typeface="ＭＳ Ｐゴシック" panose="020B0600070205080204" pitchFamily="34" charset="-128"/>
              </a:rPr>
              <a:t>SS</a:t>
            </a:r>
            <a:r>
              <a:rPr lang="en-US" altLang="en-US" sz="3200" i="1" baseline="-25000" dirty="0" err="1">
                <a:solidFill>
                  <a:schemeClr val="accent4"/>
                </a:solidFill>
                <a:latin typeface="Times New Roman" panose="02020603050405020304" pitchFamily="18" charset="0"/>
                <a:ea typeface="ＭＳ Ｐゴシック" panose="020B0600070205080204" pitchFamily="34" charset="-128"/>
              </a:rPr>
              <a:t>Subj</a:t>
            </a:r>
            <a:r>
              <a:rPr lang="en-US" altLang="en-US" sz="3200" i="1" dirty="0">
                <a:solidFill>
                  <a:srgbClr val="FF0000"/>
                </a:solidFill>
                <a:latin typeface="Times New Roman" panose="02020603050405020304" pitchFamily="18" charset="0"/>
                <a:ea typeface="ＭＳ Ｐゴシック" panose="020B0600070205080204" pitchFamily="34" charset="-128"/>
              </a:rPr>
              <a:t> </a:t>
            </a:r>
            <a:r>
              <a:rPr lang="en-US" altLang="en-US" sz="3200" i="1" dirty="0">
                <a:latin typeface="Times New Roman" panose="02020603050405020304" pitchFamily="18" charset="0"/>
                <a:ea typeface="ＭＳ Ｐゴシック" panose="020B0600070205080204" pitchFamily="34" charset="-128"/>
              </a:rPr>
              <a:t>+</a:t>
            </a:r>
            <a:r>
              <a:rPr lang="en-US" altLang="en-US" sz="3200" i="1" dirty="0">
                <a:solidFill>
                  <a:srgbClr val="FF0000"/>
                </a:solidFill>
                <a:latin typeface="Times New Roman" panose="02020603050405020304" pitchFamily="18" charset="0"/>
                <a:ea typeface="ＭＳ Ｐゴシック" panose="020B0600070205080204" pitchFamily="34" charset="-128"/>
              </a:rPr>
              <a:t> </a:t>
            </a:r>
            <a:r>
              <a:rPr lang="en-US" altLang="en-US" sz="3200" i="1" dirty="0" err="1">
                <a:solidFill>
                  <a:schemeClr val="accent5"/>
                </a:solidFill>
                <a:latin typeface="Times New Roman" panose="02020603050405020304" pitchFamily="18" charset="0"/>
                <a:ea typeface="ＭＳ Ｐゴシック" panose="020B0600070205080204" pitchFamily="34" charset="-128"/>
              </a:rPr>
              <a:t>SS</a:t>
            </a:r>
            <a:r>
              <a:rPr lang="en-US" altLang="en-US" sz="3200" i="1" baseline="-25000" dirty="0" err="1">
                <a:solidFill>
                  <a:schemeClr val="accent5"/>
                </a:solidFill>
                <a:latin typeface="Times New Roman" panose="02020603050405020304" pitchFamily="18" charset="0"/>
                <a:ea typeface="ＭＳ Ｐゴシック" panose="020B0600070205080204" pitchFamily="34" charset="-128"/>
              </a:rPr>
              <a:t>RMxS</a:t>
            </a:r>
            <a:endParaRPr lang="en-US" altLang="en-US" sz="3200" i="1" dirty="0">
              <a:solidFill>
                <a:schemeClr val="accent5"/>
              </a:solidFill>
              <a:latin typeface="Times New Roman" panose="02020603050405020304" pitchFamily="18" charset="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a:xfrm>
            <a:off x="1524000" y="533400"/>
            <a:ext cx="9144000" cy="792162"/>
          </a:xfrm>
        </p:spPr>
        <p:txBody>
          <a:bodyPr>
            <a:normAutofit/>
          </a:bodyPr>
          <a:lstStyle/>
          <a:p>
            <a:pPr algn="ctr" eaLnBrk="1" hangingPunct="1"/>
            <a:r>
              <a:rPr lang="en-US" altLang="en-US" dirty="0">
                <a:ea typeface="ＭＳ Ｐゴシック" panose="020B0600070205080204" pitchFamily="34" charset="-128"/>
              </a:rPr>
              <a:t>1-Way RM ANOVA: Summary Table</a:t>
            </a:r>
          </a:p>
        </p:txBody>
      </p:sp>
      <p:graphicFrame>
        <p:nvGraphicFramePr>
          <p:cNvPr id="166996" name="Group 84"/>
          <p:cNvGraphicFramePr>
            <a:graphicFrameLocks noGrp="1"/>
          </p:cNvGraphicFramePr>
          <p:nvPr>
            <p:ph type="tbl" idx="1"/>
            <p:extLst>
              <p:ext uri="{D42A27DB-BD31-4B8C-83A1-F6EECF244321}">
                <p14:modId xmlns:p14="http://schemas.microsoft.com/office/powerpoint/2010/main" val="2886298670"/>
              </p:ext>
            </p:extLst>
          </p:nvPr>
        </p:nvGraphicFramePr>
        <p:xfrm>
          <a:off x="1676400" y="2133600"/>
          <a:ext cx="8610599" cy="2590800"/>
        </p:xfrm>
        <a:graphic>
          <a:graphicData uri="http://schemas.openxmlformats.org/drawingml/2006/table">
            <a:tbl>
              <a:tblPr/>
              <a:tblGrid>
                <a:gridCol w="3157671">
                  <a:extLst>
                    <a:ext uri="{9D8B030D-6E8A-4147-A177-3AD203B41FA5}">
                      <a16:colId xmlns:a16="http://schemas.microsoft.com/office/drawing/2014/main" val="1314875479"/>
                    </a:ext>
                  </a:extLst>
                </a:gridCol>
                <a:gridCol w="1124002">
                  <a:extLst>
                    <a:ext uri="{9D8B030D-6E8A-4147-A177-3AD203B41FA5}">
                      <a16:colId xmlns:a16="http://schemas.microsoft.com/office/drawing/2014/main" val="727245078"/>
                    </a:ext>
                  </a:extLst>
                </a:gridCol>
                <a:gridCol w="1069996">
                  <a:extLst>
                    <a:ext uri="{9D8B030D-6E8A-4147-A177-3AD203B41FA5}">
                      <a16:colId xmlns:a16="http://schemas.microsoft.com/office/drawing/2014/main" val="413482156"/>
                    </a:ext>
                  </a:extLst>
                </a:gridCol>
                <a:gridCol w="1118938">
                  <a:extLst>
                    <a:ext uri="{9D8B030D-6E8A-4147-A177-3AD203B41FA5}">
                      <a16:colId xmlns:a16="http://schemas.microsoft.com/office/drawing/2014/main" val="754290909"/>
                    </a:ext>
                  </a:extLst>
                </a:gridCol>
                <a:gridCol w="1069996">
                  <a:extLst>
                    <a:ext uri="{9D8B030D-6E8A-4147-A177-3AD203B41FA5}">
                      <a16:colId xmlns:a16="http://schemas.microsoft.com/office/drawing/2014/main" val="885387031"/>
                    </a:ext>
                  </a:extLst>
                </a:gridCol>
                <a:gridCol w="1069996">
                  <a:extLst>
                    <a:ext uri="{9D8B030D-6E8A-4147-A177-3AD203B41FA5}">
                      <a16:colId xmlns:a16="http://schemas.microsoft.com/office/drawing/2014/main" val="325341968"/>
                    </a:ext>
                  </a:extLst>
                </a:gridCol>
              </a:tblGrid>
              <a:tr h="496450">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Source</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1"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SS</a:t>
                      </a: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1"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df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1"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1"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1"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83671471"/>
                  </a:ext>
                </a:extLst>
              </a:tr>
              <a:tr h="496450">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RM</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834804723"/>
                  </a:ext>
                </a:extLst>
              </a:tr>
              <a:tr h="497732">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Subj</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31488267"/>
                  </a:ext>
                </a:extLst>
              </a:tr>
              <a:tr h="502920">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Error(RM x Subj)</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54302374"/>
                  </a:ext>
                </a:extLst>
              </a:tr>
              <a:tr h="496450">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Total</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21020762"/>
                  </a:ext>
                </a:extLst>
              </a:tr>
            </a:tbl>
          </a:graphicData>
        </a:graphic>
      </p:graphicFrame>
      <p:sp>
        <p:nvSpPr>
          <p:cNvPr id="48131" name="Slide Number Placeholder 5"/>
          <p:cNvSpPr>
            <a:spLocks noGrp="1"/>
          </p:cNvSpPr>
          <p:nvPr>
            <p:ph type="sldNum" sz="quarter" idx="12"/>
          </p:nvPr>
        </p:nvSpPr>
        <p:spPr>
          <a:xfrm>
            <a:off x="11430000" y="6248400"/>
            <a:ext cx="48006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7AAED5B-21A9-458E-945A-63B2A98AEFF3}" type="slidenum">
              <a:rPr lang="en-US" altLang="en-US" sz="1400">
                <a:latin typeface="Georgia Regular" panose="02040502050405020303" pitchFamily="18" charset="0"/>
              </a:rPr>
              <a:pPr eaLnBrk="1" hangingPunct="1"/>
              <a:t>22</a:t>
            </a:fld>
            <a:endParaRPr lang="en-US" altLang="en-US" sz="1400" dirty="0">
              <a:latin typeface="Georgia Regular" panose="02040502050405020303"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a:xfrm>
            <a:off x="838200" y="248664"/>
            <a:ext cx="10058400" cy="810768"/>
          </a:xfrm>
        </p:spPr>
        <p:txBody>
          <a:bodyPr>
            <a:normAutofit/>
          </a:bodyPr>
          <a:lstStyle/>
          <a:p>
            <a:pPr algn="ctr" eaLnBrk="1" hangingPunct="1"/>
            <a:r>
              <a:rPr lang="en-US" altLang="en-US" dirty="0">
                <a:solidFill>
                  <a:schemeClr val="tx2"/>
                </a:solidFill>
                <a:ea typeface="ＭＳ Ｐゴシック" panose="020B0600070205080204" pitchFamily="34" charset="-128"/>
              </a:rPr>
              <a:t>Assumptions</a:t>
            </a:r>
          </a:p>
        </p:txBody>
      </p:sp>
      <p:sp>
        <p:nvSpPr>
          <p:cNvPr id="49157" name="Rectangle 3"/>
          <p:cNvSpPr>
            <a:spLocks noGrp="1" noChangeArrowheads="1"/>
          </p:cNvSpPr>
          <p:nvPr>
            <p:ph idx="1"/>
          </p:nvPr>
        </p:nvSpPr>
        <p:spPr>
          <a:xfrm>
            <a:off x="457200" y="1142999"/>
            <a:ext cx="11353800" cy="5494909"/>
          </a:xfrm>
        </p:spPr>
        <p:txBody>
          <a:bodyPr>
            <a:normAutofit/>
          </a:bodyPr>
          <a:lstStyle/>
          <a:p>
            <a:r>
              <a:rPr lang="en-US" altLang="en-US" sz="2400" dirty="0">
                <a:latin typeface="Georgia" panose="02040502050405020303" pitchFamily="18" charset="0"/>
                <a:ea typeface="ＭＳ Ｐゴシック" panose="020B0600070205080204" pitchFamily="34" charset="-128"/>
              </a:rPr>
              <a:t>Participants are a </a:t>
            </a:r>
            <a:r>
              <a:rPr lang="en-US" altLang="en-US" sz="2400" b="1" u="sng" dirty="0">
                <a:latin typeface="Georgia" panose="02040502050405020303" pitchFamily="18" charset="0"/>
                <a:ea typeface="ＭＳ Ｐゴシック" panose="020B0600070205080204" pitchFamily="34" charset="-128"/>
              </a:rPr>
              <a:t>random</a:t>
            </a:r>
            <a:r>
              <a:rPr lang="en-US" altLang="en-US" sz="2400" b="1" dirty="0">
                <a:latin typeface="Georgia" panose="02040502050405020303" pitchFamily="18" charset="0"/>
                <a:ea typeface="ＭＳ Ｐゴシック" panose="020B0600070205080204" pitchFamily="34" charset="-128"/>
              </a:rPr>
              <a:t> sample </a:t>
            </a:r>
            <a:r>
              <a:rPr lang="en-US" altLang="en-US" sz="2400" dirty="0">
                <a:latin typeface="Georgia" panose="02040502050405020303" pitchFamily="18" charset="0"/>
                <a:ea typeface="ＭＳ Ｐゴシック" panose="020B0600070205080204" pitchFamily="34" charset="-128"/>
              </a:rPr>
              <a:t>from population and are </a:t>
            </a:r>
            <a:r>
              <a:rPr lang="en-US" altLang="en-US" sz="2400" b="1" u="sng" dirty="0">
                <a:latin typeface="Georgia" panose="02040502050405020303" pitchFamily="18" charset="0"/>
                <a:ea typeface="ＭＳ Ｐゴシック" panose="020B0600070205080204" pitchFamily="34" charset="-128"/>
              </a:rPr>
              <a:t>independent</a:t>
            </a:r>
            <a:r>
              <a:rPr lang="en-US" altLang="en-US" sz="2400" dirty="0">
                <a:latin typeface="Georgia" panose="02040502050405020303" pitchFamily="18" charset="0"/>
                <a:ea typeface="ＭＳ Ｐゴシック" panose="020B0600070205080204" pitchFamily="34" charset="-128"/>
              </a:rPr>
              <a:t> of one another (</a:t>
            </a:r>
            <a:r>
              <a:rPr lang="en-US" altLang="en-US" sz="2000" i="1" dirty="0">
                <a:latin typeface="Georgia" panose="02040502050405020303" pitchFamily="18" charset="0"/>
                <a:ea typeface="ＭＳ Ｐゴシック" panose="020B0600070205080204" pitchFamily="34" charset="-128"/>
              </a:rPr>
              <a:t>Although participant observations are dependent, participants themselves are independent)</a:t>
            </a:r>
            <a:endParaRPr lang="en-US" altLang="en-US" sz="2000" dirty="0">
              <a:latin typeface="Georgia" panose="02040502050405020303" pitchFamily="18" charset="0"/>
              <a:ea typeface="ＭＳ Ｐゴシック" panose="020B0600070205080204" pitchFamily="34" charset="-128"/>
            </a:endParaRPr>
          </a:p>
          <a:p>
            <a:r>
              <a:rPr lang="en-US" altLang="en-US" sz="2600" dirty="0">
                <a:latin typeface="Georgia" panose="02040502050405020303" pitchFamily="18" charset="0"/>
                <a:ea typeface="ＭＳ Ｐゴシック" panose="020B0600070205080204" pitchFamily="34" charset="-128"/>
              </a:rPr>
              <a:t>DV </a:t>
            </a:r>
            <a:r>
              <a:rPr lang="en-US" altLang="en-US" sz="2600" b="1" u="sng" dirty="0">
                <a:latin typeface="Georgia" panose="02040502050405020303" pitchFamily="18" charset="0"/>
                <a:ea typeface="ＭＳ Ｐゴシック" panose="020B0600070205080204" pitchFamily="34" charset="-128"/>
              </a:rPr>
              <a:t>normally</a:t>
            </a:r>
            <a:r>
              <a:rPr lang="en-US" altLang="en-US" sz="2600" dirty="0">
                <a:latin typeface="Georgia" panose="02040502050405020303" pitchFamily="18" charset="0"/>
                <a:ea typeface="ＭＳ Ｐゴシック" panose="020B0600070205080204" pitchFamily="34" charset="-128"/>
              </a:rPr>
              <a:t> distributed in the population</a:t>
            </a:r>
          </a:p>
          <a:p>
            <a:pPr marL="274320" lvl="1" indent="0" eaLnBrk="1" hangingPunct="1">
              <a:lnSpc>
                <a:spcPct val="90000"/>
              </a:lnSpc>
              <a:buNone/>
            </a:pPr>
            <a:r>
              <a:rPr lang="en-US" altLang="en-US" sz="2000" dirty="0">
                <a:latin typeface="Georgia" panose="02040502050405020303" pitchFamily="18" charset="0"/>
                <a:ea typeface="ＭＳ Ｐゴシック" panose="020B0600070205080204" pitchFamily="34" charset="-128"/>
              </a:rPr>
              <a:t>Less concerned: equal </a:t>
            </a:r>
            <a:r>
              <a:rPr lang="en-US" altLang="en-US" sz="2000" i="1" dirty="0">
                <a:latin typeface="Georgia" panose="02040502050405020303" pitchFamily="18" charset="0"/>
                <a:ea typeface="ＭＳ Ｐゴシック" panose="020B0600070205080204" pitchFamily="34" charset="-128"/>
              </a:rPr>
              <a:t>n</a:t>
            </a:r>
            <a:r>
              <a:rPr lang="en-US" altLang="en-US" sz="2000" dirty="0">
                <a:latin typeface="Georgia" panose="02040502050405020303" pitchFamily="18" charset="0"/>
                <a:ea typeface="ＭＳ Ｐゴシック" panose="020B0600070205080204" pitchFamily="34" charset="-128"/>
              </a:rPr>
              <a:t> per level and </a:t>
            </a:r>
            <a:r>
              <a:rPr lang="en-US" altLang="en-US" sz="2000" i="1" dirty="0" err="1">
                <a:latin typeface="Georgia" panose="02040502050405020303" pitchFamily="18" charset="0"/>
                <a:ea typeface="ＭＳ Ｐゴシック" panose="020B0600070205080204" pitchFamily="34" charset="-128"/>
              </a:rPr>
              <a:t>df</a:t>
            </a:r>
            <a:r>
              <a:rPr lang="en-US" altLang="en-US" sz="2000" i="1" baseline="-25000" dirty="0" err="1">
                <a:latin typeface="Georgia" panose="02040502050405020303" pitchFamily="18" charset="0"/>
                <a:ea typeface="ＭＳ Ｐゴシック" panose="020B0600070205080204" pitchFamily="34" charset="-128"/>
              </a:rPr>
              <a:t>Intrx</a:t>
            </a:r>
            <a:r>
              <a:rPr lang="en-US" altLang="en-US" sz="2000" dirty="0">
                <a:latin typeface="Georgia" panose="02040502050405020303" pitchFamily="18" charset="0"/>
                <a:ea typeface="ＭＳ Ｐゴシック" panose="020B0600070205080204" pitchFamily="34" charset="-128"/>
                <a:cs typeface="Arial" panose="020B0604020202020204" pitchFamily="34" charset="0"/>
              </a:rPr>
              <a:t>≈ 20 (CLT) </a:t>
            </a:r>
            <a:r>
              <a:rPr lang="en-US" altLang="en-US" sz="2000" dirty="0">
                <a:latin typeface="Georgia" panose="02040502050405020303" pitchFamily="18" charset="0"/>
                <a:ea typeface="ＭＳ Ｐゴシック" panose="020B0600070205080204" pitchFamily="34" charset="-128"/>
                <a:cs typeface="Arial" panose="020B0604020202020204" pitchFamily="34" charset="0"/>
                <a:sym typeface="Wingdings" panose="05000000000000000000" pitchFamily="2" charset="2"/>
              </a:rPr>
              <a:t> investigate via plotting</a:t>
            </a:r>
            <a:endParaRPr lang="en-US" altLang="en-US" u="sng" dirty="0">
              <a:latin typeface="Georgia" panose="02040502050405020303" pitchFamily="18" charset="0"/>
              <a:ea typeface="ＭＳ Ｐゴシック" panose="020B0600070205080204" pitchFamily="34" charset="-128"/>
            </a:endParaRPr>
          </a:p>
          <a:p>
            <a:r>
              <a:rPr lang="en-US" altLang="en-US" sz="2400" b="1" u="sng" dirty="0">
                <a:latin typeface="Georgia" panose="02040502050405020303" pitchFamily="18" charset="0"/>
                <a:ea typeface="ＭＳ Ｐゴシック" panose="020B0600070205080204" pitchFamily="34" charset="-128"/>
              </a:rPr>
              <a:t>Homogeneity</a:t>
            </a:r>
            <a:r>
              <a:rPr lang="en-US" altLang="en-US" sz="2400" dirty="0">
                <a:latin typeface="Georgia" panose="02040502050405020303" pitchFamily="18" charset="0"/>
                <a:ea typeface="ＭＳ Ｐゴシック" panose="020B0600070205080204" pitchFamily="34" charset="-128"/>
              </a:rPr>
              <a:t> of variance</a:t>
            </a:r>
          </a:p>
          <a:p>
            <a:pPr marL="274320" lvl="1" indent="0">
              <a:buNone/>
            </a:pPr>
            <a:r>
              <a:rPr lang="en-US" altLang="en-US" sz="2000" dirty="0">
                <a:latin typeface="Georgia" panose="02040502050405020303" pitchFamily="18" charset="0"/>
                <a:ea typeface="ＭＳ Ｐゴシック" panose="020B0600070205080204" pitchFamily="34" charset="-128"/>
              </a:rPr>
              <a:t>Variance of DV is similar for all levels of RM factor </a:t>
            </a:r>
            <a:r>
              <a:rPr lang="en-US" altLang="en-US" sz="2000" dirty="0">
                <a:latin typeface="Georgia" panose="02040502050405020303" pitchFamily="18" charset="0"/>
                <a:ea typeface="ＭＳ Ｐゴシック" panose="020B0600070205080204" pitchFamily="34" charset="-128"/>
                <a:sym typeface="Wingdings" panose="05000000000000000000" pitchFamily="2" charset="2"/>
              </a:rPr>
              <a:t> Leven’s or visual inspection</a:t>
            </a:r>
            <a:endParaRPr lang="en-US" altLang="en-US" sz="2000" dirty="0">
              <a:latin typeface="Georgia" panose="02040502050405020303" pitchFamily="18" charset="0"/>
              <a:ea typeface="ＭＳ Ｐゴシック" panose="020B0600070205080204" pitchFamily="34" charset="-128"/>
            </a:endParaRPr>
          </a:p>
          <a:p>
            <a:pPr eaLnBrk="1" hangingPunct="1">
              <a:lnSpc>
                <a:spcPct val="90000"/>
              </a:lnSpc>
            </a:pPr>
            <a:r>
              <a:rPr lang="en-US" altLang="en-US" sz="2400" dirty="0">
                <a:solidFill>
                  <a:schemeClr val="accent4">
                    <a:lumMod val="75000"/>
                  </a:schemeClr>
                </a:solidFill>
                <a:latin typeface="Georgia" panose="02040502050405020303" pitchFamily="18" charset="0"/>
                <a:ea typeface="ＭＳ Ｐゴシック" panose="020B0600070205080204" pitchFamily="34" charset="-128"/>
              </a:rPr>
              <a:t>If </a:t>
            </a:r>
            <a:r>
              <a:rPr lang="en-US" altLang="en-US" sz="2400" i="1" dirty="0">
                <a:solidFill>
                  <a:schemeClr val="accent4">
                    <a:lumMod val="75000"/>
                  </a:schemeClr>
                </a:solidFill>
                <a:latin typeface="Georgia" panose="02040502050405020303" pitchFamily="18" charset="0"/>
                <a:ea typeface="ＭＳ Ｐゴシック" panose="020B0600070205080204" pitchFamily="34" charset="-128"/>
              </a:rPr>
              <a:t>Time</a:t>
            </a:r>
            <a:r>
              <a:rPr lang="en-US" altLang="en-US" sz="2400" dirty="0">
                <a:solidFill>
                  <a:schemeClr val="accent4">
                    <a:lumMod val="75000"/>
                  </a:schemeClr>
                </a:solidFill>
                <a:latin typeface="Georgia" panose="02040502050405020303" pitchFamily="18" charset="0"/>
                <a:ea typeface="ＭＳ Ｐゴシック" panose="020B0600070205080204" pitchFamily="34" charset="-128"/>
              </a:rPr>
              <a:t> is RM factor, data are measured at (near) </a:t>
            </a:r>
            <a:r>
              <a:rPr lang="en-US" altLang="en-US" sz="2400" b="1" u="sng" dirty="0">
                <a:solidFill>
                  <a:schemeClr val="accent4">
                    <a:lumMod val="75000"/>
                  </a:schemeClr>
                </a:solidFill>
                <a:latin typeface="Georgia" panose="02040502050405020303" pitchFamily="18" charset="0"/>
                <a:ea typeface="ＭＳ Ｐゴシック" panose="020B0600070205080204" pitchFamily="34" charset="-128"/>
              </a:rPr>
              <a:t>equal intervals</a:t>
            </a:r>
          </a:p>
          <a:p>
            <a:pPr eaLnBrk="1" hangingPunct="1">
              <a:lnSpc>
                <a:spcPct val="90000"/>
              </a:lnSpc>
            </a:pPr>
            <a:endParaRPr lang="en-US" altLang="en-US" sz="2400" b="1" u="sng" dirty="0">
              <a:latin typeface="Georgia" panose="02040502050405020303" pitchFamily="18" charset="0"/>
              <a:ea typeface="ＭＳ Ｐゴシック" panose="020B0600070205080204" pitchFamily="34" charset="-128"/>
            </a:endParaRPr>
          </a:p>
          <a:p>
            <a:pPr eaLnBrk="1" hangingPunct="1">
              <a:lnSpc>
                <a:spcPct val="90000"/>
              </a:lnSpc>
            </a:pPr>
            <a:r>
              <a:rPr lang="en-US" altLang="en-US" sz="2400" b="1" u="sng" dirty="0">
                <a:solidFill>
                  <a:schemeClr val="accent1">
                    <a:lumMod val="75000"/>
                  </a:schemeClr>
                </a:solidFill>
                <a:latin typeface="Georgia" panose="02040502050405020303" pitchFamily="18" charset="0"/>
                <a:ea typeface="ＭＳ Ｐゴシック" panose="020B0600070205080204" pitchFamily="34" charset="-128"/>
              </a:rPr>
              <a:t>**</a:t>
            </a:r>
            <a:r>
              <a:rPr lang="en-US" altLang="en-US" sz="2400" b="1" u="sng" dirty="0" err="1">
                <a:solidFill>
                  <a:schemeClr val="accent1">
                    <a:lumMod val="75000"/>
                  </a:schemeClr>
                </a:solidFill>
                <a:latin typeface="Georgia" panose="02040502050405020303" pitchFamily="18" charset="0"/>
                <a:ea typeface="ＭＳ Ｐゴシック" panose="020B0600070205080204" pitchFamily="34" charset="-128"/>
              </a:rPr>
              <a:t>Sphericity</a:t>
            </a:r>
            <a:r>
              <a:rPr lang="en-US" altLang="en-US" sz="2400" b="1" u="sng" dirty="0">
                <a:solidFill>
                  <a:schemeClr val="accent1">
                    <a:lumMod val="75000"/>
                  </a:schemeClr>
                </a:solidFill>
                <a:latin typeface="Georgia" panose="02040502050405020303" pitchFamily="18" charset="0"/>
                <a:ea typeface="ＭＳ Ｐゴシック" panose="020B0600070205080204" pitchFamily="34" charset="-128"/>
              </a:rPr>
              <a:t>** </a:t>
            </a:r>
            <a:r>
              <a:rPr lang="en-US" altLang="en-US" sz="2400" u="sng" dirty="0">
                <a:solidFill>
                  <a:schemeClr val="accent1">
                    <a:lumMod val="75000"/>
                  </a:schemeClr>
                </a:solidFill>
                <a:latin typeface="Georgia" panose="02040502050405020303" pitchFamily="18" charset="0"/>
                <a:ea typeface="ＭＳ Ｐゴシック" panose="020B0600070205080204" pitchFamily="34" charset="-128"/>
              </a:rPr>
              <a:t>and</a:t>
            </a:r>
            <a:r>
              <a:rPr lang="en-US" altLang="en-US" sz="2400" b="1" u="sng" dirty="0">
                <a:solidFill>
                  <a:schemeClr val="accent1">
                    <a:lumMod val="75000"/>
                  </a:schemeClr>
                </a:solidFill>
                <a:latin typeface="Georgia" panose="02040502050405020303" pitchFamily="18" charset="0"/>
                <a:ea typeface="ＭＳ Ｐゴシック" panose="020B0600070205080204" pitchFamily="34" charset="-128"/>
              </a:rPr>
              <a:t> Compound symmetry</a:t>
            </a:r>
          </a:p>
          <a:p>
            <a:pPr marL="274320" lvl="1" indent="0">
              <a:buNone/>
            </a:pPr>
            <a:r>
              <a:rPr lang="en-US" altLang="en-US" dirty="0">
                <a:solidFill>
                  <a:schemeClr val="accent1">
                    <a:lumMod val="75000"/>
                  </a:schemeClr>
                </a:solidFill>
                <a:latin typeface="Georgia" panose="02040502050405020303" pitchFamily="18" charset="0"/>
                <a:ea typeface="ＭＳ Ｐゴシック" panose="020B0600070205080204" pitchFamily="34" charset="-128"/>
              </a:rPr>
              <a:t>CS is a special case of sphericity</a:t>
            </a:r>
          </a:p>
          <a:p>
            <a:pPr lvl="2"/>
            <a:r>
              <a:rPr lang="en-US" altLang="en-US" sz="1800" dirty="0">
                <a:solidFill>
                  <a:schemeClr val="accent1">
                    <a:lumMod val="75000"/>
                  </a:schemeClr>
                </a:solidFill>
                <a:latin typeface="Georgia" panose="02040502050405020303" pitchFamily="18" charset="0"/>
                <a:ea typeface="ＭＳ Ｐゴシック" panose="020B0600070205080204" pitchFamily="34" charset="-128"/>
              </a:rPr>
              <a:t>If CS is satisfied, sphericity is satisfied</a:t>
            </a:r>
          </a:p>
          <a:p>
            <a:pPr lvl="2"/>
            <a:r>
              <a:rPr lang="en-US" altLang="en-US" sz="1800" dirty="0">
                <a:solidFill>
                  <a:schemeClr val="accent1">
                    <a:lumMod val="75000"/>
                  </a:schemeClr>
                </a:solidFill>
                <a:latin typeface="Georgia" panose="02040502050405020303" pitchFamily="18" charset="0"/>
                <a:ea typeface="ＭＳ Ｐゴシック" panose="020B0600070205080204" pitchFamily="34" charset="-128"/>
              </a:rPr>
              <a:t>However, if CS is </a:t>
            </a:r>
            <a:r>
              <a:rPr lang="en-US" altLang="en-US" sz="1800" u="sng" dirty="0">
                <a:solidFill>
                  <a:schemeClr val="accent1">
                    <a:lumMod val="75000"/>
                  </a:schemeClr>
                </a:solidFill>
                <a:latin typeface="Georgia" panose="02040502050405020303" pitchFamily="18" charset="0"/>
                <a:ea typeface="ＭＳ Ｐゴシック" panose="020B0600070205080204" pitchFamily="34" charset="-128"/>
              </a:rPr>
              <a:t>not</a:t>
            </a:r>
            <a:r>
              <a:rPr lang="en-US" altLang="en-US" sz="1800" dirty="0">
                <a:solidFill>
                  <a:schemeClr val="accent1">
                    <a:lumMod val="75000"/>
                  </a:schemeClr>
                </a:solidFill>
                <a:latin typeface="Georgia" panose="02040502050405020303" pitchFamily="18" charset="0"/>
                <a:ea typeface="ＭＳ Ｐゴシック" panose="020B0600070205080204" pitchFamily="34" charset="-128"/>
              </a:rPr>
              <a:t> satisfied, sphericity may still be satisfied</a:t>
            </a:r>
          </a:p>
          <a:p>
            <a:pPr eaLnBrk="1" hangingPunct="1">
              <a:lnSpc>
                <a:spcPct val="90000"/>
              </a:lnSpc>
            </a:pPr>
            <a:endParaRPr lang="en-US" altLang="en-US" sz="2400" b="1" u="sng" dirty="0">
              <a:latin typeface="Georgia" panose="02040502050405020303" pitchFamily="18" charset="0"/>
              <a:ea typeface="ＭＳ Ｐゴシック" panose="020B0600070205080204" pitchFamily="34" charset="-128"/>
            </a:endParaRPr>
          </a:p>
          <a:p>
            <a:pPr marL="8515350" lvl="4">
              <a:lnSpc>
                <a:spcPct val="60000"/>
              </a:lnSpc>
            </a:pPr>
            <a:endParaRPr lang="en-US" altLang="en-US" dirty="0">
              <a:latin typeface="Georgia" panose="02040502050405020303" pitchFamily="18" charset="0"/>
              <a:ea typeface="ＭＳ Ｐゴシック" panose="020B0600070205080204" pitchFamily="34" charset="-128"/>
            </a:endParaRPr>
          </a:p>
        </p:txBody>
      </p:sp>
      <p:sp>
        <p:nvSpPr>
          <p:cNvPr id="491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7DF8978-D0BB-455E-83FF-34CFFB27B2D4}" type="slidenum">
              <a:rPr lang="en-US" altLang="en-US" sz="1400">
                <a:latin typeface="Georgia Regular" panose="02040502050405020303" pitchFamily="18" charset="0"/>
              </a:rPr>
              <a:pPr eaLnBrk="1" hangingPunct="1"/>
              <a:t>23</a:t>
            </a:fld>
            <a:endParaRPr lang="en-US" altLang="en-US" sz="1400" dirty="0">
              <a:latin typeface="Georgia Regular" panose="020405020504050203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9157">
                                            <p:txEl>
                                              <p:pRg st="1" end="1"/>
                                            </p:txEl>
                                          </p:spTgt>
                                        </p:tgtEl>
                                        <p:attrNameLst>
                                          <p:attrName>style.visibility</p:attrName>
                                        </p:attrNameLst>
                                      </p:cBhvr>
                                      <p:to>
                                        <p:strVal val="visible"/>
                                      </p:to>
                                    </p:set>
                                    <p:animEffect transition="in" filter="fade">
                                      <p:cBhvr>
                                        <p:cTn id="7" dur="1000"/>
                                        <p:tgtEl>
                                          <p:spTgt spid="49157">
                                            <p:txEl>
                                              <p:pRg st="1" end="1"/>
                                            </p:txEl>
                                          </p:spTgt>
                                        </p:tgtEl>
                                      </p:cBhvr>
                                    </p:animEffect>
                                    <p:anim calcmode="lin" valueType="num">
                                      <p:cBhvr>
                                        <p:cTn id="8" dur="1000" fill="hold"/>
                                        <p:tgtEl>
                                          <p:spTgt spid="4915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9157">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9157">
                                            <p:txEl>
                                              <p:pRg st="2" end="2"/>
                                            </p:txEl>
                                          </p:spTgt>
                                        </p:tgtEl>
                                        <p:attrNameLst>
                                          <p:attrName>style.visibility</p:attrName>
                                        </p:attrNameLst>
                                      </p:cBhvr>
                                      <p:to>
                                        <p:strVal val="visible"/>
                                      </p:to>
                                    </p:set>
                                    <p:animEffect transition="in" filter="fade">
                                      <p:cBhvr>
                                        <p:cTn id="12" dur="1000"/>
                                        <p:tgtEl>
                                          <p:spTgt spid="49157">
                                            <p:txEl>
                                              <p:pRg st="2" end="2"/>
                                            </p:txEl>
                                          </p:spTgt>
                                        </p:tgtEl>
                                      </p:cBhvr>
                                    </p:animEffect>
                                    <p:anim calcmode="lin" valueType="num">
                                      <p:cBhvr>
                                        <p:cTn id="13" dur="1000" fill="hold"/>
                                        <p:tgtEl>
                                          <p:spTgt spid="49157">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915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9157">
                                            <p:txEl>
                                              <p:pRg st="3" end="3"/>
                                            </p:txEl>
                                          </p:spTgt>
                                        </p:tgtEl>
                                        <p:attrNameLst>
                                          <p:attrName>style.visibility</p:attrName>
                                        </p:attrNameLst>
                                      </p:cBhvr>
                                      <p:to>
                                        <p:strVal val="visible"/>
                                      </p:to>
                                    </p:set>
                                    <p:animEffect transition="in" filter="fade">
                                      <p:cBhvr>
                                        <p:cTn id="19" dur="1000"/>
                                        <p:tgtEl>
                                          <p:spTgt spid="49157">
                                            <p:txEl>
                                              <p:pRg st="3" end="3"/>
                                            </p:txEl>
                                          </p:spTgt>
                                        </p:tgtEl>
                                      </p:cBhvr>
                                    </p:animEffect>
                                    <p:anim calcmode="lin" valueType="num">
                                      <p:cBhvr>
                                        <p:cTn id="20" dur="1000" fill="hold"/>
                                        <p:tgtEl>
                                          <p:spTgt spid="4915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4915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9157">
                                            <p:txEl>
                                              <p:pRg st="4" end="4"/>
                                            </p:txEl>
                                          </p:spTgt>
                                        </p:tgtEl>
                                        <p:attrNameLst>
                                          <p:attrName>style.visibility</p:attrName>
                                        </p:attrNameLst>
                                      </p:cBhvr>
                                      <p:to>
                                        <p:strVal val="visible"/>
                                      </p:to>
                                    </p:set>
                                    <p:animEffect transition="in" filter="fade">
                                      <p:cBhvr>
                                        <p:cTn id="24" dur="1000"/>
                                        <p:tgtEl>
                                          <p:spTgt spid="49157">
                                            <p:txEl>
                                              <p:pRg st="4" end="4"/>
                                            </p:txEl>
                                          </p:spTgt>
                                        </p:tgtEl>
                                      </p:cBhvr>
                                    </p:animEffect>
                                    <p:anim calcmode="lin" valueType="num">
                                      <p:cBhvr>
                                        <p:cTn id="25" dur="1000" fill="hold"/>
                                        <p:tgtEl>
                                          <p:spTgt spid="4915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4915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49157">
                                            <p:txEl>
                                              <p:pRg st="5" end="5"/>
                                            </p:txEl>
                                          </p:spTgt>
                                        </p:tgtEl>
                                        <p:attrNameLst>
                                          <p:attrName>style.visibility</p:attrName>
                                        </p:attrNameLst>
                                      </p:cBhvr>
                                      <p:to>
                                        <p:strVal val="visible"/>
                                      </p:to>
                                    </p:set>
                                    <p:animEffect transition="in" filter="fade">
                                      <p:cBhvr>
                                        <p:cTn id="31" dur="1000"/>
                                        <p:tgtEl>
                                          <p:spTgt spid="49157">
                                            <p:txEl>
                                              <p:pRg st="5" end="5"/>
                                            </p:txEl>
                                          </p:spTgt>
                                        </p:tgtEl>
                                      </p:cBhvr>
                                    </p:animEffect>
                                    <p:anim calcmode="lin" valueType="num">
                                      <p:cBhvr>
                                        <p:cTn id="32" dur="1000" fill="hold"/>
                                        <p:tgtEl>
                                          <p:spTgt spid="49157">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4915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49157">
                                            <p:txEl>
                                              <p:pRg st="7" end="7"/>
                                            </p:txEl>
                                          </p:spTgt>
                                        </p:tgtEl>
                                        <p:attrNameLst>
                                          <p:attrName>style.visibility</p:attrName>
                                        </p:attrNameLst>
                                      </p:cBhvr>
                                      <p:to>
                                        <p:strVal val="visible"/>
                                      </p:to>
                                    </p:set>
                                    <p:animEffect transition="in" filter="fade">
                                      <p:cBhvr>
                                        <p:cTn id="38" dur="1000"/>
                                        <p:tgtEl>
                                          <p:spTgt spid="49157">
                                            <p:txEl>
                                              <p:pRg st="7" end="7"/>
                                            </p:txEl>
                                          </p:spTgt>
                                        </p:tgtEl>
                                      </p:cBhvr>
                                    </p:animEffect>
                                    <p:anim calcmode="lin" valueType="num">
                                      <p:cBhvr>
                                        <p:cTn id="39" dur="1000" fill="hold"/>
                                        <p:tgtEl>
                                          <p:spTgt spid="49157">
                                            <p:txEl>
                                              <p:pRg st="7" end="7"/>
                                            </p:txEl>
                                          </p:spTgt>
                                        </p:tgtEl>
                                        <p:attrNameLst>
                                          <p:attrName>ppt_x</p:attrName>
                                        </p:attrNameLst>
                                      </p:cBhvr>
                                      <p:tavLst>
                                        <p:tav tm="0">
                                          <p:val>
                                            <p:strVal val="#ppt_x"/>
                                          </p:val>
                                        </p:tav>
                                        <p:tav tm="100000">
                                          <p:val>
                                            <p:strVal val="#ppt_x"/>
                                          </p:val>
                                        </p:tav>
                                      </p:tavLst>
                                    </p:anim>
                                    <p:anim calcmode="lin" valueType="num">
                                      <p:cBhvr>
                                        <p:cTn id="40" dur="1000" fill="hold"/>
                                        <p:tgtEl>
                                          <p:spTgt spid="49157">
                                            <p:txEl>
                                              <p:pRg st="7" end="7"/>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49157">
                                            <p:txEl>
                                              <p:pRg st="8" end="8"/>
                                            </p:txEl>
                                          </p:spTgt>
                                        </p:tgtEl>
                                        <p:attrNameLst>
                                          <p:attrName>style.visibility</p:attrName>
                                        </p:attrNameLst>
                                      </p:cBhvr>
                                      <p:to>
                                        <p:strVal val="visible"/>
                                      </p:to>
                                    </p:set>
                                    <p:animEffect transition="in" filter="fade">
                                      <p:cBhvr>
                                        <p:cTn id="43" dur="1000"/>
                                        <p:tgtEl>
                                          <p:spTgt spid="49157">
                                            <p:txEl>
                                              <p:pRg st="8" end="8"/>
                                            </p:txEl>
                                          </p:spTgt>
                                        </p:tgtEl>
                                      </p:cBhvr>
                                    </p:animEffect>
                                    <p:anim calcmode="lin" valueType="num">
                                      <p:cBhvr>
                                        <p:cTn id="44" dur="1000" fill="hold"/>
                                        <p:tgtEl>
                                          <p:spTgt spid="49157">
                                            <p:txEl>
                                              <p:pRg st="8" end="8"/>
                                            </p:txEl>
                                          </p:spTgt>
                                        </p:tgtEl>
                                        <p:attrNameLst>
                                          <p:attrName>ppt_x</p:attrName>
                                        </p:attrNameLst>
                                      </p:cBhvr>
                                      <p:tavLst>
                                        <p:tav tm="0">
                                          <p:val>
                                            <p:strVal val="#ppt_x"/>
                                          </p:val>
                                        </p:tav>
                                        <p:tav tm="100000">
                                          <p:val>
                                            <p:strVal val="#ppt_x"/>
                                          </p:val>
                                        </p:tav>
                                      </p:tavLst>
                                    </p:anim>
                                    <p:anim calcmode="lin" valueType="num">
                                      <p:cBhvr>
                                        <p:cTn id="45" dur="1000" fill="hold"/>
                                        <p:tgtEl>
                                          <p:spTgt spid="49157">
                                            <p:txEl>
                                              <p:pRg st="8" end="8"/>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49157">
                                            <p:txEl>
                                              <p:pRg st="9" end="9"/>
                                            </p:txEl>
                                          </p:spTgt>
                                        </p:tgtEl>
                                        <p:attrNameLst>
                                          <p:attrName>style.visibility</p:attrName>
                                        </p:attrNameLst>
                                      </p:cBhvr>
                                      <p:to>
                                        <p:strVal val="visible"/>
                                      </p:to>
                                    </p:set>
                                    <p:animEffect transition="in" filter="fade">
                                      <p:cBhvr>
                                        <p:cTn id="48" dur="1000"/>
                                        <p:tgtEl>
                                          <p:spTgt spid="49157">
                                            <p:txEl>
                                              <p:pRg st="9" end="9"/>
                                            </p:txEl>
                                          </p:spTgt>
                                        </p:tgtEl>
                                      </p:cBhvr>
                                    </p:animEffect>
                                    <p:anim calcmode="lin" valueType="num">
                                      <p:cBhvr>
                                        <p:cTn id="49" dur="1000" fill="hold"/>
                                        <p:tgtEl>
                                          <p:spTgt spid="49157">
                                            <p:txEl>
                                              <p:pRg st="9" end="9"/>
                                            </p:txEl>
                                          </p:spTgt>
                                        </p:tgtEl>
                                        <p:attrNameLst>
                                          <p:attrName>ppt_x</p:attrName>
                                        </p:attrNameLst>
                                      </p:cBhvr>
                                      <p:tavLst>
                                        <p:tav tm="0">
                                          <p:val>
                                            <p:strVal val="#ppt_x"/>
                                          </p:val>
                                        </p:tav>
                                        <p:tav tm="100000">
                                          <p:val>
                                            <p:strVal val="#ppt_x"/>
                                          </p:val>
                                        </p:tav>
                                      </p:tavLst>
                                    </p:anim>
                                    <p:anim calcmode="lin" valueType="num">
                                      <p:cBhvr>
                                        <p:cTn id="50" dur="1000" fill="hold"/>
                                        <p:tgtEl>
                                          <p:spTgt spid="49157">
                                            <p:txEl>
                                              <p:pRg st="9" end="9"/>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49157">
                                            <p:txEl>
                                              <p:pRg st="10" end="10"/>
                                            </p:txEl>
                                          </p:spTgt>
                                        </p:tgtEl>
                                        <p:attrNameLst>
                                          <p:attrName>style.visibility</p:attrName>
                                        </p:attrNameLst>
                                      </p:cBhvr>
                                      <p:to>
                                        <p:strVal val="visible"/>
                                      </p:to>
                                    </p:set>
                                    <p:animEffect transition="in" filter="fade">
                                      <p:cBhvr>
                                        <p:cTn id="53" dur="1000"/>
                                        <p:tgtEl>
                                          <p:spTgt spid="49157">
                                            <p:txEl>
                                              <p:pRg st="10" end="10"/>
                                            </p:txEl>
                                          </p:spTgt>
                                        </p:tgtEl>
                                      </p:cBhvr>
                                    </p:animEffect>
                                    <p:anim calcmode="lin" valueType="num">
                                      <p:cBhvr>
                                        <p:cTn id="54" dur="1000" fill="hold"/>
                                        <p:tgtEl>
                                          <p:spTgt spid="49157">
                                            <p:txEl>
                                              <p:pRg st="10" end="10"/>
                                            </p:txEl>
                                          </p:spTgt>
                                        </p:tgtEl>
                                        <p:attrNameLst>
                                          <p:attrName>ppt_x</p:attrName>
                                        </p:attrNameLst>
                                      </p:cBhvr>
                                      <p:tavLst>
                                        <p:tav tm="0">
                                          <p:val>
                                            <p:strVal val="#ppt_x"/>
                                          </p:val>
                                        </p:tav>
                                        <p:tav tm="100000">
                                          <p:val>
                                            <p:strVal val="#ppt_x"/>
                                          </p:val>
                                        </p:tav>
                                      </p:tavLst>
                                    </p:anim>
                                    <p:anim calcmode="lin" valueType="num">
                                      <p:cBhvr>
                                        <p:cTn id="55" dur="1000" fill="hold"/>
                                        <p:tgtEl>
                                          <p:spTgt spid="4915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a:xfrm>
            <a:off x="990600" y="212725"/>
            <a:ext cx="10058400" cy="810768"/>
          </a:xfrm>
        </p:spPr>
        <p:txBody>
          <a:bodyPr>
            <a:normAutofit/>
          </a:bodyPr>
          <a:lstStyle/>
          <a:p>
            <a:pPr algn="ctr" eaLnBrk="1" hangingPunct="1"/>
            <a:r>
              <a:rPr lang="en-US" altLang="en-US" sz="4200" dirty="0">
                <a:solidFill>
                  <a:schemeClr val="tx2"/>
                </a:solidFill>
                <a:ea typeface="ＭＳ Ｐゴシック" panose="020B0600070205080204" pitchFamily="34" charset="-128"/>
              </a:rPr>
              <a:t>Sphericity</a:t>
            </a:r>
          </a:p>
        </p:txBody>
      </p:sp>
      <p:sp>
        <p:nvSpPr>
          <p:cNvPr id="52229" name="Rectangle 3"/>
          <p:cNvSpPr>
            <a:spLocks noGrp="1" noChangeArrowheads="1"/>
          </p:cNvSpPr>
          <p:nvPr>
            <p:ph idx="1"/>
          </p:nvPr>
        </p:nvSpPr>
        <p:spPr>
          <a:xfrm>
            <a:off x="457200" y="1143000"/>
            <a:ext cx="11353800" cy="5458968"/>
          </a:xfrm>
        </p:spPr>
        <p:txBody>
          <a:bodyPr>
            <a:noAutofit/>
          </a:bodyPr>
          <a:lstStyle/>
          <a:p>
            <a:pPr eaLnBrk="1" hangingPunct="1">
              <a:lnSpc>
                <a:spcPct val="90000"/>
              </a:lnSpc>
            </a:pPr>
            <a:r>
              <a:rPr lang="en-US" altLang="en-US" sz="2000" dirty="0">
                <a:latin typeface="Georgia" panose="02040502050405020303" pitchFamily="18" charset="0"/>
                <a:ea typeface="ＭＳ Ｐゴシック" panose="020B0600070205080204" pitchFamily="34" charset="-128"/>
              </a:rPr>
              <a:t>Informally, it is the degree of violation of </a:t>
            </a:r>
            <a:r>
              <a:rPr lang="en-US" altLang="en-US" sz="2000" b="1" dirty="0">
                <a:latin typeface="Georgia" panose="02040502050405020303" pitchFamily="18" charset="0"/>
                <a:ea typeface="ＭＳ Ｐゴシック" panose="020B0600070205080204" pitchFamily="34" charset="-128"/>
              </a:rPr>
              <a:t>independence same </a:t>
            </a:r>
            <a:r>
              <a:rPr lang="en-US" altLang="en-US" sz="2000" dirty="0">
                <a:latin typeface="Georgia" panose="02040502050405020303" pitchFamily="18" charset="0"/>
                <a:ea typeface="ＭＳ Ｐゴシック" panose="020B0600070205080204" pitchFamily="34" charset="-128"/>
              </a:rPr>
              <a:t>for all levels of RM factor?</a:t>
            </a:r>
          </a:p>
          <a:p>
            <a:pPr eaLnBrk="1" hangingPunct="1">
              <a:lnSpc>
                <a:spcPct val="90000"/>
              </a:lnSpc>
            </a:pPr>
            <a:r>
              <a:rPr lang="en-US" altLang="en-US" sz="2000" dirty="0">
                <a:latin typeface="Georgia" panose="02040502050405020303" pitchFamily="18" charset="0"/>
                <a:ea typeface="ＭＳ Ｐゴシック" panose="020B0600070205080204" pitchFamily="34" charset="-128"/>
              </a:rPr>
              <a:t>Taking DV, difference scores can be calculated for each participant between all possible pairs of levels of RM factor</a:t>
            </a:r>
          </a:p>
          <a:p>
            <a:pPr lvl="1" eaLnBrk="1" hangingPunct="1">
              <a:lnSpc>
                <a:spcPct val="90000"/>
              </a:lnSpc>
            </a:pPr>
            <a:r>
              <a:rPr lang="en-US" altLang="en-US" sz="2000" i="1" dirty="0">
                <a:latin typeface="Georgia" panose="02040502050405020303" pitchFamily="18" charset="0"/>
                <a:ea typeface="ＭＳ Ｐゴシック" panose="020B0600070205080204" pitchFamily="34" charset="-128"/>
              </a:rPr>
              <a:t>A variance can be calculated for each set of difference scores</a:t>
            </a:r>
          </a:p>
          <a:p>
            <a:pPr lvl="1" eaLnBrk="1" hangingPunct="1">
              <a:lnSpc>
                <a:spcPct val="90000"/>
              </a:lnSpc>
            </a:pPr>
            <a:r>
              <a:rPr lang="en-US" altLang="en-US" sz="2000" i="1" dirty="0">
                <a:latin typeface="Georgia" panose="02040502050405020303" pitchFamily="18" charset="0"/>
                <a:ea typeface="ＭＳ Ｐゴシック" panose="020B0600070205080204" pitchFamily="34" charset="-128"/>
              </a:rPr>
              <a:t>When assumption of sphericity is met, difference score variances will be equal</a:t>
            </a:r>
          </a:p>
          <a:p>
            <a:pPr>
              <a:lnSpc>
                <a:spcPct val="80000"/>
              </a:lnSpc>
            </a:pPr>
            <a:r>
              <a:rPr lang="en-US" altLang="en-US" sz="2000" b="1" u="sng" dirty="0" err="1">
                <a:solidFill>
                  <a:schemeClr val="accent1">
                    <a:lumMod val="75000"/>
                  </a:schemeClr>
                </a:solidFill>
                <a:latin typeface="Georgia" panose="02040502050405020303" pitchFamily="18" charset="0"/>
                <a:ea typeface="ＭＳ Ｐゴシック" panose="020B0600070205080204" pitchFamily="34" charset="-128"/>
              </a:rPr>
              <a:t>Mauchly’s</a:t>
            </a:r>
            <a:r>
              <a:rPr lang="en-US" altLang="en-US" sz="2000" b="1" u="sng" dirty="0">
                <a:solidFill>
                  <a:schemeClr val="accent1">
                    <a:lumMod val="75000"/>
                  </a:schemeClr>
                </a:solidFill>
                <a:latin typeface="Georgia" panose="02040502050405020303" pitchFamily="18" charset="0"/>
                <a:ea typeface="ＭＳ Ｐゴシック" panose="020B0600070205080204" pitchFamily="34" charset="-128"/>
              </a:rPr>
              <a:t> test of sphericity </a:t>
            </a:r>
          </a:p>
          <a:p>
            <a:pPr lvl="1">
              <a:lnSpc>
                <a:spcPct val="80000"/>
              </a:lnSpc>
            </a:pPr>
            <a:r>
              <a:rPr lang="en-US" altLang="en-US" sz="2000" dirty="0">
                <a:latin typeface="Georgia" panose="02040502050405020303" pitchFamily="18" charset="0"/>
                <a:ea typeface="ＭＳ Ｐゴシック" panose="020B0600070205080204" pitchFamily="34" charset="-128"/>
              </a:rPr>
              <a:t>Based on </a:t>
            </a:r>
            <a:r>
              <a:rPr lang="el-GR" altLang="en-US" sz="2000" dirty="0">
                <a:latin typeface="Georgia" panose="02040502050405020303" pitchFamily="18" charset="0"/>
                <a:ea typeface="ＭＳ Ｐゴシック" panose="020B0600070205080204" pitchFamily="34" charset="-128"/>
                <a:cs typeface="Arial" panose="020B0604020202020204" pitchFamily="34" charset="0"/>
              </a:rPr>
              <a:t>χ</a:t>
            </a:r>
            <a:r>
              <a:rPr lang="en-US" altLang="en-US" sz="2000" baseline="30000" dirty="0">
                <a:latin typeface="Georgia" panose="02040502050405020303" pitchFamily="18" charset="0"/>
                <a:ea typeface="ＭＳ Ｐゴシック" panose="020B0600070205080204" pitchFamily="34" charset="-128"/>
                <a:cs typeface="Arial" panose="020B0604020202020204" pitchFamily="34" charset="0"/>
              </a:rPr>
              <a:t>2</a:t>
            </a:r>
            <a:r>
              <a:rPr lang="en-US" altLang="en-US" sz="2000" dirty="0">
                <a:latin typeface="Georgia" panose="02040502050405020303" pitchFamily="18" charset="0"/>
                <a:ea typeface="ＭＳ Ｐゴシック" panose="020B0600070205080204" pitchFamily="34" charset="-128"/>
                <a:cs typeface="Arial" panose="020B0604020202020204" pitchFamily="34" charset="0"/>
              </a:rPr>
              <a:t> distribution</a:t>
            </a:r>
          </a:p>
          <a:p>
            <a:pPr lvl="1">
              <a:lnSpc>
                <a:spcPct val="80000"/>
              </a:lnSpc>
            </a:pPr>
            <a:r>
              <a:rPr lang="en-US" altLang="en-US" sz="2000" i="1" dirty="0">
                <a:latin typeface="Georgia" panose="02040502050405020303" pitchFamily="18" charset="0"/>
                <a:ea typeface="ＭＳ Ｐゴシック" panose="020B0600070205080204" pitchFamily="34" charset="-128"/>
              </a:rPr>
              <a:t>H</a:t>
            </a:r>
            <a:r>
              <a:rPr lang="en-US" altLang="en-US" sz="2000" i="1" baseline="-25000" dirty="0">
                <a:latin typeface="Georgia" panose="02040502050405020303" pitchFamily="18" charset="0"/>
                <a:ea typeface="ＭＳ Ｐゴシック" panose="020B0600070205080204" pitchFamily="34" charset="-128"/>
              </a:rPr>
              <a:t>0</a:t>
            </a:r>
            <a:r>
              <a:rPr lang="en-US" altLang="en-US" sz="2000" dirty="0">
                <a:latin typeface="Georgia" panose="02040502050405020303" pitchFamily="18" charset="0"/>
                <a:ea typeface="ＭＳ Ｐゴシック" panose="020B0600070205080204" pitchFamily="34" charset="-128"/>
              </a:rPr>
              <a:t>: Variances of difference scores between all pairs of levels of RM factor are equal (sphericity)</a:t>
            </a:r>
          </a:p>
          <a:p>
            <a:pPr lvl="1">
              <a:lnSpc>
                <a:spcPct val="80000"/>
              </a:lnSpc>
            </a:pPr>
            <a:r>
              <a:rPr lang="en-US" altLang="en-US" sz="2000" dirty="0">
                <a:latin typeface="Georgia" panose="02040502050405020303" pitchFamily="18" charset="0"/>
                <a:ea typeface="ＭＳ Ｐゴシック" panose="020B0600070205080204" pitchFamily="34" charset="-128"/>
                <a:cs typeface="Arial" panose="020B0604020202020204" pitchFamily="34" charset="0"/>
              </a:rPr>
              <a:t>Test not extremely useful as most “tests of other tests” tend to be…misleading*</a:t>
            </a:r>
          </a:p>
          <a:p>
            <a:pPr lvl="2">
              <a:lnSpc>
                <a:spcPct val="80000"/>
              </a:lnSpc>
            </a:pPr>
            <a:r>
              <a:rPr lang="en-US" altLang="en-US" sz="1800" dirty="0">
                <a:latin typeface="Georgia" panose="02040502050405020303" pitchFamily="18" charset="0"/>
                <a:ea typeface="ＭＳ Ｐゴシック" panose="020B0600070205080204" pitchFamily="34" charset="-128"/>
                <a:cs typeface="Arial" panose="020B0604020202020204" pitchFamily="34" charset="0"/>
              </a:rPr>
              <a:t>Small N = ↑ Type II error</a:t>
            </a:r>
          </a:p>
          <a:p>
            <a:pPr lvl="2">
              <a:lnSpc>
                <a:spcPct val="80000"/>
              </a:lnSpc>
            </a:pPr>
            <a:r>
              <a:rPr lang="en-US" altLang="en-US" sz="1800" dirty="0">
                <a:latin typeface="Georgia" panose="02040502050405020303" pitchFamily="18" charset="0"/>
                <a:ea typeface="ＭＳ Ｐゴシック" panose="020B0600070205080204" pitchFamily="34" charset="-128"/>
                <a:cs typeface="Arial" panose="020B0604020202020204" pitchFamily="34" charset="0"/>
              </a:rPr>
              <a:t>Large N, non-normality, </a:t>
            </a:r>
            <a:r>
              <a:rPr lang="en-US" altLang="en-US" sz="1800" baseline="30000" dirty="0">
                <a:latin typeface="Georgia" panose="02040502050405020303" pitchFamily="18" charset="0"/>
                <a:ea typeface="ＭＳ Ｐゴシック" panose="020B0600070205080204" pitchFamily="34" charset="-128"/>
                <a:cs typeface="Arial" panose="020B0604020202020204" pitchFamily="34" charset="0"/>
              </a:rPr>
              <a:t>+</a:t>
            </a:r>
            <a:r>
              <a:rPr lang="en-US" altLang="en-US" sz="1800" dirty="0">
                <a:latin typeface="Georgia" panose="02040502050405020303" pitchFamily="18" charset="0"/>
                <a:ea typeface="ＭＳ Ｐゴシック" panose="020B0600070205080204" pitchFamily="34" charset="-128"/>
                <a:cs typeface="Arial" panose="020B0604020202020204" pitchFamily="34" charset="0"/>
              </a:rPr>
              <a:t>heterogeneity of covariances = ↑ Type I error</a:t>
            </a:r>
            <a:endParaRPr lang="en-US" altLang="en-US" sz="1800" dirty="0">
              <a:latin typeface="Georgia" panose="02040502050405020303" pitchFamily="18" charset="0"/>
              <a:ea typeface="ＭＳ Ｐゴシック" panose="020B0600070205080204" pitchFamily="34" charset="-128"/>
            </a:endParaRPr>
          </a:p>
          <a:p>
            <a:pPr>
              <a:lnSpc>
                <a:spcPct val="80000"/>
              </a:lnSpc>
            </a:pPr>
            <a:r>
              <a:rPr lang="en-US" altLang="en-US" sz="2000" dirty="0">
                <a:latin typeface="Georgia" panose="02040502050405020303" pitchFamily="18" charset="0"/>
                <a:ea typeface="ＭＳ Ｐゴシック" panose="020B0600070205080204" pitchFamily="34" charset="-128"/>
              </a:rPr>
              <a:t>When using this test, assess all RM main effect(s) </a:t>
            </a:r>
          </a:p>
          <a:p>
            <a:pPr lvl="4">
              <a:lnSpc>
                <a:spcPct val="80000"/>
              </a:lnSpc>
            </a:pPr>
            <a:endParaRPr lang="en-US" altLang="en-US" sz="1000" dirty="0">
              <a:latin typeface="Georgia" panose="02040502050405020303" pitchFamily="18" charset="0"/>
              <a:ea typeface="ＭＳ Ｐゴシック" panose="020B0600070205080204" pitchFamily="34" charset="-128"/>
            </a:endParaRPr>
          </a:p>
          <a:p>
            <a:pPr>
              <a:lnSpc>
                <a:spcPct val="80000"/>
              </a:lnSpc>
            </a:pPr>
            <a:r>
              <a:rPr lang="en-US" altLang="en-US" sz="2000" b="1" u="sng" dirty="0">
                <a:solidFill>
                  <a:schemeClr val="accent1">
                    <a:lumMod val="75000"/>
                  </a:schemeClr>
                </a:solidFill>
                <a:latin typeface="Georgia" panose="02040502050405020303" pitchFamily="18" charset="0"/>
                <a:ea typeface="ＭＳ Ｐゴシック" panose="020B0600070205080204" pitchFamily="34" charset="-128"/>
              </a:rPr>
              <a:t>Rule of thumb:</a:t>
            </a:r>
            <a:r>
              <a:rPr lang="en-US" altLang="en-US" sz="2000" b="1" u="sng" dirty="0">
                <a:latin typeface="Georgia" panose="02040502050405020303" pitchFamily="18" charset="0"/>
                <a:ea typeface="ＭＳ Ｐゴシック" panose="020B0600070205080204" pitchFamily="34" charset="-128"/>
              </a:rPr>
              <a:t> </a:t>
            </a:r>
            <a:r>
              <a:rPr lang="en-US" altLang="en-US" sz="2000" dirty="0">
                <a:latin typeface="Georgia" panose="02040502050405020303" pitchFamily="18" charset="0"/>
                <a:ea typeface="ＭＳ Ｐゴシック" panose="020B0600070205080204" pitchFamily="34" charset="-128"/>
              </a:rPr>
              <a:t>cause for concern may exist when the </a:t>
            </a:r>
            <a:r>
              <a:rPr lang="en-US" altLang="en-US" sz="2000" b="1" dirty="0">
                <a:latin typeface="Georgia" panose="02040502050405020303" pitchFamily="18" charset="0"/>
                <a:ea typeface="ＭＳ Ｐゴシック" panose="020B0600070205080204" pitchFamily="34" charset="-128"/>
              </a:rPr>
              <a:t>largest variance is 4x greater than smallest</a:t>
            </a:r>
          </a:p>
          <a:p>
            <a:endParaRPr lang="en-US" altLang="en-US" sz="2000" u="sng" dirty="0">
              <a:latin typeface="Georgia" panose="02040502050405020303" pitchFamily="18" charset="0"/>
              <a:ea typeface="ＭＳ Ｐゴシック" panose="020B0600070205080204" pitchFamily="34" charset="-128"/>
            </a:endParaRPr>
          </a:p>
        </p:txBody>
      </p:sp>
      <p:sp>
        <p:nvSpPr>
          <p:cNvPr id="522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0CBA472-7575-4B75-B4AB-9E3BD42613B3}" type="slidenum">
              <a:rPr lang="en-US" altLang="en-US" sz="1400">
                <a:latin typeface="Georgia Regular" panose="02040502050405020303" pitchFamily="18" charset="0"/>
              </a:rPr>
              <a:pPr eaLnBrk="1" hangingPunct="1"/>
              <a:t>24</a:t>
            </a:fld>
            <a:endParaRPr lang="en-US" altLang="en-US" sz="1400" dirty="0">
              <a:latin typeface="Georgia Regular" panose="02040502050405020303" pitchFamily="18" charset="0"/>
            </a:endParaRPr>
          </a:p>
        </p:txBody>
      </p:sp>
      <p:sp>
        <p:nvSpPr>
          <p:cNvPr id="6" name="Text Box 4"/>
          <p:cNvSpPr txBox="1">
            <a:spLocks noChangeArrowheads="1"/>
          </p:cNvSpPr>
          <p:nvPr/>
        </p:nvSpPr>
        <p:spPr bwMode="auto">
          <a:xfrm>
            <a:off x="457200" y="6354762"/>
            <a:ext cx="495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30000"/>
              </a:spcBef>
            </a:pPr>
            <a:r>
              <a:rPr lang="en-US" altLang="en-US" sz="1800" dirty="0">
                <a:latin typeface="Georgia Regular" panose="02040502050405020303" pitchFamily="18" charset="0"/>
              </a:rPr>
              <a:t>*</a:t>
            </a:r>
            <a:r>
              <a:rPr lang="en-US" altLang="en-US" sz="1800" dirty="0" err="1">
                <a:latin typeface="Georgia Regular" panose="02040502050405020303" pitchFamily="18" charset="0"/>
              </a:rPr>
              <a:t>Kesselman</a:t>
            </a:r>
            <a:r>
              <a:rPr lang="en-US" altLang="en-US" sz="1800" dirty="0">
                <a:latin typeface="Georgia Regular" panose="02040502050405020303" pitchFamily="18" charset="0"/>
              </a:rPr>
              <a:t>, Rogan, Mendoza, &amp; Breen, 1980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2229">
                                            <p:txEl>
                                              <p:pRg st="1" end="1"/>
                                            </p:txEl>
                                          </p:spTgt>
                                        </p:tgtEl>
                                        <p:attrNameLst>
                                          <p:attrName>style.visibility</p:attrName>
                                        </p:attrNameLst>
                                      </p:cBhvr>
                                      <p:to>
                                        <p:strVal val="visible"/>
                                      </p:to>
                                    </p:set>
                                    <p:animEffect transition="in" filter="fade">
                                      <p:cBhvr>
                                        <p:cTn id="7" dur="1000"/>
                                        <p:tgtEl>
                                          <p:spTgt spid="52229">
                                            <p:txEl>
                                              <p:pRg st="1" end="1"/>
                                            </p:txEl>
                                          </p:spTgt>
                                        </p:tgtEl>
                                      </p:cBhvr>
                                    </p:animEffect>
                                    <p:anim calcmode="lin" valueType="num">
                                      <p:cBhvr>
                                        <p:cTn id="8" dur="1000" fill="hold"/>
                                        <p:tgtEl>
                                          <p:spTgt spid="52229">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2229">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2229">
                                            <p:txEl>
                                              <p:pRg st="2" end="2"/>
                                            </p:txEl>
                                          </p:spTgt>
                                        </p:tgtEl>
                                        <p:attrNameLst>
                                          <p:attrName>style.visibility</p:attrName>
                                        </p:attrNameLst>
                                      </p:cBhvr>
                                      <p:to>
                                        <p:strVal val="visible"/>
                                      </p:to>
                                    </p:set>
                                    <p:animEffect transition="in" filter="fade">
                                      <p:cBhvr>
                                        <p:cTn id="12" dur="1000"/>
                                        <p:tgtEl>
                                          <p:spTgt spid="52229">
                                            <p:txEl>
                                              <p:pRg st="2" end="2"/>
                                            </p:txEl>
                                          </p:spTgt>
                                        </p:tgtEl>
                                      </p:cBhvr>
                                    </p:animEffect>
                                    <p:anim calcmode="lin" valueType="num">
                                      <p:cBhvr>
                                        <p:cTn id="13" dur="1000" fill="hold"/>
                                        <p:tgtEl>
                                          <p:spTgt spid="52229">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52229">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2229">
                                            <p:txEl>
                                              <p:pRg st="3" end="3"/>
                                            </p:txEl>
                                          </p:spTgt>
                                        </p:tgtEl>
                                        <p:attrNameLst>
                                          <p:attrName>style.visibility</p:attrName>
                                        </p:attrNameLst>
                                      </p:cBhvr>
                                      <p:to>
                                        <p:strVal val="visible"/>
                                      </p:to>
                                    </p:set>
                                    <p:animEffect transition="in" filter="fade">
                                      <p:cBhvr>
                                        <p:cTn id="17" dur="1000"/>
                                        <p:tgtEl>
                                          <p:spTgt spid="52229">
                                            <p:txEl>
                                              <p:pRg st="3" end="3"/>
                                            </p:txEl>
                                          </p:spTgt>
                                        </p:tgtEl>
                                      </p:cBhvr>
                                    </p:animEffect>
                                    <p:anim calcmode="lin" valueType="num">
                                      <p:cBhvr>
                                        <p:cTn id="18" dur="1000" fill="hold"/>
                                        <p:tgtEl>
                                          <p:spTgt spid="52229">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5222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2229">
                                            <p:txEl>
                                              <p:pRg st="4" end="4"/>
                                            </p:txEl>
                                          </p:spTgt>
                                        </p:tgtEl>
                                        <p:attrNameLst>
                                          <p:attrName>style.visibility</p:attrName>
                                        </p:attrNameLst>
                                      </p:cBhvr>
                                      <p:to>
                                        <p:strVal val="visible"/>
                                      </p:to>
                                    </p:set>
                                    <p:animEffect transition="in" filter="fade">
                                      <p:cBhvr>
                                        <p:cTn id="24" dur="1000"/>
                                        <p:tgtEl>
                                          <p:spTgt spid="52229">
                                            <p:txEl>
                                              <p:pRg st="4" end="4"/>
                                            </p:txEl>
                                          </p:spTgt>
                                        </p:tgtEl>
                                      </p:cBhvr>
                                    </p:animEffect>
                                    <p:anim calcmode="lin" valueType="num">
                                      <p:cBhvr>
                                        <p:cTn id="25" dur="1000" fill="hold"/>
                                        <p:tgtEl>
                                          <p:spTgt spid="52229">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52229">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2229">
                                            <p:txEl>
                                              <p:pRg st="5" end="5"/>
                                            </p:txEl>
                                          </p:spTgt>
                                        </p:tgtEl>
                                        <p:attrNameLst>
                                          <p:attrName>style.visibility</p:attrName>
                                        </p:attrNameLst>
                                      </p:cBhvr>
                                      <p:to>
                                        <p:strVal val="visible"/>
                                      </p:to>
                                    </p:set>
                                    <p:animEffect transition="in" filter="fade">
                                      <p:cBhvr>
                                        <p:cTn id="29" dur="1000"/>
                                        <p:tgtEl>
                                          <p:spTgt spid="52229">
                                            <p:txEl>
                                              <p:pRg st="5" end="5"/>
                                            </p:txEl>
                                          </p:spTgt>
                                        </p:tgtEl>
                                      </p:cBhvr>
                                    </p:animEffect>
                                    <p:anim calcmode="lin" valueType="num">
                                      <p:cBhvr>
                                        <p:cTn id="30" dur="1000" fill="hold"/>
                                        <p:tgtEl>
                                          <p:spTgt spid="52229">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52229">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2229">
                                            <p:txEl>
                                              <p:pRg st="6" end="6"/>
                                            </p:txEl>
                                          </p:spTgt>
                                        </p:tgtEl>
                                        <p:attrNameLst>
                                          <p:attrName>style.visibility</p:attrName>
                                        </p:attrNameLst>
                                      </p:cBhvr>
                                      <p:to>
                                        <p:strVal val="visible"/>
                                      </p:to>
                                    </p:set>
                                    <p:animEffect transition="in" filter="fade">
                                      <p:cBhvr>
                                        <p:cTn id="34" dur="1000"/>
                                        <p:tgtEl>
                                          <p:spTgt spid="52229">
                                            <p:txEl>
                                              <p:pRg st="6" end="6"/>
                                            </p:txEl>
                                          </p:spTgt>
                                        </p:tgtEl>
                                      </p:cBhvr>
                                    </p:animEffect>
                                    <p:anim calcmode="lin" valueType="num">
                                      <p:cBhvr>
                                        <p:cTn id="35" dur="1000" fill="hold"/>
                                        <p:tgtEl>
                                          <p:spTgt spid="52229">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52229">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2229">
                                            <p:txEl>
                                              <p:pRg st="7" end="7"/>
                                            </p:txEl>
                                          </p:spTgt>
                                        </p:tgtEl>
                                        <p:attrNameLst>
                                          <p:attrName>style.visibility</p:attrName>
                                        </p:attrNameLst>
                                      </p:cBhvr>
                                      <p:to>
                                        <p:strVal val="visible"/>
                                      </p:to>
                                    </p:set>
                                    <p:animEffect transition="in" filter="fade">
                                      <p:cBhvr>
                                        <p:cTn id="39" dur="1000"/>
                                        <p:tgtEl>
                                          <p:spTgt spid="52229">
                                            <p:txEl>
                                              <p:pRg st="7" end="7"/>
                                            </p:txEl>
                                          </p:spTgt>
                                        </p:tgtEl>
                                      </p:cBhvr>
                                    </p:animEffect>
                                    <p:anim calcmode="lin" valueType="num">
                                      <p:cBhvr>
                                        <p:cTn id="40" dur="1000" fill="hold"/>
                                        <p:tgtEl>
                                          <p:spTgt spid="52229">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52229">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52229">
                                            <p:txEl>
                                              <p:pRg st="8" end="8"/>
                                            </p:txEl>
                                          </p:spTgt>
                                        </p:tgtEl>
                                        <p:attrNameLst>
                                          <p:attrName>style.visibility</p:attrName>
                                        </p:attrNameLst>
                                      </p:cBhvr>
                                      <p:to>
                                        <p:strVal val="visible"/>
                                      </p:to>
                                    </p:set>
                                    <p:animEffect transition="in" filter="fade">
                                      <p:cBhvr>
                                        <p:cTn id="44" dur="1000"/>
                                        <p:tgtEl>
                                          <p:spTgt spid="52229">
                                            <p:txEl>
                                              <p:pRg st="8" end="8"/>
                                            </p:txEl>
                                          </p:spTgt>
                                        </p:tgtEl>
                                      </p:cBhvr>
                                    </p:animEffect>
                                    <p:anim calcmode="lin" valueType="num">
                                      <p:cBhvr>
                                        <p:cTn id="45" dur="1000" fill="hold"/>
                                        <p:tgtEl>
                                          <p:spTgt spid="52229">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52229">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52229">
                                            <p:txEl>
                                              <p:pRg st="9" end="9"/>
                                            </p:txEl>
                                          </p:spTgt>
                                        </p:tgtEl>
                                        <p:attrNameLst>
                                          <p:attrName>style.visibility</p:attrName>
                                        </p:attrNameLst>
                                      </p:cBhvr>
                                      <p:to>
                                        <p:strVal val="visible"/>
                                      </p:to>
                                    </p:set>
                                    <p:animEffect transition="in" filter="fade">
                                      <p:cBhvr>
                                        <p:cTn id="49" dur="1000"/>
                                        <p:tgtEl>
                                          <p:spTgt spid="52229">
                                            <p:txEl>
                                              <p:pRg st="9" end="9"/>
                                            </p:txEl>
                                          </p:spTgt>
                                        </p:tgtEl>
                                      </p:cBhvr>
                                    </p:animEffect>
                                    <p:anim calcmode="lin" valueType="num">
                                      <p:cBhvr>
                                        <p:cTn id="50" dur="1000" fill="hold"/>
                                        <p:tgtEl>
                                          <p:spTgt spid="52229">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52229">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52229">
                                            <p:txEl>
                                              <p:pRg st="10" end="10"/>
                                            </p:txEl>
                                          </p:spTgt>
                                        </p:tgtEl>
                                        <p:attrNameLst>
                                          <p:attrName>style.visibility</p:attrName>
                                        </p:attrNameLst>
                                      </p:cBhvr>
                                      <p:to>
                                        <p:strVal val="visible"/>
                                      </p:to>
                                    </p:set>
                                    <p:animEffect transition="in" filter="fade">
                                      <p:cBhvr>
                                        <p:cTn id="56" dur="1000"/>
                                        <p:tgtEl>
                                          <p:spTgt spid="52229">
                                            <p:txEl>
                                              <p:pRg st="10" end="10"/>
                                            </p:txEl>
                                          </p:spTgt>
                                        </p:tgtEl>
                                      </p:cBhvr>
                                    </p:animEffect>
                                    <p:anim calcmode="lin" valueType="num">
                                      <p:cBhvr>
                                        <p:cTn id="57" dur="1000" fill="hold"/>
                                        <p:tgtEl>
                                          <p:spTgt spid="52229">
                                            <p:txEl>
                                              <p:pRg st="10" end="10"/>
                                            </p:txEl>
                                          </p:spTgt>
                                        </p:tgtEl>
                                        <p:attrNameLst>
                                          <p:attrName>ppt_x</p:attrName>
                                        </p:attrNameLst>
                                      </p:cBhvr>
                                      <p:tavLst>
                                        <p:tav tm="0">
                                          <p:val>
                                            <p:strVal val="#ppt_x"/>
                                          </p:val>
                                        </p:tav>
                                        <p:tav tm="100000">
                                          <p:val>
                                            <p:strVal val="#ppt_x"/>
                                          </p:val>
                                        </p:tav>
                                      </p:tavLst>
                                    </p:anim>
                                    <p:anim calcmode="lin" valueType="num">
                                      <p:cBhvr>
                                        <p:cTn id="58" dur="1000" fill="hold"/>
                                        <p:tgtEl>
                                          <p:spTgt spid="52229">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52229">
                                            <p:txEl>
                                              <p:pRg st="12" end="12"/>
                                            </p:txEl>
                                          </p:spTgt>
                                        </p:tgtEl>
                                        <p:attrNameLst>
                                          <p:attrName>style.visibility</p:attrName>
                                        </p:attrNameLst>
                                      </p:cBhvr>
                                      <p:to>
                                        <p:strVal val="visible"/>
                                      </p:to>
                                    </p:set>
                                    <p:animEffect transition="in" filter="fade">
                                      <p:cBhvr>
                                        <p:cTn id="63" dur="1000"/>
                                        <p:tgtEl>
                                          <p:spTgt spid="52229">
                                            <p:txEl>
                                              <p:pRg st="12" end="12"/>
                                            </p:txEl>
                                          </p:spTgt>
                                        </p:tgtEl>
                                      </p:cBhvr>
                                    </p:animEffect>
                                    <p:anim calcmode="lin" valueType="num">
                                      <p:cBhvr>
                                        <p:cTn id="64" dur="1000" fill="hold"/>
                                        <p:tgtEl>
                                          <p:spTgt spid="52229">
                                            <p:txEl>
                                              <p:pRg st="12" end="12"/>
                                            </p:txEl>
                                          </p:spTgt>
                                        </p:tgtEl>
                                        <p:attrNameLst>
                                          <p:attrName>ppt_x</p:attrName>
                                        </p:attrNameLst>
                                      </p:cBhvr>
                                      <p:tavLst>
                                        <p:tav tm="0">
                                          <p:val>
                                            <p:strVal val="#ppt_x"/>
                                          </p:val>
                                        </p:tav>
                                        <p:tav tm="100000">
                                          <p:val>
                                            <p:strVal val="#ppt_x"/>
                                          </p:val>
                                        </p:tav>
                                      </p:tavLst>
                                    </p:anim>
                                    <p:anim calcmode="lin" valueType="num">
                                      <p:cBhvr>
                                        <p:cTn id="65" dur="1000" fill="hold"/>
                                        <p:tgtEl>
                                          <p:spTgt spid="52229">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ChangeArrowheads="1"/>
          </p:cNvSpPr>
          <p:nvPr>
            <p:ph type="title"/>
          </p:nvPr>
        </p:nvSpPr>
        <p:spPr>
          <a:xfrm>
            <a:off x="1066800" y="228600"/>
            <a:ext cx="10058400" cy="810768"/>
          </a:xfrm>
        </p:spPr>
        <p:txBody>
          <a:bodyPr>
            <a:normAutofit/>
          </a:bodyPr>
          <a:lstStyle/>
          <a:p>
            <a:pPr algn="ctr"/>
            <a:r>
              <a:rPr lang="en-US" altLang="en-US" sz="4200" b="1" dirty="0">
                <a:solidFill>
                  <a:schemeClr val="tx2"/>
                </a:solidFill>
                <a:latin typeface="Georgia" panose="02040502050405020303" pitchFamily="18" charset="0"/>
                <a:ea typeface="ＭＳ Ｐゴシック" panose="020B0600070205080204" pitchFamily="34" charset="-128"/>
              </a:rPr>
              <a:t>Sphericity: </a:t>
            </a:r>
            <a:r>
              <a:rPr lang="en-US" altLang="en-US" sz="4200" b="1" dirty="0" err="1">
                <a:solidFill>
                  <a:schemeClr val="tx2"/>
                </a:solidFill>
                <a:latin typeface="Georgia" panose="02040502050405020303" pitchFamily="18" charset="0"/>
                <a:ea typeface="ＭＳ Ｐゴシック" panose="020B0600070205080204" pitchFamily="34" charset="-128"/>
              </a:rPr>
              <a:t>Mauchly’s</a:t>
            </a:r>
            <a:r>
              <a:rPr lang="en-US" altLang="en-US" sz="4200" b="1" dirty="0">
                <a:solidFill>
                  <a:schemeClr val="tx2"/>
                </a:solidFill>
                <a:latin typeface="Georgia" panose="02040502050405020303" pitchFamily="18" charset="0"/>
                <a:ea typeface="ＭＳ Ｐゴシック" panose="020B0600070205080204" pitchFamily="34" charset="-128"/>
              </a:rPr>
              <a:t> test</a:t>
            </a:r>
          </a:p>
        </p:txBody>
      </p:sp>
      <p:sp>
        <p:nvSpPr>
          <p:cNvPr id="56325" name="Rectangle 3"/>
          <p:cNvSpPr>
            <a:spLocks noGrp="1" noChangeArrowheads="1"/>
          </p:cNvSpPr>
          <p:nvPr>
            <p:ph idx="1"/>
          </p:nvPr>
        </p:nvSpPr>
        <p:spPr>
          <a:xfrm>
            <a:off x="457200" y="1752600"/>
            <a:ext cx="6096000" cy="4419600"/>
          </a:xfrm>
        </p:spPr>
        <p:txBody>
          <a:bodyPr>
            <a:normAutofit fontScale="92500" lnSpcReduction="10000"/>
          </a:bodyPr>
          <a:lstStyle/>
          <a:p>
            <a:pPr marL="0" indent="0" eaLnBrk="1" hangingPunct="1">
              <a:buNone/>
            </a:pPr>
            <a:r>
              <a:rPr lang="en-US" altLang="en-US" dirty="0">
                <a:latin typeface="Georgia" panose="02040502050405020303" pitchFamily="18" charset="0"/>
                <a:ea typeface="ＭＳ Ｐゴシック" panose="020B0600070205080204" pitchFamily="34" charset="-128"/>
              </a:rPr>
              <a:t>Only applies to RM factors with &gt; 2 levels</a:t>
            </a:r>
          </a:p>
          <a:p>
            <a:pPr lvl="1" eaLnBrk="1" hangingPunct="1"/>
            <a:r>
              <a:rPr lang="en-US" altLang="en-US" dirty="0">
                <a:latin typeface="Georgia" panose="02040502050405020303" pitchFamily="18" charset="0"/>
                <a:ea typeface="ＭＳ Ｐゴシック" panose="020B0600070205080204" pitchFamily="34" charset="-128"/>
              </a:rPr>
              <a:t>Cannot compare variances of difference scores when there is only 1 set of differences</a:t>
            </a:r>
          </a:p>
          <a:p>
            <a:pPr lvl="1" eaLnBrk="1" hangingPunct="1"/>
            <a:r>
              <a:rPr lang="en-US" altLang="en-US" dirty="0">
                <a:latin typeface="Georgia" panose="02040502050405020303" pitchFamily="18" charset="0"/>
                <a:ea typeface="ＭＳ Ｐゴシック" panose="020B0600070205080204" pitchFamily="34" charset="-128"/>
              </a:rPr>
              <a:t>Sphericity always met when </a:t>
            </a:r>
            <a:r>
              <a:rPr lang="en-US" altLang="en-US" i="1" dirty="0">
                <a:latin typeface="Georgia" panose="02040502050405020303" pitchFamily="18" charset="0"/>
                <a:ea typeface="ＭＳ Ｐゴシック" panose="020B0600070205080204" pitchFamily="34" charset="-128"/>
              </a:rPr>
              <a:t>k</a:t>
            </a:r>
            <a:r>
              <a:rPr lang="en-US" altLang="en-US" dirty="0">
                <a:latin typeface="Georgia" panose="02040502050405020303" pitchFamily="18" charset="0"/>
                <a:ea typeface="ＭＳ Ｐゴシック" panose="020B0600070205080204" pitchFamily="34" charset="-128"/>
              </a:rPr>
              <a:t> = 2 (RM factor)</a:t>
            </a:r>
          </a:p>
          <a:p>
            <a:pPr lvl="4" eaLnBrk="1" hangingPunct="1"/>
            <a:endParaRPr lang="en-US" altLang="en-US" dirty="0">
              <a:latin typeface="Georgia" panose="02040502050405020303" pitchFamily="18" charset="0"/>
              <a:ea typeface="ＭＳ Ｐゴシック" panose="020B0600070205080204" pitchFamily="34" charset="-128"/>
            </a:endParaRPr>
          </a:p>
          <a:p>
            <a:pPr marL="0" indent="0" eaLnBrk="1" hangingPunct="1">
              <a:buNone/>
            </a:pPr>
            <a:r>
              <a:rPr lang="en-US" altLang="en-US" dirty="0">
                <a:latin typeface="Georgia" panose="02040502050405020303" pitchFamily="18" charset="0"/>
                <a:ea typeface="ＭＳ Ｐゴシック" panose="020B0600070205080204" pitchFamily="34" charset="-128"/>
              </a:rPr>
              <a:t>When violated, </a:t>
            </a:r>
            <a:r>
              <a:rPr lang="en-US" altLang="en-US" dirty="0">
                <a:latin typeface="Georgia" panose="02040502050405020303" pitchFamily="18" charset="0"/>
                <a:ea typeface="ＭＳ Ｐゴシック" panose="020B0600070205080204" pitchFamily="34" charset="-128"/>
                <a:cs typeface="Arial" panose="020B0604020202020204" pitchFamily="34" charset="0"/>
              </a:rPr>
              <a:t>↑ </a:t>
            </a:r>
            <a:r>
              <a:rPr lang="en-US" altLang="en-US" dirty="0">
                <a:latin typeface="Georgia" panose="02040502050405020303" pitchFamily="18" charset="0"/>
                <a:ea typeface="ＭＳ Ｐゴシック" panose="020B0600070205080204" pitchFamily="34" charset="-128"/>
              </a:rPr>
              <a:t>risk of Type I error</a:t>
            </a:r>
          </a:p>
          <a:p>
            <a:pPr lvl="1" eaLnBrk="1" hangingPunct="1"/>
            <a:r>
              <a:rPr lang="en-US" altLang="en-US" dirty="0">
                <a:latin typeface="Georgia" panose="02040502050405020303" pitchFamily="18" charset="0"/>
                <a:ea typeface="ＭＳ Ｐゴシック" panose="020B0600070205080204" pitchFamily="34" charset="-128"/>
              </a:rPr>
              <a:t>Critical </a:t>
            </a:r>
            <a:r>
              <a:rPr lang="en-US" altLang="en-US" i="1" dirty="0">
                <a:latin typeface="Georgia" panose="02040502050405020303" pitchFamily="18" charset="0"/>
                <a:ea typeface="ＭＳ Ｐゴシック" panose="020B0600070205080204" pitchFamily="34" charset="-128"/>
              </a:rPr>
              <a:t>F</a:t>
            </a:r>
            <a:r>
              <a:rPr lang="en-US" altLang="en-US" dirty="0">
                <a:latin typeface="Georgia" panose="02040502050405020303" pitchFamily="18" charset="0"/>
                <a:ea typeface="ＭＳ Ｐゴシック" panose="020B0600070205080204" pitchFamily="34" charset="-128"/>
              </a:rPr>
              <a:t>-statistics will be too small</a:t>
            </a:r>
          </a:p>
          <a:p>
            <a:pPr lvl="1" eaLnBrk="1" hangingPunct="1"/>
            <a:r>
              <a:rPr lang="en-US" altLang="en-US" i="1" dirty="0">
                <a:latin typeface="Georgia" panose="02040502050405020303" pitchFamily="18" charset="0"/>
                <a:ea typeface="ＭＳ Ｐゴシック" panose="020B0600070205080204" pitchFamily="34" charset="-128"/>
              </a:rPr>
              <a:t>F</a:t>
            </a:r>
            <a:r>
              <a:rPr lang="en-US" altLang="en-US" dirty="0">
                <a:latin typeface="Georgia" panose="02040502050405020303" pitchFamily="18" charset="0"/>
                <a:ea typeface="ＭＳ Ｐゴシック" panose="020B0600070205080204" pitchFamily="34" charset="-128"/>
              </a:rPr>
              <a:t>-test is </a:t>
            </a:r>
            <a:r>
              <a:rPr lang="en-US" altLang="en-US" i="1" dirty="0">
                <a:latin typeface="Georgia" panose="02040502050405020303" pitchFamily="18" charset="0"/>
                <a:ea typeface="ＭＳ Ｐゴシック" panose="020B0600070205080204" pitchFamily="34" charset="-128"/>
              </a:rPr>
              <a:t>+ biased </a:t>
            </a:r>
            <a:r>
              <a:rPr lang="en-US" altLang="en-US" dirty="0">
                <a:latin typeface="Georgia" panose="02040502050405020303" pitchFamily="18" charset="0"/>
                <a:ea typeface="ＭＳ Ｐゴシック" panose="020B0600070205080204" pitchFamily="34" charset="-128"/>
              </a:rPr>
              <a:t>when sphericity is violated</a:t>
            </a:r>
          </a:p>
          <a:p>
            <a:pPr lvl="1" eaLnBrk="1" hangingPunct="1"/>
            <a:r>
              <a:rPr lang="en-US" altLang="en-US" dirty="0">
                <a:latin typeface="Georgia" panose="02040502050405020303" pitchFamily="18" charset="0"/>
                <a:ea typeface="ＭＳ Ｐゴシック" panose="020B0600070205080204" pitchFamily="34" charset="-128"/>
              </a:rPr>
              <a:t>Several “alternatives”, discussed later</a:t>
            </a:r>
          </a:p>
        </p:txBody>
      </p:sp>
      <p:sp>
        <p:nvSpPr>
          <p:cNvPr id="563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3EF6AA5-8A47-46BB-99BF-BE808F217A77}" type="slidenum">
              <a:rPr lang="en-US" altLang="en-US" sz="1400">
                <a:latin typeface="Georgia Regular" panose="02040502050405020303" pitchFamily="18" charset="0"/>
              </a:rPr>
              <a:pPr eaLnBrk="1" hangingPunct="1"/>
              <a:t>25</a:t>
            </a:fld>
            <a:endParaRPr lang="en-US" altLang="en-US" sz="1400" dirty="0">
              <a:latin typeface="Georgia Regular" panose="02040502050405020303" pitchFamily="18" charset="0"/>
            </a:endParaRPr>
          </a:p>
        </p:txBody>
      </p:sp>
      <p:pic>
        <p:nvPicPr>
          <p:cNvPr id="3" name="Picture 2">
            <a:extLst>
              <a:ext uri="{FF2B5EF4-FFF2-40B4-BE49-F238E27FC236}">
                <a16:creationId xmlns:a16="http://schemas.microsoft.com/office/drawing/2014/main" id="{C8E71156-72DE-1D43-947D-A1A6D49BE6FD}"/>
              </a:ext>
            </a:extLst>
          </p:cNvPr>
          <p:cNvPicPr>
            <a:picLocks noChangeAspect="1"/>
          </p:cNvPicPr>
          <p:nvPr/>
        </p:nvPicPr>
        <p:blipFill>
          <a:blip r:embed="rId3"/>
          <a:stretch>
            <a:fillRect/>
          </a:stretch>
        </p:blipFill>
        <p:spPr>
          <a:xfrm>
            <a:off x="6324600" y="1815489"/>
            <a:ext cx="5448300" cy="4385688"/>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ChangeArrowheads="1"/>
          </p:cNvSpPr>
          <p:nvPr>
            <p:ph type="title"/>
          </p:nvPr>
        </p:nvSpPr>
        <p:spPr>
          <a:xfrm>
            <a:off x="877824" y="316357"/>
            <a:ext cx="10058400" cy="810768"/>
          </a:xfrm>
        </p:spPr>
        <p:txBody>
          <a:bodyPr>
            <a:normAutofit/>
          </a:bodyPr>
          <a:lstStyle/>
          <a:p>
            <a:pPr algn="ctr" eaLnBrk="1" hangingPunct="1"/>
            <a:r>
              <a:rPr lang="en-US" altLang="en-US" sz="4200" b="1" dirty="0">
                <a:solidFill>
                  <a:schemeClr val="tx2"/>
                </a:solidFill>
                <a:latin typeface="Georgia" panose="02040502050405020303" pitchFamily="18" charset="0"/>
                <a:ea typeface="ＭＳ Ｐゴシック" panose="020B0600070205080204" pitchFamily="34" charset="-128"/>
              </a:rPr>
              <a:t>Compound Symmetry</a:t>
            </a:r>
          </a:p>
        </p:txBody>
      </p:sp>
      <p:sp>
        <p:nvSpPr>
          <p:cNvPr id="57349" name="Rectangle 3"/>
          <p:cNvSpPr>
            <a:spLocks noGrp="1" noChangeArrowheads="1"/>
          </p:cNvSpPr>
          <p:nvPr>
            <p:ph idx="1"/>
          </p:nvPr>
        </p:nvSpPr>
        <p:spPr>
          <a:xfrm>
            <a:off x="685800" y="1219200"/>
            <a:ext cx="10442448" cy="4953000"/>
          </a:xfrm>
        </p:spPr>
        <p:txBody>
          <a:bodyPr>
            <a:normAutofit/>
          </a:bodyPr>
          <a:lstStyle/>
          <a:p>
            <a:pPr marL="0" indent="0">
              <a:buNone/>
            </a:pPr>
            <a:r>
              <a:rPr lang="en-US" altLang="en-US" sz="1800" dirty="0">
                <a:latin typeface="Georgia" panose="02040502050405020303" pitchFamily="18" charset="0"/>
                <a:ea typeface="ＭＳ Ｐゴシック" panose="020B0600070205080204" pitchFamily="34" charset="-128"/>
              </a:rPr>
              <a:t>A bit stricter than sphericity, which is a special case, and is subsumed by CS</a:t>
            </a:r>
          </a:p>
          <a:p>
            <a:pPr marL="0" indent="0">
              <a:buNone/>
            </a:pPr>
            <a:endParaRPr lang="en-US" altLang="en-US" sz="1800" dirty="0">
              <a:latin typeface="Georgia" panose="02040502050405020303" pitchFamily="18" charset="0"/>
              <a:ea typeface="ＭＳ Ｐゴシック" panose="020B0600070205080204" pitchFamily="34" charset="-128"/>
            </a:endParaRPr>
          </a:p>
          <a:p>
            <a:pPr marL="1195388" lvl="1" indent="-457200">
              <a:buFont typeface="Wingdings" panose="05000000000000000000" pitchFamily="2" charset="2"/>
              <a:buChar char="q"/>
            </a:pPr>
            <a:r>
              <a:rPr lang="en-US" altLang="en-US" dirty="0">
                <a:solidFill>
                  <a:schemeClr val="accent6">
                    <a:lumMod val="50000"/>
                  </a:schemeClr>
                </a:solidFill>
                <a:latin typeface="Georgia" panose="02040502050405020303" pitchFamily="18" charset="0"/>
                <a:ea typeface="ＭＳ Ｐゴシック" panose="020B0600070205080204" pitchFamily="34" charset="-128"/>
              </a:rPr>
              <a:t>Homogeneity of </a:t>
            </a:r>
            <a:r>
              <a:rPr lang="en-US" altLang="en-US" b="1" dirty="0">
                <a:solidFill>
                  <a:schemeClr val="accent6">
                    <a:lumMod val="50000"/>
                  </a:schemeClr>
                </a:solidFill>
                <a:latin typeface="Georgia" panose="02040502050405020303" pitchFamily="18" charset="0"/>
                <a:ea typeface="ＭＳ Ｐゴシック" panose="020B0600070205080204" pitchFamily="34" charset="-128"/>
              </a:rPr>
              <a:t>variances</a:t>
            </a:r>
            <a:r>
              <a:rPr lang="en-US" altLang="en-US" dirty="0">
                <a:solidFill>
                  <a:schemeClr val="accent6">
                    <a:lumMod val="50000"/>
                  </a:schemeClr>
                </a:solidFill>
                <a:latin typeface="Georgia" panose="02040502050405020303" pitchFamily="18" charset="0"/>
                <a:ea typeface="ＭＳ Ｐゴシック" panose="020B0600070205080204" pitchFamily="34" charset="-128"/>
              </a:rPr>
              <a:t> of difference scores</a:t>
            </a:r>
          </a:p>
          <a:p>
            <a:pPr marL="1195388" lvl="1" indent="-457200">
              <a:buFontTx/>
              <a:buAutoNum type="arabicPeriod"/>
            </a:pPr>
            <a:endParaRPr lang="en-US" altLang="en-US" dirty="0">
              <a:solidFill>
                <a:schemeClr val="accent6">
                  <a:lumMod val="50000"/>
                </a:schemeClr>
              </a:solidFill>
              <a:latin typeface="Georgia" panose="02040502050405020303" pitchFamily="18" charset="0"/>
              <a:ea typeface="ＭＳ Ｐゴシック" panose="020B0600070205080204" pitchFamily="34" charset="-128"/>
            </a:endParaRPr>
          </a:p>
          <a:p>
            <a:pPr marL="1690688" lvl="2" indent="-381000"/>
            <a:r>
              <a:rPr lang="en-US" altLang="en-US" sz="1800" dirty="0">
                <a:solidFill>
                  <a:schemeClr val="accent6">
                    <a:lumMod val="50000"/>
                  </a:schemeClr>
                </a:solidFill>
                <a:latin typeface="Georgia" panose="02040502050405020303" pitchFamily="18" charset="0"/>
                <a:ea typeface="ＭＳ Ｐゴシック" panose="020B0600070205080204" pitchFamily="34" charset="-128"/>
              </a:rPr>
              <a:t>Variance of difference scores assumed to be equal</a:t>
            </a:r>
          </a:p>
          <a:p>
            <a:pPr marL="1690688" lvl="2" indent="-381000"/>
            <a:r>
              <a:rPr lang="en-US" altLang="en-US" sz="1800" dirty="0">
                <a:solidFill>
                  <a:schemeClr val="accent6">
                    <a:lumMod val="50000"/>
                  </a:schemeClr>
                </a:solidFill>
                <a:latin typeface="Georgia" panose="02040502050405020303" pitchFamily="18" charset="0"/>
                <a:ea typeface="ＭＳ Ｐゴシック" panose="020B0600070205080204" pitchFamily="34" charset="-128"/>
              </a:rPr>
              <a:t>Same as previously mentioned for sphericity</a:t>
            </a:r>
          </a:p>
          <a:p>
            <a:pPr marL="1690688" lvl="2" indent="-381000"/>
            <a:endParaRPr lang="en-US" altLang="en-US" sz="1800" dirty="0">
              <a:latin typeface="Georgia" panose="02040502050405020303" pitchFamily="18" charset="0"/>
              <a:ea typeface="ＭＳ Ｐゴシック" panose="020B0600070205080204" pitchFamily="34" charset="-128"/>
            </a:endParaRPr>
          </a:p>
          <a:p>
            <a:pPr marL="1195388" lvl="1" indent="-457200">
              <a:buFont typeface="Wingdings" panose="05000000000000000000" pitchFamily="2" charset="2"/>
              <a:buChar char="q"/>
            </a:pPr>
            <a:r>
              <a:rPr lang="en-US" altLang="en-US" dirty="0">
                <a:solidFill>
                  <a:schemeClr val="accent1">
                    <a:lumMod val="50000"/>
                  </a:schemeClr>
                </a:solidFill>
                <a:latin typeface="Georgia" panose="02040502050405020303" pitchFamily="18" charset="0"/>
                <a:ea typeface="ＭＳ Ｐゴシック" panose="020B0600070205080204" pitchFamily="34" charset="-128"/>
              </a:rPr>
              <a:t>Homogeneity of </a:t>
            </a:r>
            <a:r>
              <a:rPr lang="en-US" altLang="en-US" b="1" dirty="0">
                <a:solidFill>
                  <a:schemeClr val="accent1">
                    <a:lumMod val="50000"/>
                  </a:schemeClr>
                </a:solidFill>
                <a:latin typeface="Georgia" panose="02040502050405020303" pitchFamily="18" charset="0"/>
                <a:ea typeface="ＭＳ Ｐゴシック" panose="020B0600070205080204" pitchFamily="34" charset="-128"/>
              </a:rPr>
              <a:t>covariances</a:t>
            </a:r>
            <a:r>
              <a:rPr lang="en-US" altLang="en-US" dirty="0">
                <a:solidFill>
                  <a:schemeClr val="accent1">
                    <a:lumMod val="50000"/>
                  </a:schemeClr>
                </a:solidFill>
                <a:latin typeface="Georgia" panose="02040502050405020303" pitchFamily="18" charset="0"/>
                <a:ea typeface="ＭＳ Ｐゴシック" panose="020B0600070205080204" pitchFamily="34" charset="-128"/>
              </a:rPr>
              <a:t> of difference scores</a:t>
            </a:r>
          </a:p>
          <a:p>
            <a:pPr marL="738188" lvl="1" indent="0">
              <a:buNone/>
            </a:pPr>
            <a:endParaRPr lang="en-US" altLang="en-US" dirty="0">
              <a:solidFill>
                <a:schemeClr val="accent1">
                  <a:lumMod val="50000"/>
                </a:schemeClr>
              </a:solidFill>
              <a:latin typeface="Georgia" panose="02040502050405020303" pitchFamily="18" charset="0"/>
              <a:ea typeface="ＭＳ Ｐゴシック" panose="020B0600070205080204" pitchFamily="34" charset="-128"/>
            </a:endParaRPr>
          </a:p>
          <a:p>
            <a:pPr marL="1690688" lvl="2" indent="-381000"/>
            <a:r>
              <a:rPr lang="en-US" altLang="en-US" sz="1800" dirty="0">
                <a:solidFill>
                  <a:schemeClr val="accent1">
                    <a:lumMod val="50000"/>
                  </a:schemeClr>
                </a:solidFill>
                <a:latin typeface="Georgia" panose="02040502050405020303" pitchFamily="18" charset="0"/>
                <a:ea typeface="ＭＳ Ｐゴシック" panose="020B0600070205080204" pitchFamily="34" charset="-128"/>
              </a:rPr>
              <a:t>Covariances of difference scores </a:t>
            </a:r>
          </a:p>
          <a:p>
            <a:pPr marL="1309688" lvl="2" indent="0">
              <a:buNone/>
            </a:pPr>
            <a:r>
              <a:rPr lang="en-US" altLang="en-US" sz="1800" dirty="0">
                <a:solidFill>
                  <a:schemeClr val="accent1">
                    <a:lumMod val="50000"/>
                  </a:schemeClr>
                </a:solidFill>
                <a:latin typeface="Georgia" panose="02040502050405020303" pitchFamily="18" charset="0"/>
                <a:ea typeface="ＭＳ Ｐゴシック" panose="020B0600070205080204" pitchFamily="34" charset="-128"/>
              </a:rPr>
              <a:t>	(between all possible pairs of levels of the RM factor) assumed to be equal</a:t>
            </a:r>
          </a:p>
          <a:p>
            <a:pPr marL="1690688" lvl="2" indent="-381000"/>
            <a:r>
              <a:rPr lang="en-US" altLang="en-US" sz="1800" dirty="0">
                <a:solidFill>
                  <a:schemeClr val="accent1">
                    <a:lumMod val="50000"/>
                  </a:schemeClr>
                </a:solidFill>
                <a:latin typeface="Georgia" panose="02040502050405020303" pitchFamily="18" charset="0"/>
                <a:ea typeface="ＭＳ Ｐゴシック" panose="020B0600070205080204" pitchFamily="34" charset="-128"/>
              </a:rPr>
              <a:t>Most software does </a:t>
            </a:r>
            <a:r>
              <a:rPr lang="en-US" altLang="en-US" sz="1800" u="sng" dirty="0">
                <a:solidFill>
                  <a:schemeClr val="accent1">
                    <a:lumMod val="50000"/>
                  </a:schemeClr>
                </a:solidFill>
                <a:latin typeface="Georgia" panose="02040502050405020303" pitchFamily="18" charset="0"/>
                <a:ea typeface="ＭＳ Ｐゴシック" panose="020B0600070205080204" pitchFamily="34" charset="-128"/>
              </a:rPr>
              <a:t>not assess this assumption</a:t>
            </a:r>
          </a:p>
          <a:p>
            <a:pPr marL="1690688" lvl="2" indent="-381000"/>
            <a:endParaRPr lang="en-US" altLang="en-US" sz="1800" dirty="0">
              <a:latin typeface="Georgia" panose="02040502050405020303" pitchFamily="18" charset="0"/>
              <a:ea typeface="ＭＳ Ｐゴシック" panose="020B0600070205080204" pitchFamily="34" charset="-128"/>
            </a:endParaRPr>
          </a:p>
          <a:p>
            <a:pPr marL="1195388" lvl="1" indent="-457200">
              <a:buFont typeface="Wingdings" panose="05000000000000000000" pitchFamily="2" charset="2"/>
              <a:buChar char="q"/>
            </a:pPr>
            <a:r>
              <a:rPr lang="en-US" altLang="en-US" b="1" dirty="0">
                <a:solidFill>
                  <a:srgbClr val="7030A0"/>
                </a:solidFill>
                <a:latin typeface="Georgia" panose="02040502050405020303" pitchFamily="18" charset="0"/>
                <a:ea typeface="ＭＳ Ｐゴシック" panose="020B0600070205080204" pitchFamily="34" charset="-128"/>
              </a:rPr>
              <a:t>Additivity</a:t>
            </a:r>
            <a:r>
              <a:rPr lang="en-US" altLang="en-US" dirty="0">
                <a:solidFill>
                  <a:srgbClr val="7030A0"/>
                </a:solidFill>
                <a:latin typeface="Georgia" panose="02040502050405020303" pitchFamily="18" charset="0"/>
                <a:ea typeface="ＭＳ Ｐゴシック" panose="020B0600070205080204" pitchFamily="34" charset="-128"/>
              </a:rPr>
              <a:t> (discussed in later slides)</a:t>
            </a:r>
          </a:p>
        </p:txBody>
      </p:sp>
      <p:sp>
        <p:nvSpPr>
          <p:cNvPr id="573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1216566-9645-4C53-A248-4E95E16E51B5}" type="slidenum">
              <a:rPr lang="en-US" altLang="en-US" sz="1400">
                <a:latin typeface="Georgia Regular" panose="02040502050405020303" pitchFamily="18" charset="0"/>
              </a:rPr>
              <a:pPr eaLnBrk="1" hangingPunct="1"/>
              <a:t>26</a:t>
            </a:fld>
            <a:endParaRPr lang="en-US" altLang="en-US" sz="1400" dirty="0">
              <a:latin typeface="Georgia Regular" panose="02040502050405020303"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3464" name="Group 56"/>
          <p:cNvGraphicFramePr>
            <a:graphicFrameLocks noGrp="1"/>
          </p:cNvGraphicFramePr>
          <p:nvPr>
            <p:ph sz="half" idx="1"/>
            <p:extLst>
              <p:ext uri="{D42A27DB-BD31-4B8C-83A1-F6EECF244321}">
                <p14:modId xmlns:p14="http://schemas.microsoft.com/office/powerpoint/2010/main" val="3470159140"/>
              </p:ext>
            </p:extLst>
          </p:nvPr>
        </p:nvGraphicFramePr>
        <p:xfrm>
          <a:off x="1143000" y="1752600"/>
          <a:ext cx="3209925" cy="2590800"/>
        </p:xfrm>
        <a:graphic>
          <a:graphicData uri="http://schemas.openxmlformats.org/drawingml/2006/table">
            <a:tbl>
              <a:tblPr/>
              <a:tblGrid>
                <a:gridCol w="441325">
                  <a:extLst>
                    <a:ext uri="{9D8B030D-6E8A-4147-A177-3AD203B41FA5}">
                      <a16:colId xmlns:a16="http://schemas.microsoft.com/office/drawing/2014/main" val="754623653"/>
                    </a:ext>
                  </a:extLst>
                </a:gridCol>
                <a:gridCol w="692150">
                  <a:extLst>
                    <a:ext uri="{9D8B030D-6E8A-4147-A177-3AD203B41FA5}">
                      <a16:colId xmlns:a16="http://schemas.microsoft.com/office/drawing/2014/main" val="2076444781"/>
                    </a:ext>
                  </a:extLst>
                </a:gridCol>
                <a:gridCol w="692150">
                  <a:extLst>
                    <a:ext uri="{9D8B030D-6E8A-4147-A177-3AD203B41FA5}">
                      <a16:colId xmlns:a16="http://schemas.microsoft.com/office/drawing/2014/main" val="1184685832"/>
                    </a:ext>
                  </a:extLst>
                </a:gridCol>
                <a:gridCol w="692150">
                  <a:extLst>
                    <a:ext uri="{9D8B030D-6E8A-4147-A177-3AD203B41FA5}">
                      <a16:colId xmlns:a16="http://schemas.microsoft.com/office/drawing/2014/main" val="3174228402"/>
                    </a:ext>
                  </a:extLst>
                </a:gridCol>
                <a:gridCol w="692150">
                  <a:extLst>
                    <a:ext uri="{9D8B030D-6E8A-4147-A177-3AD203B41FA5}">
                      <a16:colId xmlns:a16="http://schemas.microsoft.com/office/drawing/2014/main" val="1974566669"/>
                    </a:ext>
                  </a:extLst>
                </a:gridCol>
              </a:tblGrid>
              <a:tr h="457200">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accent2"/>
                          </a:solidFill>
                          <a:effectLst/>
                          <a:latin typeface="Georgia Regular" panose="02040502050405020303" pitchFamily="18" charset="0"/>
                          <a:ea typeface="ＭＳ Ｐゴシック" panose="020B0600070205080204" pitchFamily="34" charset="-128"/>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accent2"/>
                          </a:solidFill>
                          <a:effectLst/>
                          <a:latin typeface="Georgia Regular" panose="02040502050405020303" pitchFamily="18" charset="0"/>
                          <a:ea typeface="ＭＳ Ｐゴシック" panose="020B0600070205080204" pitchFamily="34" charset="-128"/>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accent2"/>
                          </a:solidFill>
                          <a:effectLst/>
                          <a:latin typeface="Georgia Regular" panose="02040502050405020303" pitchFamily="18" charset="0"/>
                          <a:ea typeface="ＭＳ Ｐゴシック" panose="020B0600070205080204" pitchFamily="34" charset="-128"/>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accent2"/>
                          </a:solidFill>
                          <a:effectLst/>
                          <a:latin typeface="Georgia Regular" panose="02040502050405020303" pitchFamily="18" charset="0"/>
                          <a:ea typeface="ＭＳ Ｐゴシック" panose="020B0600070205080204" pitchFamily="34" charset="-128"/>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05063510"/>
                  </a:ext>
                </a:extLst>
              </a:tr>
              <a:tr h="390525">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accent2"/>
                          </a:solidFill>
                          <a:effectLst/>
                          <a:latin typeface="Georgia Regular" panose="02040502050405020303" pitchFamily="18" charset="0"/>
                          <a:ea typeface="ＭＳ Ｐゴシック" panose="020B0600070205080204" pitchFamily="34" charset="-128"/>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rPr>
                        <a:t>s</a:t>
                      </a:r>
                      <a:r>
                        <a:rPr kumimoji="0" lang="en-US" altLang="en-US" sz="2800" b="0" i="0" u="none" strike="noStrike" cap="none" normalizeH="0" baseline="-25000" dirty="0">
                          <a:ln>
                            <a:noFill/>
                          </a:ln>
                          <a:solidFill>
                            <a:schemeClr val="tx1"/>
                          </a:solidFill>
                          <a:effectLst/>
                          <a:latin typeface="Georgia Regular" panose="02040502050405020303" pitchFamily="18" charset="0"/>
                          <a:ea typeface="ＭＳ Ｐゴシック" panose="020B0600070205080204" pitchFamily="34" charset="-128"/>
                        </a:rPr>
                        <a:t>A</a:t>
                      </a:r>
                      <a:r>
                        <a:rPr kumimoji="0" lang="en-US" altLang="en-US" sz="2800" b="0" i="0" u="none" strike="noStrike" cap="none" normalizeH="0" baseline="30000" dirty="0">
                          <a:ln>
                            <a:noFill/>
                          </a:ln>
                          <a:solidFill>
                            <a:schemeClr val="tx1"/>
                          </a:solidFill>
                          <a:effectLst/>
                          <a:latin typeface="Georgia Regular" panose="02040502050405020303" pitchFamily="18" charset="0"/>
                          <a:ea typeface="ＭＳ Ｐゴシック" panose="020B0600070205080204" pitchFamily="34" charset="-128"/>
                        </a:rPr>
                        <a:t>2</a:t>
                      </a:r>
                      <a:endPar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07523195"/>
                  </a:ext>
                </a:extLst>
              </a:tr>
              <a:tr h="400050">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accent2"/>
                          </a:solidFill>
                          <a:effectLst/>
                          <a:latin typeface="Georgia Regular" panose="02040502050405020303" pitchFamily="18" charset="0"/>
                          <a:ea typeface="ＭＳ Ｐゴシック" panose="020B0600070205080204" pitchFamily="34" charset="-128"/>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rPr>
                        <a:t>s</a:t>
                      </a:r>
                      <a:r>
                        <a:rPr kumimoji="0" lang="en-US" altLang="en-US" sz="2800" b="0" i="0" u="none" strike="noStrike" cap="none" normalizeH="0" baseline="-25000" dirty="0">
                          <a:ln>
                            <a:noFill/>
                          </a:ln>
                          <a:solidFill>
                            <a:schemeClr val="tx1"/>
                          </a:solidFill>
                          <a:effectLst/>
                          <a:latin typeface="Georgia Regular" panose="02040502050405020303" pitchFamily="18" charset="0"/>
                          <a:ea typeface="ＭＳ Ｐゴシック" panose="020B0600070205080204" pitchFamily="34" charset="-128"/>
                        </a:rPr>
                        <a:t>B</a:t>
                      </a:r>
                      <a:r>
                        <a:rPr kumimoji="0" lang="en-US" altLang="en-US" sz="2800" b="0" i="0" u="none" strike="noStrike" cap="none" normalizeH="0" baseline="30000" dirty="0">
                          <a:ln>
                            <a:noFill/>
                          </a:ln>
                          <a:solidFill>
                            <a:schemeClr val="tx1"/>
                          </a:solidFill>
                          <a:effectLst/>
                          <a:latin typeface="Georgia Regular" panose="02040502050405020303" pitchFamily="18" charset="0"/>
                          <a:ea typeface="ＭＳ Ｐゴシック" panose="020B0600070205080204" pitchFamily="34" charset="-128"/>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29653299"/>
                  </a:ext>
                </a:extLst>
              </a:tr>
              <a:tr h="407988">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accent2"/>
                          </a:solidFill>
                          <a:effectLst/>
                          <a:latin typeface="Georgia Regular" panose="02040502050405020303" pitchFamily="18" charset="0"/>
                          <a:ea typeface="ＭＳ Ｐゴシック" panose="020B0600070205080204" pitchFamily="34" charset="-128"/>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rPr>
                        <a:t>s</a:t>
                      </a:r>
                      <a:r>
                        <a:rPr kumimoji="0" lang="en-US" altLang="en-US" sz="2800" b="0" i="0" u="none" strike="noStrike" cap="none" normalizeH="0" baseline="-25000" dirty="0">
                          <a:ln>
                            <a:noFill/>
                          </a:ln>
                          <a:solidFill>
                            <a:schemeClr val="tx1"/>
                          </a:solidFill>
                          <a:effectLst/>
                          <a:latin typeface="Georgia Regular" panose="02040502050405020303" pitchFamily="18" charset="0"/>
                          <a:ea typeface="ＭＳ Ｐゴシック" panose="020B0600070205080204" pitchFamily="34" charset="-128"/>
                        </a:rPr>
                        <a:t>C</a:t>
                      </a:r>
                      <a:r>
                        <a:rPr kumimoji="0" lang="en-US" altLang="en-US" sz="2800" b="0" i="0" u="none" strike="noStrike" cap="none" normalizeH="0" baseline="30000" dirty="0">
                          <a:ln>
                            <a:noFill/>
                          </a:ln>
                          <a:solidFill>
                            <a:schemeClr val="tx1"/>
                          </a:solidFill>
                          <a:effectLst/>
                          <a:latin typeface="Georgia Regular" panose="02040502050405020303" pitchFamily="18" charset="0"/>
                          <a:ea typeface="ＭＳ Ｐゴシック" panose="020B0600070205080204" pitchFamily="34" charset="-128"/>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26550693"/>
                  </a:ext>
                </a:extLst>
              </a:tr>
              <a:tr h="493713">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accent2"/>
                          </a:solidFill>
                          <a:effectLst/>
                          <a:latin typeface="Georgia Regular" panose="02040502050405020303" pitchFamily="18" charset="0"/>
                          <a:ea typeface="ＭＳ Ｐゴシック" panose="020B0600070205080204" pitchFamily="34" charset="-128"/>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rPr>
                        <a:t>s</a:t>
                      </a:r>
                      <a:r>
                        <a:rPr kumimoji="0" lang="en-US" altLang="en-US" sz="2800" b="0" i="0" u="none" strike="noStrike" cap="none" normalizeH="0" baseline="-25000" dirty="0">
                          <a:ln>
                            <a:noFill/>
                          </a:ln>
                          <a:solidFill>
                            <a:schemeClr val="tx1"/>
                          </a:solidFill>
                          <a:effectLst/>
                          <a:latin typeface="Georgia Regular" panose="02040502050405020303" pitchFamily="18" charset="0"/>
                          <a:ea typeface="ＭＳ Ｐゴシック" panose="020B0600070205080204" pitchFamily="34" charset="-128"/>
                        </a:rPr>
                        <a:t>D</a:t>
                      </a:r>
                      <a:r>
                        <a:rPr kumimoji="0" lang="en-US" altLang="en-US" sz="2800" b="0" i="0" u="none" strike="noStrike" cap="none" normalizeH="0" baseline="30000" dirty="0">
                          <a:ln>
                            <a:noFill/>
                          </a:ln>
                          <a:solidFill>
                            <a:schemeClr val="tx1"/>
                          </a:solidFill>
                          <a:effectLst/>
                          <a:latin typeface="Georgia Regular" panose="02040502050405020303" pitchFamily="18" charset="0"/>
                          <a:ea typeface="ＭＳ Ｐゴシック" panose="020B0600070205080204" pitchFamily="34" charset="-128"/>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60490927"/>
                  </a:ext>
                </a:extLst>
              </a:tr>
            </a:tbl>
          </a:graphicData>
        </a:graphic>
      </p:graphicFrame>
      <p:sp>
        <p:nvSpPr>
          <p:cNvPr id="5939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125E704-FCEE-48E7-BEDA-FE6A65CDD495}" type="slidenum">
              <a:rPr lang="en-US" altLang="en-US" sz="1400">
                <a:latin typeface="Georgia Regular" panose="02040502050405020303" pitchFamily="18" charset="0"/>
              </a:rPr>
              <a:pPr eaLnBrk="1" hangingPunct="1"/>
              <a:t>27</a:t>
            </a:fld>
            <a:endParaRPr lang="en-US" altLang="en-US" sz="1400" dirty="0">
              <a:latin typeface="Georgia Regular" panose="02040502050405020303" pitchFamily="18" charset="0"/>
            </a:endParaRPr>
          </a:p>
        </p:txBody>
      </p:sp>
      <p:sp>
        <p:nvSpPr>
          <p:cNvPr id="59434" name="Text Box 57"/>
          <p:cNvSpPr txBox="1">
            <a:spLocks noChangeArrowheads="1"/>
          </p:cNvSpPr>
          <p:nvPr/>
        </p:nvSpPr>
        <p:spPr bwMode="auto">
          <a:xfrm>
            <a:off x="1262062" y="850309"/>
            <a:ext cx="2971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sz="3200" dirty="0">
                <a:latin typeface="Georgia Regular" panose="02040502050405020303" pitchFamily="18" charset="0"/>
              </a:rPr>
              <a:t>Independence</a:t>
            </a:r>
          </a:p>
        </p:txBody>
      </p:sp>
      <p:graphicFrame>
        <p:nvGraphicFramePr>
          <p:cNvPr id="273512" name="Group 104"/>
          <p:cNvGraphicFramePr>
            <a:graphicFrameLocks noGrp="1"/>
          </p:cNvGraphicFramePr>
          <p:nvPr>
            <p:extLst>
              <p:ext uri="{D42A27DB-BD31-4B8C-83A1-F6EECF244321}">
                <p14:modId xmlns:p14="http://schemas.microsoft.com/office/powerpoint/2010/main" val="635651832"/>
              </p:ext>
            </p:extLst>
          </p:nvPr>
        </p:nvGraphicFramePr>
        <p:xfrm>
          <a:off x="6781800" y="1828800"/>
          <a:ext cx="3908425" cy="2590800"/>
        </p:xfrm>
        <a:graphic>
          <a:graphicData uri="http://schemas.openxmlformats.org/drawingml/2006/table">
            <a:tbl>
              <a:tblPr/>
              <a:tblGrid>
                <a:gridCol w="441325">
                  <a:extLst>
                    <a:ext uri="{9D8B030D-6E8A-4147-A177-3AD203B41FA5}">
                      <a16:colId xmlns:a16="http://schemas.microsoft.com/office/drawing/2014/main" val="2600368206"/>
                    </a:ext>
                  </a:extLst>
                </a:gridCol>
                <a:gridCol w="866775">
                  <a:extLst>
                    <a:ext uri="{9D8B030D-6E8A-4147-A177-3AD203B41FA5}">
                      <a16:colId xmlns:a16="http://schemas.microsoft.com/office/drawing/2014/main" val="1052291057"/>
                    </a:ext>
                  </a:extLst>
                </a:gridCol>
                <a:gridCol w="866775">
                  <a:extLst>
                    <a:ext uri="{9D8B030D-6E8A-4147-A177-3AD203B41FA5}">
                      <a16:colId xmlns:a16="http://schemas.microsoft.com/office/drawing/2014/main" val="2962605948"/>
                    </a:ext>
                  </a:extLst>
                </a:gridCol>
                <a:gridCol w="866775">
                  <a:extLst>
                    <a:ext uri="{9D8B030D-6E8A-4147-A177-3AD203B41FA5}">
                      <a16:colId xmlns:a16="http://schemas.microsoft.com/office/drawing/2014/main" val="3685643158"/>
                    </a:ext>
                  </a:extLst>
                </a:gridCol>
                <a:gridCol w="866775">
                  <a:extLst>
                    <a:ext uri="{9D8B030D-6E8A-4147-A177-3AD203B41FA5}">
                      <a16:colId xmlns:a16="http://schemas.microsoft.com/office/drawing/2014/main" val="640408854"/>
                    </a:ext>
                  </a:extLst>
                </a:gridCol>
              </a:tblGrid>
              <a:tr h="518160">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accent2"/>
                          </a:solidFill>
                          <a:effectLst/>
                          <a:latin typeface="Georgia Regular" panose="02040502050405020303" pitchFamily="18" charset="0"/>
                          <a:ea typeface="ＭＳ Ｐゴシック" panose="020B0600070205080204" pitchFamily="34" charset="-128"/>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accent2"/>
                          </a:solidFill>
                          <a:effectLst/>
                          <a:latin typeface="Georgia Regular" panose="02040502050405020303" pitchFamily="18" charset="0"/>
                          <a:ea typeface="ＭＳ Ｐゴシック" panose="020B0600070205080204" pitchFamily="34" charset="-128"/>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accent2"/>
                          </a:solidFill>
                          <a:effectLst/>
                          <a:latin typeface="Georgia Regular" panose="02040502050405020303" pitchFamily="18" charset="0"/>
                          <a:ea typeface="ＭＳ Ｐゴシック" panose="020B0600070205080204" pitchFamily="34" charset="-128"/>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accent2"/>
                          </a:solidFill>
                          <a:effectLst/>
                          <a:latin typeface="Georgia Regular" panose="02040502050405020303" pitchFamily="18" charset="0"/>
                          <a:ea typeface="ＭＳ Ｐゴシック" panose="020B0600070205080204" pitchFamily="34" charset="-128"/>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43904652"/>
                  </a:ext>
                </a:extLst>
              </a:tr>
              <a:tr h="390525">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accent2"/>
                          </a:solidFill>
                          <a:effectLst/>
                          <a:latin typeface="Georgia Regular" panose="02040502050405020303" pitchFamily="18" charset="0"/>
                          <a:ea typeface="ＭＳ Ｐゴシック" panose="020B0600070205080204" pitchFamily="34" charset="-128"/>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rPr>
                        <a:t>s</a:t>
                      </a:r>
                      <a:r>
                        <a:rPr kumimoji="0" lang="en-US" altLang="en-US" sz="2800" b="0" i="0" u="none" strike="noStrike" cap="none" normalizeH="0" baseline="-25000" dirty="0">
                          <a:ln>
                            <a:noFill/>
                          </a:ln>
                          <a:solidFill>
                            <a:schemeClr val="tx1"/>
                          </a:solidFill>
                          <a:effectLst/>
                          <a:latin typeface="Georgia Regular" panose="02040502050405020303" pitchFamily="18" charset="0"/>
                          <a:ea typeface="ＭＳ Ｐゴシック" panose="020B0600070205080204" pitchFamily="34" charset="-128"/>
                        </a:rPr>
                        <a:t>A</a:t>
                      </a:r>
                      <a:r>
                        <a:rPr kumimoji="0" lang="en-US" altLang="en-US" sz="2800" b="0" i="0" u="none" strike="noStrike" cap="none" normalizeH="0" baseline="30000" dirty="0">
                          <a:ln>
                            <a:noFill/>
                          </a:ln>
                          <a:solidFill>
                            <a:schemeClr val="tx1"/>
                          </a:solidFill>
                          <a:effectLst/>
                          <a:latin typeface="Georgia Regular" panose="02040502050405020303" pitchFamily="18" charset="0"/>
                          <a:ea typeface="ＭＳ Ｐゴシック" panose="020B0600070205080204" pitchFamily="34" charset="-128"/>
                        </a:rPr>
                        <a:t>2</a:t>
                      </a:r>
                      <a:endPar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err="1">
                          <a:ln>
                            <a:noFill/>
                          </a:ln>
                          <a:solidFill>
                            <a:schemeClr val="tx1"/>
                          </a:solidFill>
                          <a:effectLst/>
                          <a:latin typeface="Georgia Regular" panose="02040502050405020303" pitchFamily="18" charset="0"/>
                          <a:ea typeface="ＭＳ Ｐゴシック" panose="020B0600070205080204" pitchFamily="34" charset="-128"/>
                        </a:rPr>
                        <a:t>s</a:t>
                      </a:r>
                      <a:r>
                        <a:rPr kumimoji="0" lang="en-US" altLang="en-US" sz="2800" b="0" i="0" u="none" strike="noStrike" cap="none" normalizeH="0" baseline="-25000" dirty="0" err="1">
                          <a:ln>
                            <a:noFill/>
                          </a:ln>
                          <a:solidFill>
                            <a:schemeClr val="tx1"/>
                          </a:solidFill>
                          <a:effectLst/>
                          <a:latin typeface="Georgia Regular" panose="02040502050405020303" pitchFamily="18" charset="0"/>
                          <a:ea typeface="ＭＳ Ｐゴシック" panose="020B0600070205080204" pitchFamily="34" charset="-128"/>
                        </a:rPr>
                        <a:t>AB</a:t>
                      </a:r>
                      <a:endParaRPr kumimoji="0" lang="en-US" altLang="en-US" sz="2800" b="0" i="0" u="none" strike="noStrike" cap="none" normalizeH="0" baseline="30000" dirty="0">
                        <a:ln>
                          <a:noFill/>
                        </a:ln>
                        <a:solidFill>
                          <a:schemeClr val="tx1"/>
                        </a:solidFill>
                        <a:effectLst/>
                        <a:latin typeface="Georgia Regular" panose="02040502050405020303"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err="1">
                          <a:ln>
                            <a:noFill/>
                          </a:ln>
                          <a:solidFill>
                            <a:schemeClr val="tx1"/>
                          </a:solidFill>
                          <a:effectLst/>
                          <a:latin typeface="Georgia Regular" panose="02040502050405020303" pitchFamily="18" charset="0"/>
                          <a:ea typeface="ＭＳ Ｐゴシック" panose="020B0600070205080204" pitchFamily="34" charset="-128"/>
                        </a:rPr>
                        <a:t>s</a:t>
                      </a:r>
                      <a:r>
                        <a:rPr kumimoji="0" lang="en-US" altLang="en-US" sz="2800" b="0" i="0" u="none" strike="noStrike" cap="none" normalizeH="0" baseline="-25000" dirty="0" err="1">
                          <a:ln>
                            <a:noFill/>
                          </a:ln>
                          <a:solidFill>
                            <a:schemeClr val="tx1"/>
                          </a:solidFill>
                          <a:effectLst/>
                          <a:latin typeface="Georgia Regular" panose="02040502050405020303" pitchFamily="18" charset="0"/>
                          <a:ea typeface="ＭＳ Ｐゴシック" panose="020B0600070205080204" pitchFamily="34" charset="-128"/>
                        </a:rPr>
                        <a:t>AC</a:t>
                      </a:r>
                      <a:endParaRPr kumimoji="0" lang="en-US" altLang="en-US" sz="2800" b="0" i="0" u="none" strike="noStrike" cap="none" normalizeH="0" baseline="30000" dirty="0">
                        <a:ln>
                          <a:noFill/>
                        </a:ln>
                        <a:solidFill>
                          <a:schemeClr val="tx1"/>
                        </a:solidFill>
                        <a:effectLst/>
                        <a:latin typeface="Georgia Regular" panose="02040502050405020303"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err="1">
                          <a:ln>
                            <a:noFill/>
                          </a:ln>
                          <a:solidFill>
                            <a:schemeClr val="tx1"/>
                          </a:solidFill>
                          <a:effectLst/>
                          <a:latin typeface="Georgia Regular" panose="02040502050405020303" pitchFamily="18" charset="0"/>
                          <a:ea typeface="ＭＳ Ｐゴシック" panose="020B0600070205080204" pitchFamily="34" charset="-128"/>
                        </a:rPr>
                        <a:t>s</a:t>
                      </a:r>
                      <a:r>
                        <a:rPr kumimoji="0" lang="en-US" altLang="en-US" sz="2800" b="0" i="0" u="none" strike="noStrike" cap="none" normalizeH="0" baseline="-25000" dirty="0" err="1">
                          <a:ln>
                            <a:noFill/>
                          </a:ln>
                          <a:solidFill>
                            <a:schemeClr val="tx1"/>
                          </a:solidFill>
                          <a:effectLst/>
                          <a:latin typeface="Georgia Regular" panose="02040502050405020303" pitchFamily="18" charset="0"/>
                          <a:ea typeface="ＭＳ Ｐゴシック" panose="020B0600070205080204" pitchFamily="34" charset="-128"/>
                        </a:rPr>
                        <a:t>AD</a:t>
                      </a:r>
                      <a:endParaRPr kumimoji="0" lang="en-US" altLang="en-US" sz="2800" b="0" i="0" u="none" strike="noStrike" cap="none" normalizeH="0" baseline="30000" dirty="0">
                        <a:ln>
                          <a:noFill/>
                        </a:ln>
                        <a:solidFill>
                          <a:schemeClr val="tx1"/>
                        </a:solidFill>
                        <a:effectLst/>
                        <a:latin typeface="Georgia Regular" panose="02040502050405020303"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98309015"/>
                  </a:ext>
                </a:extLst>
              </a:tr>
              <a:tr h="400050">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accent2"/>
                          </a:solidFill>
                          <a:effectLst/>
                          <a:latin typeface="Georgia Regular" panose="02040502050405020303" pitchFamily="18" charset="0"/>
                          <a:ea typeface="ＭＳ Ｐゴシック" panose="020B0600070205080204" pitchFamily="34" charset="-128"/>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err="1">
                          <a:ln>
                            <a:noFill/>
                          </a:ln>
                          <a:solidFill>
                            <a:schemeClr val="tx1"/>
                          </a:solidFill>
                          <a:effectLst/>
                          <a:latin typeface="Georgia Regular" panose="02040502050405020303" pitchFamily="18" charset="0"/>
                          <a:ea typeface="ＭＳ Ｐゴシック" panose="020B0600070205080204" pitchFamily="34" charset="-128"/>
                        </a:rPr>
                        <a:t>s</a:t>
                      </a:r>
                      <a:r>
                        <a:rPr kumimoji="0" lang="en-US" altLang="en-US" sz="2800" b="0" i="0" u="none" strike="noStrike" cap="none" normalizeH="0" baseline="-25000" dirty="0" err="1">
                          <a:ln>
                            <a:noFill/>
                          </a:ln>
                          <a:solidFill>
                            <a:schemeClr val="tx1"/>
                          </a:solidFill>
                          <a:effectLst/>
                          <a:latin typeface="Georgia Regular" panose="02040502050405020303" pitchFamily="18" charset="0"/>
                          <a:ea typeface="ＭＳ Ｐゴシック" panose="020B0600070205080204" pitchFamily="34" charset="-128"/>
                        </a:rPr>
                        <a:t>BA</a:t>
                      </a:r>
                      <a:endParaRPr kumimoji="0" lang="en-US" altLang="en-US" sz="2800" b="0" i="0" u="none" strike="noStrike" cap="none" normalizeH="0" baseline="30000" dirty="0">
                        <a:ln>
                          <a:noFill/>
                        </a:ln>
                        <a:solidFill>
                          <a:schemeClr val="tx1"/>
                        </a:solidFill>
                        <a:effectLst/>
                        <a:latin typeface="Georgia Regular" panose="02040502050405020303"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rPr>
                        <a:t>s</a:t>
                      </a:r>
                      <a:r>
                        <a:rPr kumimoji="0" lang="en-US" altLang="en-US" sz="2800" b="0" i="0" u="none" strike="noStrike" cap="none" normalizeH="0" baseline="-25000" dirty="0">
                          <a:ln>
                            <a:noFill/>
                          </a:ln>
                          <a:solidFill>
                            <a:schemeClr val="tx1"/>
                          </a:solidFill>
                          <a:effectLst/>
                          <a:latin typeface="Georgia Regular" panose="02040502050405020303" pitchFamily="18" charset="0"/>
                          <a:ea typeface="ＭＳ Ｐゴシック" panose="020B0600070205080204" pitchFamily="34" charset="-128"/>
                        </a:rPr>
                        <a:t>B</a:t>
                      </a:r>
                      <a:r>
                        <a:rPr kumimoji="0" lang="en-US" altLang="en-US" sz="2800" b="0" i="0" u="none" strike="noStrike" cap="none" normalizeH="0" baseline="30000" dirty="0">
                          <a:ln>
                            <a:noFill/>
                          </a:ln>
                          <a:solidFill>
                            <a:schemeClr val="tx1"/>
                          </a:solidFill>
                          <a:effectLst/>
                          <a:latin typeface="Georgia Regular" panose="02040502050405020303" pitchFamily="18" charset="0"/>
                          <a:ea typeface="ＭＳ Ｐゴシック" panose="020B0600070205080204" pitchFamily="34" charset="-128"/>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err="1">
                          <a:ln>
                            <a:noFill/>
                          </a:ln>
                          <a:solidFill>
                            <a:schemeClr val="tx1"/>
                          </a:solidFill>
                          <a:effectLst/>
                          <a:latin typeface="Georgia Regular" panose="02040502050405020303" pitchFamily="18" charset="0"/>
                          <a:ea typeface="ＭＳ Ｐゴシック" panose="020B0600070205080204" pitchFamily="34" charset="-128"/>
                        </a:rPr>
                        <a:t>s</a:t>
                      </a:r>
                      <a:r>
                        <a:rPr kumimoji="0" lang="en-US" altLang="en-US" sz="2800" b="0" i="0" u="none" strike="noStrike" cap="none" normalizeH="0" baseline="-25000" dirty="0" err="1">
                          <a:ln>
                            <a:noFill/>
                          </a:ln>
                          <a:solidFill>
                            <a:schemeClr val="tx1"/>
                          </a:solidFill>
                          <a:effectLst/>
                          <a:latin typeface="Georgia Regular" panose="02040502050405020303" pitchFamily="18" charset="0"/>
                          <a:ea typeface="ＭＳ Ｐゴシック" panose="020B0600070205080204" pitchFamily="34" charset="-128"/>
                        </a:rPr>
                        <a:t>BC</a:t>
                      </a:r>
                      <a:endParaRPr kumimoji="0" lang="en-US" altLang="en-US" sz="2800" b="0" i="0" u="none" strike="noStrike" cap="none" normalizeH="0" baseline="30000" dirty="0">
                        <a:ln>
                          <a:noFill/>
                        </a:ln>
                        <a:solidFill>
                          <a:schemeClr val="tx1"/>
                        </a:solidFill>
                        <a:effectLst/>
                        <a:latin typeface="Georgia Regular" panose="02040502050405020303"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err="1">
                          <a:ln>
                            <a:noFill/>
                          </a:ln>
                          <a:solidFill>
                            <a:schemeClr val="tx1"/>
                          </a:solidFill>
                          <a:effectLst/>
                          <a:latin typeface="Georgia Regular" panose="02040502050405020303" pitchFamily="18" charset="0"/>
                          <a:ea typeface="ＭＳ Ｐゴシック" panose="020B0600070205080204" pitchFamily="34" charset="-128"/>
                        </a:rPr>
                        <a:t>s</a:t>
                      </a:r>
                      <a:r>
                        <a:rPr kumimoji="0" lang="en-US" altLang="en-US" sz="2800" b="0" i="0" u="none" strike="noStrike" cap="none" normalizeH="0" baseline="-25000" dirty="0" err="1">
                          <a:ln>
                            <a:noFill/>
                          </a:ln>
                          <a:solidFill>
                            <a:schemeClr val="tx1"/>
                          </a:solidFill>
                          <a:effectLst/>
                          <a:latin typeface="Georgia Regular" panose="02040502050405020303" pitchFamily="18" charset="0"/>
                          <a:ea typeface="ＭＳ Ｐゴシック" panose="020B0600070205080204" pitchFamily="34" charset="-128"/>
                        </a:rPr>
                        <a:t>AB</a:t>
                      </a:r>
                      <a:endParaRPr kumimoji="0" lang="en-US" altLang="en-US" sz="2800" b="0" i="0" u="none" strike="noStrike" cap="none" normalizeH="0" baseline="30000" dirty="0">
                        <a:ln>
                          <a:noFill/>
                        </a:ln>
                        <a:solidFill>
                          <a:schemeClr val="tx1"/>
                        </a:solidFill>
                        <a:effectLst/>
                        <a:latin typeface="Georgia Regular" panose="02040502050405020303"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8457499"/>
                  </a:ext>
                </a:extLst>
              </a:tr>
              <a:tr h="407988">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accent2"/>
                          </a:solidFill>
                          <a:effectLst/>
                          <a:latin typeface="Georgia Regular" panose="02040502050405020303" pitchFamily="18" charset="0"/>
                          <a:ea typeface="ＭＳ Ｐゴシック" panose="020B0600070205080204" pitchFamily="34" charset="-128"/>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err="1">
                          <a:ln>
                            <a:noFill/>
                          </a:ln>
                          <a:solidFill>
                            <a:schemeClr val="tx1"/>
                          </a:solidFill>
                          <a:effectLst/>
                          <a:latin typeface="Georgia Regular" panose="02040502050405020303" pitchFamily="18" charset="0"/>
                          <a:ea typeface="ＭＳ Ｐゴシック" panose="020B0600070205080204" pitchFamily="34" charset="-128"/>
                        </a:rPr>
                        <a:t>s</a:t>
                      </a:r>
                      <a:r>
                        <a:rPr kumimoji="0" lang="en-US" altLang="en-US" sz="2800" b="0" i="0" u="none" strike="noStrike" cap="none" normalizeH="0" baseline="-25000" dirty="0" err="1">
                          <a:ln>
                            <a:noFill/>
                          </a:ln>
                          <a:solidFill>
                            <a:schemeClr val="tx1"/>
                          </a:solidFill>
                          <a:effectLst/>
                          <a:latin typeface="Georgia Regular" panose="02040502050405020303" pitchFamily="18" charset="0"/>
                          <a:ea typeface="ＭＳ Ｐゴシック" panose="020B0600070205080204" pitchFamily="34" charset="-128"/>
                        </a:rPr>
                        <a:t>CA</a:t>
                      </a:r>
                      <a:endParaRPr kumimoji="0" lang="en-US" altLang="en-US" sz="2800" b="0" i="0" u="none" strike="noStrike" cap="none" normalizeH="0" baseline="30000" dirty="0">
                        <a:ln>
                          <a:noFill/>
                        </a:ln>
                        <a:solidFill>
                          <a:schemeClr val="tx1"/>
                        </a:solidFill>
                        <a:effectLst/>
                        <a:latin typeface="Georgia Regular" panose="02040502050405020303"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err="1">
                          <a:ln>
                            <a:noFill/>
                          </a:ln>
                          <a:solidFill>
                            <a:schemeClr val="tx1"/>
                          </a:solidFill>
                          <a:effectLst/>
                          <a:latin typeface="Georgia Regular" panose="02040502050405020303" pitchFamily="18" charset="0"/>
                          <a:ea typeface="ＭＳ Ｐゴシック" panose="020B0600070205080204" pitchFamily="34" charset="-128"/>
                        </a:rPr>
                        <a:t>s</a:t>
                      </a:r>
                      <a:r>
                        <a:rPr kumimoji="0" lang="en-US" altLang="en-US" sz="2800" b="0" i="0" u="none" strike="noStrike" cap="none" normalizeH="0" baseline="-25000" dirty="0" err="1">
                          <a:ln>
                            <a:noFill/>
                          </a:ln>
                          <a:solidFill>
                            <a:schemeClr val="tx1"/>
                          </a:solidFill>
                          <a:effectLst/>
                          <a:latin typeface="Georgia Regular" panose="02040502050405020303" pitchFamily="18" charset="0"/>
                          <a:ea typeface="ＭＳ Ｐゴシック" panose="020B0600070205080204" pitchFamily="34" charset="-128"/>
                        </a:rPr>
                        <a:t>CB</a:t>
                      </a:r>
                      <a:endParaRPr kumimoji="0" lang="en-US" altLang="en-US" sz="2800" b="0" i="0" u="none" strike="noStrike" cap="none" normalizeH="0" baseline="30000" dirty="0">
                        <a:ln>
                          <a:noFill/>
                        </a:ln>
                        <a:solidFill>
                          <a:schemeClr val="tx1"/>
                        </a:solidFill>
                        <a:effectLst/>
                        <a:latin typeface="Georgia Regular" panose="02040502050405020303"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rPr>
                        <a:t>s</a:t>
                      </a:r>
                      <a:r>
                        <a:rPr kumimoji="0" lang="en-US" altLang="en-US" sz="2800" b="0" i="0" u="none" strike="noStrike" cap="none" normalizeH="0" baseline="-25000" dirty="0">
                          <a:ln>
                            <a:noFill/>
                          </a:ln>
                          <a:solidFill>
                            <a:schemeClr val="tx1"/>
                          </a:solidFill>
                          <a:effectLst/>
                          <a:latin typeface="Georgia Regular" panose="02040502050405020303" pitchFamily="18" charset="0"/>
                          <a:ea typeface="ＭＳ Ｐゴシック" panose="020B0600070205080204" pitchFamily="34" charset="-128"/>
                        </a:rPr>
                        <a:t>C</a:t>
                      </a:r>
                      <a:r>
                        <a:rPr kumimoji="0" lang="en-US" altLang="en-US" sz="2800" b="0" i="0" u="none" strike="noStrike" cap="none" normalizeH="0" baseline="30000" dirty="0">
                          <a:ln>
                            <a:noFill/>
                          </a:ln>
                          <a:solidFill>
                            <a:schemeClr val="tx1"/>
                          </a:solidFill>
                          <a:effectLst/>
                          <a:latin typeface="Georgia Regular" panose="02040502050405020303" pitchFamily="18" charset="0"/>
                          <a:ea typeface="ＭＳ Ｐゴシック" panose="020B0600070205080204" pitchFamily="34" charset="-128"/>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err="1">
                          <a:ln>
                            <a:noFill/>
                          </a:ln>
                          <a:solidFill>
                            <a:schemeClr val="tx1"/>
                          </a:solidFill>
                          <a:effectLst/>
                          <a:latin typeface="Georgia Regular" panose="02040502050405020303" pitchFamily="18" charset="0"/>
                          <a:ea typeface="ＭＳ Ｐゴシック" panose="020B0600070205080204" pitchFamily="34" charset="-128"/>
                        </a:rPr>
                        <a:t>s</a:t>
                      </a:r>
                      <a:r>
                        <a:rPr kumimoji="0" lang="en-US" altLang="en-US" sz="2800" b="0" i="0" u="none" strike="noStrike" cap="none" normalizeH="0" baseline="-25000" dirty="0" err="1">
                          <a:ln>
                            <a:noFill/>
                          </a:ln>
                          <a:solidFill>
                            <a:schemeClr val="tx1"/>
                          </a:solidFill>
                          <a:effectLst/>
                          <a:latin typeface="Georgia Regular" panose="02040502050405020303" pitchFamily="18" charset="0"/>
                          <a:ea typeface="ＭＳ Ｐゴシック" panose="020B0600070205080204" pitchFamily="34" charset="-128"/>
                        </a:rPr>
                        <a:t>AC</a:t>
                      </a:r>
                      <a:endParaRPr kumimoji="0" lang="en-US" altLang="en-US" sz="2800" b="0" i="0" u="none" strike="noStrike" cap="none" normalizeH="0" baseline="30000" dirty="0">
                        <a:ln>
                          <a:noFill/>
                        </a:ln>
                        <a:solidFill>
                          <a:schemeClr val="tx1"/>
                        </a:solidFill>
                        <a:effectLst/>
                        <a:latin typeface="Georgia Regular" panose="02040502050405020303"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19887166"/>
                  </a:ext>
                </a:extLst>
              </a:tr>
              <a:tr h="493713">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accent2"/>
                          </a:solidFill>
                          <a:effectLst/>
                          <a:latin typeface="Georgia Regular" panose="02040502050405020303" pitchFamily="18" charset="0"/>
                          <a:ea typeface="ＭＳ Ｐゴシック" panose="020B0600070205080204" pitchFamily="34" charset="-128"/>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err="1">
                          <a:ln>
                            <a:noFill/>
                          </a:ln>
                          <a:solidFill>
                            <a:schemeClr val="tx1"/>
                          </a:solidFill>
                          <a:effectLst/>
                          <a:latin typeface="Georgia Regular" panose="02040502050405020303" pitchFamily="18" charset="0"/>
                          <a:ea typeface="ＭＳ Ｐゴシック" panose="020B0600070205080204" pitchFamily="34" charset="-128"/>
                        </a:rPr>
                        <a:t>s</a:t>
                      </a:r>
                      <a:r>
                        <a:rPr kumimoji="0" lang="en-US" altLang="en-US" sz="2800" b="0" i="0" u="none" strike="noStrike" cap="none" normalizeH="0" baseline="-25000" dirty="0" err="1">
                          <a:ln>
                            <a:noFill/>
                          </a:ln>
                          <a:solidFill>
                            <a:schemeClr val="tx1"/>
                          </a:solidFill>
                          <a:effectLst/>
                          <a:latin typeface="Georgia Regular" panose="02040502050405020303" pitchFamily="18" charset="0"/>
                          <a:ea typeface="ＭＳ Ｐゴシック" panose="020B0600070205080204" pitchFamily="34" charset="-128"/>
                        </a:rPr>
                        <a:t>DA</a:t>
                      </a:r>
                      <a:endParaRPr kumimoji="0" lang="en-US" altLang="en-US" sz="2800" b="0" i="0" u="none" strike="noStrike" cap="none" normalizeH="0" baseline="30000" dirty="0">
                        <a:ln>
                          <a:noFill/>
                        </a:ln>
                        <a:solidFill>
                          <a:schemeClr val="tx1"/>
                        </a:solidFill>
                        <a:effectLst/>
                        <a:latin typeface="Georgia Regular" panose="02040502050405020303"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err="1">
                          <a:ln>
                            <a:noFill/>
                          </a:ln>
                          <a:solidFill>
                            <a:schemeClr val="tx1"/>
                          </a:solidFill>
                          <a:effectLst/>
                          <a:latin typeface="Georgia Regular" panose="02040502050405020303" pitchFamily="18" charset="0"/>
                          <a:ea typeface="ＭＳ Ｐゴシック" panose="020B0600070205080204" pitchFamily="34" charset="-128"/>
                        </a:rPr>
                        <a:t>s</a:t>
                      </a:r>
                      <a:r>
                        <a:rPr kumimoji="0" lang="en-US" altLang="en-US" sz="2800" b="0" i="0" u="none" strike="noStrike" cap="none" normalizeH="0" baseline="-25000" dirty="0" err="1">
                          <a:ln>
                            <a:noFill/>
                          </a:ln>
                          <a:solidFill>
                            <a:schemeClr val="tx1"/>
                          </a:solidFill>
                          <a:effectLst/>
                          <a:latin typeface="Georgia Regular" panose="02040502050405020303" pitchFamily="18" charset="0"/>
                          <a:ea typeface="ＭＳ Ｐゴシック" panose="020B0600070205080204" pitchFamily="34" charset="-128"/>
                        </a:rPr>
                        <a:t>DB</a:t>
                      </a:r>
                      <a:endParaRPr kumimoji="0" lang="en-US" altLang="en-US" sz="2800" b="0" i="0" u="none" strike="noStrike" cap="none" normalizeH="0" baseline="30000" dirty="0">
                        <a:ln>
                          <a:noFill/>
                        </a:ln>
                        <a:solidFill>
                          <a:schemeClr val="tx1"/>
                        </a:solidFill>
                        <a:effectLst/>
                        <a:latin typeface="Georgia Regular" panose="02040502050405020303"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err="1">
                          <a:ln>
                            <a:noFill/>
                          </a:ln>
                          <a:solidFill>
                            <a:schemeClr val="tx1"/>
                          </a:solidFill>
                          <a:effectLst/>
                          <a:latin typeface="Georgia Regular" panose="02040502050405020303" pitchFamily="18" charset="0"/>
                          <a:ea typeface="ＭＳ Ｐゴシック" panose="020B0600070205080204" pitchFamily="34" charset="-128"/>
                        </a:rPr>
                        <a:t>s</a:t>
                      </a:r>
                      <a:r>
                        <a:rPr kumimoji="0" lang="en-US" altLang="en-US" sz="2800" b="0" i="0" u="none" strike="noStrike" cap="none" normalizeH="0" baseline="-25000" dirty="0" err="1">
                          <a:ln>
                            <a:noFill/>
                          </a:ln>
                          <a:solidFill>
                            <a:schemeClr val="tx1"/>
                          </a:solidFill>
                          <a:effectLst/>
                          <a:latin typeface="Georgia Regular" panose="02040502050405020303" pitchFamily="18" charset="0"/>
                          <a:ea typeface="ＭＳ Ｐゴシック" panose="020B0600070205080204" pitchFamily="34" charset="-128"/>
                        </a:rPr>
                        <a:t>DC</a:t>
                      </a:r>
                      <a:endParaRPr kumimoji="0" lang="en-US" altLang="en-US" sz="2800" b="0" i="0" u="none" strike="noStrike" cap="none" normalizeH="0" baseline="30000" dirty="0">
                        <a:ln>
                          <a:noFill/>
                        </a:ln>
                        <a:solidFill>
                          <a:schemeClr val="tx1"/>
                        </a:solidFill>
                        <a:effectLst/>
                        <a:latin typeface="Georgia Regular" panose="02040502050405020303"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Georgia Regular" panose="02040502050405020303" pitchFamily="18" charset="0"/>
                          <a:ea typeface="ＭＳ Ｐゴシック" panose="020B0600070205080204" pitchFamily="34" charset="-128"/>
                        </a:rPr>
                        <a:t>s</a:t>
                      </a:r>
                      <a:r>
                        <a:rPr kumimoji="0" lang="en-US" altLang="en-US" sz="2800" b="0" i="0" u="none" strike="noStrike" cap="none" normalizeH="0" baseline="-25000" dirty="0">
                          <a:ln>
                            <a:noFill/>
                          </a:ln>
                          <a:solidFill>
                            <a:schemeClr val="tx1"/>
                          </a:solidFill>
                          <a:effectLst/>
                          <a:latin typeface="Georgia Regular" panose="02040502050405020303" pitchFamily="18" charset="0"/>
                          <a:ea typeface="ＭＳ Ｐゴシック" panose="020B0600070205080204" pitchFamily="34" charset="-128"/>
                        </a:rPr>
                        <a:t>D</a:t>
                      </a:r>
                      <a:r>
                        <a:rPr kumimoji="0" lang="en-US" altLang="en-US" sz="2800" b="0" i="0" u="none" strike="noStrike" cap="none" normalizeH="0" baseline="30000" dirty="0">
                          <a:ln>
                            <a:noFill/>
                          </a:ln>
                          <a:solidFill>
                            <a:schemeClr val="tx1"/>
                          </a:solidFill>
                          <a:effectLst/>
                          <a:latin typeface="Georgia Regular" panose="02040502050405020303" pitchFamily="18" charset="0"/>
                          <a:ea typeface="ＭＳ Ｐゴシック" panose="020B0600070205080204" pitchFamily="34" charset="-128"/>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05795832"/>
                  </a:ext>
                </a:extLst>
              </a:tr>
            </a:tbl>
          </a:graphicData>
        </a:graphic>
      </p:graphicFrame>
      <p:sp>
        <p:nvSpPr>
          <p:cNvPr id="59473" name="Text Box 96"/>
          <p:cNvSpPr txBox="1">
            <a:spLocks noChangeArrowheads="1"/>
          </p:cNvSpPr>
          <p:nvPr/>
        </p:nvSpPr>
        <p:spPr bwMode="auto">
          <a:xfrm>
            <a:off x="6285706" y="858415"/>
            <a:ext cx="49006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sz="3200" dirty="0">
                <a:latin typeface="Georgia Regular" panose="02040502050405020303" pitchFamily="18" charset="0"/>
              </a:rPr>
              <a:t>Compound Symmetry</a:t>
            </a:r>
          </a:p>
        </p:txBody>
      </p:sp>
      <p:sp>
        <p:nvSpPr>
          <p:cNvPr id="59474" name="Text Box 105"/>
          <p:cNvSpPr txBox="1">
            <a:spLocks noChangeArrowheads="1"/>
          </p:cNvSpPr>
          <p:nvPr/>
        </p:nvSpPr>
        <p:spPr bwMode="auto">
          <a:xfrm>
            <a:off x="685800" y="4648200"/>
            <a:ext cx="4495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dirty="0">
                <a:latin typeface="Georgia Regular" panose="02040502050405020303" pitchFamily="18" charset="0"/>
              </a:rPr>
              <a:t>Groups or levels are </a:t>
            </a:r>
            <a:r>
              <a:rPr lang="en-US" altLang="en-US" sz="1800" dirty="0">
                <a:solidFill>
                  <a:srgbClr val="FF0000"/>
                </a:solidFill>
                <a:latin typeface="Georgia Regular" panose="02040502050405020303" pitchFamily="18" charset="0"/>
              </a:rPr>
              <a:t>independent</a:t>
            </a:r>
            <a:r>
              <a:rPr lang="en-US" altLang="en-US" sz="1800" dirty="0">
                <a:latin typeface="Georgia Regular" panose="02040502050405020303" pitchFamily="18" charset="0"/>
              </a:rPr>
              <a:t> of one another as there are different participants in each level; variances are non-0 and assumed equal, </a:t>
            </a:r>
            <a:r>
              <a:rPr lang="en-US" altLang="en-US" sz="1800" dirty="0">
                <a:solidFill>
                  <a:srgbClr val="FF0000"/>
                </a:solidFill>
                <a:latin typeface="Georgia Regular" panose="02040502050405020303" pitchFamily="18" charset="0"/>
              </a:rPr>
              <a:t>covariances are 0</a:t>
            </a:r>
          </a:p>
        </p:txBody>
      </p:sp>
      <p:sp>
        <p:nvSpPr>
          <p:cNvPr id="59475" name="Text Box 106"/>
          <p:cNvSpPr txBox="1">
            <a:spLocks noChangeArrowheads="1"/>
          </p:cNvSpPr>
          <p:nvPr/>
        </p:nvSpPr>
        <p:spPr bwMode="auto">
          <a:xfrm>
            <a:off x="6781800" y="4648199"/>
            <a:ext cx="475138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dirty="0">
                <a:latin typeface="Georgia Regular" panose="02040502050405020303" pitchFamily="18" charset="0"/>
              </a:rPr>
              <a:t>Groups or levels are dependent or correlated. Variances are non-0 and assumed </a:t>
            </a:r>
            <a:r>
              <a:rPr lang="en-US" altLang="en-US" sz="1800" dirty="0">
                <a:solidFill>
                  <a:srgbClr val="FF0000"/>
                </a:solidFill>
                <a:latin typeface="Georgia Regular" panose="02040502050405020303" pitchFamily="18" charset="0"/>
              </a:rPr>
              <a:t>equal as are covariances</a:t>
            </a:r>
            <a:r>
              <a:rPr lang="en-US" altLang="en-US" sz="1800" dirty="0">
                <a:latin typeface="Georgia Regular" panose="02040502050405020303" pitchFamily="18" charset="0"/>
              </a:rPr>
              <a:t> (assumption met)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2"/>
          <p:cNvSpPr>
            <a:spLocks noGrp="1" noChangeArrowheads="1"/>
          </p:cNvSpPr>
          <p:nvPr>
            <p:ph type="title"/>
          </p:nvPr>
        </p:nvSpPr>
        <p:spPr>
          <a:xfrm>
            <a:off x="1267496" y="228600"/>
            <a:ext cx="10058400" cy="963168"/>
          </a:xfrm>
        </p:spPr>
        <p:txBody>
          <a:bodyPr/>
          <a:lstStyle/>
          <a:p>
            <a:pPr algn="ctr" eaLnBrk="1" hangingPunct="1"/>
            <a:r>
              <a:rPr lang="en-US" altLang="en-US" b="1" dirty="0">
                <a:solidFill>
                  <a:schemeClr val="tx2"/>
                </a:solidFill>
                <a:latin typeface="Georgia" panose="02040502050405020303" pitchFamily="18" charset="0"/>
                <a:ea typeface="ＭＳ Ｐゴシック" panose="020B0600070205080204" pitchFamily="34" charset="-128"/>
              </a:rPr>
              <a:t>Additivity</a:t>
            </a:r>
          </a:p>
        </p:txBody>
      </p:sp>
      <p:sp>
        <p:nvSpPr>
          <p:cNvPr id="60421" name="Rectangle 3"/>
          <p:cNvSpPr>
            <a:spLocks noGrp="1" noChangeArrowheads="1"/>
          </p:cNvSpPr>
          <p:nvPr>
            <p:ph idx="1"/>
          </p:nvPr>
        </p:nvSpPr>
        <p:spPr>
          <a:xfrm>
            <a:off x="228600" y="1191768"/>
            <a:ext cx="11658600" cy="5791200"/>
          </a:xfrm>
        </p:spPr>
        <p:txBody>
          <a:bodyPr>
            <a:noAutofit/>
          </a:bodyPr>
          <a:lstStyle/>
          <a:p>
            <a:pPr eaLnBrk="1" hangingPunct="1">
              <a:lnSpc>
                <a:spcPct val="90000"/>
              </a:lnSpc>
            </a:pPr>
            <a:r>
              <a:rPr lang="en-US" altLang="en-US" sz="2000" b="1" dirty="0">
                <a:latin typeface="Georgia" panose="02040502050405020303" pitchFamily="18" charset="0"/>
                <a:ea typeface="ＭＳ Ｐゴシック" panose="020B0600070205080204" pitchFamily="34" charset="-128"/>
              </a:rPr>
              <a:t>Error term for RM ANOVA is </a:t>
            </a:r>
            <a:r>
              <a:rPr lang="en-US" altLang="en-US" sz="2000" b="1" i="1" dirty="0" err="1">
                <a:solidFill>
                  <a:schemeClr val="accent5"/>
                </a:solidFill>
                <a:latin typeface="Georgia" panose="02040502050405020303" pitchFamily="18" charset="0"/>
                <a:ea typeface="ＭＳ Ｐゴシック" panose="020B0600070205080204" pitchFamily="34" charset="-128"/>
              </a:rPr>
              <a:t>RMxS</a:t>
            </a:r>
            <a:r>
              <a:rPr lang="en-US" altLang="en-US" sz="2000" b="1" dirty="0">
                <a:latin typeface="Georgia" panose="02040502050405020303" pitchFamily="18" charset="0"/>
                <a:ea typeface="ＭＳ Ｐゴシック" panose="020B0600070205080204" pitchFamily="34" charset="-128"/>
              </a:rPr>
              <a:t> interaction</a:t>
            </a:r>
          </a:p>
          <a:p>
            <a:pPr lvl="1" eaLnBrk="1" hangingPunct="1">
              <a:lnSpc>
                <a:spcPct val="90000"/>
              </a:lnSpc>
            </a:pPr>
            <a:r>
              <a:rPr lang="en-US" altLang="en-US" sz="1800" dirty="0">
                <a:latin typeface="Georgia" panose="02040502050405020303" pitchFamily="18" charset="0"/>
                <a:ea typeface="ＭＳ Ｐゴシック" panose="020B0600070205080204" pitchFamily="34" charset="-128"/>
              </a:rPr>
              <a:t>Should only represent random error, not error plus variation of subjects over time or across conditions</a:t>
            </a:r>
          </a:p>
          <a:p>
            <a:pPr lvl="1" eaLnBrk="1" hangingPunct="1">
              <a:lnSpc>
                <a:spcPct val="90000"/>
              </a:lnSpc>
            </a:pPr>
            <a:r>
              <a:rPr lang="en-US" altLang="en-US" sz="1800" dirty="0">
                <a:latin typeface="Georgia" panose="02040502050405020303" pitchFamily="18" charset="0"/>
                <a:ea typeface="ＭＳ Ｐゴシック" panose="020B0600070205080204" pitchFamily="34" charset="-128"/>
              </a:rPr>
              <a:t>Possible that effect of level A of RM factor is different for different subjects, and thus an interaction between RM and S truly exists</a:t>
            </a:r>
          </a:p>
          <a:p>
            <a:pPr lvl="1" eaLnBrk="1" hangingPunct="1">
              <a:lnSpc>
                <a:spcPct val="90000"/>
              </a:lnSpc>
            </a:pPr>
            <a:r>
              <a:rPr lang="en-US" altLang="en-US" sz="1800" dirty="0">
                <a:latin typeface="Georgia" panose="02040502050405020303" pitchFamily="18" charset="0"/>
                <a:ea typeface="ＭＳ Ｐゴシック" panose="020B0600070205080204" pitchFamily="34" charset="-128"/>
              </a:rPr>
              <a:t>Then, some of what we consider to be error when we calculate </a:t>
            </a:r>
            <a:r>
              <a:rPr lang="en-US" altLang="en-US" sz="1800" dirty="0" err="1">
                <a:latin typeface="Georgia" panose="02040502050405020303" pitchFamily="18" charset="0"/>
                <a:ea typeface="ＭＳ Ｐゴシック" panose="020B0600070205080204" pitchFamily="34" charset="-128"/>
              </a:rPr>
              <a:t>RMxS</a:t>
            </a:r>
            <a:r>
              <a:rPr lang="en-US" altLang="en-US" sz="1800" dirty="0">
                <a:latin typeface="Georgia" panose="02040502050405020303" pitchFamily="18" charset="0"/>
                <a:ea typeface="ＭＳ Ｐゴシック" panose="020B0600070205080204" pitchFamily="34" charset="-128"/>
              </a:rPr>
              <a:t>, is really an interaction effect, and not just random error</a:t>
            </a:r>
          </a:p>
          <a:p>
            <a:r>
              <a:rPr lang="en-US" altLang="en-US" sz="2000" b="1" dirty="0">
                <a:latin typeface="Georgia" panose="02040502050405020303" pitchFamily="18" charset="0"/>
                <a:ea typeface="ＭＳ Ｐゴシック" panose="020B0600070205080204" pitchFamily="34" charset="-128"/>
              </a:rPr>
              <a:t>Thus, </a:t>
            </a:r>
            <a:r>
              <a:rPr lang="en-US" altLang="en-US" sz="2000" b="1" dirty="0">
                <a:solidFill>
                  <a:schemeClr val="accent5"/>
                </a:solidFill>
                <a:latin typeface="Georgia" panose="02040502050405020303" pitchFamily="18" charset="0"/>
                <a:ea typeface="ＭＳ Ｐゴシック" panose="020B0600070205080204" pitchFamily="34" charset="-128"/>
              </a:rPr>
              <a:t>Additivity = absence of </a:t>
            </a:r>
            <a:r>
              <a:rPr lang="en-US" altLang="en-US" sz="2000" b="1" dirty="0" err="1">
                <a:solidFill>
                  <a:schemeClr val="accent5"/>
                </a:solidFill>
                <a:latin typeface="Georgia" panose="02040502050405020303" pitchFamily="18" charset="0"/>
                <a:ea typeface="ＭＳ Ｐゴシック" panose="020B0600070205080204" pitchFamily="34" charset="-128"/>
              </a:rPr>
              <a:t>RMxS</a:t>
            </a:r>
            <a:r>
              <a:rPr lang="en-US" altLang="en-US" sz="2000" b="1" dirty="0">
                <a:solidFill>
                  <a:schemeClr val="accent5"/>
                </a:solidFill>
                <a:latin typeface="Georgia" panose="02040502050405020303" pitchFamily="18" charset="0"/>
                <a:ea typeface="ＭＳ Ｐゴシック" panose="020B0600070205080204" pitchFamily="34" charset="-128"/>
              </a:rPr>
              <a:t> interaction</a:t>
            </a:r>
          </a:p>
          <a:p>
            <a:pPr lvl="1"/>
            <a:r>
              <a:rPr lang="en-US" altLang="en-US" sz="1800" dirty="0">
                <a:latin typeface="Georgia" panose="02040502050405020303" pitchFamily="18" charset="0"/>
                <a:ea typeface="ＭＳ Ｐゴシック" panose="020B0600070205080204" pitchFamily="34" charset="-128"/>
              </a:rPr>
              <a:t>Presence of such an interaction indicates a multiplicative or nonadditive effect where different participants have different patterns of response to RM factor</a:t>
            </a:r>
          </a:p>
          <a:p>
            <a:pPr lvl="1"/>
            <a:r>
              <a:rPr lang="en-US" altLang="en-US" sz="1800" dirty="0">
                <a:latin typeface="Georgia" panose="02040502050405020303" pitchFamily="18" charset="0"/>
                <a:ea typeface="ＭＳ Ｐゴシック" panose="020B0600070205080204" pitchFamily="34" charset="-128"/>
              </a:rPr>
              <a:t>Error term is thus distorted by inclusion of a systematic (non-random) source of variation (due to </a:t>
            </a:r>
            <a:r>
              <a:rPr lang="en-US" altLang="en-US" sz="1800" i="1" dirty="0">
                <a:latin typeface="Georgia" panose="02040502050405020303" pitchFamily="18" charset="0"/>
                <a:ea typeface="ＭＳ Ｐゴシック" panose="020B0600070205080204" pitchFamily="34" charset="-128"/>
              </a:rPr>
              <a:t>Subjects</a:t>
            </a:r>
            <a:r>
              <a:rPr lang="en-US" altLang="en-US" sz="1800" dirty="0">
                <a:latin typeface="Georgia" panose="02040502050405020303" pitchFamily="18" charset="0"/>
                <a:ea typeface="ＭＳ Ｐゴシック" panose="020B0600070205080204" pitchFamily="34" charset="-128"/>
              </a:rPr>
              <a:t>)</a:t>
            </a:r>
          </a:p>
          <a:p>
            <a:pPr lvl="1"/>
            <a:r>
              <a:rPr lang="en-US" altLang="en-US" sz="1800" dirty="0">
                <a:latin typeface="Georgia" panose="02040502050405020303" pitchFamily="18" charset="0"/>
                <a:ea typeface="ＭＳ Ｐゴシック" panose="020B0600070205080204" pitchFamily="34" charset="-128"/>
              </a:rPr>
              <a:t>Must determine what extraneous (between-subjects) factor (e.g., Gender) is causing interaction and test it explicitly (e.g., Gender X RM Factor interaction) </a:t>
            </a:r>
          </a:p>
          <a:p>
            <a:pPr lvl="1"/>
            <a:r>
              <a:rPr lang="en-US" altLang="en-US" sz="1800" dirty="0">
                <a:latin typeface="Georgia" panose="02040502050405020303" pitchFamily="18" charset="0"/>
                <a:ea typeface="ＭＳ Ｐゴシック" panose="020B0600070205080204" pitchFamily="34" charset="-128"/>
              </a:rPr>
              <a:t>Inclusion removes effects from error term (</a:t>
            </a:r>
            <a:r>
              <a:rPr lang="en-US" altLang="en-US" sz="1800" i="1" dirty="0" err="1">
                <a:latin typeface="Georgia" panose="02040502050405020303" pitchFamily="18" charset="0"/>
                <a:ea typeface="ＭＳ Ｐゴシック" panose="020B0600070205080204" pitchFamily="34" charset="-128"/>
              </a:rPr>
              <a:t>MS</a:t>
            </a:r>
            <a:r>
              <a:rPr lang="en-US" altLang="en-US" sz="1800" i="1" baseline="-25000" dirty="0" err="1">
                <a:latin typeface="Georgia" panose="02040502050405020303" pitchFamily="18" charset="0"/>
                <a:ea typeface="ＭＳ Ｐゴシック" panose="020B0600070205080204" pitchFamily="34" charset="-128"/>
              </a:rPr>
              <a:t>Intrx</a:t>
            </a:r>
            <a:r>
              <a:rPr lang="en-US" altLang="en-US" sz="1800" dirty="0">
                <a:latin typeface="Georgia" panose="02040502050405020303" pitchFamily="18" charset="0"/>
                <a:ea typeface="ＭＳ Ｐゴシック" panose="020B0600070205080204" pitchFamily="34" charset="-128"/>
              </a:rPr>
              <a:t>) </a:t>
            </a:r>
            <a:r>
              <a:rPr lang="en-US" altLang="en-US" dirty="0">
                <a:latin typeface="Georgia" panose="02040502050405020303" pitchFamily="18" charset="0"/>
                <a:ea typeface="ＭＳ Ｐゴシック" panose="020B0600070205080204" pitchFamily="34" charset="-128"/>
              </a:rPr>
              <a:t>-&gt; </a:t>
            </a:r>
            <a:r>
              <a:rPr lang="en-US" altLang="en-US" sz="1800" b="1" dirty="0">
                <a:latin typeface="Georgia" panose="02040502050405020303" pitchFamily="18" charset="0"/>
                <a:ea typeface="ＭＳ Ｐゴシック" panose="020B0600070205080204" pitchFamily="34" charset="-128"/>
              </a:rPr>
              <a:t>Mixed-Design ANOVA </a:t>
            </a:r>
            <a:r>
              <a:rPr lang="en-US" altLang="en-US" sz="1800" dirty="0">
                <a:latin typeface="Georgia" panose="02040502050405020303" pitchFamily="18" charset="0"/>
                <a:ea typeface="ＭＳ Ｐゴシック" panose="020B0600070205080204" pitchFamily="34" charset="-128"/>
              </a:rPr>
              <a:t>(</a:t>
            </a:r>
            <a:r>
              <a:rPr lang="en-US" altLang="en-US" sz="1800" i="1" dirty="0">
                <a:latin typeface="Georgia" panose="02040502050405020303" pitchFamily="18" charset="0"/>
                <a:ea typeface="ＭＳ Ｐゴシック" panose="020B0600070205080204" pitchFamily="34" charset="-128"/>
              </a:rPr>
              <a:t>discussed next lecture</a:t>
            </a:r>
            <a:r>
              <a:rPr lang="en-US" altLang="en-US" sz="1800" dirty="0">
                <a:latin typeface="Georgia" panose="02040502050405020303" pitchFamily="18" charset="0"/>
                <a:ea typeface="ＭＳ Ｐゴシック" panose="020B0600070205080204" pitchFamily="34" charset="-128"/>
              </a:rPr>
              <a:t>)</a:t>
            </a:r>
          </a:p>
          <a:p>
            <a:r>
              <a:rPr lang="en-US" altLang="en-US" sz="1800" dirty="0">
                <a:latin typeface="Georgia" panose="02040502050405020303" pitchFamily="18" charset="0"/>
                <a:ea typeface="ＭＳ Ｐゴシック" panose="020B0600070205080204" pitchFamily="34" charset="-128"/>
              </a:rPr>
              <a:t>Since </a:t>
            </a:r>
            <a:r>
              <a:rPr lang="en-US" altLang="en-US" sz="1800" dirty="0" err="1">
                <a:solidFill>
                  <a:srgbClr val="C00000"/>
                </a:solidFill>
                <a:latin typeface="Georgia" panose="02040502050405020303" pitchFamily="18" charset="0"/>
                <a:ea typeface="ＭＳ Ｐゴシック" panose="020B0600070205080204" pitchFamily="34" charset="-128"/>
              </a:rPr>
              <a:t>nonadditivity</a:t>
            </a:r>
            <a:r>
              <a:rPr lang="en-US" altLang="en-US" sz="1800" dirty="0">
                <a:latin typeface="Georgia" panose="02040502050405020303" pitchFamily="18" charset="0"/>
                <a:ea typeface="ＭＳ Ｐゴシック" panose="020B0600070205080204" pitchFamily="34" charset="-128"/>
              </a:rPr>
              <a:t> implies </a:t>
            </a:r>
            <a:r>
              <a:rPr lang="en-US" altLang="en-US" sz="1800" dirty="0">
                <a:solidFill>
                  <a:srgbClr val="C00000"/>
                </a:solidFill>
                <a:latin typeface="Georgia" panose="02040502050405020303" pitchFamily="18" charset="0"/>
                <a:ea typeface="ＭＳ Ｐゴシック" panose="020B0600070205080204" pitchFamily="34" charset="-128"/>
              </a:rPr>
              <a:t>heterogeneous variances for difference scores</a:t>
            </a:r>
            <a:r>
              <a:rPr lang="en-US" altLang="en-US" sz="1800" dirty="0">
                <a:latin typeface="Georgia" panose="02040502050405020303" pitchFamily="18" charset="0"/>
                <a:ea typeface="ＭＳ Ｐゴシック" panose="020B0600070205080204" pitchFamily="34" charset="-128"/>
              </a:rPr>
              <a:t>, sphericity assumption will be violated if this assumption is not met</a:t>
            </a:r>
          </a:p>
          <a:p>
            <a:r>
              <a:rPr lang="en-US" altLang="en-US" sz="1800" dirty="0">
                <a:latin typeface="Georgia" panose="02040502050405020303" pitchFamily="18" charset="0"/>
                <a:ea typeface="ＭＳ Ｐゴシック" panose="020B0600070205080204" pitchFamily="34" charset="-128"/>
              </a:rPr>
              <a:t>A test exists for this assumption, called the “Tukey test for </a:t>
            </a:r>
            <a:r>
              <a:rPr lang="en-US" altLang="en-US" sz="1800" dirty="0" err="1">
                <a:latin typeface="Georgia" panose="02040502050405020303" pitchFamily="18" charset="0"/>
                <a:ea typeface="ＭＳ Ｐゴシック" panose="020B0600070205080204" pitchFamily="34" charset="-128"/>
              </a:rPr>
              <a:t>nonadditivity</a:t>
            </a:r>
            <a:r>
              <a:rPr lang="en-US" altLang="en-US" sz="1800" dirty="0">
                <a:latin typeface="Georgia" panose="02040502050405020303" pitchFamily="18" charset="0"/>
                <a:ea typeface="ＭＳ Ｐゴシック" panose="020B0600070205080204" pitchFamily="34" charset="-128"/>
              </a:rPr>
              <a:t>”, available in </a:t>
            </a:r>
            <a:r>
              <a:rPr lang="en-US" sz="1800" dirty="0" err="1">
                <a:solidFill>
                  <a:schemeClr val="accent2"/>
                </a:solidFill>
                <a:latin typeface="Monaco" pitchFamily="2" charset="77"/>
              </a:rPr>
              <a:t>additivityTests</a:t>
            </a:r>
            <a:r>
              <a:rPr lang="en-US" sz="1800" dirty="0">
                <a:latin typeface="Monaco" pitchFamily="2" charset="77"/>
              </a:rPr>
              <a:t>::</a:t>
            </a:r>
            <a:r>
              <a:rPr lang="en-US" sz="1800" dirty="0" err="1">
                <a:solidFill>
                  <a:schemeClr val="accent4"/>
                </a:solidFill>
                <a:latin typeface="Monaco" pitchFamily="2" charset="77"/>
              </a:rPr>
              <a:t>tukey.test</a:t>
            </a:r>
            <a:r>
              <a:rPr lang="en-US" sz="1800" dirty="0">
                <a:latin typeface="Monaco" pitchFamily="2" charset="77"/>
              </a:rPr>
              <a:t>()</a:t>
            </a:r>
            <a:endParaRPr lang="en-US" altLang="en-US" sz="1200" dirty="0">
              <a:latin typeface="Monaco" pitchFamily="2" charset="77"/>
              <a:ea typeface="ＭＳ Ｐゴシック" panose="020B0600070205080204" pitchFamily="34" charset="-128"/>
            </a:endParaRPr>
          </a:p>
          <a:p>
            <a:pPr marL="548640" lvl="2" indent="0">
              <a:buNone/>
            </a:pPr>
            <a:endParaRPr lang="en-US" altLang="en-US" sz="1800" dirty="0">
              <a:latin typeface="Georgia" panose="02040502050405020303" pitchFamily="18" charset="0"/>
              <a:ea typeface="ＭＳ Ｐゴシック" panose="020B0600070205080204" pitchFamily="34" charset="-128"/>
            </a:endParaRPr>
          </a:p>
          <a:p>
            <a:pPr lvl="1" eaLnBrk="1" hangingPunct="1">
              <a:lnSpc>
                <a:spcPct val="90000"/>
              </a:lnSpc>
            </a:pPr>
            <a:endParaRPr lang="en-US" altLang="en-US" dirty="0">
              <a:latin typeface="Georgia" panose="02040502050405020303" pitchFamily="18" charset="0"/>
              <a:ea typeface="ＭＳ Ｐゴシック" panose="020B0600070205080204" pitchFamily="34" charset="-128"/>
            </a:endParaRPr>
          </a:p>
          <a:p>
            <a:pPr marL="8515350" lvl="4"/>
            <a:endParaRPr lang="en-US" altLang="en-US" sz="1800" dirty="0">
              <a:latin typeface="Georgia" panose="02040502050405020303" pitchFamily="18" charset="0"/>
              <a:ea typeface="ＭＳ Ｐゴシック"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0421">
                                            <p:txEl>
                                              <p:pRg st="4" end="4"/>
                                            </p:txEl>
                                          </p:spTgt>
                                        </p:tgtEl>
                                        <p:attrNameLst>
                                          <p:attrName>style.visibility</p:attrName>
                                        </p:attrNameLst>
                                      </p:cBhvr>
                                      <p:to>
                                        <p:strVal val="visible"/>
                                      </p:to>
                                    </p:set>
                                    <p:animEffect transition="in" filter="fade">
                                      <p:cBhvr>
                                        <p:cTn id="7" dur="1000"/>
                                        <p:tgtEl>
                                          <p:spTgt spid="60421">
                                            <p:txEl>
                                              <p:pRg st="4" end="4"/>
                                            </p:txEl>
                                          </p:spTgt>
                                        </p:tgtEl>
                                      </p:cBhvr>
                                    </p:animEffect>
                                    <p:anim calcmode="lin" valueType="num">
                                      <p:cBhvr>
                                        <p:cTn id="8" dur="1000" fill="hold"/>
                                        <p:tgtEl>
                                          <p:spTgt spid="60421">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60421">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0421">
                                            <p:txEl>
                                              <p:pRg st="5" end="5"/>
                                            </p:txEl>
                                          </p:spTgt>
                                        </p:tgtEl>
                                        <p:attrNameLst>
                                          <p:attrName>style.visibility</p:attrName>
                                        </p:attrNameLst>
                                      </p:cBhvr>
                                      <p:to>
                                        <p:strVal val="visible"/>
                                      </p:to>
                                    </p:set>
                                    <p:animEffect transition="in" filter="fade">
                                      <p:cBhvr>
                                        <p:cTn id="12" dur="1000"/>
                                        <p:tgtEl>
                                          <p:spTgt spid="60421">
                                            <p:txEl>
                                              <p:pRg st="5" end="5"/>
                                            </p:txEl>
                                          </p:spTgt>
                                        </p:tgtEl>
                                      </p:cBhvr>
                                    </p:animEffect>
                                    <p:anim calcmode="lin" valueType="num">
                                      <p:cBhvr>
                                        <p:cTn id="13" dur="1000" fill="hold"/>
                                        <p:tgtEl>
                                          <p:spTgt spid="60421">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60421">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0421">
                                            <p:txEl>
                                              <p:pRg st="6" end="6"/>
                                            </p:txEl>
                                          </p:spTgt>
                                        </p:tgtEl>
                                        <p:attrNameLst>
                                          <p:attrName>style.visibility</p:attrName>
                                        </p:attrNameLst>
                                      </p:cBhvr>
                                      <p:to>
                                        <p:strVal val="visible"/>
                                      </p:to>
                                    </p:set>
                                    <p:animEffect transition="in" filter="fade">
                                      <p:cBhvr>
                                        <p:cTn id="17" dur="1000"/>
                                        <p:tgtEl>
                                          <p:spTgt spid="60421">
                                            <p:txEl>
                                              <p:pRg st="6" end="6"/>
                                            </p:txEl>
                                          </p:spTgt>
                                        </p:tgtEl>
                                      </p:cBhvr>
                                    </p:animEffect>
                                    <p:anim calcmode="lin" valueType="num">
                                      <p:cBhvr>
                                        <p:cTn id="18" dur="1000" fill="hold"/>
                                        <p:tgtEl>
                                          <p:spTgt spid="60421">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60421">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0421">
                                            <p:txEl>
                                              <p:pRg st="7" end="7"/>
                                            </p:txEl>
                                          </p:spTgt>
                                        </p:tgtEl>
                                        <p:attrNameLst>
                                          <p:attrName>style.visibility</p:attrName>
                                        </p:attrNameLst>
                                      </p:cBhvr>
                                      <p:to>
                                        <p:strVal val="visible"/>
                                      </p:to>
                                    </p:set>
                                    <p:animEffect transition="in" filter="fade">
                                      <p:cBhvr>
                                        <p:cTn id="22" dur="1000"/>
                                        <p:tgtEl>
                                          <p:spTgt spid="60421">
                                            <p:txEl>
                                              <p:pRg st="7" end="7"/>
                                            </p:txEl>
                                          </p:spTgt>
                                        </p:tgtEl>
                                      </p:cBhvr>
                                    </p:animEffect>
                                    <p:anim calcmode="lin" valueType="num">
                                      <p:cBhvr>
                                        <p:cTn id="23" dur="1000" fill="hold"/>
                                        <p:tgtEl>
                                          <p:spTgt spid="60421">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60421">
                                            <p:txEl>
                                              <p:pRg st="7" end="7"/>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60421">
                                            <p:txEl>
                                              <p:pRg st="8" end="8"/>
                                            </p:txEl>
                                          </p:spTgt>
                                        </p:tgtEl>
                                        <p:attrNameLst>
                                          <p:attrName>style.visibility</p:attrName>
                                        </p:attrNameLst>
                                      </p:cBhvr>
                                      <p:to>
                                        <p:strVal val="visible"/>
                                      </p:to>
                                    </p:set>
                                    <p:animEffect transition="in" filter="fade">
                                      <p:cBhvr>
                                        <p:cTn id="27" dur="1000"/>
                                        <p:tgtEl>
                                          <p:spTgt spid="60421">
                                            <p:txEl>
                                              <p:pRg st="8" end="8"/>
                                            </p:txEl>
                                          </p:spTgt>
                                        </p:tgtEl>
                                      </p:cBhvr>
                                    </p:animEffect>
                                    <p:anim calcmode="lin" valueType="num">
                                      <p:cBhvr>
                                        <p:cTn id="28" dur="1000" fill="hold"/>
                                        <p:tgtEl>
                                          <p:spTgt spid="60421">
                                            <p:txEl>
                                              <p:pRg st="8" end="8"/>
                                            </p:txEl>
                                          </p:spTgt>
                                        </p:tgtEl>
                                        <p:attrNameLst>
                                          <p:attrName>ppt_x</p:attrName>
                                        </p:attrNameLst>
                                      </p:cBhvr>
                                      <p:tavLst>
                                        <p:tav tm="0">
                                          <p:val>
                                            <p:strVal val="#ppt_x"/>
                                          </p:val>
                                        </p:tav>
                                        <p:tav tm="100000">
                                          <p:val>
                                            <p:strVal val="#ppt_x"/>
                                          </p:val>
                                        </p:tav>
                                      </p:tavLst>
                                    </p:anim>
                                    <p:anim calcmode="lin" valueType="num">
                                      <p:cBhvr>
                                        <p:cTn id="29" dur="1000" fill="hold"/>
                                        <p:tgtEl>
                                          <p:spTgt spid="60421">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60421">
                                            <p:txEl>
                                              <p:pRg st="9" end="9"/>
                                            </p:txEl>
                                          </p:spTgt>
                                        </p:tgtEl>
                                        <p:attrNameLst>
                                          <p:attrName>style.visibility</p:attrName>
                                        </p:attrNameLst>
                                      </p:cBhvr>
                                      <p:to>
                                        <p:strVal val="visible"/>
                                      </p:to>
                                    </p:set>
                                    <p:animEffect transition="in" filter="fade">
                                      <p:cBhvr>
                                        <p:cTn id="34" dur="1000"/>
                                        <p:tgtEl>
                                          <p:spTgt spid="60421">
                                            <p:txEl>
                                              <p:pRg st="9" end="9"/>
                                            </p:txEl>
                                          </p:spTgt>
                                        </p:tgtEl>
                                      </p:cBhvr>
                                    </p:animEffect>
                                    <p:anim calcmode="lin" valueType="num">
                                      <p:cBhvr>
                                        <p:cTn id="35" dur="1000" fill="hold"/>
                                        <p:tgtEl>
                                          <p:spTgt spid="60421">
                                            <p:txEl>
                                              <p:pRg st="9" end="9"/>
                                            </p:txEl>
                                          </p:spTgt>
                                        </p:tgtEl>
                                        <p:attrNameLst>
                                          <p:attrName>ppt_x</p:attrName>
                                        </p:attrNameLst>
                                      </p:cBhvr>
                                      <p:tavLst>
                                        <p:tav tm="0">
                                          <p:val>
                                            <p:strVal val="#ppt_x"/>
                                          </p:val>
                                        </p:tav>
                                        <p:tav tm="100000">
                                          <p:val>
                                            <p:strVal val="#ppt_x"/>
                                          </p:val>
                                        </p:tav>
                                      </p:tavLst>
                                    </p:anim>
                                    <p:anim calcmode="lin" valueType="num">
                                      <p:cBhvr>
                                        <p:cTn id="36" dur="1000" fill="hold"/>
                                        <p:tgtEl>
                                          <p:spTgt spid="60421">
                                            <p:txEl>
                                              <p:pRg st="9" end="9"/>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60421">
                                            <p:txEl>
                                              <p:pRg st="10" end="10"/>
                                            </p:txEl>
                                          </p:spTgt>
                                        </p:tgtEl>
                                        <p:attrNameLst>
                                          <p:attrName>style.visibility</p:attrName>
                                        </p:attrNameLst>
                                      </p:cBhvr>
                                      <p:to>
                                        <p:strVal val="visible"/>
                                      </p:to>
                                    </p:set>
                                    <p:animEffect transition="in" filter="fade">
                                      <p:cBhvr>
                                        <p:cTn id="39" dur="1000"/>
                                        <p:tgtEl>
                                          <p:spTgt spid="60421">
                                            <p:txEl>
                                              <p:pRg st="10" end="10"/>
                                            </p:txEl>
                                          </p:spTgt>
                                        </p:tgtEl>
                                      </p:cBhvr>
                                    </p:animEffect>
                                    <p:anim calcmode="lin" valueType="num">
                                      <p:cBhvr>
                                        <p:cTn id="40" dur="1000" fill="hold"/>
                                        <p:tgtEl>
                                          <p:spTgt spid="60421">
                                            <p:txEl>
                                              <p:pRg st="10" end="10"/>
                                            </p:txEl>
                                          </p:spTgt>
                                        </p:tgtEl>
                                        <p:attrNameLst>
                                          <p:attrName>ppt_x</p:attrName>
                                        </p:attrNameLst>
                                      </p:cBhvr>
                                      <p:tavLst>
                                        <p:tav tm="0">
                                          <p:val>
                                            <p:strVal val="#ppt_x"/>
                                          </p:val>
                                        </p:tav>
                                        <p:tav tm="100000">
                                          <p:val>
                                            <p:strVal val="#ppt_x"/>
                                          </p:val>
                                        </p:tav>
                                      </p:tavLst>
                                    </p:anim>
                                    <p:anim calcmode="lin" valueType="num">
                                      <p:cBhvr>
                                        <p:cTn id="41" dur="1000" fill="hold"/>
                                        <p:tgtEl>
                                          <p:spTgt spid="60421">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ChangeArrowheads="1"/>
          </p:cNvSpPr>
          <p:nvPr>
            <p:ph type="title"/>
          </p:nvPr>
        </p:nvSpPr>
        <p:spPr>
          <a:xfrm>
            <a:off x="914400" y="76200"/>
            <a:ext cx="10058400" cy="734568"/>
          </a:xfrm>
        </p:spPr>
        <p:txBody>
          <a:bodyPr>
            <a:normAutofit/>
          </a:bodyPr>
          <a:lstStyle/>
          <a:p>
            <a:pPr algn="ctr" eaLnBrk="1" hangingPunct="1"/>
            <a:r>
              <a:rPr lang="en-US" altLang="en-US" sz="4200" b="1" dirty="0">
                <a:solidFill>
                  <a:schemeClr val="accent1"/>
                </a:solidFill>
                <a:latin typeface="Georgia" panose="02040502050405020303" pitchFamily="18" charset="0"/>
                <a:ea typeface="ＭＳ Ｐゴシック" panose="020B0600070205080204" pitchFamily="34" charset="-128"/>
              </a:rPr>
              <a:t>Assessing Assumptions</a:t>
            </a:r>
          </a:p>
        </p:txBody>
      </p:sp>
      <p:sp>
        <p:nvSpPr>
          <p:cNvPr id="64517" name="Rectangle 3"/>
          <p:cNvSpPr>
            <a:spLocks noGrp="1" noChangeArrowheads="1"/>
          </p:cNvSpPr>
          <p:nvPr>
            <p:ph idx="1"/>
          </p:nvPr>
        </p:nvSpPr>
        <p:spPr>
          <a:xfrm>
            <a:off x="685800" y="990600"/>
            <a:ext cx="10591800" cy="5486400"/>
          </a:xfrm>
        </p:spPr>
        <p:txBody>
          <a:bodyPr>
            <a:normAutofit lnSpcReduction="10000"/>
          </a:bodyPr>
          <a:lstStyle/>
          <a:p>
            <a:pPr marL="0" indent="0" eaLnBrk="1" hangingPunct="1">
              <a:buNone/>
            </a:pPr>
            <a:r>
              <a:rPr lang="en-US" altLang="en-US" sz="1800" dirty="0">
                <a:latin typeface="Georgia" panose="02040502050405020303" pitchFamily="18" charset="0"/>
                <a:ea typeface="ＭＳ Ｐゴシック" panose="020B0600070205080204" pitchFamily="34" charset="-128"/>
              </a:rPr>
              <a:t>If we want to assess these assumptions, we rely on results of the following approaches in practice:</a:t>
            </a:r>
          </a:p>
          <a:p>
            <a:pPr marL="0" indent="0" eaLnBrk="1" hangingPunct="1">
              <a:buNone/>
            </a:pPr>
            <a:endParaRPr lang="en-US" altLang="en-US" sz="1800" dirty="0">
              <a:latin typeface="Georgia" panose="02040502050405020303" pitchFamily="18" charset="0"/>
              <a:ea typeface="ＭＳ Ｐゴシック" panose="020B0600070205080204" pitchFamily="34" charset="-128"/>
            </a:endParaRPr>
          </a:p>
          <a:p>
            <a:pPr lvl="1" eaLnBrk="1" hangingPunct="1"/>
            <a:r>
              <a:rPr lang="en-US" altLang="en-US" sz="2400" dirty="0">
                <a:latin typeface="Georgia" panose="02040502050405020303" pitchFamily="18" charset="0"/>
                <a:ea typeface="ＭＳ Ｐゴシック" panose="020B0600070205080204" pitchFamily="34" charset="-128"/>
              </a:rPr>
              <a:t>Homogeneity of variances</a:t>
            </a:r>
          </a:p>
          <a:p>
            <a:pPr lvl="2" eaLnBrk="1" hangingPunct="1"/>
            <a:r>
              <a:rPr lang="en-US" altLang="en-US" sz="1800" b="1" dirty="0" err="1">
                <a:latin typeface="Georgia" panose="02040502050405020303" pitchFamily="18" charset="0"/>
                <a:ea typeface="ＭＳ Ｐゴシック" panose="020B0600070205080204" pitchFamily="34" charset="-128"/>
              </a:rPr>
              <a:t>Levene’s</a:t>
            </a:r>
            <a:r>
              <a:rPr lang="en-US" altLang="en-US" sz="1800" dirty="0">
                <a:latin typeface="Georgia" panose="02040502050405020303" pitchFamily="18" charset="0"/>
                <a:ea typeface="ＭＳ Ｐゴシック" panose="020B0600070205080204" pitchFamily="34" charset="-128"/>
              </a:rPr>
              <a:t> (or Bartlett’s) </a:t>
            </a:r>
            <a:r>
              <a:rPr lang="en-US" altLang="en-US" sz="1800" dirty="0" smtClean="0">
                <a:latin typeface="Georgia" panose="02040502050405020303" pitchFamily="18" charset="0"/>
                <a:ea typeface="ＭＳ Ｐゴシック" panose="020B0600070205080204" pitchFamily="34" charset="-128"/>
              </a:rPr>
              <a:t>test</a:t>
            </a:r>
          </a:p>
          <a:p>
            <a:pPr lvl="2"/>
            <a:r>
              <a:rPr lang="en-US" sz="1800" dirty="0" smtClean="0">
                <a:solidFill>
                  <a:schemeClr val="accent2"/>
                </a:solidFill>
                <a:latin typeface="Monaco" pitchFamily="2" charset="77"/>
              </a:rPr>
              <a:t>car</a:t>
            </a:r>
            <a:r>
              <a:rPr lang="en-US" sz="1800" dirty="0" smtClean="0">
                <a:latin typeface="Monaco" pitchFamily="2" charset="77"/>
              </a:rPr>
              <a:t>::</a:t>
            </a:r>
            <a:r>
              <a:rPr lang="en-US" sz="1800" dirty="0" err="1" smtClean="0">
                <a:solidFill>
                  <a:schemeClr val="accent4"/>
                </a:solidFill>
                <a:latin typeface="Monaco" pitchFamily="2" charset="77"/>
              </a:rPr>
              <a:t>leveneTest</a:t>
            </a:r>
            <a:r>
              <a:rPr lang="en-US" sz="1800" dirty="0">
                <a:latin typeface="Monaco" pitchFamily="2" charset="77"/>
              </a:rPr>
              <a:t>()</a:t>
            </a:r>
            <a:endParaRPr lang="en-US" altLang="en-US" sz="1200" dirty="0">
              <a:latin typeface="Monaco" pitchFamily="2" charset="77"/>
              <a:ea typeface="ＭＳ Ｐゴシック" panose="020B0600070205080204" pitchFamily="34" charset="-128"/>
            </a:endParaRPr>
          </a:p>
          <a:p>
            <a:pPr lvl="2" eaLnBrk="1" hangingPunct="1"/>
            <a:endParaRPr lang="en-US" altLang="en-US" sz="1800" dirty="0">
              <a:latin typeface="Georgia" panose="02040502050405020303" pitchFamily="18" charset="0"/>
              <a:ea typeface="ＭＳ Ｐゴシック" panose="020B0600070205080204" pitchFamily="34" charset="-128"/>
            </a:endParaRPr>
          </a:p>
          <a:p>
            <a:pPr lvl="2" eaLnBrk="1" hangingPunct="1"/>
            <a:endParaRPr lang="en-US" altLang="en-US" sz="1800" dirty="0">
              <a:latin typeface="Georgia" panose="02040502050405020303" pitchFamily="18" charset="0"/>
              <a:ea typeface="ＭＳ Ｐゴシック" panose="020B0600070205080204" pitchFamily="34" charset="-128"/>
            </a:endParaRPr>
          </a:p>
          <a:p>
            <a:pPr lvl="1" eaLnBrk="1" hangingPunct="1"/>
            <a:r>
              <a:rPr lang="en-US" altLang="en-US" sz="2400" dirty="0">
                <a:latin typeface="Georgia" panose="02040502050405020303" pitchFamily="18" charset="0"/>
                <a:ea typeface="ＭＳ Ｐゴシック" panose="020B0600070205080204" pitchFamily="34" charset="-128"/>
              </a:rPr>
              <a:t>Sphericity/Compound Symmetry</a:t>
            </a:r>
          </a:p>
          <a:p>
            <a:pPr lvl="2" eaLnBrk="1" hangingPunct="1"/>
            <a:r>
              <a:rPr lang="en-US" altLang="en-US" sz="1800" b="1" dirty="0" err="1">
                <a:latin typeface="Georgia" panose="02040502050405020303" pitchFamily="18" charset="0"/>
                <a:ea typeface="ＭＳ Ｐゴシック" panose="020B0600070205080204" pitchFamily="34" charset="-128"/>
              </a:rPr>
              <a:t>Mauchly</a:t>
            </a:r>
            <a:r>
              <a:rPr lang="en-US" altLang="en-US" sz="1800" b="1" dirty="0">
                <a:latin typeface="Georgia" panose="02040502050405020303" pitchFamily="18" charset="0"/>
                <a:ea typeface="ＭＳ Ｐゴシック" panose="020B0600070205080204" pitchFamily="34" charset="-128"/>
              </a:rPr>
              <a:t> test</a:t>
            </a:r>
          </a:p>
          <a:p>
            <a:pPr lvl="2" eaLnBrk="1" hangingPunct="1"/>
            <a:r>
              <a:rPr lang="en-US" altLang="en-US" sz="1800" dirty="0">
                <a:latin typeface="Georgia" panose="02040502050405020303" pitchFamily="18" charset="0"/>
                <a:ea typeface="ＭＳ Ｐゴシック" panose="020B0600070205080204" pitchFamily="34" charset="-128"/>
              </a:rPr>
              <a:t>Examination of variance-covariance matrix</a:t>
            </a:r>
          </a:p>
          <a:p>
            <a:pPr lvl="2" eaLnBrk="1" hangingPunct="1"/>
            <a:r>
              <a:rPr lang="en-US" altLang="en-US" sz="1800" dirty="0">
                <a:latin typeface="Georgia" panose="02040502050405020303" pitchFamily="18" charset="0"/>
                <a:ea typeface="ＭＳ Ｐゴシック" panose="020B0600070205080204" pitchFamily="34" charset="-128"/>
              </a:rPr>
              <a:t>Examination of variances among pairs of difference </a:t>
            </a:r>
            <a:r>
              <a:rPr lang="en-US" altLang="en-US" sz="1800" dirty="0" smtClean="0">
                <a:latin typeface="Georgia" panose="02040502050405020303" pitchFamily="18" charset="0"/>
                <a:ea typeface="ＭＳ Ｐゴシック" panose="020B0600070205080204" pitchFamily="34" charset="-128"/>
              </a:rPr>
              <a:t>scores</a:t>
            </a:r>
          </a:p>
          <a:p>
            <a:pPr lvl="2"/>
            <a:r>
              <a:rPr lang="en-US" altLang="en-US" sz="1800" dirty="0" smtClean="0">
                <a:latin typeface="Georgia" panose="02040502050405020303" pitchFamily="18" charset="0"/>
                <a:ea typeface="ＭＳ Ｐゴシック" panose="020B0600070205080204" pitchFamily="34" charset="-128"/>
              </a:rPr>
              <a:t>Built </a:t>
            </a:r>
            <a:r>
              <a:rPr lang="en-US" altLang="en-US" sz="1800" dirty="0" err="1" smtClean="0">
                <a:latin typeface="Georgia" panose="02040502050405020303" pitchFamily="18" charset="0"/>
                <a:ea typeface="ＭＳ Ｐゴシック" panose="020B0600070205080204" pitchFamily="34" charset="-128"/>
              </a:rPr>
              <a:t>intio</a:t>
            </a:r>
            <a:r>
              <a:rPr lang="en-US" altLang="en-US" sz="1800" dirty="0" smtClean="0">
                <a:latin typeface="Georgia" panose="02040502050405020303" pitchFamily="18" charset="0"/>
                <a:ea typeface="ＭＳ Ｐゴシック" panose="020B0600070205080204" pitchFamily="34" charset="-128"/>
              </a:rPr>
              <a:t> </a:t>
            </a:r>
            <a:r>
              <a:rPr lang="en-US" sz="1800" dirty="0" err="1" smtClean="0">
                <a:solidFill>
                  <a:schemeClr val="accent2"/>
                </a:solidFill>
                <a:latin typeface="Monaco" pitchFamily="2" charset="77"/>
              </a:rPr>
              <a:t>afex</a:t>
            </a:r>
            <a:r>
              <a:rPr lang="en-US" sz="1800" dirty="0" smtClean="0">
                <a:latin typeface="Monaco" pitchFamily="2" charset="77"/>
              </a:rPr>
              <a:t>::</a:t>
            </a:r>
            <a:r>
              <a:rPr lang="en-US" sz="1800" dirty="0" smtClean="0">
                <a:solidFill>
                  <a:schemeClr val="accent4"/>
                </a:solidFill>
                <a:latin typeface="Monaco" pitchFamily="2" charset="77"/>
              </a:rPr>
              <a:t>aov_4</a:t>
            </a:r>
            <a:r>
              <a:rPr lang="en-US" sz="1800" dirty="0" smtClean="0">
                <a:latin typeface="Monaco" pitchFamily="2" charset="77"/>
              </a:rPr>
              <a:t>()</a:t>
            </a:r>
            <a:endParaRPr lang="en-US" altLang="en-US" sz="1200" dirty="0">
              <a:latin typeface="Monaco" pitchFamily="2" charset="77"/>
              <a:ea typeface="ＭＳ Ｐゴシック" panose="020B0600070205080204" pitchFamily="34" charset="-128"/>
            </a:endParaRPr>
          </a:p>
          <a:p>
            <a:pPr lvl="2" eaLnBrk="1" hangingPunct="1"/>
            <a:endParaRPr lang="en-US" altLang="en-US" sz="1800" dirty="0">
              <a:latin typeface="Georgia" panose="02040502050405020303" pitchFamily="18" charset="0"/>
              <a:ea typeface="ＭＳ Ｐゴシック" panose="020B0600070205080204" pitchFamily="34" charset="-128"/>
            </a:endParaRPr>
          </a:p>
          <a:p>
            <a:pPr lvl="2" eaLnBrk="1" hangingPunct="1"/>
            <a:endParaRPr lang="en-US" altLang="en-US" sz="1800" dirty="0">
              <a:latin typeface="Georgia" panose="02040502050405020303" pitchFamily="18" charset="0"/>
              <a:ea typeface="ＭＳ Ｐゴシック" panose="020B0600070205080204" pitchFamily="34" charset="-128"/>
            </a:endParaRPr>
          </a:p>
          <a:p>
            <a:pPr lvl="1" eaLnBrk="1" hangingPunct="1"/>
            <a:r>
              <a:rPr lang="en-US" altLang="en-US" sz="2400" dirty="0">
                <a:latin typeface="Georgia" panose="02040502050405020303" pitchFamily="18" charset="0"/>
                <a:ea typeface="ＭＳ Ｐゴシック" panose="020B0600070205080204" pitchFamily="34" charset="-128"/>
              </a:rPr>
              <a:t>Additivity</a:t>
            </a:r>
          </a:p>
          <a:p>
            <a:pPr lvl="2" eaLnBrk="1" hangingPunct="1"/>
            <a:r>
              <a:rPr lang="en-US" altLang="en-US" sz="1800" dirty="0">
                <a:latin typeface="Georgia" panose="02040502050405020303" pitchFamily="18" charset="0"/>
                <a:ea typeface="ＭＳ Ｐゴシック" panose="020B0600070205080204" pitchFamily="34" charset="-128"/>
              </a:rPr>
              <a:t>Small </a:t>
            </a:r>
            <a:r>
              <a:rPr lang="en-US" altLang="en-US" sz="1800" i="1" dirty="0" err="1">
                <a:latin typeface="Georgia" panose="02040502050405020303" pitchFamily="18" charset="0"/>
                <a:ea typeface="ＭＳ Ｐゴシック" panose="020B0600070205080204" pitchFamily="34" charset="-128"/>
              </a:rPr>
              <a:t>MS</a:t>
            </a:r>
            <a:r>
              <a:rPr lang="en-US" altLang="en-US" sz="1800" i="1" baseline="-25000" dirty="0" err="1">
                <a:latin typeface="Georgia" panose="02040502050405020303" pitchFamily="18" charset="0"/>
                <a:ea typeface="ＭＳ Ｐゴシック" panose="020B0600070205080204" pitchFamily="34" charset="-128"/>
              </a:rPr>
              <a:t>Intrx</a:t>
            </a:r>
            <a:endParaRPr lang="en-US" altLang="en-US" sz="1800" i="1" baseline="-25000" dirty="0">
              <a:latin typeface="Georgia" panose="02040502050405020303" pitchFamily="18" charset="0"/>
              <a:ea typeface="ＭＳ Ｐゴシック" panose="020B0600070205080204" pitchFamily="34" charset="-128"/>
            </a:endParaRPr>
          </a:p>
          <a:p>
            <a:pPr lvl="2" eaLnBrk="1" hangingPunct="1"/>
            <a:r>
              <a:rPr lang="en-US" altLang="en-US" sz="1800" dirty="0">
                <a:latin typeface="Georgia" panose="02040502050405020303" pitchFamily="18" charset="0"/>
                <a:ea typeface="ＭＳ Ｐゴシック" panose="020B0600070205080204" pitchFamily="34" charset="-128"/>
              </a:rPr>
              <a:t>Individual Subject lines in a means </a:t>
            </a:r>
            <a:r>
              <a:rPr lang="en-US" altLang="en-US" sz="1800" b="1" dirty="0">
                <a:latin typeface="Georgia" panose="02040502050405020303" pitchFamily="18" charset="0"/>
                <a:ea typeface="ＭＳ Ｐゴシック" panose="020B0600070205080204" pitchFamily="34" charset="-128"/>
              </a:rPr>
              <a:t>plot are mostly </a:t>
            </a:r>
            <a:r>
              <a:rPr lang="en-US" altLang="en-US" sz="1800" b="1" u="sng" dirty="0" smtClean="0">
                <a:latin typeface="Georgia" panose="02040502050405020303" pitchFamily="18" charset="0"/>
                <a:ea typeface="ＭＳ Ｐゴシック" panose="020B0600070205080204" pitchFamily="34" charset="-128"/>
              </a:rPr>
              <a:t>parallel</a:t>
            </a:r>
          </a:p>
          <a:p>
            <a:pPr lvl="2"/>
            <a:r>
              <a:rPr lang="en-US" sz="1800" dirty="0" err="1">
                <a:solidFill>
                  <a:schemeClr val="accent2"/>
                </a:solidFill>
                <a:latin typeface="Monaco" pitchFamily="2" charset="77"/>
              </a:rPr>
              <a:t>additivityTests</a:t>
            </a:r>
            <a:r>
              <a:rPr lang="en-US" sz="1800" dirty="0">
                <a:latin typeface="Monaco" pitchFamily="2" charset="77"/>
              </a:rPr>
              <a:t>::</a:t>
            </a:r>
            <a:r>
              <a:rPr lang="en-US" sz="1800" dirty="0" err="1">
                <a:solidFill>
                  <a:schemeClr val="accent4"/>
                </a:solidFill>
                <a:latin typeface="Monaco" pitchFamily="2" charset="77"/>
              </a:rPr>
              <a:t>tukey.test</a:t>
            </a:r>
            <a:r>
              <a:rPr lang="en-US" sz="1800" dirty="0">
                <a:latin typeface="Monaco" pitchFamily="2" charset="77"/>
              </a:rPr>
              <a:t>()</a:t>
            </a:r>
            <a:endParaRPr lang="en-US" altLang="en-US" sz="1200" dirty="0">
              <a:latin typeface="Monaco" pitchFamily="2" charset="77"/>
              <a:ea typeface="ＭＳ Ｐゴシック" panose="020B0600070205080204" pitchFamily="34" charset="-128"/>
            </a:endParaRPr>
          </a:p>
          <a:p>
            <a:pPr marL="914400" lvl="2" indent="0" eaLnBrk="1" hangingPunct="1">
              <a:buNone/>
            </a:pPr>
            <a:endParaRPr lang="en-US" altLang="en-US" sz="1800" b="1" dirty="0">
              <a:latin typeface="Georgia" panose="02040502050405020303" pitchFamily="18" charset="0"/>
              <a:ea typeface="ＭＳ Ｐゴシック" panose="020B0600070205080204" pitchFamily="34" charset="-128"/>
            </a:endParaRPr>
          </a:p>
        </p:txBody>
      </p:sp>
      <p:sp>
        <p:nvSpPr>
          <p:cNvPr id="645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F4195A5-E0F3-49DE-ABBE-01341C03085D}" type="slidenum">
              <a:rPr lang="en-US" altLang="en-US" sz="1400">
                <a:latin typeface="Georgia Regular" panose="02040502050405020303" pitchFamily="18" charset="0"/>
              </a:rPr>
              <a:pPr eaLnBrk="1" hangingPunct="1"/>
              <a:t>29</a:t>
            </a:fld>
            <a:endParaRPr lang="en-US" altLang="en-US" sz="1400" dirty="0">
              <a:latin typeface="Georgia Regular" panose="020405020504050203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4517">
                                            <p:txEl>
                                              <p:pRg st="2" end="2"/>
                                            </p:txEl>
                                          </p:spTgt>
                                        </p:tgtEl>
                                        <p:attrNameLst>
                                          <p:attrName>style.visibility</p:attrName>
                                        </p:attrNameLst>
                                      </p:cBhvr>
                                      <p:to>
                                        <p:strVal val="visible"/>
                                      </p:to>
                                    </p:set>
                                    <p:animEffect transition="in" filter="fade">
                                      <p:cBhvr>
                                        <p:cTn id="7" dur="1000"/>
                                        <p:tgtEl>
                                          <p:spTgt spid="64517">
                                            <p:txEl>
                                              <p:pRg st="2" end="2"/>
                                            </p:txEl>
                                          </p:spTgt>
                                        </p:tgtEl>
                                      </p:cBhvr>
                                    </p:animEffect>
                                    <p:anim calcmode="lin" valueType="num">
                                      <p:cBhvr>
                                        <p:cTn id="8" dur="1000" fill="hold"/>
                                        <p:tgtEl>
                                          <p:spTgt spid="6451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64517">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4517">
                                            <p:txEl>
                                              <p:pRg st="3" end="3"/>
                                            </p:txEl>
                                          </p:spTgt>
                                        </p:tgtEl>
                                        <p:attrNameLst>
                                          <p:attrName>style.visibility</p:attrName>
                                        </p:attrNameLst>
                                      </p:cBhvr>
                                      <p:to>
                                        <p:strVal val="visible"/>
                                      </p:to>
                                    </p:set>
                                    <p:animEffect transition="in" filter="fade">
                                      <p:cBhvr>
                                        <p:cTn id="12" dur="1000"/>
                                        <p:tgtEl>
                                          <p:spTgt spid="64517">
                                            <p:txEl>
                                              <p:pRg st="3" end="3"/>
                                            </p:txEl>
                                          </p:spTgt>
                                        </p:tgtEl>
                                      </p:cBhvr>
                                    </p:animEffect>
                                    <p:anim calcmode="lin" valueType="num">
                                      <p:cBhvr>
                                        <p:cTn id="13" dur="1000" fill="hold"/>
                                        <p:tgtEl>
                                          <p:spTgt spid="64517">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64517">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4517">
                                            <p:txEl>
                                              <p:pRg st="4" end="4"/>
                                            </p:txEl>
                                          </p:spTgt>
                                        </p:tgtEl>
                                        <p:attrNameLst>
                                          <p:attrName>style.visibility</p:attrName>
                                        </p:attrNameLst>
                                      </p:cBhvr>
                                      <p:to>
                                        <p:strVal val="visible"/>
                                      </p:to>
                                    </p:set>
                                    <p:animEffect transition="in" filter="fade">
                                      <p:cBhvr>
                                        <p:cTn id="17" dur="1000"/>
                                        <p:tgtEl>
                                          <p:spTgt spid="64517">
                                            <p:txEl>
                                              <p:pRg st="4" end="4"/>
                                            </p:txEl>
                                          </p:spTgt>
                                        </p:tgtEl>
                                      </p:cBhvr>
                                    </p:animEffect>
                                    <p:anim calcmode="lin" valueType="num">
                                      <p:cBhvr>
                                        <p:cTn id="18" dur="1000" fill="hold"/>
                                        <p:tgtEl>
                                          <p:spTgt spid="64517">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6451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64517">
                                            <p:txEl>
                                              <p:pRg st="7" end="7"/>
                                            </p:txEl>
                                          </p:spTgt>
                                        </p:tgtEl>
                                        <p:attrNameLst>
                                          <p:attrName>style.visibility</p:attrName>
                                        </p:attrNameLst>
                                      </p:cBhvr>
                                      <p:to>
                                        <p:strVal val="visible"/>
                                      </p:to>
                                    </p:set>
                                    <p:animEffect transition="in" filter="fade">
                                      <p:cBhvr>
                                        <p:cTn id="24" dur="1000"/>
                                        <p:tgtEl>
                                          <p:spTgt spid="64517">
                                            <p:txEl>
                                              <p:pRg st="7" end="7"/>
                                            </p:txEl>
                                          </p:spTgt>
                                        </p:tgtEl>
                                      </p:cBhvr>
                                    </p:animEffect>
                                    <p:anim calcmode="lin" valueType="num">
                                      <p:cBhvr>
                                        <p:cTn id="25" dur="1000" fill="hold"/>
                                        <p:tgtEl>
                                          <p:spTgt spid="64517">
                                            <p:txEl>
                                              <p:pRg st="7" end="7"/>
                                            </p:txEl>
                                          </p:spTgt>
                                        </p:tgtEl>
                                        <p:attrNameLst>
                                          <p:attrName>ppt_x</p:attrName>
                                        </p:attrNameLst>
                                      </p:cBhvr>
                                      <p:tavLst>
                                        <p:tav tm="0">
                                          <p:val>
                                            <p:strVal val="#ppt_x"/>
                                          </p:val>
                                        </p:tav>
                                        <p:tav tm="100000">
                                          <p:val>
                                            <p:strVal val="#ppt_x"/>
                                          </p:val>
                                        </p:tav>
                                      </p:tavLst>
                                    </p:anim>
                                    <p:anim calcmode="lin" valueType="num">
                                      <p:cBhvr>
                                        <p:cTn id="26" dur="1000" fill="hold"/>
                                        <p:tgtEl>
                                          <p:spTgt spid="64517">
                                            <p:txEl>
                                              <p:pRg st="7" end="7"/>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64517">
                                            <p:txEl>
                                              <p:pRg st="8" end="8"/>
                                            </p:txEl>
                                          </p:spTgt>
                                        </p:tgtEl>
                                        <p:attrNameLst>
                                          <p:attrName>style.visibility</p:attrName>
                                        </p:attrNameLst>
                                      </p:cBhvr>
                                      <p:to>
                                        <p:strVal val="visible"/>
                                      </p:to>
                                    </p:set>
                                    <p:animEffect transition="in" filter="fade">
                                      <p:cBhvr>
                                        <p:cTn id="29" dur="1000"/>
                                        <p:tgtEl>
                                          <p:spTgt spid="64517">
                                            <p:txEl>
                                              <p:pRg st="8" end="8"/>
                                            </p:txEl>
                                          </p:spTgt>
                                        </p:tgtEl>
                                      </p:cBhvr>
                                    </p:animEffect>
                                    <p:anim calcmode="lin" valueType="num">
                                      <p:cBhvr>
                                        <p:cTn id="30" dur="1000" fill="hold"/>
                                        <p:tgtEl>
                                          <p:spTgt spid="64517">
                                            <p:txEl>
                                              <p:pRg st="8" end="8"/>
                                            </p:txEl>
                                          </p:spTgt>
                                        </p:tgtEl>
                                        <p:attrNameLst>
                                          <p:attrName>ppt_x</p:attrName>
                                        </p:attrNameLst>
                                      </p:cBhvr>
                                      <p:tavLst>
                                        <p:tav tm="0">
                                          <p:val>
                                            <p:strVal val="#ppt_x"/>
                                          </p:val>
                                        </p:tav>
                                        <p:tav tm="100000">
                                          <p:val>
                                            <p:strVal val="#ppt_x"/>
                                          </p:val>
                                        </p:tav>
                                      </p:tavLst>
                                    </p:anim>
                                    <p:anim calcmode="lin" valueType="num">
                                      <p:cBhvr>
                                        <p:cTn id="31" dur="1000" fill="hold"/>
                                        <p:tgtEl>
                                          <p:spTgt spid="64517">
                                            <p:txEl>
                                              <p:pRg st="8" end="8"/>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64517">
                                            <p:txEl>
                                              <p:pRg st="9" end="9"/>
                                            </p:txEl>
                                          </p:spTgt>
                                        </p:tgtEl>
                                        <p:attrNameLst>
                                          <p:attrName>style.visibility</p:attrName>
                                        </p:attrNameLst>
                                      </p:cBhvr>
                                      <p:to>
                                        <p:strVal val="visible"/>
                                      </p:to>
                                    </p:set>
                                    <p:animEffect transition="in" filter="fade">
                                      <p:cBhvr>
                                        <p:cTn id="34" dur="1000"/>
                                        <p:tgtEl>
                                          <p:spTgt spid="64517">
                                            <p:txEl>
                                              <p:pRg st="9" end="9"/>
                                            </p:txEl>
                                          </p:spTgt>
                                        </p:tgtEl>
                                      </p:cBhvr>
                                    </p:animEffect>
                                    <p:anim calcmode="lin" valueType="num">
                                      <p:cBhvr>
                                        <p:cTn id="35" dur="1000" fill="hold"/>
                                        <p:tgtEl>
                                          <p:spTgt spid="64517">
                                            <p:txEl>
                                              <p:pRg st="9" end="9"/>
                                            </p:txEl>
                                          </p:spTgt>
                                        </p:tgtEl>
                                        <p:attrNameLst>
                                          <p:attrName>ppt_x</p:attrName>
                                        </p:attrNameLst>
                                      </p:cBhvr>
                                      <p:tavLst>
                                        <p:tav tm="0">
                                          <p:val>
                                            <p:strVal val="#ppt_x"/>
                                          </p:val>
                                        </p:tav>
                                        <p:tav tm="100000">
                                          <p:val>
                                            <p:strVal val="#ppt_x"/>
                                          </p:val>
                                        </p:tav>
                                      </p:tavLst>
                                    </p:anim>
                                    <p:anim calcmode="lin" valueType="num">
                                      <p:cBhvr>
                                        <p:cTn id="36" dur="1000" fill="hold"/>
                                        <p:tgtEl>
                                          <p:spTgt spid="64517">
                                            <p:txEl>
                                              <p:pRg st="9" end="9"/>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64517">
                                            <p:txEl>
                                              <p:pRg st="10" end="10"/>
                                            </p:txEl>
                                          </p:spTgt>
                                        </p:tgtEl>
                                        <p:attrNameLst>
                                          <p:attrName>style.visibility</p:attrName>
                                        </p:attrNameLst>
                                      </p:cBhvr>
                                      <p:to>
                                        <p:strVal val="visible"/>
                                      </p:to>
                                    </p:set>
                                    <p:animEffect transition="in" filter="fade">
                                      <p:cBhvr>
                                        <p:cTn id="39" dur="1000"/>
                                        <p:tgtEl>
                                          <p:spTgt spid="64517">
                                            <p:txEl>
                                              <p:pRg st="10" end="10"/>
                                            </p:txEl>
                                          </p:spTgt>
                                        </p:tgtEl>
                                      </p:cBhvr>
                                    </p:animEffect>
                                    <p:anim calcmode="lin" valueType="num">
                                      <p:cBhvr>
                                        <p:cTn id="40" dur="1000" fill="hold"/>
                                        <p:tgtEl>
                                          <p:spTgt spid="64517">
                                            <p:txEl>
                                              <p:pRg st="10" end="10"/>
                                            </p:txEl>
                                          </p:spTgt>
                                        </p:tgtEl>
                                        <p:attrNameLst>
                                          <p:attrName>ppt_x</p:attrName>
                                        </p:attrNameLst>
                                      </p:cBhvr>
                                      <p:tavLst>
                                        <p:tav tm="0">
                                          <p:val>
                                            <p:strVal val="#ppt_x"/>
                                          </p:val>
                                        </p:tav>
                                        <p:tav tm="100000">
                                          <p:val>
                                            <p:strVal val="#ppt_x"/>
                                          </p:val>
                                        </p:tav>
                                      </p:tavLst>
                                    </p:anim>
                                    <p:anim calcmode="lin" valueType="num">
                                      <p:cBhvr>
                                        <p:cTn id="41" dur="1000" fill="hold"/>
                                        <p:tgtEl>
                                          <p:spTgt spid="64517">
                                            <p:txEl>
                                              <p:pRg st="10" end="10"/>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64517">
                                            <p:txEl>
                                              <p:pRg st="11" end="11"/>
                                            </p:txEl>
                                          </p:spTgt>
                                        </p:tgtEl>
                                        <p:attrNameLst>
                                          <p:attrName>style.visibility</p:attrName>
                                        </p:attrNameLst>
                                      </p:cBhvr>
                                      <p:to>
                                        <p:strVal val="visible"/>
                                      </p:to>
                                    </p:set>
                                    <p:animEffect transition="in" filter="fade">
                                      <p:cBhvr>
                                        <p:cTn id="44" dur="1000"/>
                                        <p:tgtEl>
                                          <p:spTgt spid="64517">
                                            <p:txEl>
                                              <p:pRg st="11" end="11"/>
                                            </p:txEl>
                                          </p:spTgt>
                                        </p:tgtEl>
                                      </p:cBhvr>
                                    </p:animEffect>
                                    <p:anim calcmode="lin" valueType="num">
                                      <p:cBhvr>
                                        <p:cTn id="45" dur="1000" fill="hold"/>
                                        <p:tgtEl>
                                          <p:spTgt spid="64517">
                                            <p:txEl>
                                              <p:pRg st="11" end="11"/>
                                            </p:txEl>
                                          </p:spTgt>
                                        </p:tgtEl>
                                        <p:attrNameLst>
                                          <p:attrName>ppt_x</p:attrName>
                                        </p:attrNameLst>
                                      </p:cBhvr>
                                      <p:tavLst>
                                        <p:tav tm="0">
                                          <p:val>
                                            <p:strVal val="#ppt_x"/>
                                          </p:val>
                                        </p:tav>
                                        <p:tav tm="100000">
                                          <p:val>
                                            <p:strVal val="#ppt_x"/>
                                          </p:val>
                                        </p:tav>
                                      </p:tavLst>
                                    </p:anim>
                                    <p:anim calcmode="lin" valueType="num">
                                      <p:cBhvr>
                                        <p:cTn id="46" dur="1000" fill="hold"/>
                                        <p:tgtEl>
                                          <p:spTgt spid="64517">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64517">
                                            <p:txEl>
                                              <p:pRg st="14" end="14"/>
                                            </p:txEl>
                                          </p:spTgt>
                                        </p:tgtEl>
                                        <p:attrNameLst>
                                          <p:attrName>style.visibility</p:attrName>
                                        </p:attrNameLst>
                                      </p:cBhvr>
                                      <p:to>
                                        <p:strVal val="visible"/>
                                      </p:to>
                                    </p:set>
                                    <p:animEffect transition="in" filter="fade">
                                      <p:cBhvr>
                                        <p:cTn id="51" dur="1000"/>
                                        <p:tgtEl>
                                          <p:spTgt spid="64517">
                                            <p:txEl>
                                              <p:pRg st="14" end="14"/>
                                            </p:txEl>
                                          </p:spTgt>
                                        </p:tgtEl>
                                      </p:cBhvr>
                                    </p:animEffect>
                                    <p:anim calcmode="lin" valueType="num">
                                      <p:cBhvr>
                                        <p:cTn id="52" dur="1000" fill="hold"/>
                                        <p:tgtEl>
                                          <p:spTgt spid="64517">
                                            <p:txEl>
                                              <p:pRg st="14" end="14"/>
                                            </p:txEl>
                                          </p:spTgt>
                                        </p:tgtEl>
                                        <p:attrNameLst>
                                          <p:attrName>ppt_x</p:attrName>
                                        </p:attrNameLst>
                                      </p:cBhvr>
                                      <p:tavLst>
                                        <p:tav tm="0">
                                          <p:val>
                                            <p:strVal val="#ppt_x"/>
                                          </p:val>
                                        </p:tav>
                                        <p:tav tm="100000">
                                          <p:val>
                                            <p:strVal val="#ppt_x"/>
                                          </p:val>
                                        </p:tav>
                                      </p:tavLst>
                                    </p:anim>
                                    <p:anim calcmode="lin" valueType="num">
                                      <p:cBhvr>
                                        <p:cTn id="53" dur="1000" fill="hold"/>
                                        <p:tgtEl>
                                          <p:spTgt spid="64517">
                                            <p:txEl>
                                              <p:pRg st="14" end="14"/>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64517">
                                            <p:txEl>
                                              <p:pRg st="15" end="15"/>
                                            </p:txEl>
                                          </p:spTgt>
                                        </p:tgtEl>
                                        <p:attrNameLst>
                                          <p:attrName>style.visibility</p:attrName>
                                        </p:attrNameLst>
                                      </p:cBhvr>
                                      <p:to>
                                        <p:strVal val="visible"/>
                                      </p:to>
                                    </p:set>
                                    <p:animEffect transition="in" filter="fade">
                                      <p:cBhvr>
                                        <p:cTn id="56" dur="1000"/>
                                        <p:tgtEl>
                                          <p:spTgt spid="64517">
                                            <p:txEl>
                                              <p:pRg st="15" end="15"/>
                                            </p:txEl>
                                          </p:spTgt>
                                        </p:tgtEl>
                                      </p:cBhvr>
                                    </p:animEffect>
                                    <p:anim calcmode="lin" valueType="num">
                                      <p:cBhvr>
                                        <p:cTn id="57" dur="1000" fill="hold"/>
                                        <p:tgtEl>
                                          <p:spTgt spid="64517">
                                            <p:txEl>
                                              <p:pRg st="15" end="15"/>
                                            </p:txEl>
                                          </p:spTgt>
                                        </p:tgtEl>
                                        <p:attrNameLst>
                                          <p:attrName>ppt_x</p:attrName>
                                        </p:attrNameLst>
                                      </p:cBhvr>
                                      <p:tavLst>
                                        <p:tav tm="0">
                                          <p:val>
                                            <p:strVal val="#ppt_x"/>
                                          </p:val>
                                        </p:tav>
                                        <p:tav tm="100000">
                                          <p:val>
                                            <p:strVal val="#ppt_x"/>
                                          </p:val>
                                        </p:tav>
                                      </p:tavLst>
                                    </p:anim>
                                    <p:anim calcmode="lin" valueType="num">
                                      <p:cBhvr>
                                        <p:cTn id="58" dur="1000" fill="hold"/>
                                        <p:tgtEl>
                                          <p:spTgt spid="64517">
                                            <p:txEl>
                                              <p:pRg st="15" end="15"/>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64517">
                                            <p:txEl>
                                              <p:pRg st="16" end="16"/>
                                            </p:txEl>
                                          </p:spTgt>
                                        </p:tgtEl>
                                        <p:attrNameLst>
                                          <p:attrName>style.visibility</p:attrName>
                                        </p:attrNameLst>
                                      </p:cBhvr>
                                      <p:to>
                                        <p:strVal val="visible"/>
                                      </p:to>
                                    </p:set>
                                    <p:animEffect transition="in" filter="fade">
                                      <p:cBhvr>
                                        <p:cTn id="61" dur="1000"/>
                                        <p:tgtEl>
                                          <p:spTgt spid="64517">
                                            <p:txEl>
                                              <p:pRg st="16" end="16"/>
                                            </p:txEl>
                                          </p:spTgt>
                                        </p:tgtEl>
                                      </p:cBhvr>
                                    </p:animEffect>
                                    <p:anim calcmode="lin" valueType="num">
                                      <p:cBhvr>
                                        <p:cTn id="62" dur="1000" fill="hold"/>
                                        <p:tgtEl>
                                          <p:spTgt spid="64517">
                                            <p:txEl>
                                              <p:pRg st="16" end="16"/>
                                            </p:txEl>
                                          </p:spTgt>
                                        </p:tgtEl>
                                        <p:attrNameLst>
                                          <p:attrName>ppt_x</p:attrName>
                                        </p:attrNameLst>
                                      </p:cBhvr>
                                      <p:tavLst>
                                        <p:tav tm="0">
                                          <p:val>
                                            <p:strVal val="#ppt_x"/>
                                          </p:val>
                                        </p:tav>
                                        <p:tav tm="100000">
                                          <p:val>
                                            <p:strVal val="#ppt_x"/>
                                          </p:val>
                                        </p:tav>
                                      </p:tavLst>
                                    </p:anim>
                                    <p:anim calcmode="lin" valueType="num">
                                      <p:cBhvr>
                                        <p:cTn id="63" dur="1000" fill="hold"/>
                                        <p:tgtEl>
                                          <p:spTgt spid="64517">
                                            <p:txEl>
                                              <p:pRg st="16" end="16"/>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64517">
                                            <p:txEl>
                                              <p:pRg st="17" end="17"/>
                                            </p:txEl>
                                          </p:spTgt>
                                        </p:tgtEl>
                                        <p:attrNameLst>
                                          <p:attrName>style.visibility</p:attrName>
                                        </p:attrNameLst>
                                      </p:cBhvr>
                                      <p:to>
                                        <p:strVal val="visible"/>
                                      </p:to>
                                    </p:set>
                                    <p:animEffect transition="in" filter="fade">
                                      <p:cBhvr>
                                        <p:cTn id="66" dur="1000"/>
                                        <p:tgtEl>
                                          <p:spTgt spid="64517">
                                            <p:txEl>
                                              <p:pRg st="17" end="17"/>
                                            </p:txEl>
                                          </p:spTgt>
                                        </p:tgtEl>
                                      </p:cBhvr>
                                    </p:animEffect>
                                    <p:anim calcmode="lin" valueType="num">
                                      <p:cBhvr>
                                        <p:cTn id="67" dur="1000" fill="hold"/>
                                        <p:tgtEl>
                                          <p:spTgt spid="64517">
                                            <p:txEl>
                                              <p:pRg st="17" end="17"/>
                                            </p:txEl>
                                          </p:spTgt>
                                        </p:tgtEl>
                                        <p:attrNameLst>
                                          <p:attrName>ppt_x</p:attrName>
                                        </p:attrNameLst>
                                      </p:cBhvr>
                                      <p:tavLst>
                                        <p:tav tm="0">
                                          <p:val>
                                            <p:strVal val="#ppt_x"/>
                                          </p:val>
                                        </p:tav>
                                        <p:tav tm="100000">
                                          <p:val>
                                            <p:strVal val="#ppt_x"/>
                                          </p:val>
                                        </p:tav>
                                      </p:tavLst>
                                    </p:anim>
                                    <p:anim calcmode="lin" valueType="num">
                                      <p:cBhvr>
                                        <p:cTn id="68" dur="1000" fill="hold"/>
                                        <p:tgtEl>
                                          <p:spTgt spid="64517">
                                            <p:txEl>
                                              <p:pRg st="17" end="1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9458" name="Rectangle 4"/>
          <p:cNvSpPr>
            <a:spLocks noGrp="1" noChangeArrowheads="1"/>
          </p:cNvSpPr>
          <p:nvPr>
            <p:ph type="ctrTitle"/>
          </p:nvPr>
        </p:nvSpPr>
        <p:spPr>
          <a:xfrm>
            <a:off x="838200" y="1447800"/>
            <a:ext cx="10744200" cy="3035808"/>
          </a:xfrm>
        </p:spPr>
        <p:txBody>
          <a:bodyPr>
            <a:normAutofit fontScale="90000"/>
          </a:bodyPr>
          <a:lstStyle/>
          <a:p>
            <a:pPr algn="l" eaLnBrk="1" hangingPunct="1"/>
            <a:r>
              <a:rPr lang="en-US" altLang="en-US" sz="13800" dirty="0">
                <a:solidFill>
                  <a:schemeClr val="bg1">
                    <a:lumMod val="95000"/>
                  </a:schemeClr>
                </a:solidFill>
                <a:ea typeface="ＭＳ Ｐゴシック" panose="020B0600070205080204" pitchFamily="34" charset="-128"/>
              </a:rPr>
              <a:t>One-Way</a:t>
            </a:r>
            <a:r>
              <a:rPr lang="en-US" altLang="en-US" sz="7200" dirty="0">
                <a:solidFill>
                  <a:schemeClr val="bg1">
                    <a:lumMod val="95000"/>
                  </a:schemeClr>
                </a:solidFill>
                <a:ea typeface="ＭＳ Ｐゴシック" panose="020B0600070205080204" pitchFamily="34" charset="-128"/>
              </a:rPr>
              <a:t> </a:t>
            </a:r>
            <a:br>
              <a:rPr lang="en-US" altLang="en-US" sz="7200" dirty="0">
                <a:solidFill>
                  <a:schemeClr val="bg1">
                    <a:lumMod val="95000"/>
                  </a:schemeClr>
                </a:solidFill>
                <a:ea typeface="ＭＳ Ｐゴシック" panose="020B0600070205080204" pitchFamily="34" charset="-128"/>
              </a:rPr>
            </a:br>
            <a:r>
              <a:rPr lang="en-US" altLang="en-US" sz="7200" dirty="0">
                <a:solidFill>
                  <a:schemeClr val="bg1">
                    <a:lumMod val="95000"/>
                  </a:schemeClr>
                </a:solidFill>
                <a:ea typeface="ＭＳ Ｐゴシック" panose="020B0600070205080204" pitchFamily="34" charset="-128"/>
              </a:rPr>
              <a:t>Repeated Measures ANOVA</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p:nvPr>
        </p:nvSpPr>
        <p:spPr>
          <a:xfrm>
            <a:off x="838200" y="37289"/>
            <a:ext cx="10058400" cy="726059"/>
          </a:xfrm>
        </p:spPr>
        <p:txBody>
          <a:bodyPr>
            <a:normAutofit/>
          </a:bodyPr>
          <a:lstStyle/>
          <a:p>
            <a:pPr algn="ctr" eaLnBrk="1" hangingPunct="1"/>
            <a:r>
              <a:rPr lang="en-US" altLang="en-US" sz="4200" b="1" dirty="0">
                <a:solidFill>
                  <a:schemeClr val="accent1"/>
                </a:solidFill>
                <a:latin typeface="Georgia" panose="02040502050405020303" pitchFamily="18" charset="0"/>
                <a:ea typeface="ＭＳ Ｐゴシック" panose="020B0600070205080204" pitchFamily="34" charset="-128"/>
              </a:rPr>
              <a:t>Violations of Assumptions</a:t>
            </a:r>
          </a:p>
        </p:txBody>
      </p:sp>
      <p:sp>
        <p:nvSpPr>
          <p:cNvPr id="66565" name="Rectangle 3"/>
          <p:cNvSpPr>
            <a:spLocks noGrp="1" noChangeArrowheads="1"/>
          </p:cNvSpPr>
          <p:nvPr>
            <p:ph idx="1"/>
          </p:nvPr>
        </p:nvSpPr>
        <p:spPr>
          <a:xfrm>
            <a:off x="381000" y="990600"/>
            <a:ext cx="11430000" cy="304800"/>
          </a:xfrm>
        </p:spPr>
        <p:txBody>
          <a:bodyPr>
            <a:normAutofit lnSpcReduction="10000"/>
          </a:bodyPr>
          <a:lstStyle/>
          <a:p>
            <a:pPr marL="0" indent="0" algn="ctr" eaLnBrk="1" hangingPunct="1">
              <a:lnSpc>
                <a:spcPct val="80000"/>
              </a:lnSpc>
              <a:buNone/>
            </a:pPr>
            <a:r>
              <a:rPr lang="en-US" altLang="en-US" sz="2000" dirty="0">
                <a:latin typeface="Georgia" panose="02040502050405020303" pitchFamily="18" charset="0"/>
                <a:ea typeface="ＭＳ Ｐゴシック" panose="020B0600070205080204" pitchFamily="34" charset="-128"/>
              </a:rPr>
              <a:t>Mostly concerned with </a:t>
            </a:r>
            <a:r>
              <a:rPr lang="en-US" altLang="en-US" sz="2000" b="1" dirty="0">
                <a:solidFill>
                  <a:schemeClr val="accent1"/>
                </a:solidFill>
                <a:latin typeface="Georgia" panose="02040502050405020303" pitchFamily="18" charset="0"/>
                <a:ea typeface="ＭＳ Ｐゴシック" panose="020B0600070205080204" pitchFamily="34" charset="-128"/>
              </a:rPr>
              <a:t>sphericity</a:t>
            </a:r>
            <a:r>
              <a:rPr lang="en-US" altLang="en-US" sz="2000" dirty="0">
                <a:latin typeface="Georgia" panose="02040502050405020303" pitchFamily="18" charset="0"/>
                <a:ea typeface="ＭＳ Ｐゴシック" panose="020B0600070205080204" pitchFamily="34" charset="-128"/>
              </a:rPr>
              <a:t> -- &gt; If violated, should pursue some </a:t>
            </a:r>
            <a:r>
              <a:rPr lang="en-US" altLang="en-US" sz="2000" dirty="0" smtClean="0">
                <a:latin typeface="Georgia" panose="02040502050405020303" pitchFamily="18" charset="0"/>
                <a:ea typeface="ＭＳ Ｐゴシック" panose="020B0600070205080204" pitchFamily="34" charset="-128"/>
              </a:rPr>
              <a:t>alternative</a:t>
            </a:r>
            <a:endParaRPr lang="en-US" altLang="en-US" i="1" dirty="0">
              <a:latin typeface="Georgia" panose="02040502050405020303" pitchFamily="18" charset="0"/>
              <a:ea typeface="ＭＳ Ｐゴシック" panose="020B0600070205080204" pitchFamily="34" charset="-128"/>
            </a:endParaRPr>
          </a:p>
        </p:txBody>
      </p:sp>
      <p:sp>
        <p:nvSpPr>
          <p:cNvPr id="665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031E5B1-951F-4F05-83FE-F64A1C61A9AD}" type="slidenum">
              <a:rPr lang="en-US" altLang="en-US" sz="1400">
                <a:latin typeface="Georgia Regular" panose="02040502050405020303" pitchFamily="18" charset="0"/>
              </a:rPr>
              <a:pPr eaLnBrk="1" hangingPunct="1"/>
              <a:t>30</a:t>
            </a:fld>
            <a:endParaRPr lang="en-US" altLang="en-US" sz="1400" dirty="0">
              <a:latin typeface="Georgia Regular" panose="02040502050405020303" pitchFamily="18" charset="0"/>
            </a:endParaRPr>
          </a:p>
        </p:txBody>
      </p:sp>
      <p:sp>
        <p:nvSpPr>
          <p:cNvPr id="5" name="Rectangle 3"/>
          <p:cNvSpPr txBox="1">
            <a:spLocks noChangeArrowheads="1"/>
          </p:cNvSpPr>
          <p:nvPr/>
        </p:nvSpPr>
        <p:spPr>
          <a:xfrm>
            <a:off x="419363" y="1522652"/>
            <a:ext cx="5448037" cy="5791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Georgia Regular"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Georgia Regular"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Georgia Regular"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Georgia Regular"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Georgia Regular"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80000"/>
              </a:lnSpc>
              <a:buNone/>
            </a:pPr>
            <a:r>
              <a:rPr lang="en-US" altLang="en-US" sz="1800" b="1" u="sng" dirty="0" smtClean="0">
                <a:latin typeface="Georgia" panose="02040502050405020303" pitchFamily="18" charset="0"/>
                <a:ea typeface="ＭＳ Ｐゴシック" panose="020B0600070205080204" pitchFamily="34" charset="-128"/>
              </a:rPr>
              <a:t>If </a:t>
            </a:r>
            <a:r>
              <a:rPr lang="en-US" altLang="en-US" sz="1800" b="1" u="sng" dirty="0" err="1" smtClean="0">
                <a:latin typeface="Georgia" panose="02040502050405020303" pitchFamily="18" charset="0"/>
                <a:ea typeface="ＭＳ Ｐゴシック" panose="020B0600070205080204" pitchFamily="34" charset="-128"/>
              </a:rPr>
              <a:t>sphericity</a:t>
            </a:r>
            <a:r>
              <a:rPr lang="en-US" altLang="en-US" sz="1800" b="1" u="sng" dirty="0" smtClean="0">
                <a:latin typeface="Georgia" panose="02040502050405020303" pitchFamily="18" charset="0"/>
                <a:ea typeface="ＭＳ Ｐゴシック" panose="020B0600070205080204" pitchFamily="34" charset="-128"/>
              </a:rPr>
              <a:t> is met, 5 options:</a:t>
            </a:r>
          </a:p>
          <a:p>
            <a:pPr marL="0" indent="0" algn="ctr">
              <a:lnSpc>
                <a:spcPct val="80000"/>
              </a:lnSpc>
              <a:buNone/>
            </a:pPr>
            <a:endParaRPr lang="en-US" altLang="en-US" sz="1800" b="1" u="sng" dirty="0" smtClean="0">
              <a:latin typeface="Georgia" panose="02040502050405020303" pitchFamily="18" charset="0"/>
              <a:ea typeface="ＭＳ Ｐゴシック" panose="020B0600070205080204" pitchFamily="34" charset="-128"/>
            </a:endParaRPr>
          </a:p>
          <a:p>
            <a:pPr lvl="1">
              <a:lnSpc>
                <a:spcPct val="100000"/>
              </a:lnSpc>
            </a:pPr>
            <a:r>
              <a:rPr lang="en-US" altLang="en-US" sz="1600" i="1" dirty="0" smtClean="0">
                <a:latin typeface="Georgia" panose="02040502050405020303" pitchFamily="18" charset="0"/>
                <a:ea typeface="ＭＳ Ｐゴシック" panose="020B0600070205080204" pitchFamily="34" charset="-128"/>
              </a:rPr>
              <a:t>Use </a:t>
            </a:r>
            <a:r>
              <a:rPr lang="en-US" altLang="en-US" sz="1600" b="1" i="1" dirty="0" smtClean="0">
                <a:solidFill>
                  <a:srgbClr val="0070C0"/>
                </a:solidFill>
                <a:latin typeface="Georgia" panose="02040502050405020303" pitchFamily="18" charset="0"/>
                <a:ea typeface="ＭＳ Ｐゴシック" panose="020B0600070205080204" pitchFamily="34" charset="-128"/>
              </a:rPr>
              <a:t>standard univariate</a:t>
            </a:r>
            <a:r>
              <a:rPr lang="en-US" altLang="en-US" sz="1600" b="1" i="1" dirty="0" smtClean="0">
                <a:latin typeface="Georgia" panose="02040502050405020303" pitchFamily="18" charset="0"/>
                <a:ea typeface="ＭＳ Ｐゴシック" panose="020B0600070205080204" pitchFamily="34" charset="-128"/>
              </a:rPr>
              <a:t> F-tests (recommended)</a:t>
            </a:r>
          </a:p>
          <a:p>
            <a:pPr lvl="1">
              <a:lnSpc>
                <a:spcPct val="100000"/>
              </a:lnSpc>
            </a:pPr>
            <a:endParaRPr lang="en-US" altLang="en-US" sz="1600" b="1" i="1" dirty="0" smtClean="0">
              <a:latin typeface="Georgia" panose="02040502050405020303" pitchFamily="18" charset="0"/>
              <a:ea typeface="ＭＳ Ｐゴシック" panose="020B0600070205080204" pitchFamily="34" charset="-128"/>
            </a:endParaRPr>
          </a:p>
          <a:p>
            <a:pPr lvl="1">
              <a:lnSpc>
                <a:spcPct val="100000"/>
              </a:lnSpc>
            </a:pPr>
            <a:r>
              <a:rPr lang="en-US" altLang="en-US" sz="1600" i="1" dirty="0" smtClean="0">
                <a:latin typeface="Georgia" panose="02040502050405020303" pitchFamily="18" charset="0"/>
                <a:ea typeface="ＭＳ Ｐゴシック" panose="020B0600070205080204" pitchFamily="34" charset="-128"/>
              </a:rPr>
              <a:t>Use </a:t>
            </a:r>
            <a:r>
              <a:rPr lang="en-US" altLang="en-US" sz="1600" b="1" i="1" dirty="0" smtClean="0">
                <a:latin typeface="Georgia" panose="02040502050405020303" pitchFamily="18" charset="0"/>
                <a:ea typeface="ＭＳ Ｐゴシック" panose="020B0600070205080204" pitchFamily="34" charset="-128"/>
              </a:rPr>
              <a:t>trend analysis </a:t>
            </a:r>
            <a:r>
              <a:rPr lang="en-US" altLang="en-US" sz="1600" i="1" dirty="0" smtClean="0">
                <a:latin typeface="Georgia" panose="02040502050405020303" pitchFamily="18" charset="0"/>
                <a:ea typeface="ＭＳ Ｐゴシック" panose="020B0600070205080204" pitchFamily="34" charset="-128"/>
              </a:rPr>
              <a:t>(recommended, </a:t>
            </a:r>
            <a:r>
              <a:rPr lang="en-US" altLang="en-US" sz="1600" b="1" i="1" u="sng" dirty="0" smtClean="0">
                <a:latin typeface="Georgia" panose="02040502050405020303" pitchFamily="18" charset="0"/>
                <a:ea typeface="ＭＳ Ｐゴシック" panose="020B0600070205080204" pitchFamily="34" charset="-128"/>
              </a:rPr>
              <a:t>IF</a:t>
            </a:r>
            <a:r>
              <a:rPr lang="en-US" altLang="en-US" sz="1600" i="1" dirty="0" smtClean="0">
                <a:latin typeface="Georgia" panose="02040502050405020303" pitchFamily="18" charset="0"/>
                <a:ea typeface="ＭＳ Ｐゴシック" panose="020B0600070205080204" pitchFamily="34" charset="-128"/>
              </a:rPr>
              <a:t> this is the goal)</a:t>
            </a:r>
          </a:p>
          <a:p>
            <a:pPr lvl="1">
              <a:lnSpc>
                <a:spcPct val="100000"/>
              </a:lnSpc>
            </a:pPr>
            <a:endParaRPr lang="en-US" altLang="en-US" sz="1600" i="1" dirty="0" smtClean="0">
              <a:latin typeface="Georgia" panose="02040502050405020303" pitchFamily="18" charset="0"/>
              <a:ea typeface="ＭＳ Ｐゴシック" panose="020B0600070205080204" pitchFamily="34" charset="-128"/>
            </a:endParaRPr>
          </a:p>
          <a:p>
            <a:pPr lvl="1">
              <a:lnSpc>
                <a:spcPct val="100000"/>
              </a:lnSpc>
            </a:pPr>
            <a:r>
              <a:rPr lang="en-US" altLang="en-US" sz="1600" i="1" dirty="0" smtClean="0">
                <a:latin typeface="Georgia" panose="02040502050405020303" pitchFamily="18" charset="0"/>
                <a:ea typeface="ＭＳ Ｐゴシック" panose="020B0600070205080204" pitchFamily="34" charset="-128"/>
              </a:rPr>
              <a:t>Use a multivariate test (not recommended as findings should be same as standard univariate F-tests)</a:t>
            </a:r>
          </a:p>
          <a:p>
            <a:pPr lvl="1">
              <a:lnSpc>
                <a:spcPct val="100000"/>
              </a:lnSpc>
            </a:pPr>
            <a:endParaRPr lang="en-US" altLang="en-US" sz="1600" i="1" dirty="0" smtClean="0">
              <a:latin typeface="Georgia" panose="02040502050405020303" pitchFamily="18" charset="0"/>
              <a:ea typeface="ＭＳ Ｐゴシック" panose="020B0600070205080204" pitchFamily="34" charset="-128"/>
            </a:endParaRPr>
          </a:p>
          <a:p>
            <a:pPr lvl="1">
              <a:lnSpc>
                <a:spcPct val="100000"/>
              </a:lnSpc>
            </a:pPr>
            <a:r>
              <a:rPr lang="en-US" altLang="en-US" sz="1600" i="1" dirty="0" smtClean="0">
                <a:solidFill>
                  <a:srgbClr val="FF0000"/>
                </a:solidFill>
                <a:latin typeface="Georgia" panose="02040502050405020303" pitchFamily="18" charset="0"/>
                <a:ea typeface="ＭＳ Ｐゴシック" panose="020B0600070205080204" pitchFamily="34" charset="-128"/>
              </a:rPr>
              <a:t>USE A </a:t>
            </a:r>
            <a:r>
              <a:rPr lang="en-US" altLang="en-US" sz="1600" b="1" i="1" dirty="0" smtClean="0">
                <a:solidFill>
                  <a:srgbClr val="FF0000"/>
                </a:solidFill>
                <a:latin typeface="Georgia" panose="02040502050405020303" pitchFamily="18" charset="0"/>
                <a:ea typeface="ＭＳ Ｐゴシック" panose="020B0600070205080204" pitchFamily="34" charset="-128"/>
              </a:rPr>
              <a:t>MAXIMUM LIKELIHOOD </a:t>
            </a:r>
            <a:r>
              <a:rPr lang="en-US" altLang="en-US" sz="1600" i="1" dirty="0" smtClean="0">
                <a:solidFill>
                  <a:srgbClr val="FF0000"/>
                </a:solidFill>
                <a:latin typeface="Georgia" panose="02040502050405020303" pitchFamily="18" charset="0"/>
                <a:ea typeface="ＭＳ Ｐゴシック" panose="020B0600070205080204" pitchFamily="34" charset="-128"/>
              </a:rPr>
              <a:t>PROCEDURE (HIGHLY RECOMMENDED)</a:t>
            </a:r>
          </a:p>
          <a:p>
            <a:pPr lvl="1">
              <a:lnSpc>
                <a:spcPct val="100000"/>
              </a:lnSpc>
            </a:pPr>
            <a:endParaRPr lang="en-US" altLang="en-US" sz="1600" i="1" dirty="0" smtClean="0">
              <a:solidFill>
                <a:srgbClr val="FF0000"/>
              </a:solidFill>
              <a:latin typeface="Georgia" panose="02040502050405020303" pitchFamily="18" charset="0"/>
              <a:ea typeface="ＭＳ Ｐゴシック" panose="020B0600070205080204" pitchFamily="34" charset="-128"/>
            </a:endParaRPr>
          </a:p>
          <a:p>
            <a:pPr lvl="1">
              <a:lnSpc>
                <a:spcPct val="100000"/>
              </a:lnSpc>
            </a:pPr>
            <a:r>
              <a:rPr lang="en-US" altLang="en-US" sz="1600" i="1" dirty="0" smtClean="0">
                <a:latin typeface="Georgia" panose="02040502050405020303" pitchFamily="18" charset="0"/>
                <a:ea typeface="ＭＳ Ｐゴシック" panose="020B0600070205080204" pitchFamily="34" charset="-128"/>
              </a:rPr>
              <a:t>Use a (not recommended, less power)</a:t>
            </a:r>
            <a:r>
              <a:rPr lang="en-US" altLang="en-US" sz="1600" b="1" i="1" dirty="0">
                <a:latin typeface="Georgia" panose="02040502050405020303" pitchFamily="18" charset="0"/>
                <a:ea typeface="ＭＳ Ｐゴシック" panose="020B0600070205080204" pitchFamily="34" charset="-128"/>
              </a:rPr>
              <a:t> nonparametric test </a:t>
            </a:r>
            <a:r>
              <a:rPr lang="en-US" altLang="en-US" sz="1600" b="1" i="1" dirty="0" smtClean="0">
                <a:latin typeface="Georgia" panose="02040502050405020303" pitchFamily="18" charset="0"/>
                <a:ea typeface="ＭＳ Ｐゴシック" panose="020B0600070205080204" pitchFamily="34" charset="-128"/>
              </a:rPr>
              <a:t>…</a:t>
            </a:r>
            <a:r>
              <a:rPr lang="en-US" altLang="en-US" sz="1600" i="1" dirty="0" smtClean="0">
                <a:latin typeface="Georgia" panose="02040502050405020303" pitchFamily="18" charset="0"/>
                <a:ea typeface="ＭＳ Ｐゴシック" panose="020B0600070205080204" pitchFamily="34" charset="-128"/>
              </a:rPr>
              <a:t>Friedman test (1-way only)</a:t>
            </a:r>
            <a:endParaRPr lang="en-US" altLang="en-US" i="1" dirty="0">
              <a:latin typeface="Georgia" panose="02040502050405020303" pitchFamily="18" charset="0"/>
              <a:ea typeface="ＭＳ Ｐゴシック" panose="020B0600070205080204" pitchFamily="34" charset="-128"/>
            </a:endParaRPr>
          </a:p>
        </p:txBody>
      </p:sp>
      <p:sp>
        <p:nvSpPr>
          <p:cNvPr id="6" name="Rectangle 3"/>
          <p:cNvSpPr txBox="1">
            <a:spLocks noChangeArrowheads="1"/>
          </p:cNvSpPr>
          <p:nvPr/>
        </p:nvSpPr>
        <p:spPr>
          <a:xfrm>
            <a:off x="6128057" y="1600200"/>
            <a:ext cx="5448037" cy="5029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Georgia Regular"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Georgia Regular"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Georgia Regular"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Georgia Regular"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Georgia Regular"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80000"/>
              </a:lnSpc>
              <a:buNone/>
            </a:pPr>
            <a:r>
              <a:rPr lang="en-US" altLang="en-US" sz="1800" b="1" u="sng" dirty="0" smtClean="0">
                <a:latin typeface="Georgia" panose="02040502050405020303" pitchFamily="18" charset="0"/>
                <a:ea typeface="ＭＳ Ｐゴシック" panose="020B0600070205080204" pitchFamily="34" charset="-128"/>
              </a:rPr>
              <a:t>If </a:t>
            </a:r>
            <a:r>
              <a:rPr lang="en-US" altLang="en-US" sz="1800" b="1" u="sng" dirty="0" err="1" smtClean="0">
                <a:latin typeface="Georgia" panose="02040502050405020303" pitchFamily="18" charset="0"/>
                <a:ea typeface="ＭＳ Ｐゴシック" panose="020B0600070205080204" pitchFamily="34" charset="-128"/>
              </a:rPr>
              <a:t>sphericity</a:t>
            </a:r>
            <a:r>
              <a:rPr lang="en-US" altLang="en-US" sz="1800" b="1" u="sng" dirty="0" smtClean="0">
                <a:latin typeface="Georgia" panose="02040502050405020303" pitchFamily="18" charset="0"/>
                <a:ea typeface="ＭＳ Ｐゴシック" panose="020B0600070205080204" pitchFamily="34" charset="-128"/>
              </a:rPr>
              <a:t> is NOT met, 5 options:</a:t>
            </a:r>
          </a:p>
          <a:p>
            <a:pPr marL="0" indent="0" algn="ctr">
              <a:lnSpc>
                <a:spcPct val="80000"/>
              </a:lnSpc>
              <a:buNone/>
            </a:pPr>
            <a:endParaRPr lang="en-US" altLang="en-US" sz="1800" b="1" u="sng" dirty="0" smtClean="0">
              <a:latin typeface="Georgia" panose="02040502050405020303" pitchFamily="18" charset="0"/>
              <a:ea typeface="ＭＳ Ｐゴシック" panose="020B0600070205080204" pitchFamily="34" charset="-128"/>
            </a:endParaRPr>
          </a:p>
          <a:p>
            <a:pPr lvl="1">
              <a:lnSpc>
                <a:spcPct val="110000"/>
              </a:lnSpc>
            </a:pPr>
            <a:r>
              <a:rPr lang="en-US" altLang="en-US" sz="1600" i="1" dirty="0" smtClean="0">
                <a:latin typeface="Georgia" panose="02040502050405020303" pitchFamily="18" charset="0"/>
                <a:ea typeface="ＭＳ Ｐゴシック" panose="020B0600070205080204" pitchFamily="34" charset="-128"/>
              </a:rPr>
              <a:t>Use an </a:t>
            </a:r>
            <a:r>
              <a:rPr lang="en-US" altLang="en-US" sz="1600" b="1" i="1" dirty="0" smtClean="0">
                <a:solidFill>
                  <a:srgbClr val="0070C0"/>
                </a:solidFill>
                <a:latin typeface="Georgia" panose="02040502050405020303" pitchFamily="18" charset="0"/>
                <a:ea typeface="ＭＳ Ｐゴシック" panose="020B0600070205080204" pitchFamily="34" charset="-128"/>
              </a:rPr>
              <a:t>adjusted or alternative </a:t>
            </a:r>
            <a:r>
              <a:rPr lang="en-US" altLang="en-US" sz="1600" b="1" i="1" dirty="0" smtClean="0">
                <a:latin typeface="Georgia" panose="02040502050405020303" pitchFamily="18" charset="0"/>
                <a:ea typeface="ＭＳ Ｐゴシック" panose="020B0600070205080204" pitchFamily="34" charset="-128"/>
              </a:rPr>
              <a:t>F-test </a:t>
            </a:r>
            <a:r>
              <a:rPr lang="en-US" altLang="en-US" sz="1600" i="1" dirty="0" smtClean="0">
                <a:latin typeface="Georgia" panose="02040502050405020303" pitchFamily="18" charset="0"/>
                <a:ea typeface="ＭＳ Ｐゴシック" panose="020B0600070205080204" pitchFamily="34" charset="-128"/>
              </a:rPr>
              <a:t>(recommended)</a:t>
            </a:r>
          </a:p>
          <a:p>
            <a:pPr lvl="1">
              <a:lnSpc>
                <a:spcPct val="110000"/>
              </a:lnSpc>
            </a:pPr>
            <a:endParaRPr lang="en-US" altLang="en-US" sz="1600" i="1" dirty="0" smtClean="0">
              <a:latin typeface="Georgia" panose="02040502050405020303" pitchFamily="18" charset="0"/>
              <a:ea typeface="ＭＳ Ｐゴシック" panose="020B0600070205080204" pitchFamily="34" charset="-128"/>
            </a:endParaRPr>
          </a:p>
          <a:p>
            <a:pPr lvl="1">
              <a:lnSpc>
                <a:spcPct val="110000"/>
              </a:lnSpc>
            </a:pPr>
            <a:r>
              <a:rPr lang="en-US" altLang="en-US" sz="1600" i="1" dirty="0" smtClean="0">
                <a:latin typeface="Georgia" panose="02040502050405020303" pitchFamily="18" charset="0"/>
                <a:ea typeface="ＭＳ Ｐゴシック" panose="020B0600070205080204" pitchFamily="34" charset="-128"/>
              </a:rPr>
              <a:t>Use </a:t>
            </a:r>
            <a:r>
              <a:rPr lang="en-US" altLang="en-US" sz="1600" b="1" i="1" dirty="0" smtClean="0">
                <a:latin typeface="Georgia" panose="02040502050405020303" pitchFamily="18" charset="0"/>
                <a:ea typeface="ＭＳ Ｐゴシック" panose="020B0600070205080204" pitchFamily="34" charset="-128"/>
              </a:rPr>
              <a:t>trend analysis </a:t>
            </a:r>
            <a:r>
              <a:rPr lang="en-US" altLang="en-US" sz="1600" i="1" dirty="0" smtClean="0">
                <a:latin typeface="Georgia" panose="02040502050405020303" pitchFamily="18" charset="0"/>
                <a:ea typeface="ＭＳ Ｐゴシック" panose="020B0600070205080204" pitchFamily="34" charset="-128"/>
              </a:rPr>
              <a:t>(recommended, if this is the goal)</a:t>
            </a:r>
          </a:p>
          <a:p>
            <a:pPr lvl="1">
              <a:lnSpc>
                <a:spcPct val="110000"/>
              </a:lnSpc>
            </a:pPr>
            <a:endParaRPr lang="en-US" altLang="en-US" sz="1600" i="1" dirty="0" smtClean="0">
              <a:latin typeface="Georgia" panose="02040502050405020303" pitchFamily="18" charset="0"/>
              <a:ea typeface="ＭＳ Ｐゴシック" panose="020B0600070205080204" pitchFamily="34" charset="-128"/>
            </a:endParaRPr>
          </a:p>
          <a:p>
            <a:pPr lvl="1">
              <a:lnSpc>
                <a:spcPct val="110000"/>
              </a:lnSpc>
            </a:pPr>
            <a:r>
              <a:rPr lang="en-US" altLang="en-US" sz="1600" i="1" dirty="0" smtClean="0">
                <a:latin typeface="Georgia" panose="02040502050405020303" pitchFamily="18" charset="0"/>
                <a:ea typeface="ＭＳ Ｐゴシック" panose="020B0600070205080204" pitchFamily="34" charset="-128"/>
              </a:rPr>
              <a:t>Use a multivariate test (less recommended in most cases)</a:t>
            </a:r>
          </a:p>
          <a:p>
            <a:pPr lvl="1">
              <a:lnSpc>
                <a:spcPct val="110000"/>
              </a:lnSpc>
            </a:pPr>
            <a:endParaRPr lang="en-US" altLang="en-US" sz="1600" i="1" dirty="0" smtClean="0">
              <a:solidFill>
                <a:srgbClr val="FF0000"/>
              </a:solidFill>
              <a:latin typeface="Georgia" panose="02040502050405020303" pitchFamily="18" charset="0"/>
              <a:ea typeface="ＭＳ Ｐゴシック" panose="020B0600070205080204" pitchFamily="34" charset="-128"/>
            </a:endParaRPr>
          </a:p>
          <a:p>
            <a:pPr lvl="1">
              <a:lnSpc>
                <a:spcPct val="110000"/>
              </a:lnSpc>
            </a:pPr>
            <a:r>
              <a:rPr lang="en-US" altLang="en-US" sz="1600" i="1" dirty="0" smtClean="0">
                <a:solidFill>
                  <a:srgbClr val="FF0000"/>
                </a:solidFill>
                <a:latin typeface="Georgia" panose="02040502050405020303" pitchFamily="18" charset="0"/>
                <a:ea typeface="ＭＳ Ｐゴシック" panose="020B0600070205080204" pitchFamily="34" charset="-128"/>
              </a:rPr>
              <a:t>USE A </a:t>
            </a:r>
            <a:r>
              <a:rPr lang="en-US" altLang="en-US" sz="1600" b="1" i="1" dirty="0" smtClean="0">
                <a:solidFill>
                  <a:srgbClr val="FF0000"/>
                </a:solidFill>
                <a:latin typeface="Georgia" panose="02040502050405020303" pitchFamily="18" charset="0"/>
                <a:ea typeface="ＭＳ Ｐゴシック" panose="020B0600070205080204" pitchFamily="34" charset="-128"/>
              </a:rPr>
              <a:t>MAXIMUM LIKELIHOOD PROCEDURE </a:t>
            </a:r>
            <a:r>
              <a:rPr lang="en-US" altLang="en-US" sz="1600" i="1" dirty="0" smtClean="0">
                <a:solidFill>
                  <a:srgbClr val="FF0000"/>
                </a:solidFill>
                <a:latin typeface="Georgia" panose="02040502050405020303" pitchFamily="18" charset="0"/>
                <a:ea typeface="ＭＳ Ｐゴシック" panose="020B0600070205080204" pitchFamily="34" charset="-128"/>
              </a:rPr>
              <a:t>(HIGHLY RECOMMENDED)</a:t>
            </a:r>
          </a:p>
          <a:p>
            <a:pPr lvl="1">
              <a:lnSpc>
                <a:spcPct val="110000"/>
              </a:lnSpc>
            </a:pPr>
            <a:endParaRPr lang="en-US" altLang="en-US" sz="1600" i="1" dirty="0" smtClean="0">
              <a:latin typeface="Georgia" panose="02040502050405020303" pitchFamily="18" charset="0"/>
              <a:ea typeface="ＭＳ Ｐゴシック" panose="020B0600070205080204" pitchFamily="34" charset="-128"/>
            </a:endParaRPr>
          </a:p>
          <a:p>
            <a:pPr lvl="1">
              <a:lnSpc>
                <a:spcPct val="110000"/>
              </a:lnSpc>
            </a:pPr>
            <a:r>
              <a:rPr lang="en-US" altLang="en-US" sz="1600" i="1" dirty="0" smtClean="0">
                <a:latin typeface="Georgia" panose="02040502050405020303" pitchFamily="18" charset="0"/>
                <a:ea typeface="ＭＳ Ｐゴシック" panose="020B0600070205080204" pitchFamily="34" charset="-128"/>
              </a:rPr>
              <a:t>Use a </a:t>
            </a:r>
            <a:r>
              <a:rPr lang="en-US" altLang="en-US" sz="1600" b="1" i="1" dirty="0" smtClean="0">
                <a:latin typeface="Georgia" panose="02040502050405020303" pitchFamily="18" charset="0"/>
                <a:ea typeface="ＭＳ Ｐゴシック" panose="020B0600070205080204" pitchFamily="34" charset="-128"/>
              </a:rPr>
              <a:t>nonparametric test </a:t>
            </a:r>
            <a:r>
              <a:rPr lang="en-US" altLang="en-US" sz="1600" i="1" dirty="0" smtClean="0">
                <a:latin typeface="Georgia" panose="02040502050405020303" pitchFamily="18" charset="0"/>
                <a:ea typeface="ＭＳ Ｐゴシック" panose="020B0600070205080204" pitchFamily="34" charset="-128"/>
              </a:rPr>
              <a:t>(recommended, as a last resort)…Friedman test (1-way only)</a:t>
            </a:r>
            <a:endParaRPr lang="en-US" altLang="en-US" i="1" dirty="0">
              <a:latin typeface="Georgia" panose="02040502050405020303" pitchFamily="18" charset="0"/>
              <a:ea typeface="ＭＳ Ｐゴシック" panose="020B0600070205080204" pitchFamily="34" charset="-128"/>
            </a:endParaRPr>
          </a:p>
        </p:txBody>
      </p:sp>
      <p:sp>
        <p:nvSpPr>
          <p:cNvPr id="2" name="Rounded Rectangular Callout 1"/>
          <p:cNvSpPr/>
          <p:nvPr/>
        </p:nvSpPr>
        <p:spPr>
          <a:xfrm>
            <a:off x="5271201" y="5105400"/>
            <a:ext cx="1447800" cy="914400"/>
          </a:xfrm>
          <a:prstGeom prst="wedgeRoundRectCallout">
            <a:avLst>
              <a:gd name="adj1" fmla="val -67875"/>
              <a:gd name="adj2" fmla="val 1811"/>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PSY 7650</a:t>
            </a:r>
          </a:p>
          <a:p>
            <a:pPr algn="ctr"/>
            <a:r>
              <a:rPr lang="en-US" dirty="0" smtClean="0"/>
              <a:t>MLM, HLM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1000"/>
                                        <p:tgtEl>
                                          <p:spTgt spid="5">
                                            <p:txEl>
                                              <p:pRg st="2" end="2"/>
                                            </p:txEl>
                                          </p:spTgt>
                                        </p:tgtEl>
                                      </p:cBhvr>
                                    </p:animEffect>
                                    <p:anim calcmode="lin" valueType="num">
                                      <p:cBhvr>
                                        <p:cTn id="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4" end="4"/>
                                            </p:txEl>
                                          </p:spTgt>
                                        </p:tgtEl>
                                        <p:attrNameLst>
                                          <p:attrName>style.visibility</p:attrName>
                                        </p:attrNameLst>
                                      </p:cBhvr>
                                      <p:to>
                                        <p:strVal val="visible"/>
                                      </p:to>
                                    </p:set>
                                    <p:animEffect transition="in" filter="fade">
                                      <p:cBhvr>
                                        <p:cTn id="14" dur="1000"/>
                                        <p:tgtEl>
                                          <p:spTgt spid="5">
                                            <p:txEl>
                                              <p:pRg st="4" end="4"/>
                                            </p:txEl>
                                          </p:spTgt>
                                        </p:tgtEl>
                                      </p:cBhvr>
                                    </p:animEffect>
                                    <p:anim calcmode="lin" valueType="num">
                                      <p:cBhvr>
                                        <p:cTn id="1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Effect transition="in" filter="fade">
                                      <p:cBhvr>
                                        <p:cTn id="21" dur="1000"/>
                                        <p:tgtEl>
                                          <p:spTgt spid="5">
                                            <p:txEl>
                                              <p:pRg st="6" end="6"/>
                                            </p:txEl>
                                          </p:spTgt>
                                        </p:tgtEl>
                                      </p:cBhvr>
                                    </p:animEffect>
                                    <p:anim calcmode="lin" valueType="num">
                                      <p:cBhvr>
                                        <p:cTn id="22"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8" end="8"/>
                                            </p:txEl>
                                          </p:spTgt>
                                        </p:tgtEl>
                                        <p:attrNameLst>
                                          <p:attrName>style.visibility</p:attrName>
                                        </p:attrNameLst>
                                      </p:cBhvr>
                                      <p:to>
                                        <p:strVal val="visible"/>
                                      </p:to>
                                    </p:set>
                                    <p:animEffect transition="in" filter="fade">
                                      <p:cBhvr>
                                        <p:cTn id="28" dur="1000"/>
                                        <p:tgtEl>
                                          <p:spTgt spid="5">
                                            <p:txEl>
                                              <p:pRg st="8" end="8"/>
                                            </p:txEl>
                                          </p:spTgt>
                                        </p:tgtEl>
                                      </p:cBhvr>
                                    </p:animEffect>
                                    <p:anim calcmode="lin" valueType="num">
                                      <p:cBhvr>
                                        <p:cTn id="29"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animEffect transition="in" filter="fade">
                                      <p:cBhvr>
                                        <p:cTn id="35" dur="1000"/>
                                        <p:tgtEl>
                                          <p:spTgt spid="5">
                                            <p:txEl>
                                              <p:pRg st="10" end="10"/>
                                            </p:txEl>
                                          </p:spTgt>
                                        </p:tgtEl>
                                      </p:cBhvr>
                                    </p:animEffect>
                                    <p:anim calcmode="lin" valueType="num">
                                      <p:cBhvr>
                                        <p:cTn id="36"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2" end="2"/>
                                            </p:txEl>
                                          </p:spTgt>
                                        </p:tgtEl>
                                        <p:attrNameLst>
                                          <p:attrName>style.visibility</p:attrName>
                                        </p:attrNameLst>
                                      </p:cBhvr>
                                      <p:to>
                                        <p:strVal val="visible"/>
                                      </p:to>
                                    </p:set>
                                    <p:animEffect transition="in" filter="fade">
                                      <p:cBhvr>
                                        <p:cTn id="42" dur="500"/>
                                        <p:tgtEl>
                                          <p:spTgt spid="6">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xEl>
                                              <p:pRg st="4" end="4"/>
                                            </p:txEl>
                                          </p:spTgt>
                                        </p:tgtEl>
                                        <p:attrNameLst>
                                          <p:attrName>style.visibility</p:attrName>
                                        </p:attrNameLst>
                                      </p:cBhvr>
                                      <p:to>
                                        <p:strVal val="visible"/>
                                      </p:to>
                                    </p:set>
                                    <p:animEffect transition="in" filter="fade">
                                      <p:cBhvr>
                                        <p:cTn id="47" dur="500"/>
                                        <p:tgtEl>
                                          <p:spTgt spid="6">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
                                            <p:txEl>
                                              <p:pRg st="6" end="6"/>
                                            </p:txEl>
                                          </p:spTgt>
                                        </p:tgtEl>
                                        <p:attrNameLst>
                                          <p:attrName>style.visibility</p:attrName>
                                        </p:attrNameLst>
                                      </p:cBhvr>
                                      <p:to>
                                        <p:strVal val="visible"/>
                                      </p:to>
                                    </p:set>
                                    <p:animEffect transition="in" filter="fade">
                                      <p:cBhvr>
                                        <p:cTn id="52" dur="500"/>
                                        <p:tgtEl>
                                          <p:spTgt spid="6">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
                                            <p:txEl>
                                              <p:pRg st="8" end="8"/>
                                            </p:txEl>
                                          </p:spTgt>
                                        </p:tgtEl>
                                        <p:attrNameLst>
                                          <p:attrName>style.visibility</p:attrName>
                                        </p:attrNameLst>
                                      </p:cBhvr>
                                      <p:to>
                                        <p:strVal val="visible"/>
                                      </p:to>
                                    </p:set>
                                    <p:animEffect transition="in" filter="fade">
                                      <p:cBhvr>
                                        <p:cTn id="57" dur="500"/>
                                        <p:tgtEl>
                                          <p:spTgt spid="6">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
                                            <p:txEl>
                                              <p:pRg st="10" end="10"/>
                                            </p:txEl>
                                          </p:spTgt>
                                        </p:tgtEl>
                                        <p:attrNameLst>
                                          <p:attrName>style.visibility</p:attrName>
                                        </p:attrNameLst>
                                      </p:cBhvr>
                                      <p:to>
                                        <p:strVal val="visible"/>
                                      </p:to>
                                    </p:set>
                                    <p:animEffect transition="in" filter="fade">
                                      <p:cBhvr>
                                        <p:cTn id="62"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2"/>
          <p:cNvSpPr>
            <a:spLocks noGrp="1" noChangeArrowheads="1"/>
          </p:cNvSpPr>
          <p:nvPr>
            <p:ph type="title"/>
          </p:nvPr>
        </p:nvSpPr>
        <p:spPr>
          <a:xfrm>
            <a:off x="1066800" y="304800"/>
            <a:ext cx="10058400" cy="658368"/>
          </a:xfrm>
        </p:spPr>
        <p:txBody>
          <a:bodyPr>
            <a:noAutofit/>
          </a:bodyPr>
          <a:lstStyle/>
          <a:p>
            <a:pPr algn="ctr" eaLnBrk="1" hangingPunct="1"/>
            <a:r>
              <a:rPr lang="en-US" altLang="en-US" sz="4200" b="1" dirty="0">
                <a:solidFill>
                  <a:schemeClr val="accent2"/>
                </a:solidFill>
                <a:latin typeface="Georgia" panose="02040502050405020303" pitchFamily="18" charset="0"/>
                <a:ea typeface="ＭＳ Ｐゴシック" panose="020B0600070205080204" pitchFamily="34" charset="-128"/>
              </a:rPr>
              <a:t>Alternatives</a:t>
            </a:r>
          </a:p>
        </p:txBody>
      </p:sp>
      <p:sp>
        <p:nvSpPr>
          <p:cNvPr id="69637" name="Rectangle 3"/>
          <p:cNvSpPr>
            <a:spLocks noGrp="1" noChangeArrowheads="1"/>
          </p:cNvSpPr>
          <p:nvPr>
            <p:ph idx="1"/>
          </p:nvPr>
        </p:nvSpPr>
        <p:spPr>
          <a:xfrm>
            <a:off x="304800" y="1447800"/>
            <a:ext cx="11582400" cy="5029200"/>
          </a:xfrm>
        </p:spPr>
        <p:txBody>
          <a:bodyPr>
            <a:normAutofit/>
          </a:bodyPr>
          <a:lstStyle/>
          <a:p>
            <a:pPr marL="0" indent="0" eaLnBrk="1" hangingPunct="1">
              <a:lnSpc>
                <a:spcPct val="90000"/>
              </a:lnSpc>
              <a:buNone/>
            </a:pPr>
            <a:r>
              <a:rPr lang="en-US" altLang="en-US" sz="2400" dirty="0">
                <a:latin typeface="Georgia" panose="02040502050405020303" pitchFamily="18" charset="0"/>
                <a:ea typeface="ＭＳ Ｐゴシック" panose="020B0600070205080204" pitchFamily="34" charset="-128"/>
              </a:rPr>
              <a:t>Standard univariate </a:t>
            </a:r>
            <a:r>
              <a:rPr lang="en-US" altLang="en-US" sz="2400" i="1" dirty="0">
                <a:latin typeface="Georgia" panose="02040502050405020303" pitchFamily="18" charset="0"/>
                <a:ea typeface="ＭＳ Ｐゴシック" panose="020B0600070205080204" pitchFamily="34" charset="-128"/>
              </a:rPr>
              <a:t>F</a:t>
            </a:r>
            <a:r>
              <a:rPr lang="en-US" altLang="en-US" sz="2400" dirty="0">
                <a:latin typeface="Georgia" panose="02040502050405020303" pitchFamily="18" charset="0"/>
                <a:ea typeface="ＭＳ Ｐゴシック" panose="020B0600070205080204" pitchFamily="34" charset="-128"/>
              </a:rPr>
              <a:t>-tests are </a:t>
            </a:r>
            <a:r>
              <a:rPr lang="en-US" altLang="en-US" sz="2400" b="1" dirty="0">
                <a:latin typeface="Georgia" panose="02040502050405020303" pitchFamily="18" charset="0"/>
                <a:ea typeface="ＭＳ Ｐゴシック" panose="020B0600070205080204" pitchFamily="34" charset="-128"/>
              </a:rPr>
              <a:t>not</a:t>
            </a:r>
            <a:r>
              <a:rPr lang="en-US" altLang="en-US" sz="2400" dirty="0">
                <a:latin typeface="Georgia" panose="02040502050405020303" pitchFamily="18" charset="0"/>
                <a:ea typeface="ＭＳ Ｐゴシック" panose="020B0600070205080204" pitchFamily="34" charset="-128"/>
              </a:rPr>
              <a:t> recommended when sphericity is </a:t>
            </a:r>
            <a:r>
              <a:rPr lang="en-US" altLang="en-US" sz="2400" b="1" dirty="0">
                <a:latin typeface="Georgia" panose="02040502050405020303" pitchFamily="18" charset="0"/>
                <a:ea typeface="ＭＳ Ｐゴシック" panose="020B0600070205080204" pitchFamily="34" charset="-128"/>
              </a:rPr>
              <a:t>violated</a:t>
            </a:r>
          </a:p>
          <a:p>
            <a:pPr lvl="1" eaLnBrk="1" hangingPunct="1">
              <a:lnSpc>
                <a:spcPct val="90000"/>
              </a:lnSpc>
            </a:pPr>
            <a:r>
              <a:rPr lang="en-US" altLang="en-US" sz="2000" dirty="0">
                <a:latin typeface="Georgia" panose="02040502050405020303" pitchFamily="18" charset="0"/>
                <a:ea typeface="ＭＳ Ｐゴシック" panose="020B0600070205080204" pitchFamily="34" charset="-128"/>
              </a:rPr>
              <a:t>As mentioned before, will be too liberal and inaccurate (increased risk for Type I error)</a:t>
            </a:r>
          </a:p>
          <a:p>
            <a:pPr lvl="4" eaLnBrk="1" hangingPunct="1">
              <a:lnSpc>
                <a:spcPct val="90000"/>
              </a:lnSpc>
            </a:pPr>
            <a:endParaRPr lang="en-US" altLang="en-US" dirty="0">
              <a:latin typeface="Georgia" panose="02040502050405020303" pitchFamily="18" charset="0"/>
              <a:ea typeface="ＭＳ Ｐゴシック" panose="020B0600070205080204" pitchFamily="34" charset="-128"/>
            </a:endParaRPr>
          </a:p>
          <a:p>
            <a:pPr marL="0" indent="0" eaLnBrk="1" hangingPunct="1">
              <a:lnSpc>
                <a:spcPct val="90000"/>
              </a:lnSpc>
              <a:buNone/>
            </a:pPr>
            <a:r>
              <a:rPr lang="en-US" altLang="en-US" sz="2400" b="1" u="sng" dirty="0">
                <a:solidFill>
                  <a:schemeClr val="accent2"/>
                </a:solidFill>
                <a:latin typeface="Georgia" panose="02040502050405020303" pitchFamily="18" charset="0"/>
                <a:ea typeface="ＭＳ Ｐゴシック" panose="020B0600070205080204" pitchFamily="34" charset="-128"/>
              </a:rPr>
              <a:t>Trend analysis</a:t>
            </a:r>
          </a:p>
          <a:p>
            <a:pPr lvl="1" eaLnBrk="1" hangingPunct="1">
              <a:lnSpc>
                <a:spcPct val="90000"/>
              </a:lnSpc>
            </a:pPr>
            <a:r>
              <a:rPr lang="en-US" altLang="en-US" sz="2000" dirty="0">
                <a:latin typeface="Georgia" panose="02040502050405020303" pitchFamily="18" charset="0"/>
                <a:ea typeface="ＭＳ Ｐゴシック" panose="020B0600070205080204" pitchFamily="34" charset="-128"/>
              </a:rPr>
              <a:t>Sphericity assumption </a:t>
            </a:r>
            <a:r>
              <a:rPr lang="en-US" altLang="en-US" sz="2000" b="1" dirty="0">
                <a:latin typeface="Georgia" panose="02040502050405020303" pitchFamily="18" charset="0"/>
                <a:ea typeface="ＭＳ Ｐゴシック" panose="020B0600070205080204" pitchFamily="34" charset="-128"/>
              </a:rPr>
              <a:t>irrelevant</a:t>
            </a:r>
          </a:p>
          <a:p>
            <a:pPr lvl="1" eaLnBrk="1" hangingPunct="1">
              <a:lnSpc>
                <a:spcPct val="90000"/>
              </a:lnSpc>
            </a:pPr>
            <a:r>
              <a:rPr lang="en-US" altLang="en-US" sz="2000" dirty="0">
                <a:latin typeface="Georgia" panose="02040502050405020303" pitchFamily="18" charset="0"/>
                <a:ea typeface="ＭＳ Ｐゴシック" panose="020B0600070205080204" pitchFamily="34" charset="-128"/>
              </a:rPr>
              <a:t>Series of smaller </a:t>
            </a:r>
            <a:r>
              <a:rPr lang="en-US" altLang="en-US" sz="2000" b="1" dirty="0">
                <a:latin typeface="Georgia" panose="02040502050405020303" pitchFamily="18" charset="0"/>
                <a:ea typeface="ＭＳ Ｐゴシック" panose="020B0600070205080204" pitchFamily="34" charset="-128"/>
              </a:rPr>
              <a:t>pairwise</a:t>
            </a:r>
            <a:r>
              <a:rPr lang="en-US" altLang="en-US" sz="2000" dirty="0">
                <a:latin typeface="Georgia" panose="02040502050405020303" pitchFamily="18" charset="0"/>
                <a:ea typeface="ＭＳ Ｐゴシック" panose="020B0600070205080204" pitchFamily="34" charset="-128"/>
              </a:rPr>
              <a:t> comparisons across levels of the RM factor</a:t>
            </a:r>
          </a:p>
          <a:p>
            <a:pPr lvl="1" eaLnBrk="1" hangingPunct="1">
              <a:lnSpc>
                <a:spcPct val="90000"/>
              </a:lnSpc>
            </a:pPr>
            <a:r>
              <a:rPr lang="en-US" altLang="en-US" sz="2000" dirty="0">
                <a:latin typeface="Georgia" panose="02040502050405020303" pitchFamily="18" charset="0"/>
                <a:ea typeface="ＭＳ Ｐゴシック" panose="020B0600070205080204" pitchFamily="34" charset="-128"/>
              </a:rPr>
              <a:t>Preferred for questions regarding the </a:t>
            </a:r>
            <a:r>
              <a:rPr lang="en-US" altLang="en-US" sz="2000" b="1" dirty="0">
                <a:latin typeface="Georgia" panose="02040502050405020303" pitchFamily="18" charset="0"/>
                <a:ea typeface="ＭＳ Ｐゴシック" panose="020B0600070205080204" pitchFamily="34" charset="-128"/>
              </a:rPr>
              <a:t>shape</a:t>
            </a:r>
            <a:r>
              <a:rPr lang="en-US" altLang="en-US" sz="2000" dirty="0">
                <a:latin typeface="Georgia" panose="02040502050405020303" pitchFamily="18" charset="0"/>
                <a:ea typeface="ＭＳ Ｐゴシック" panose="020B0600070205080204" pitchFamily="34" charset="-128"/>
              </a:rPr>
              <a:t> of the pattern in the DV over time</a:t>
            </a:r>
          </a:p>
          <a:p>
            <a:pPr lvl="1" eaLnBrk="1" hangingPunct="1">
              <a:lnSpc>
                <a:spcPct val="90000"/>
              </a:lnSpc>
            </a:pPr>
            <a:endParaRPr lang="en-US" altLang="en-US" sz="2000" dirty="0">
              <a:latin typeface="Georgia" panose="02040502050405020303" pitchFamily="18" charset="0"/>
              <a:ea typeface="ＭＳ Ｐゴシック" panose="020B0600070205080204" pitchFamily="34" charset="-128"/>
            </a:endParaRPr>
          </a:p>
        </p:txBody>
      </p:sp>
      <p:sp>
        <p:nvSpPr>
          <p:cNvPr id="696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73C7DE3-DFB0-4ECC-8FAD-D8D219D7A084}" type="slidenum">
              <a:rPr lang="en-US" altLang="en-US" sz="1400">
                <a:latin typeface="Georgia Regular" panose="02040502050405020303" pitchFamily="18" charset="0"/>
              </a:rPr>
              <a:pPr eaLnBrk="1" hangingPunct="1"/>
              <a:t>31</a:t>
            </a:fld>
            <a:endParaRPr lang="en-US" altLang="en-US" sz="1400" dirty="0">
              <a:latin typeface="Georgia Regular" panose="02040502050405020303"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3"/>
          <p:cNvSpPr>
            <a:spLocks noGrp="1" noChangeArrowheads="1"/>
          </p:cNvSpPr>
          <p:nvPr>
            <p:ph idx="1"/>
          </p:nvPr>
        </p:nvSpPr>
        <p:spPr>
          <a:xfrm>
            <a:off x="228600" y="283146"/>
            <a:ext cx="11887200" cy="6172200"/>
          </a:xfrm>
        </p:spPr>
        <p:txBody>
          <a:bodyPr>
            <a:noAutofit/>
          </a:bodyPr>
          <a:lstStyle/>
          <a:p>
            <a:pPr marL="0" indent="0">
              <a:lnSpc>
                <a:spcPct val="80000"/>
              </a:lnSpc>
              <a:buNone/>
            </a:pPr>
            <a:r>
              <a:rPr lang="en-US" altLang="en-US" sz="2800" b="1" u="sng" dirty="0">
                <a:solidFill>
                  <a:schemeClr val="accent2"/>
                </a:solidFill>
                <a:latin typeface="Georgia" panose="02040502050405020303" pitchFamily="18" charset="0"/>
                <a:ea typeface="ＭＳ Ｐゴシック" panose="020B0600070205080204" pitchFamily="34" charset="-128"/>
              </a:rPr>
              <a:t>Adjusted or alternative univariate </a:t>
            </a:r>
            <a:r>
              <a:rPr lang="en-US" altLang="en-US" sz="2800" b="1" i="1" u="sng" dirty="0">
                <a:solidFill>
                  <a:schemeClr val="accent2"/>
                </a:solidFill>
                <a:latin typeface="Georgia" panose="02040502050405020303" pitchFamily="18" charset="0"/>
                <a:ea typeface="ＭＳ Ｐゴシック" panose="020B0600070205080204" pitchFamily="34" charset="-128"/>
              </a:rPr>
              <a:t>F</a:t>
            </a:r>
            <a:r>
              <a:rPr lang="en-US" altLang="en-US" sz="2800" b="1" u="sng" dirty="0">
                <a:solidFill>
                  <a:schemeClr val="accent2"/>
                </a:solidFill>
                <a:latin typeface="Georgia" panose="02040502050405020303" pitchFamily="18" charset="0"/>
                <a:ea typeface="ＭＳ Ｐゴシック" panose="020B0600070205080204" pitchFamily="34" charset="-128"/>
              </a:rPr>
              <a:t>-tests</a:t>
            </a:r>
            <a:r>
              <a:rPr lang="en-US" altLang="en-US" sz="2800" b="1" dirty="0">
                <a:solidFill>
                  <a:schemeClr val="accent2"/>
                </a:solidFill>
                <a:latin typeface="Georgia" panose="02040502050405020303" pitchFamily="18" charset="0"/>
                <a:ea typeface="ＭＳ Ｐゴシック" panose="020B0600070205080204" pitchFamily="34" charset="-128"/>
              </a:rPr>
              <a:t> </a:t>
            </a:r>
            <a:r>
              <a:rPr lang="en-US" altLang="en-US" sz="1800" b="1" i="1" dirty="0">
                <a:latin typeface="Georgia" panose="02040502050405020303" pitchFamily="18" charset="0"/>
                <a:ea typeface="ＭＳ Ｐゴシック" panose="020B0600070205080204" pitchFamily="34" charset="-128"/>
              </a:rPr>
              <a:t>(</a:t>
            </a:r>
            <a:r>
              <a:rPr lang="en-US" altLang="en-US" sz="1800" i="1" dirty="0">
                <a:latin typeface="Georgia" panose="02040502050405020303" pitchFamily="18" charset="0"/>
                <a:ea typeface="ＭＳ Ｐゴシック" panose="020B0600070205080204" pitchFamily="34" charset="-128"/>
              </a:rPr>
              <a:t>Useful for </a:t>
            </a:r>
            <a:r>
              <a:rPr lang="en-US" altLang="en-US" sz="1800" b="1" i="1" dirty="0">
                <a:latin typeface="Georgia" panose="02040502050405020303" pitchFamily="18" charset="0"/>
                <a:ea typeface="ＭＳ Ｐゴシック" panose="020B0600070205080204" pitchFamily="34" charset="-128"/>
              </a:rPr>
              <a:t>“smaller” N)</a:t>
            </a:r>
          </a:p>
          <a:p>
            <a:pPr lvl="1">
              <a:lnSpc>
                <a:spcPct val="80000"/>
              </a:lnSpc>
            </a:pPr>
            <a:endParaRPr lang="en-US" altLang="en-US" sz="2000" b="1" i="1" dirty="0">
              <a:latin typeface="Georgia" panose="02040502050405020303" pitchFamily="18" charset="0"/>
              <a:ea typeface="ＭＳ Ｐゴシック" panose="020B0600070205080204" pitchFamily="34" charset="-128"/>
            </a:endParaRPr>
          </a:p>
          <a:p>
            <a:pPr lvl="1">
              <a:lnSpc>
                <a:spcPct val="80000"/>
              </a:lnSpc>
            </a:pPr>
            <a:r>
              <a:rPr lang="en-US" altLang="en-US" sz="2000" b="1" i="1" dirty="0">
                <a:solidFill>
                  <a:srgbClr val="FF0000"/>
                </a:solidFill>
                <a:latin typeface="Georgia" panose="02040502050405020303" pitchFamily="18" charset="0"/>
                <a:ea typeface="ＭＳ Ｐゴシック" panose="020B0600070205080204" pitchFamily="34" charset="-128"/>
              </a:rPr>
              <a:t>DEGREES OF FREEDOM </a:t>
            </a:r>
            <a:r>
              <a:rPr lang="en-US" altLang="en-US" sz="2000" dirty="0">
                <a:latin typeface="Georgia" panose="02040502050405020303" pitchFamily="18" charset="0"/>
                <a:ea typeface="ＭＳ Ｐゴシック" panose="020B0600070205080204" pitchFamily="34" charset="-128"/>
              </a:rPr>
              <a:t>(</a:t>
            </a:r>
            <a:r>
              <a:rPr lang="en-US" altLang="en-US" sz="2000" i="1" dirty="0">
                <a:latin typeface="Georgia" panose="02040502050405020303" pitchFamily="18" charset="0"/>
                <a:ea typeface="ＭＳ Ｐゴシック" panose="020B0600070205080204" pitchFamily="34" charset="-128"/>
              </a:rPr>
              <a:t>numerator and denominator</a:t>
            </a:r>
            <a:r>
              <a:rPr lang="en-US" altLang="en-US" sz="2000" dirty="0">
                <a:latin typeface="Georgia" panose="02040502050405020303" pitchFamily="18" charset="0"/>
                <a:ea typeface="ＭＳ Ｐゴシック" panose="020B0600070205080204" pitchFamily="34" charset="-128"/>
              </a:rPr>
              <a:t>) are REDUCED by </a:t>
            </a:r>
            <a:r>
              <a:rPr lang="en-US" altLang="en-US" sz="2000" dirty="0">
                <a:solidFill>
                  <a:srgbClr val="FF0000"/>
                </a:solidFill>
                <a:latin typeface="Georgia" panose="02040502050405020303" pitchFamily="18" charset="0"/>
                <a:ea typeface="ＭＳ Ｐゴシック" panose="020B0600070205080204" pitchFamily="34" charset="-128"/>
              </a:rPr>
              <a:t>multiplying by EPSILON </a:t>
            </a:r>
          </a:p>
          <a:p>
            <a:pPr lvl="2">
              <a:lnSpc>
                <a:spcPct val="80000"/>
              </a:lnSpc>
            </a:pPr>
            <a:r>
              <a:rPr lang="en-US" altLang="en-US" b="1" dirty="0">
                <a:solidFill>
                  <a:srgbClr val="FF0000"/>
                </a:solidFill>
                <a:latin typeface="Georgia" panose="02040502050405020303" pitchFamily="18" charset="0"/>
                <a:ea typeface="ＭＳ Ｐゴシック" panose="020B0600070205080204" pitchFamily="34" charset="-128"/>
              </a:rPr>
              <a:t>Epsilon</a:t>
            </a:r>
            <a:r>
              <a:rPr lang="en-US" altLang="en-US" dirty="0">
                <a:latin typeface="Georgia" panose="02040502050405020303" pitchFamily="18" charset="0"/>
                <a:ea typeface="ＭＳ Ｐゴシック" panose="020B0600070205080204" pitchFamily="34" charset="-128"/>
              </a:rPr>
              <a:t> = an adjustment factor describing the magnitude of the departure from sphericity</a:t>
            </a:r>
          </a:p>
          <a:p>
            <a:pPr lvl="2">
              <a:lnSpc>
                <a:spcPct val="80000"/>
              </a:lnSpc>
            </a:pPr>
            <a:r>
              <a:rPr lang="en-US" altLang="en-US" dirty="0">
                <a:latin typeface="Georgia" panose="02040502050405020303" pitchFamily="18" charset="0"/>
                <a:ea typeface="ＭＳ Ｐゴシック" panose="020B0600070205080204" pitchFamily="34" charset="-128"/>
              </a:rPr>
              <a:t>If sphericity assumption is perfectly met, epsilon = 1</a:t>
            </a:r>
          </a:p>
          <a:p>
            <a:pPr lvl="2">
              <a:lnSpc>
                <a:spcPct val="80000"/>
              </a:lnSpc>
            </a:pPr>
            <a:r>
              <a:rPr lang="en-US" altLang="en-US" dirty="0">
                <a:latin typeface="Georgia" panose="02040502050405020303" pitchFamily="18" charset="0"/>
                <a:ea typeface="ＭＳ Ｐゴシック" panose="020B0600070205080204" pitchFamily="34" charset="-128"/>
              </a:rPr>
              <a:t>Epsilon &lt; 1 indicates departure from sphericity</a:t>
            </a:r>
          </a:p>
          <a:p>
            <a:pPr lvl="3">
              <a:lnSpc>
                <a:spcPct val="80000"/>
              </a:lnSpc>
            </a:pPr>
            <a:r>
              <a:rPr lang="en-US" altLang="en-US" sz="2000" dirty="0">
                <a:latin typeface="Georgia" panose="02040502050405020303" pitchFamily="18" charset="0"/>
                <a:ea typeface="ＭＳ Ｐゴシック" panose="020B0600070205080204" pitchFamily="34" charset="-128"/>
              </a:rPr>
              <a:t>Lower-bound depends on </a:t>
            </a:r>
            <a:r>
              <a:rPr lang="en-US" altLang="en-US" sz="2000" i="1" dirty="0">
                <a:latin typeface="Georgia" panose="02040502050405020303" pitchFamily="18" charset="0"/>
                <a:ea typeface="ＭＳ Ｐゴシック" panose="020B0600070205080204" pitchFamily="34" charset="-128"/>
              </a:rPr>
              <a:t>k</a:t>
            </a:r>
            <a:r>
              <a:rPr lang="en-US" altLang="en-US" sz="2000" dirty="0">
                <a:latin typeface="Georgia" panose="02040502050405020303" pitchFamily="18" charset="0"/>
                <a:ea typeface="ＭＳ Ｐゴシック" panose="020B0600070205080204" pitchFamily="34" charset="-128"/>
              </a:rPr>
              <a:t> levels of RM factor</a:t>
            </a:r>
          </a:p>
          <a:p>
            <a:pPr lvl="4">
              <a:lnSpc>
                <a:spcPct val="80000"/>
              </a:lnSpc>
            </a:pPr>
            <a:r>
              <a:rPr lang="en-US" altLang="en-US" sz="2000" dirty="0">
                <a:latin typeface="Georgia" panose="02040502050405020303" pitchFamily="18" charset="0"/>
                <a:ea typeface="ＭＳ Ｐゴシック" panose="020B0600070205080204" pitchFamily="34" charset="-128"/>
              </a:rPr>
              <a:t>1 / (</a:t>
            </a:r>
            <a:r>
              <a:rPr lang="en-US" altLang="en-US" sz="2000" i="1" dirty="0">
                <a:latin typeface="Georgia" panose="02040502050405020303" pitchFamily="18" charset="0"/>
                <a:ea typeface="ＭＳ Ｐゴシック" panose="020B0600070205080204" pitchFamily="34" charset="-128"/>
              </a:rPr>
              <a:t>k</a:t>
            </a:r>
            <a:r>
              <a:rPr lang="en-US" altLang="en-US" sz="2000" dirty="0">
                <a:latin typeface="Georgia" panose="02040502050405020303" pitchFamily="18" charset="0"/>
                <a:ea typeface="ＭＳ Ｐゴシック" panose="020B0600070205080204" pitchFamily="34" charset="-128"/>
              </a:rPr>
              <a:t> – 1), thus when </a:t>
            </a:r>
            <a:r>
              <a:rPr lang="en-US" altLang="en-US" sz="2000" i="1" dirty="0">
                <a:latin typeface="Georgia" panose="02040502050405020303" pitchFamily="18" charset="0"/>
                <a:ea typeface="ＭＳ Ｐゴシック" panose="020B0600070205080204" pitchFamily="34" charset="-128"/>
              </a:rPr>
              <a:t>k</a:t>
            </a:r>
            <a:r>
              <a:rPr lang="en-US" altLang="en-US" sz="2000" dirty="0">
                <a:latin typeface="Georgia" panose="02040502050405020303" pitchFamily="18" charset="0"/>
                <a:ea typeface="ＭＳ Ｐゴシック" panose="020B0600070205080204" pitchFamily="34" charset="-128"/>
              </a:rPr>
              <a:t> = 3, epsilon can be as small as .50</a:t>
            </a:r>
          </a:p>
          <a:p>
            <a:pPr lvl="4">
              <a:lnSpc>
                <a:spcPct val="80000"/>
              </a:lnSpc>
            </a:pPr>
            <a:endParaRPr lang="en-US" altLang="en-US" sz="2000" dirty="0">
              <a:latin typeface="Georgia" panose="02040502050405020303" pitchFamily="18" charset="0"/>
              <a:ea typeface="ＭＳ Ｐゴシック" panose="020B0600070205080204" pitchFamily="34" charset="-128"/>
            </a:endParaRPr>
          </a:p>
          <a:p>
            <a:pPr lvl="1">
              <a:lnSpc>
                <a:spcPct val="80000"/>
              </a:lnSpc>
            </a:pPr>
            <a:r>
              <a:rPr lang="en-US" altLang="en-US" sz="2000" dirty="0">
                <a:latin typeface="Georgia" panose="02040502050405020303" pitchFamily="18" charset="0"/>
                <a:ea typeface="ＭＳ Ｐゴシック" panose="020B0600070205080204" pitchFamily="34" charset="-128"/>
              </a:rPr>
              <a:t>MORE conservative </a:t>
            </a:r>
            <a:r>
              <a:rPr lang="en-US" altLang="en-US" sz="2000" i="1" dirty="0">
                <a:latin typeface="Georgia" panose="02040502050405020303" pitchFamily="18" charset="0"/>
                <a:ea typeface="ＭＳ Ｐゴシック" panose="020B0600070205080204" pitchFamily="34" charset="-128"/>
              </a:rPr>
              <a:t>F</a:t>
            </a:r>
            <a:r>
              <a:rPr lang="en-US" altLang="en-US" sz="2000" dirty="0">
                <a:latin typeface="Georgia" panose="02040502050405020303" pitchFamily="18" charset="0"/>
                <a:ea typeface="ＭＳ Ｐゴシック" panose="020B0600070205080204" pitchFamily="34" charset="-128"/>
              </a:rPr>
              <a:t>-critical value</a:t>
            </a:r>
          </a:p>
          <a:p>
            <a:pPr lvl="2">
              <a:lnSpc>
                <a:spcPct val="80000"/>
              </a:lnSpc>
            </a:pPr>
            <a:r>
              <a:rPr lang="en-US" altLang="en-US" b="1" i="1" dirty="0" err="1">
                <a:solidFill>
                  <a:srgbClr val="FF0000"/>
                </a:solidFill>
                <a:latin typeface="Georgia" panose="02040502050405020303" pitchFamily="18" charset="0"/>
                <a:ea typeface="ＭＳ Ｐゴシック" panose="020B0600070205080204" pitchFamily="34" charset="-128"/>
              </a:rPr>
              <a:t>df</a:t>
            </a:r>
            <a:r>
              <a:rPr lang="en-US" altLang="en-US" b="1" dirty="0">
                <a:solidFill>
                  <a:srgbClr val="FF0000"/>
                </a:solidFill>
                <a:latin typeface="Georgia" panose="02040502050405020303" pitchFamily="18" charset="0"/>
                <a:ea typeface="ＭＳ Ｐゴシック" panose="020B0600070205080204" pitchFamily="34" charset="-128"/>
              </a:rPr>
              <a:t> correction </a:t>
            </a:r>
            <a:r>
              <a:rPr lang="en-US" altLang="en-US" dirty="0">
                <a:latin typeface="Georgia" panose="02040502050405020303" pitchFamily="18" charset="0"/>
                <a:ea typeface="ＭＳ Ｐゴシック" panose="020B0600070205080204" pitchFamily="34" charset="-128"/>
              </a:rPr>
              <a:t>approaches have been </a:t>
            </a:r>
            <a:r>
              <a:rPr lang="en-US" altLang="en-US" b="1" dirty="0">
                <a:latin typeface="Georgia" panose="02040502050405020303" pitchFamily="18" charset="0"/>
                <a:ea typeface="ＭＳ Ｐゴシック" panose="020B0600070205080204" pitchFamily="34" charset="-128"/>
              </a:rPr>
              <a:t>criticized as too conservative</a:t>
            </a:r>
            <a:r>
              <a:rPr lang="en-US" altLang="en-US" dirty="0">
                <a:latin typeface="Georgia" panose="02040502050405020303" pitchFamily="18" charset="0"/>
                <a:ea typeface="ＭＳ Ｐゴシック" panose="020B0600070205080204" pitchFamily="34" charset="-128"/>
              </a:rPr>
              <a:t>, </a:t>
            </a:r>
          </a:p>
          <a:p>
            <a:pPr lvl="2">
              <a:lnSpc>
                <a:spcPct val="80000"/>
              </a:lnSpc>
            </a:pPr>
            <a:r>
              <a:rPr lang="en-US" altLang="en-US" dirty="0">
                <a:latin typeface="Georgia" panose="02040502050405020303" pitchFamily="18" charset="0"/>
                <a:ea typeface="ＭＳ Ｐゴシック" panose="020B0600070205080204" pitchFamily="34" charset="-128"/>
              </a:rPr>
              <a:t>increasing risk of Type II error, as they assume maximal heterogeneity among cells</a:t>
            </a:r>
          </a:p>
          <a:p>
            <a:pPr lvl="2">
              <a:lnSpc>
                <a:spcPct val="80000"/>
              </a:lnSpc>
            </a:pPr>
            <a:endParaRPr lang="en-US" altLang="en-US" dirty="0">
              <a:latin typeface="Georgia" panose="02040502050405020303" pitchFamily="18" charset="0"/>
              <a:ea typeface="ＭＳ Ｐゴシック" panose="020B0600070205080204" pitchFamily="34" charset="-128"/>
            </a:endParaRPr>
          </a:p>
          <a:p>
            <a:pPr marL="0" indent="0" eaLnBrk="1" hangingPunct="1">
              <a:lnSpc>
                <a:spcPct val="90000"/>
              </a:lnSpc>
              <a:buNone/>
            </a:pPr>
            <a:r>
              <a:rPr lang="en-US" altLang="en-US" sz="2000" dirty="0">
                <a:latin typeface="Georgia" panose="02040502050405020303" pitchFamily="18" charset="0"/>
                <a:ea typeface="ＭＳ Ｐゴシック" panose="020B0600070205080204" pitchFamily="34" charset="-128"/>
              </a:rPr>
              <a:t>Several approaches (most-to-least conservative)</a:t>
            </a:r>
          </a:p>
          <a:p>
            <a:pPr lvl="2" eaLnBrk="1" hangingPunct="1">
              <a:lnSpc>
                <a:spcPct val="90000"/>
              </a:lnSpc>
            </a:pPr>
            <a:r>
              <a:rPr lang="en-US" altLang="en-US" b="1" u="sng" dirty="0">
                <a:solidFill>
                  <a:schemeClr val="accent1">
                    <a:lumMod val="75000"/>
                  </a:schemeClr>
                </a:solidFill>
                <a:latin typeface="Georgia" panose="02040502050405020303" pitchFamily="18" charset="0"/>
                <a:ea typeface="ＭＳ Ｐゴシック" panose="020B0600070205080204" pitchFamily="34" charset="-128"/>
              </a:rPr>
              <a:t>Lower-bound:</a:t>
            </a:r>
            <a:r>
              <a:rPr lang="en-US" altLang="en-US" dirty="0">
                <a:solidFill>
                  <a:schemeClr val="accent1">
                    <a:lumMod val="75000"/>
                  </a:schemeClr>
                </a:solidFill>
                <a:latin typeface="Georgia" panose="02040502050405020303" pitchFamily="18" charset="0"/>
                <a:ea typeface="ＭＳ Ｐゴシック" panose="020B0600070205080204" pitchFamily="34" charset="-128"/>
              </a:rPr>
              <a:t> Uses the lower bound estimate of epsilon in the </a:t>
            </a:r>
            <a:r>
              <a:rPr lang="en-US" altLang="en-US" i="1" dirty="0" err="1">
                <a:solidFill>
                  <a:schemeClr val="accent1">
                    <a:lumMod val="75000"/>
                  </a:schemeClr>
                </a:solidFill>
                <a:latin typeface="Georgia" panose="02040502050405020303" pitchFamily="18" charset="0"/>
                <a:ea typeface="ＭＳ Ｐゴシック" panose="020B0600070205080204" pitchFamily="34" charset="-128"/>
              </a:rPr>
              <a:t>df</a:t>
            </a:r>
            <a:r>
              <a:rPr lang="en-US" altLang="en-US" i="1" dirty="0">
                <a:solidFill>
                  <a:schemeClr val="accent1">
                    <a:lumMod val="75000"/>
                  </a:schemeClr>
                </a:solidFill>
                <a:latin typeface="Georgia" panose="02040502050405020303" pitchFamily="18" charset="0"/>
                <a:ea typeface="ＭＳ Ｐゴシック" panose="020B0600070205080204" pitchFamily="34" charset="-128"/>
              </a:rPr>
              <a:t> </a:t>
            </a:r>
            <a:r>
              <a:rPr lang="en-US" altLang="en-US" dirty="0">
                <a:solidFill>
                  <a:schemeClr val="accent1">
                    <a:lumMod val="75000"/>
                  </a:schemeClr>
                </a:solidFill>
                <a:latin typeface="Georgia" panose="02040502050405020303" pitchFamily="18" charset="0"/>
                <a:ea typeface="ＭＳ Ｐゴシック" panose="020B0600070205080204" pitchFamily="34" charset="-128"/>
              </a:rPr>
              <a:t>correction</a:t>
            </a:r>
          </a:p>
          <a:p>
            <a:pPr lvl="2" eaLnBrk="1" hangingPunct="1">
              <a:lnSpc>
                <a:spcPct val="90000"/>
              </a:lnSpc>
            </a:pPr>
            <a:r>
              <a:rPr lang="en-US" altLang="en-US" b="1" u="sng" dirty="0">
                <a:solidFill>
                  <a:srgbClr val="7030A0"/>
                </a:solidFill>
                <a:latin typeface="Georgia" panose="02040502050405020303" pitchFamily="18" charset="0"/>
                <a:ea typeface="ＭＳ Ｐゴシック" panose="020B0600070205080204" pitchFamily="34" charset="-128"/>
              </a:rPr>
              <a:t>Greenhouse-</a:t>
            </a:r>
            <a:r>
              <a:rPr lang="en-US" altLang="en-US" b="1" u="sng" dirty="0" err="1">
                <a:solidFill>
                  <a:srgbClr val="7030A0"/>
                </a:solidFill>
                <a:latin typeface="Georgia" panose="02040502050405020303" pitchFamily="18" charset="0"/>
                <a:ea typeface="ＭＳ Ｐゴシック" panose="020B0600070205080204" pitchFamily="34" charset="-128"/>
              </a:rPr>
              <a:t>Geisser</a:t>
            </a:r>
            <a:r>
              <a:rPr lang="en-US" altLang="en-US" b="1" u="sng" dirty="0">
                <a:solidFill>
                  <a:srgbClr val="7030A0"/>
                </a:solidFill>
                <a:latin typeface="Georgia" panose="02040502050405020303" pitchFamily="18" charset="0"/>
                <a:ea typeface="ＭＳ Ｐゴシック" panose="020B0600070205080204" pitchFamily="34" charset="-128"/>
              </a:rPr>
              <a:t>:</a:t>
            </a:r>
            <a:r>
              <a:rPr lang="en-US" altLang="en-US" dirty="0">
                <a:solidFill>
                  <a:srgbClr val="7030A0"/>
                </a:solidFill>
                <a:latin typeface="Georgia" panose="02040502050405020303" pitchFamily="18" charset="0"/>
                <a:ea typeface="ＭＳ Ｐゴシック" panose="020B0600070205080204" pitchFamily="34" charset="-128"/>
              </a:rPr>
              <a:t> Considered conservative and tends to underestimate epsilon when epsilon is close to 1 (danger for over-correction)</a:t>
            </a:r>
          </a:p>
          <a:p>
            <a:pPr lvl="2" eaLnBrk="1" hangingPunct="1">
              <a:lnSpc>
                <a:spcPct val="90000"/>
              </a:lnSpc>
            </a:pPr>
            <a:r>
              <a:rPr lang="en-US" altLang="en-US" b="1" u="sng" dirty="0">
                <a:solidFill>
                  <a:schemeClr val="accent4">
                    <a:lumMod val="60000"/>
                    <a:lumOff val="40000"/>
                  </a:schemeClr>
                </a:solidFill>
                <a:latin typeface="Georgia" panose="02040502050405020303" pitchFamily="18" charset="0"/>
                <a:ea typeface="ＭＳ Ｐゴシック" panose="020B0600070205080204" pitchFamily="34" charset="-128"/>
              </a:rPr>
              <a:t>Huynh-</a:t>
            </a:r>
            <a:r>
              <a:rPr lang="en-US" altLang="en-US" b="1" u="sng" dirty="0" err="1">
                <a:solidFill>
                  <a:schemeClr val="accent4">
                    <a:lumMod val="60000"/>
                    <a:lumOff val="40000"/>
                  </a:schemeClr>
                </a:solidFill>
                <a:latin typeface="Georgia" panose="02040502050405020303" pitchFamily="18" charset="0"/>
                <a:ea typeface="ＭＳ Ｐゴシック" panose="020B0600070205080204" pitchFamily="34" charset="-128"/>
              </a:rPr>
              <a:t>Feldt</a:t>
            </a:r>
            <a:r>
              <a:rPr lang="en-US" altLang="en-US" dirty="0">
                <a:solidFill>
                  <a:schemeClr val="accent4">
                    <a:lumMod val="60000"/>
                    <a:lumOff val="40000"/>
                  </a:schemeClr>
                </a:solidFill>
                <a:latin typeface="Georgia" panose="02040502050405020303" pitchFamily="18" charset="0"/>
                <a:ea typeface="ＭＳ Ｐゴシック" panose="020B0600070205080204" pitchFamily="34" charset="-128"/>
              </a:rPr>
              <a:t>: Considered less conservative when true value of epsilon is </a:t>
            </a:r>
            <a:r>
              <a:rPr lang="en-US" altLang="en-US" dirty="0">
                <a:solidFill>
                  <a:schemeClr val="accent4">
                    <a:lumMod val="60000"/>
                    <a:lumOff val="40000"/>
                  </a:schemeClr>
                </a:solidFill>
                <a:latin typeface="Georgia" panose="02040502050405020303" pitchFamily="18" charset="0"/>
                <a:ea typeface="ＭＳ Ｐゴシック" panose="020B0600070205080204" pitchFamily="34" charset="-128"/>
                <a:cs typeface="Arial" panose="020B0604020202020204" pitchFamily="34" charset="0"/>
              </a:rPr>
              <a:t>≥ .75; but also overestimates sphericity</a:t>
            </a:r>
          </a:p>
        </p:txBody>
      </p:sp>
      <p:sp>
        <p:nvSpPr>
          <p:cNvPr id="727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F29F10F-BF81-44C3-8677-56E1CD64150A}" type="slidenum">
              <a:rPr lang="en-US" altLang="en-US" sz="1400">
                <a:latin typeface="Georgia Regular" panose="02040502050405020303" pitchFamily="18" charset="0"/>
              </a:rPr>
              <a:pPr eaLnBrk="1" hangingPunct="1"/>
              <a:t>32</a:t>
            </a:fld>
            <a:endParaRPr lang="en-US" altLang="en-US" sz="1400" dirty="0">
              <a:latin typeface="Georgia Regular" panose="02040502050405020303"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Rectangle 3"/>
          <p:cNvSpPr>
            <a:spLocks noGrp="1" noChangeArrowheads="1"/>
          </p:cNvSpPr>
          <p:nvPr>
            <p:ph idx="1"/>
          </p:nvPr>
        </p:nvSpPr>
        <p:spPr>
          <a:xfrm>
            <a:off x="533400" y="228600"/>
            <a:ext cx="11277600" cy="6324600"/>
          </a:xfrm>
        </p:spPr>
        <p:txBody>
          <a:bodyPr>
            <a:normAutofit fontScale="92500" lnSpcReduction="10000"/>
          </a:bodyPr>
          <a:lstStyle/>
          <a:p>
            <a:pPr marL="0" indent="0" eaLnBrk="1" hangingPunct="1">
              <a:lnSpc>
                <a:spcPct val="90000"/>
              </a:lnSpc>
              <a:buNone/>
            </a:pPr>
            <a:r>
              <a:rPr lang="en-US" altLang="en-US" sz="3000" b="1" u="sng" dirty="0">
                <a:solidFill>
                  <a:schemeClr val="accent2"/>
                </a:solidFill>
                <a:latin typeface="Georgia" panose="02040502050405020303" pitchFamily="18" charset="0"/>
                <a:ea typeface="ＭＳ Ｐゴシック" panose="020B0600070205080204" pitchFamily="34" charset="-128"/>
              </a:rPr>
              <a:t>Multivariate </a:t>
            </a:r>
            <a:r>
              <a:rPr lang="en-US" altLang="en-US" sz="3000" b="1" i="1" u="sng" dirty="0">
                <a:solidFill>
                  <a:schemeClr val="accent2"/>
                </a:solidFill>
                <a:latin typeface="Georgia" panose="02040502050405020303" pitchFamily="18" charset="0"/>
                <a:ea typeface="ＭＳ Ｐゴシック" panose="020B0600070205080204" pitchFamily="34" charset="-128"/>
              </a:rPr>
              <a:t>F</a:t>
            </a:r>
            <a:r>
              <a:rPr lang="en-US" altLang="en-US" sz="3000" b="1" u="sng" dirty="0">
                <a:solidFill>
                  <a:schemeClr val="accent2"/>
                </a:solidFill>
                <a:latin typeface="Georgia" panose="02040502050405020303" pitchFamily="18" charset="0"/>
                <a:ea typeface="ＭＳ Ｐゴシック" panose="020B0600070205080204" pitchFamily="34" charset="-128"/>
              </a:rPr>
              <a:t>-tests</a:t>
            </a:r>
          </a:p>
          <a:p>
            <a:pPr lvl="1" eaLnBrk="1" hangingPunct="1">
              <a:lnSpc>
                <a:spcPct val="90000"/>
              </a:lnSpc>
            </a:pPr>
            <a:r>
              <a:rPr lang="en-US" altLang="en-US" sz="2000" dirty="0">
                <a:latin typeface="Georgia" panose="02040502050405020303" pitchFamily="18" charset="0"/>
                <a:ea typeface="ＭＳ Ｐゴシック" panose="020B0600070205080204" pitchFamily="34" charset="-128"/>
              </a:rPr>
              <a:t>DV is treated as a </a:t>
            </a:r>
            <a:r>
              <a:rPr lang="en-US" altLang="en-US" sz="2000" dirty="0">
                <a:solidFill>
                  <a:srgbClr val="FF0000"/>
                </a:solidFill>
                <a:latin typeface="Georgia" panose="02040502050405020303" pitchFamily="18" charset="0"/>
                <a:ea typeface="ＭＳ Ｐゴシック" panose="020B0600070205080204" pitchFamily="34" charset="-128"/>
              </a:rPr>
              <a:t>set of variables</a:t>
            </a:r>
            <a:r>
              <a:rPr lang="en-US" altLang="en-US" sz="2000" dirty="0">
                <a:latin typeface="Georgia" panose="02040502050405020303" pitchFamily="18" charset="0"/>
                <a:ea typeface="ＭＳ Ｐゴシック" panose="020B0600070205080204" pitchFamily="34" charset="-128"/>
              </a:rPr>
              <a:t>, ignores (does not assume) sphericity; </a:t>
            </a:r>
          </a:p>
          <a:p>
            <a:pPr lvl="1" eaLnBrk="1" hangingPunct="1">
              <a:lnSpc>
                <a:spcPct val="90000"/>
              </a:lnSpc>
            </a:pPr>
            <a:r>
              <a:rPr lang="en-US" altLang="en-US" sz="2000" dirty="0">
                <a:latin typeface="Georgia" panose="02040502050405020303" pitchFamily="18" charset="0"/>
                <a:ea typeface="ＭＳ Ｐゴシック" panose="020B0600070205080204" pitchFamily="34" charset="-128"/>
              </a:rPr>
              <a:t>Assumes </a:t>
            </a:r>
            <a:r>
              <a:rPr lang="en-US" altLang="en-US" sz="2000" dirty="0">
                <a:solidFill>
                  <a:schemeClr val="accent4">
                    <a:lumMod val="75000"/>
                  </a:schemeClr>
                </a:solidFill>
                <a:latin typeface="Georgia" panose="02040502050405020303" pitchFamily="18" charset="0"/>
                <a:ea typeface="ＭＳ Ｐゴシック" panose="020B0600070205080204" pitchFamily="34" charset="-128"/>
              </a:rPr>
              <a:t>general covariance structure</a:t>
            </a:r>
          </a:p>
          <a:p>
            <a:pPr lvl="1" eaLnBrk="1" hangingPunct="1">
              <a:lnSpc>
                <a:spcPct val="90000"/>
              </a:lnSpc>
            </a:pPr>
            <a:r>
              <a:rPr lang="en-US" altLang="en-US" sz="2000" dirty="0">
                <a:latin typeface="Georgia" panose="02040502050405020303" pitchFamily="18" charset="0"/>
                <a:ea typeface="ＭＳ Ｐゴシック" panose="020B0600070205080204" pitchFamily="34" charset="-128"/>
              </a:rPr>
              <a:t>Cost: </a:t>
            </a:r>
            <a:r>
              <a:rPr lang="en-US" altLang="en-US" sz="2000" b="1" u="sng" dirty="0">
                <a:latin typeface="Georgia" panose="02040502050405020303" pitchFamily="18" charset="0"/>
                <a:ea typeface="ＭＳ Ｐゴシック" panose="020B0600070205080204" pitchFamily="34" charset="-128"/>
              </a:rPr>
              <a:t>Less powerful than RM ANOVA </a:t>
            </a:r>
            <a:r>
              <a:rPr lang="en-US" altLang="en-US" sz="2000" dirty="0">
                <a:latin typeface="Georgia" panose="02040502050405020303" pitchFamily="18" charset="0"/>
                <a:ea typeface="ＭＳ Ｐゴシック" panose="020B0600070205080204" pitchFamily="34" charset="-128"/>
              </a:rPr>
              <a:t>and should be </a:t>
            </a:r>
            <a:r>
              <a:rPr lang="en-US" altLang="en-US" sz="2000" b="1" dirty="0">
                <a:latin typeface="Georgia" panose="02040502050405020303" pitchFamily="18" charset="0"/>
                <a:ea typeface="ＭＳ Ｐゴシック" panose="020B0600070205080204" pitchFamily="34" charset="-128"/>
              </a:rPr>
              <a:t>avoided</a:t>
            </a:r>
            <a:r>
              <a:rPr lang="en-US" altLang="en-US" sz="2000" dirty="0">
                <a:latin typeface="Georgia" panose="02040502050405020303" pitchFamily="18" charset="0"/>
                <a:ea typeface="ＭＳ Ｐゴシック" panose="020B0600070205080204" pitchFamily="34" charset="-128"/>
              </a:rPr>
              <a:t> UNLESS…</a:t>
            </a:r>
          </a:p>
          <a:p>
            <a:pPr lvl="2" eaLnBrk="1" hangingPunct="1">
              <a:lnSpc>
                <a:spcPct val="90000"/>
              </a:lnSpc>
            </a:pPr>
            <a:r>
              <a:rPr lang="en-US" altLang="en-US" sz="1800" i="1" dirty="0">
                <a:latin typeface="Georgia" panose="02040502050405020303" pitchFamily="18" charset="0"/>
                <a:ea typeface="ＭＳ Ｐゴシック" panose="020B0600070205080204" pitchFamily="34" charset="-128"/>
              </a:rPr>
              <a:t>k</a:t>
            </a:r>
            <a:r>
              <a:rPr lang="en-US" altLang="en-US" sz="1800" dirty="0">
                <a:latin typeface="Georgia" panose="02040502050405020303" pitchFamily="18" charset="0"/>
                <a:ea typeface="ＭＳ Ｐゴシック" panose="020B0600070205080204" pitchFamily="34" charset="-128"/>
              </a:rPr>
              <a:t> is low (&lt; 5) and </a:t>
            </a:r>
            <a:r>
              <a:rPr lang="en-US" altLang="en-US" sz="1800" i="1" dirty="0">
                <a:latin typeface="Georgia" panose="02040502050405020303" pitchFamily="18" charset="0"/>
                <a:ea typeface="ＭＳ Ｐゴシック" panose="020B0600070205080204" pitchFamily="34" charset="-128"/>
              </a:rPr>
              <a:t>N</a:t>
            </a:r>
            <a:r>
              <a:rPr lang="en-US" altLang="en-US" sz="1800" dirty="0">
                <a:latin typeface="Georgia" panose="02040502050405020303" pitchFamily="18" charset="0"/>
                <a:ea typeface="ＭＳ Ｐゴシック" panose="020B0600070205080204" pitchFamily="34" charset="-128"/>
              </a:rPr>
              <a:t> is &gt; (15 + </a:t>
            </a:r>
            <a:r>
              <a:rPr lang="en-US" altLang="en-US" sz="1800" i="1" dirty="0">
                <a:latin typeface="Georgia" panose="02040502050405020303" pitchFamily="18" charset="0"/>
                <a:ea typeface="ＭＳ Ｐゴシック" panose="020B0600070205080204" pitchFamily="34" charset="-128"/>
              </a:rPr>
              <a:t>k</a:t>
            </a:r>
            <a:r>
              <a:rPr lang="en-US" altLang="en-US" sz="1800" dirty="0">
                <a:latin typeface="Georgia" panose="02040502050405020303" pitchFamily="18" charset="0"/>
                <a:ea typeface="ＭＳ Ｐゴシック" panose="020B0600070205080204" pitchFamily="34" charset="-128"/>
              </a:rPr>
              <a:t>) (or </a:t>
            </a:r>
            <a:r>
              <a:rPr lang="en-US" altLang="en-US" sz="1800" i="1" dirty="0">
                <a:latin typeface="Georgia" panose="02040502050405020303" pitchFamily="18" charset="0"/>
                <a:ea typeface="ＭＳ Ｐゴシック" panose="020B0600070205080204" pitchFamily="34" charset="-128"/>
              </a:rPr>
              <a:t>k</a:t>
            </a:r>
            <a:r>
              <a:rPr lang="en-US" altLang="en-US" sz="1800" dirty="0">
                <a:latin typeface="Georgia" panose="02040502050405020303" pitchFamily="18" charset="0"/>
                <a:ea typeface="ＭＳ Ｐゴシック" panose="020B0600070205080204" pitchFamily="34" charset="-128"/>
              </a:rPr>
              <a:t> is high (5 to 8) and </a:t>
            </a:r>
            <a:r>
              <a:rPr lang="en-US" altLang="en-US" sz="1800" i="1" dirty="0">
                <a:latin typeface="Georgia" panose="02040502050405020303" pitchFamily="18" charset="0"/>
                <a:ea typeface="ＭＳ Ｐゴシック" panose="020B0600070205080204" pitchFamily="34" charset="-128"/>
              </a:rPr>
              <a:t>N</a:t>
            </a:r>
            <a:r>
              <a:rPr lang="en-US" altLang="en-US" sz="1800" dirty="0">
                <a:latin typeface="Georgia" panose="02040502050405020303" pitchFamily="18" charset="0"/>
                <a:ea typeface="ＭＳ Ｐゴシック" panose="020B0600070205080204" pitchFamily="34" charset="-128"/>
              </a:rPr>
              <a:t> is &gt; (30 + </a:t>
            </a:r>
            <a:r>
              <a:rPr lang="en-US" altLang="en-US" sz="1800" i="1" dirty="0">
                <a:latin typeface="Georgia" panose="02040502050405020303" pitchFamily="18" charset="0"/>
                <a:ea typeface="ＭＳ Ｐゴシック" panose="020B0600070205080204" pitchFamily="34" charset="-128"/>
              </a:rPr>
              <a:t>k</a:t>
            </a:r>
            <a:r>
              <a:rPr lang="en-US" altLang="en-US" sz="1800" dirty="0">
                <a:latin typeface="Georgia" panose="02040502050405020303" pitchFamily="18" charset="0"/>
                <a:ea typeface="ＭＳ Ｐゴシック" panose="020B0600070205080204" pitchFamily="34" charset="-128"/>
              </a:rPr>
              <a:t>)) , epsilon is low (&lt; .70), and correlations among levels of RM factor </a:t>
            </a:r>
            <a:r>
              <a:rPr lang="en-US" altLang="en-US" sz="1800" dirty="0">
                <a:latin typeface="Georgia" panose="02040502050405020303" pitchFamily="18" charset="0"/>
                <a:ea typeface="ＭＳ Ｐゴシック" panose="020B0600070205080204" pitchFamily="34" charset="-128"/>
                <a:cs typeface="Arial" panose="020B0604020202020204" pitchFamily="34" charset="0"/>
              </a:rPr>
              <a:t>are high</a:t>
            </a:r>
            <a:endParaRPr lang="en-US" altLang="en-US" sz="1800" dirty="0">
              <a:latin typeface="Georgia" panose="02040502050405020303" pitchFamily="18" charset="0"/>
              <a:ea typeface="ＭＳ Ｐゴシック" panose="020B0600070205080204" pitchFamily="34" charset="-128"/>
            </a:endParaRPr>
          </a:p>
          <a:p>
            <a:pPr lvl="1" eaLnBrk="1" hangingPunct="1">
              <a:lnSpc>
                <a:spcPct val="90000"/>
              </a:lnSpc>
            </a:pPr>
            <a:r>
              <a:rPr lang="en-US" altLang="en-US" sz="2000" dirty="0">
                <a:latin typeface="Georgia" panose="02040502050405020303" pitchFamily="18" charset="0"/>
                <a:ea typeface="ＭＳ Ｐゴシック" panose="020B0600070205080204" pitchFamily="34" charset="-128"/>
              </a:rPr>
              <a:t>Computed on differences among means</a:t>
            </a:r>
          </a:p>
          <a:p>
            <a:pPr lvl="1" eaLnBrk="1" hangingPunct="1">
              <a:lnSpc>
                <a:spcPct val="90000"/>
              </a:lnSpc>
            </a:pPr>
            <a:r>
              <a:rPr lang="en-US" altLang="en-US" sz="2000" dirty="0">
                <a:latin typeface="Georgia" panose="02040502050405020303" pitchFamily="18" charset="0"/>
                <a:ea typeface="ＭＳ Ｐゴシック" panose="020B0600070205080204" pitchFamily="34" charset="-128"/>
              </a:rPr>
              <a:t>Most often used in context of </a:t>
            </a:r>
            <a:r>
              <a:rPr lang="en-US" altLang="en-US" sz="2000" b="1" dirty="0">
                <a:latin typeface="Georgia" panose="02040502050405020303" pitchFamily="18" charset="0"/>
                <a:ea typeface="ＭＳ Ｐゴシック" panose="020B0600070205080204" pitchFamily="34" charset="-128"/>
              </a:rPr>
              <a:t>non-experimental research</a:t>
            </a:r>
          </a:p>
          <a:p>
            <a:pPr lvl="1" eaLnBrk="1" hangingPunct="1">
              <a:lnSpc>
                <a:spcPct val="90000"/>
              </a:lnSpc>
            </a:pPr>
            <a:r>
              <a:rPr lang="en-US" altLang="en-US" sz="2000" dirty="0">
                <a:latin typeface="Georgia" panose="02040502050405020303" pitchFamily="18" charset="0"/>
                <a:ea typeface="ＭＳ Ｐゴシック" panose="020B0600070205080204" pitchFamily="34" charset="-128"/>
              </a:rPr>
              <a:t>Different forms exist:</a:t>
            </a:r>
          </a:p>
          <a:p>
            <a:pPr lvl="2" eaLnBrk="1" hangingPunct="1">
              <a:lnSpc>
                <a:spcPct val="90000"/>
              </a:lnSpc>
            </a:pPr>
            <a:r>
              <a:rPr lang="en-US" altLang="en-US" sz="1800" dirty="0">
                <a:latin typeface="Georgia" panose="02040502050405020303" pitchFamily="18" charset="0"/>
                <a:ea typeface="ＭＳ Ｐゴシック" panose="020B0600070205080204" pitchFamily="34" charset="-128"/>
              </a:rPr>
              <a:t>Pillai’s trace, </a:t>
            </a:r>
            <a:r>
              <a:rPr lang="en-US" altLang="en-US" sz="1800" baseline="30000" dirty="0">
                <a:latin typeface="Georgia" panose="02040502050405020303" pitchFamily="18" charset="0"/>
                <a:ea typeface="ＭＳ Ｐゴシック" panose="020B0600070205080204" pitchFamily="34" charset="-128"/>
                <a:cs typeface="Arial" panose="020B0604020202020204" pitchFamily="34" charset="0"/>
              </a:rPr>
              <a:t>+</a:t>
            </a:r>
            <a:r>
              <a:rPr lang="en-US" altLang="en-US" sz="1800" dirty="0">
                <a:latin typeface="Georgia" panose="02040502050405020303" pitchFamily="18" charset="0"/>
                <a:ea typeface="ＭＳ Ｐゴシック" panose="020B0600070205080204" pitchFamily="34" charset="-128"/>
              </a:rPr>
              <a:t>Wilk’s </a:t>
            </a:r>
            <a:r>
              <a:rPr lang="el-GR" altLang="en-US" sz="1800" dirty="0">
                <a:latin typeface="Georgia" panose="02040502050405020303" pitchFamily="18" charset="0"/>
                <a:ea typeface="ＭＳ Ｐゴシック" panose="020B0600070205080204" pitchFamily="34" charset="-128"/>
                <a:cs typeface="Arial" panose="020B0604020202020204" pitchFamily="34" charset="0"/>
              </a:rPr>
              <a:t>λ</a:t>
            </a:r>
            <a:r>
              <a:rPr lang="en-US" altLang="en-US" sz="1800" dirty="0">
                <a:latin typeface="Georgia" panose="02040502050405020303" pitchFamily="18" charset="0"/>
                <a:ea typeface="ＭＳ Ｐゴシック" panose="020B0600070205080204" pitchFamily="34" charset="-128"/>
              </a:rPr>
              <a:t>, </a:t>
            </a:r>
            <a:r>
              <a:rPr lang="en-US" altLang="en-US" sz="1800" dirty="0" err="1">
                <a:latin typeface="Georgia" panose="02040502050405020303" pitchFamily="18" charset="0"/>
                <a:ea typeface="ＭＳ Ｐゴシック" panose="020B0600070205080204" pitchFamily="34" charset="-128"/>
              </a:rPr>
              <a:t>Hotelling’s</a:t>
            </a:r>
            <a:r>
              <a:rPr lang="en-US" altLang="en-US" sz="1800" dirty="0">
                <a:latin typeface="Georgia" panose="02040502050405020303" pitchFamily="18" charset="0"/>
                <a:ea typeface="ＭＳ Ｐゴシック" panose="020B0600070205080204" pitchFamily="34" charset="-128"/>
              </a:rPr>
              <a:t> trace, Roy’s largest root</a:t>
            </a:r>
          </a:p>
          <a:p>
            <a:pPr lvl="3" eaLnBrk="1" hangingPunct="1">
              <a:lnSpc>
                <a:spcPct val="90000"/>
              </a:lnSpc>
            </a:pPr>
            <a:r>
              <a:rPr lang="en-US" altLang="en-US" baseline="30000" dirty="0">
                <a:latin typeface="Georgia" panose="02040502050405020303" pitchFamily="18" charset="0"/>
                <a:ea typeface="ＭＳ Ｐゴシック" panose="020B0600070205080204" pitchFamily="34" charset="-128"/>
                <a:cs typeface="Arial" panose="020B0604020202020204" pitchFamily="34" charset="0"/>
              </a:rPr>
              <a:t>+</a:t>
            </a:r>
            <a:r>
              <a:rPr lang="en-US" altLang="en-US" dirty="0">
                <a:latin typeface="Georgia" panose="02040502050405020303" pitchFamily="18" charset="0"/>
                <a:ea typeface="ＭＳ Ｐゴシック" panose="020B0600070205080204" pitchFamily="34" charset="-128"/>
              </a:rPr>
              <a:t>Preferred and most commonly used</a:t>
            </a:r>
            <a:endParaRPr lang="en-US" altLang="en-US" dirty="0">
              <a:latin typeface="Georgia" panose="02040502050405020303" pitchFamily="18" charset="0"/>
              <a:ea typeface="ＭＳ Ｐゴシック" panose="020B0600070205080204" pitchFamily="34" charset="-128"/>
              <a:cs typeface="Arial" panose="020B0604020202020204" pitchFamily="34" charset="0"/>
            </a:endParaRPr>
          </a:p>
          <a:p>
            <a:pPr lvl="3" eaLnBrk="1" hangingPunct="1">
              <a:lnSpc>
                <a:spcPct val="90000"/>
              </a:lnSpc>
            </a:pPr>
            <a:r>
              <a:rPr lang="en-US" altLang="en-US" dirty="0">
                <a:latin typeface="Georgia" panose="02040502050405020303" pitchFamily="18" charset="0"/>
                <a:ea typeface="ＭＳ Ｐゴシック" panose="020B0600070205080204" pitchFamily="34" charset="-128"/>
              </a:rPr>
              <a:t>All yield same result for 1-Way RM ANOVA</a:t>
            </a:r>
          </a:p>
          <a:p>
            <a:pPr lvl="3" eaLnBrk="1" hangingPunct="1">
              <a:lnSpc>
                <a:spcPct val="90000"/>
              </a:lnSpc>
            </a:pPr>
            <a:endParaRPr lang="en-US" altLang="en-US" dirty="0">
              <a:latin typeface="Georgia" panose="02040502050405020303" pitchFamily="18" charset="0"/>
              <a:ea typeface="ＭＳ Ｐゴシック" panose="020B0600070205080204" pitchFamily="34" charset="-128"/>
            </a:endParaRPr>
          </a:p>
          <a:p>
            <a:pPr>
              <a:lnSpc>
                <a:spcPct val="80000"/>
              </a:lnSpc>
            </a:pPr>
            <a:r>
              <a:rPr lang="en-US" altLang="en-US" sz="1900" b="1" dirty="0">
                <a:latin typeface="Georgia" panose="02040502050405020303" pitchFamily="18" charset="0"/>
                <a:ea typeface="ＭＳ Ｐゴシック" panose="020B0600070205080204" pitchFamily="34" charset="-128"/>
              </a:rPr>
              <a:t>Additional assumptions </a:t>
            </a:r>
            <a:r>
              <a:rPr lang="en-US" altLang="en-US" sz="1900" dirty="0">
                <a:latin typeface="Georgia" panose="02040502050405020303" pitchFamily="18" charset="0"/>
                <a:ea typeface="ＭＳ Ｐゴシック" panose="020B0600070205080204" pitchFamily="34" charset="-128"/>
              </a:rPr>
              <a:t>for multivariate </a:t>
            </a:r>
            <a:r>
              <a:rPr lang="en-US" altLang="en-US" sz="1900" i="1" dirty="0">
                <a:latin typeface="Georgia" panose="02040502050405020303" pitchFamily="18" charset="0"/>
                <a:ea typeface="ＭＳ Ｐゴシック" panose="020B0600070205080204" pitchFamily="34" charset="-128"/>
              </a:rPr>
              <a:t>F</a:t>
            </a:r>
            <a:r>
              <a:rPr lang="en-US" altLang="en-US" sz="1900" dirty="0">
                <a:latin typeface="Georgia" panose="02040502050405020303" pitchFamily="18" charset="0"/>
                <a:ea typeface="ＭＳ Ｐゴシック" panose="020B0600070205080204" pitchFamily="34" charset="-128"/>
              </a:rPr>
              <a:t>-tests</a:t>
            </a:r>
          </a:p>
          <a:p>
            <a:pPr lvl="1">
              <a:lnSpc>
                <a:spcPct val="80000"/>
              </a:lnSpc>
            </a:pPr>
            <a:r>
              <a:rPr lang="en-US" altLang="en-US" sz="1900" dirty="0">
                <a:latin typeface="Georgia" panose="02040502050405020303" pitchFamily="18" charset="0"/>
                <a:ea typeface="ＭＳ Ｐゴシック" panose="020B0600070205080204" pitchFamily="34" charset="-128"/>
              </a:rPr>
              <a:t>Difference scores are </a:t>
            </a:r>
            <a:r>
              <a:rPr lang="en-US" altLang="en-US" sz="1900" dirty="0" err="1">
                <a:latin typeface="Georgia" panose="02040502050405020303" pitchFamily="18" charset="0"/>
                <a:ea typeface="ＭＳ Ｐゴシック" panose="020B0600070205080204" pitchFamily="34" charset="-128"/>
              </a:rPr>
              <a:t>multivariately</a:t>
            </a:r>
            <a:r>
              <a:rPr lang="en-US" altLang="en-US" sz="1900" dirty="0">
                <a:latin typeface="Georgia" panose="02040502050405020303" pitchFamily="18" charset="0"/>
                <a:ea typeface="ＭＳ Ｐゴシック" panose="020B0600070205080204" pitchFamily="34" charset="-128"/>
              </a:rPr>
              <a:t> normally distributed in population</a:t>
            </a:r>
          </a:p>
          <a:p>
            <a:pPr lvl="2">
              <a:lnSpc>
                <a:spcPct val="80000"/>
              </a:lnSpc>
            </a:pPr>
            <a:r>
              <a:rPr lang="en-US" altLang="en-US" sz="1900" dirty="0">
                <a:latin typeface="Georgia" panose="02040502050405020303" pitchFamily="18" charset="0"/>
                <a:ea typeface="ＭＳ Ｐゴシック" panose="020B0600070205080204" pitchFamily="34" charset="-128"/>
              </a:rPr>
              <a:t>Difference scores on outcome for each pair of levels are normally distributed</a:t>
            </a:r>
          </a:p>
          <a:p>
            <a:pPr lvl="2">
              <a:lnSpc>
                <a:spcPct val="80000"/>
              </a:lnSpc>
            </a:pPr>
            <a:r>
              <a:rPr lang="en-US" altLang="en-US" sz="1900" dirty="0">
                <a:latin typeface="Georgia" panose="02040502050405020303" pitchFamily="18" charset="0"/>
                <a:ea typeface="ＭＳ Ｐゴシック" panose="020B0600070205080204" pitchFamily="34" charset="-128"/>
              </a:rPr>
              <a:t>Difference scores on outcome for each pair of levels are normally distributed at every combination of the values of other factors</a:t>
            </a:r>
          </a:p>
          <a:p>
            <a:pPr lvl="1">
              <a:lnSpc>
                <a:spcPct val="80000"/>
              </a:lnSpc>
            </a:pPr>
            <a:r>
              <a:rPr lang="en-US" altLang="en-US" sz="1900" dirty="0">
                <a:latin typeface="Georgia" panose="02040502050405020303" pitchFamily="18" charset="0"/>
                <a:ea typeface="ＭＳ Ｐゴシック" panose="020B0600070205080204" pitchFamily="34" charset="-128"/>
              </a:rPr>
              <a:t>Difference scores from any one participant are independent from those of any other participant</a:t>
            </a:r>
          </a:p>
          <a:p>
            <a:pPr lvl="4">
              <a:lnSpc>
                <a:spcPct val="80000"/>
              </a:lnSpc>
            </a:pPr>
            <a:endParaRPr lang="en-US" altLang="en-US" sz="1900" dirty="0">
              <a:latin typeface="Georgia" panose="02040502050405020303" pitchFamily="18" charset="0"/>
              <a:ea typeface="ＭＳ Ｐゴシック" panose="020B0600070205080204" pitchFamily="34" charset="-128"/>
            </a:endParaRPr>
          </a:p>
          <a:p>
            <a:pPr>
              <a:lnSpc>
                <a:spcPct val="80000"/>
              </a:lnSpc>
            </a:pPr>
            <a:r>
              <a:rPr lang="en-US" altLang="en-US" sz="1900" dirty="0">
                <a:latin typeface="Georgia" panose="02040502050405020303" pitchFamily="18" charset="0"/>
                <a:ea typeface="ＭＳ Ｐゴシック" panose="020B0600070205080204" pitchFamily="34" charset="-128"/>
                <a:cs typeface="Arial" panose="020B0604020202020204" pitchFamily="34" charset="0"/>
              </a:rPr>
              <a:t>Use multivariate </a:t>
            </a:r>
            <a:r>
              <a:rPr lang="el-GR" altLang="en-US" sz="1900" dirty="0">
                <a:latin typeface="Georgia" panose="02040502050405020303" pitchFamily="18" charset="0"/>
                <a:ea typeface="ＭＳ Ｐゴシック" panose="020B0600070205080204" pitchFamily="34" charset="-128"/>
                <a:cs typeface="Arial" panose="020B0604020202020204" pitchFamily="34" charset="0"/>
              </a:rPr>
              <a:t>η</a:t>
            </a:r>
            <a:r>
              <a:rPr lang="en-US" altLang="en-US" sz="1900" baseline="30000" dirty="0">
                <a:latin typeface="Georgia" panose="02040502050405020303" pitchFamily="18" charset="0"/>
                <a:ea typeface="ＭＳ Ｐゴシック" panose="020B0600070205080204" pitchFamily="34" charset="-128"/>
                <a:cs typeface="Arial" panose="020B0604020202020204" pitchFamily="34" charset="0"/>
              </a:rPr>
              <a:t>2 </a:t>
            </a:r>
            <a:r>
              <a:rPr lang="en-US" altLang="en-US" sz="1900" dirty="0">
                <a:latin typeface="Georgia" panose="02040502050405020303" pitchFamily="18" charset="0"/>
                <a:ea typeface="ＭＳ Ｐゴシック" panose="020B0600070205080204" pitchFamily="34" charset="-128"/>
                <a:cs typeface="Arial" panose="020B0604020202020204" pitchFamily="34" charset="0"/>
              </a:rPr>
              <a:t>for main effect or interaction when using multivariate F-tests</a:t>
            </a:r>
          </a:p>
          <a:p>
            <a:pPr lvl="1">
              <a:lnSpc>
                <a:spcPct val="80000"/>
              </a:lnSpc>
            </a:pPr>
            <a:r>
              <a:rPr lang="en-US" altLang="en-US" sz="1900" dirty="0">
                <a:latin typeface="Georgia" panose="02040502050405020303" pitchFamily="18" charset="0"/>
                <a:ea typeface="ＭＳ Ｐゴシック" panose="020B0600070205080204" pitchFamily="34" charset="-128"/>
                <a:cs typeface="Arial" panose="020B0604020202020204" pitchFamily="34" charset="0"/>
              </a:rPr>
              <a:t>Multivariate </a:t>
            </a:r>
            <a:r>
              <a:rPr lang="el-GR" altLang="en-US" sz="1900" dirty="0">
                <a:latin typeface="Georgia" panose="02040502050405020303" pitchFamily="18" charset="0"/>
                <a:ea typeface="ＭＳ Ｐゴシック" panose="020B0600070205080204" pitchFamily="34" charset="-128"/>
                <a:cs typeface="Arial" panose="020B0604020202020204" pitchFamily="34" charset="0"/>
              </a:rPr>
              <a:t>η</a:t>
            </a:r>
            <a:r>
              <a:rPr lang="en-US" altLang="en-US" sz="1900" baseline="30000" dirty="0">
                <a:latin typeface="Georgia" panose="02040502050405020303" pitchFamily="18" charset="0"/>
                <a:ea typeface="ＭＳ Ｐゴシック" panose="020B0600070205080204" pitchFamily="34" charset="-128"/>
                <a:cs typeface="Arial" panose="020B0604020202020204" pitchFamily="34" charset="0"/>
              </a:rPr>
              <a:t>2 </a:t>
            </a:r>
            <a:r>
              <a:rPr lang="en-US" altLang="en-US" sz="1900" dirty="0">
                <a:latin typeface="Georgia" panose="02040502050405020303" pitchFamily="18" charset="0"/>
                <a:ea typeface="ＭＳ Ｐゴシック" panose="020B0600070205080204" pitchFamily="34" charset="-128"/>
                <a:cs typeface="Arial" panose="020B0604020202020204" pitchFamily="34" charset="0"/>
              </a:rPr>
              <a:t>= 1 – Wilk’s Lambda (</a:t>
            </a:r>
            <a:r>
              <a:rPr lang="el-GR" altLang="en-US" sz="1900" dirty="0">
                <a:latin typeface="Georgia" panose="02040502050405020303" pitchFamily="18" charset="0"/>
                <a:ea typeface="ＭＳ Ｐゴシック" panose="020B0600070205080204" pitchFamily="34" charset="-128"/>
                <a:cs typeface="Arial" panose="020B0604020202020204" pitchFamily="34" charset="0"/>
              </a:rPr>
              <a:t>Λ</a:t>
            </a:r>
            <a:r>
              <a:rPr lang="en-US" altLang="en-US" sz="1900" dirty="0">
                <a:latin typeface="Georgia" panose="02040502050405020303" pitchFamily="18" charset="0"/>
                <a:ea typeface="ＭＳ Ｐゴシック" panose="020B0600070205080204" pitchFamily="34" charset="-128"/>
                <a:cs typeface="Arial" panose="020B0604020202020204" pitchFamily="34" charset="0"/>
              </a:rPr>
              <a:t>)</a:t>
            </a:r>
            <a:endParaRPr lang="en-US" altLang="en-US" sz="1900" dirty="0">
              <a:latin typeface="Georgia" panose="02040502050405020303" pitchFamily="18" charset="0"/>
              <a:ea typeface="ＭＳ Ｐゴシック" panose="020B0600070205080204" pitchFamily="34" charset="-128"/>
            </a:endParaRPr>
          </a:p>
          <a:p>
            <a:pPr lvl="3" eaLnBrk="1" hangingPunct="1">
              <a:lnSpc>
                <a:spcPct val="90000"/>
              </a:lnSpc>
            </a:pPr>
            <a:endParaRPr lang="en-US" altLang="en-US" dirty="0">
              <a:latin typeface="Georgia" panose="02040502050405020303" pitchFamily="18" charset="0"/>
              <a:ea typeface="ＭＳ Ｐゴシック" panose="020B0600070205080204" pitchFamily="34" charset="-128"/>
            </a:endParaRPr>
          </a:p>
        </p:txBody>
      </p:sp>
      <p:sp>
        <p:nvSpPr>
          <p:cNvPr id="747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01701FA-24F0-4459-980D-330FE1542F87}" type="slidenum">
              <a:rPr lang="en-US" altLang="en-US" sz="1400">
                <a:latin typeface="Georgia Regular" panose="02040502050405020303" pitchFamily="18" charset="0"/>
              </a:rPr>
              <a:pPr eaLnBrk="1" hangingPunct="1"/>
              <a:t>33</a:t>
            </a:fld>
            <a:endParaRPr lang="en-US" altLang="en-US" sz="1400" dirty="0">
              <a:latin typeface="Georgia Regular" panose="02040502050405020303"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Rectangle 3"/>
          <p:cNvSpPr>
            <a:spLocks noGrp="1" noChangeArrowheads="1"/>
          </p:cNvSpPr>
          <p:nvPr>
            <p:ph idx="1"/>
          </p:nvPr>
        </p:nvSpPr>
        <p:spPr>
          <a:xfrm>
            <a:off x="381000" y="524891"/>
            <a:ext cx="11506200" cy="2446909"/>
          </a:xfrm>
        </p:spPr>
        <p:txBody>
          <a:bodyPr>
            <a:normAutofit fontScale="92500"/>
          </a:bodyPr>
          <a:lstStyle/>
          <a:p>
            <a:pPr marL="0" indent="0" eaLnBrk="1" hangingPunct="1">
              <a:lnSpc>
                <a:spcPct val="90000"/>
              </a:lnSpc>
              <a:buNone/>
            </a:pPr>
            <a:r>
              <a:rPr lang="en-US" altLang="en-US" sz="2800" b="1" u="sng" dirty="0">
                <a:solidFill>
                  <a:schemeClr val="accent2"/>
                </a:solidFill>
                <a:latin typeface="Georgia" panose="02040502050405020303" pitchFamily="18" charset="0"/>
                <a:ea typeface="ＭＳ Ｐゴシック" panose="020B0600070205080204" pitchFamily="34" charset="-128"/>
              </a:rPr>
              <a:t>Maximum likelihood procedures </a:t>
            </a:r>
          </a:p>
          <a:p>
            <a:pPr eaLnBrk="1" hangingPunct="1">
              <a:lnSpc>
                <a:spcPct val="90000"/>
              </a:lnSpc>
            </a:pPr>
            <a:r>
              <a:rPr lang="en-US" altLang="en-US" dirty="0">
                <a:latin typeface="Georgia" panose="02040502050405020303" pitchFamily="18" charset="0"/>
                <a:ea typeface="ＭＳ Ｐゴシック" panose="020B0600070205080204" pitchFamily="34" charset="-128"/>
              </a:rPr>
              <a:t>Mixed-effects, multilevel, or hierarchical linear models </a:t>
            </a:r>
          </a:p>
          <a:p>
            <a:pPr lvl="1" eaLnBrk="1" hangingPunct="1">
              <a:lnSpc>
                <a:spcPct val="90000"/>
              </a:lnSpc>
            </a:pPr>
            <a:r>
              <a:rPr lang="en-US" altLang="en-US" dirty="0">
                <a:latin typeface="Georgia" panose="02040502050405020303" pitchFamily="18" charset="0"/>
                <a:ea typeface="ＭＳ Ｐゴシック" panose="020B0600070205080204" pitchFamily="34" charset="-128"/>
              </a:rPr>
              <a:t>Wave of the (present and) future</a:t>
            </a:r>
          </a:p>
          <a:p>
            <a:pPr lvl="1" eaLnBrk="1" hangingPunct="1">
              <a:lnSpc>
                <a:spcPct val="90000"/>
              </a:lnSpc>
            </a:pPr>
            <a:r>
              <a:rPr lang="en-US" altLang="en-US" dirty="0">
                <a:latin typeface="Georgia" panose="02040502050405020303" pitchFamily="18" charset="0"/>
                <a:ea typeface="ＭＳ Ｐゴシック" panose="020B0600070205080204" pitchFamily="34" charset="-128"/>
              </a:rPr>
              <a:t>Structure of </a:t>
            </a:r>
            <a:r>
              <a:rPr lang="en-US" altLang="en-US" b="1" dirty="0">
                <a:latin typeface="Georgia" panose="02040502050405020303" pitchFamily="18" charset="0"/>
                <a:ea typeface="ＭＳ Ｐゴシック" panose="020B0600070205080204" pitchFamily="34" charset="-128"/>
              </a:rPr>
              <a:t>variance-covariance matrix </a:t>
            </a:r>
            <a:r>
              <a:rPr lang="en-US" altLang="en-US" dirty="0">
                <a:latin typeface="Georgia" panose="02040502050405020303" pitchFamily="18" charset="0"/>
                <a:ea typeface="ＭＳ Ｐゴシック" panose="020B0600070205080204" pitchFamily="34" charset="-128"/>
              </a:rPr>
              <a:t>is modeled explicitly</a:t>
            </a:r>
          </a:p>
          <a:p>
            <a:pPr lvl="1" eaLnBrk="1" hangingPunct="1">
              <a:lnSpc>
                <a:spcPct val="90000"/>
              </a:lnSpc>
            </a:pPr>
            <a:r>
              <a:rPr lang="en-US" altLang="en-US" dirty="0">
                <a:latin typeface="Georgia" panose="02040502050405020303" pitchFamily="18" charset="0"/>
                <a:ea typeface="ＭＳ Ｐゴシック" panose="020B0600070205080204" pitchFamily="34" charset="-128"/>
              </a:rPr>
              <a:t>not assumed to follow compound symmetry (can be tested empirically)</a:t>
            </a:r>
          </a:p>
          <a:p>
            <a:pPr lvl="2" eaLnBrk="1" hangingPunct="1">
              <a:lnSpc>
                <a:spcPct val="90000"/>
              </a:lnSpc>
            </a:pPr>
            <a:r>
              <a:rPr lang="en-US" altLang="en-US" dirty="0">
                <a:latin typeface="Georgia" panose="02040502050405020303" pitchFamily="18" charset="0"/>
                <a:ea typeface="ＭＳ Ｐゴシック" panose="020B0600070205080204" pitchFamily="34" charset="-128"/>
              </a:rPr>
              <a:t>Autoregressive, exchangeable, or unstructured correlational structures are but a few examples</a:t>
            </a:r>
          </a:p>
        </p:txBody>
      </p:sp>
      <p:sp>
        <p:nvSpPr>
          <p:cNvPr id="778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B85E943-FD60-47B0-BD9C-7C711FA8A251}" type="slidenum">
              <a:rPr lang="en-US" altLang="en-US" sz="1400">
                <a:latin typeface="Georgia Regular" panose="02040502050405020303" pitchFamily="18" charset="0"/>
              </a:rPr>
              <a:pPr eaLnBrk="1" hangingPunct="1"/>
              <a:t>34</a:t>
            </a:fld>
            <a:endParaRPr lang="en-US" altLang="en-US" sz="1400" dirty="0">
              <a:latin typeface="Georgia Regular" panose="02040502050405020303" pitchFamily="18" charset="0"/>
            </a:endParaRPr>
          </a:p>
        </p:txBody>
      </p:sp>
      <p:sp>
        <p:nvSpPr>
          <p:cNvPr id="8" name="Rectangle 3"/>
          <p:cNvSpPr txBox="1">
            <a:spLocks noChangeArrowheads="1"/>
          </p:cNvSpPr>
          <p:nvPr/>
        </p:nvSpPr>
        <p:spPr>
          <a:xfrm>
            <a:off x="990600" y="3505200"/>
            <a:ext cx="10210800" cy="2743200"/>
          </a:xfrm>
          <a:prstGeom prst="rect">
            <a:avLst/>
          </a:prstGeom>
          <a:solidFill>
            <a:schemeClr val="accent5">
              <a:lumMod val="20000"/>
              <a:lumOff val="80000"/>
            </a:schemeClr>
          </a:solidFill>
          <a:ln>
            <a:solidFill>
              <a:schemeClr val="accent5">
                <a:lumMod val="75000"/>
              </a:schemeClr>
            </a:solidFill>
          </a:ln>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altLang="en-US" sz="2800" u="sng" dirty="0">
                <a:solidFill>
                  <a:schemeClr val="accent5">
                    <a:lumMod val="50000"/>
                  </a:schemeClr>
                </a:solidFill>
                <a:latin typeface="Georgia Regular" panose="02040502050405020303" pitchFamily="18" charset="0"/>
                <a:ea typeface="ＭＳ Ｐゴシック" panose="020B0600070205080204" pitchFamily="34" charset="-128"/>
              </a:rPr>
              <a:t>Effect of N on results of the </a:t>
            </a:r>
            <a:r>
              <a:rPr lang="en-US" altLang="en-US" sz="2800" u="sng" dirty="0" err="1">
                <a:solidFill>
                  <a:schemeClr val="accent5">
                    <a:lumMod val="50000"/>
                  </a:schemeClr>
                </a:solidFill>
                <a:latin typeface="Georgia Regular" panose="02040502050405020303" pitchFamily="18" charset="0"/>
                <a:ea typeface="ＭＳ Ｐゴシック" panose="020B0600070205080204" pitchFamily="34" charset="-128"/>
              </a:rPr>
              <a:t>Mauchly</a:t>
            </a:r>
            <a:r>
              <a:rPr lang="en-US" altLang="en-US" sz="2800" u="sng" dirty="0">
                <a:solidFill>
                  <a:schemeClr val="accent5">
                    <a:lumMod val="50000"/>
                  </a:schemeClr>
                </a:solidFill>
                <a:latin typeface="Georgia Regular" panose="02040502050405020303" pitchFamily="18" charset="0"/>
                <a:ea typeface="ＭＳ Ｐゴシック" panose="020B0600070205080204" pitchFamily="34" charset="-128"/>
              </a:rPr>
              <a:t> test of sphericity</a:t>
            </a:r>
          </a:p>
          <a:p>
            <a:pPr lvl="1"/>
            <a:r>
              <a:rPr lang="en-US" altLang="en-US" dirty="0">
                <a:latin typeface="Georgia Regular" panose="02040502050405020303" pitchFamily="18" charset="0"/>
                <a:ea typeface="ＭＳ Ｐゴシック" panose="020B0600070205080204" pitchFamily="34" charset="-128"/>
              </a:rPr>
              <a:t>Could have large N, reject H</a:t>
            </a:r>
            <a:r>
              <a:rPr lang="en-US" altLang="en-US" baseline="-25000" dirty="0">
                <a:latin typeface="Georgia Regular" panose="02040502050405020303" pitchFamily="18" charset="0"/>
                <a:ea typeface="ＭＳ Ｐゴシック" panose="020B0600070205080204" pitchFamily="34" charset="-128"/>
              </a:rPr>
              <a:t>0</a:t>
            </a:r>
            <a:r>
              <a:rPr lang="en-US" altLang="en-US" dirty="0">
                <a:latin typeface="Georgia Regular" panose="02040502050405020303" pitchFamily="18" charset="0"/>
                <a:ea typeface="ＭＳ Ｐゴシック" panose="020B0600070205080204" pitchFamily="34" charset="-128"/>
              </a:rPr>
              <a:t>, apply corrections, which are only minimal and unlikely to affect outcome of results</a:t>
            </a:r>
          </a:p>
          <a:p>
            <a:pPr lvl="1"/>
            <a:r>
              <a:rPr lang="en-US" altLang="en-US" dirty="0">
                <a:latin typeface="Georgia Regular" panose="02040502050405020303" pitchFamily="18" charset="0"/>
                <a:ea typeface="ＭＳ Ｐゴシック" panose="020B0600070205080204" pitchFamily="34" charset="-128"/>
              </a:rPr>
              <a:t>Could have small N, fail to reject H</a:t>
            </a:r>
            <a:r>
              <a:rPr lang="en-US" altLang="en-US" baseline="-25000" dirty="0">
                <a:latin typeface="Georgia Regular" panose="02040502050405020303" pitchFamily="18" charset="0"/>
                <a:ea typeface="ＭＳ Ｐゴシック" panose="020B0600070205080204" pitchFamily="34" charset="-128"/>
              </a:rPr>
              <a:t>0</a:t>
            </a:r>
            <a:r>
              <a:rPr lang="en-US" altLang="en-US" dirty="0">
                <a:latin typeface="Georgia Regular" panose="02040502050405020303" pitchFamily="18" charset="0"/>
                <a:ea typeface="ＭＳ Ｐゴシック" panose="020B0600070205080204" pitchFamily="34" charset="-128"/>
              </a:rPr>
              <a:t>, not apply corrections and obtain spurious results</a:t>
            </a:r>
          </a:p>
          <a:p>
            <a:pPr lvl="1"/>
            <a:r>
              <a:rPr lang="en-US" altLang="en-US" dirty="0">
                <a:latin typeface="Georgia Regular" panose="02040502050405020303" pitchFamily="18" charset="0"/>
                <a:ea typeface="ＭＳ Ｐゴシック" panose="020B0600070205080204" pitchFamily="34" charset="-128"/>
              </a:rPr>
              <a:t>If epsilon is near 1, a correction is probably </a:t>
            </a:r>
            <a:r>
              <a:rPr lang="en-US" altLang="en-US" u="sng" dirty="0">
                <a:latin typeface="Georgia Regular" panose="02040502050405020303" pitchFamily="18" charset="0"/>
                <a:ea typeface="ＭＳ Ｐゴシック" panose="020B0600070205080204" pitchFamily="34" charset="-128"/>
              </a:rPr>
              <a:t>not</a:t>
            </a:r>
            <a:r>
              <a:rPr lang="en-US" altLang="en-US" dirty="0">
                <a:latin typeface="Georgia Regular" panose="02040502050405020303" pitchFamily="18" charset="0"/>
                <a:ea typeface="ＭＳ Ｐゴシック" panose="020B0600070205080204" pitchFamily="34" charset="-128"/>
              </a:rPr>
              <a:t> necessary; however, if epsilon is near the lower bound, a correction is likely necessary</a:t>
            </a:r>
          </a:p>
          <a:p>
            <a:pPr lvl="2"/>
            <a:r>
              <a:rPr lang="en-US" altLang="en-US" sz="1800" dirty="0">
                <a:latin typeface="Georgia Regular" panose="02040502050405020303" pitchFamily="18" charset="0"/>
                <a:ea typeface="ＭＳ Ｐゴシック" panose="020B0600070205080204" pitchFamily="34" charset="-128"/>
                <a:cs typeface="Arial" panose="020B0604020202020204" pitchFamily="34" charset="0"/>
              </a:rPr>
              <a:t>Could run both RM ANOVA (with corrections for sphericity) and Multivariate analyses and r</a:t>
            </a:r>
            <a:r>
              <a:rPr lang="en-US" altLang="en-US" sz="1800" dirty="0">
                <a:latin typeface="Georgia Regular" panose="02040502050405020303" pitchFamily="18" charset="0"/>
                <a:ea typeface="ＭＳ Ｐゴシック" panose="020B0600070205080204" pitchFamily="34" charset="-128"/>
              </a:rPr>
              <a:t>eport analysis that is statistically significant as that analysis has the greater power given the circumstances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8" name="Rectangle 2"/>
          <p:cNvSpPr>
            <a:spLocks noGrp="1" noChangeArrowheads="1"/>
          </p:cNvSpPr>
          <p:nvPr>
            <p:ph type="title"/>
          </p:nvPr>
        </p:nvSpPr>
        <p:spPr>
          <a:xfrm>
            <a:off x="914400" y="34317"/>
            <a:ext cx="10058400" cy="810768"/>
          </a:xfrm>
        </p:spPr>
        <p:txBody>
          <a:bodyPr>
            <a:normAutofit/>
          </a:bodyPr>
          <a:lstStyle/>
          <a:p>
            <a:pPr algn="ctr" eaLnBrk="1" hangingPunct="1"/>
            <a:r>
              <a:rPr lang="en-US" altLang="en-US" sz="4200" b="1" u="sng" dirty="0">
                <a:solidFill>
                  <a:schemeClr val="accent4"/>
                </a:solidFill>
                <a:latin typeface="Georgia" panose="02040502050405020303" pitchFamily="18" charset="0"/>
                <a:ea typeface="ＭＳ Ｐゴシック" panose="020B0600070205080204" pitchFamily="34" charset="-128"/>
              </a:rPr>
              <a:t>Effect Size: </a:t>
            </a:r>
            <a:r>
              <a:rPr lang="el-GR" altLang="en-US" sz="4200" b="1" i="1" u="sng" dirty="0">
                <a:solidFill>
                  <a:schemeClr val="accent4"/>
                </a:solidFill>
                <a:latin typeface="Georgia" panose="02040502050405020303" pitchFamily="18" charset="0"/>
                <a:ea typeface="ＭＳ Ｐゴシック" panose="020B0600070205080204" pitchFamily="34" charset="-128"/>
                <a:cs typeface="Times New Roman" panose="02020603050405020304" pitchFamily="18" charset="0"/>
              </a:rPr>
              <a:t>η</a:t>
            </a:r>
            <a:r>
              <a:rPr lang="en-US" altLang="en-US" sz="4200" b="1" u="sng" baseline="30000" dirty="0">
                <a:solidFill>
                  <a:schemeClr val="accent4"/>
                </a:solidFill>
                <a:latin typeface="Georgia" panose="02040502050405020303" pitchFamily="18" charset="0"/>
                <a:ea typeface="ＭＳ Ｐゴシック" panose="020B0600070205080204" pitchFamily="34" charset="-128"/>
                <a:cs typeface="Times New Roman" panose="02020603050405020304" pitchFamily="18" charset="0"/>
              </a:rPr>
              <a:t>2</a:t>
            </a:r>
          </a:p>
        </p:txBody>
      </p:sp>
      <p:graphicFrame>
        <p:nvGraphicFramePr>
          <p:cNvPr id="79874" name="Object 2"/>
          <p:cNvGraphicFramePr>
            <a:graphicFrameLocks noGrp="1" noChangeAspect="1"/>
          </p:cNvGraphicFramePr>
          <p:nvPr>
            <p:ph idx="1"/>
            <p:extLst>
              <p:ext uri="{D42A27DB-BD31-4B8C-83A1-F6EECF244321}">
                <p14:modId xmlns:p14="http://schemas.microsoft.com/office/powerpoint/2010/main" val="833259793"/>
              </p:ext>
            </p:extLst>
          </p:nvPr>
        </p:nvGraphicFramePr>
        <p:xfrm>
          <a:off x="4114800" y="2057400"/>
          <a:ext cx="4403725" cy="1160463"/>
        </p:xfrm>
        <a:graphic>
          <a:graphicData uri="http://schemas.openxmlformats.org/presentationml/2006/ole">
            <mc:AlternateContent xmlns:mc="http://schemas.openxmlformats.org/markup-compatibility/2006">
              <mc:Choice xmlns:v="urn:schemas-microsoft-com:vml" Requires="v">
                <p:oleObj spid="_x0000_s79984" name="Equation" r:id="rId3" imgW="1638000" imgH="431640" progId="Equation.DSMT4">
                  <p:embed/>
                </p:oleObj>
              </mc:Choice>
              <mc:Fallback>
                <p:oleObj name="Equation" r:id="rId3" imgW="1638000" imgH="4316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2057400"/>
                        <a:ext cx="4403725" cy="1160463"/>
                      </a:xfrm>
                      <a:prstGeom prst="rect">
                        <a:avLst/>
                      </a:prstGeom>
                      <a:solidFill>
                        <a:schemeClr val="accent4">
                          <a:lumMod val="20000"/>
                          <a:lumOff val="80000"/>
                        </a:schemeClr>
                      </a:solidFill>
                      <a:ln>
                        <a:noFill/>
                      </a:ln>
                      <a:effectLst/>
                      <a:extLst/>
                    </p:spPr>
                  </p:pic>
                </p:oleObj>
              </mc:Fallback>
            </mc:AlternateContent>
          </a:graphicData>
        </a:graphic>
      </p:graphicFrame>
      <p:sp>
        <p:nvSpPr>
          <p:cNvPr id="7987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77C6808-B28B-4CDD-ABAF-53F8C30DFDEC}" type="slidenum">
              <a:rPr lang="en-US" altLang="en-US" sz="1400">
                <a:latin typeface="Georgia Regular" panose="02040502050405020303" pitchFamily="18" charset="0"/>
              </a:rPr>
              <a:pPr eaLnBrk="1" hangingPunct="1"/>
              <a:t>35</a:t>
            </a:fld>
            <a:endParaRPr lang="en-US" altLang="en-US" sz="1400" dirty="0">
              <a:latin typeface="Georgia Regular" panose="02040502050405020303" pitchFamily="18" charset="0"/>
            </a:endParaRPr>
          </a:p>
        </p:txBody>
      </p:sp>
      <p:sp>
        <p:nvSpPr>
          <p:cNvPr id="79879" name="Rectangle 3"/>
          <p:cNvSpPr>
            <a:spLocks noGrp="1" noChangeArrowheads="1"/>
          </p:cNvSpPr>
          <p:nvPr>
            <p:ph type="body" idx="4294967295"/>
          </p:nvPr>
        </p:nvSpPr>
        <p:spPr>
          <a:xfrm>
            <a:off x="990600" y="1120775"/>
            <a:ext cx="10363200" cy="5334000"/>
          </a:xfrm>
        </p:spPr>
        <p:txBody>
          <a:bodyPr>
            <a:normAutofit/>
          </a:bodyPr>
          <a:lstStyle/>
          <a:p>
            <a:pPr eaLnBrk="1" hangingPunct="1">
              <a:lnSpc>
                <a:spcPct val="90000"/>
              </a:lnSpc>
            </a:pPr>
            <a:r>
              <a:rPr lang="en-US" altLang="en-US" sz="2400" dirty="0">
                <a:latin typeface="Georgia" panose="02040502050405020303" pitchFamily="18" charset="0"/>
                <a:ea typeface="ＭＳ Ｐゴシック" panose="020B0600070205080204" pitchFamily="34" charset="-128"/>
              </a:rPr>
              <a:t>Little evidence for a RM factor X Subject </a:t>
            </a:r>
            <a:r>
              <a:rPr lang="en-US" altLang="en-US" sz="2400" dirty="0">
                <a:latin typeface="Georgia" panose="02040502050405020303" pitchFamily="18" charset="0"/>
                <a:ea typeface="ＭＳ Ｐゴシック" panose="020B0600070205080204" pitchFamily="34" charset="-128"/>
                <a:cs typeface="Arial" panose="020B0604020202020204" pitchFamily="34" charset="0"/>
              </a:rPr>
              <a:t>interaction </a:t>
            </a:r>
            <a:r>
              <a:rPr lang="en-US" altLang="en-US" sz="2400" dirty="0">
                <a:latin typeface="Georgia" panose="02040502050405020303" pitchFamily="18" charset="0"/>
                <a:ea typeface="ＭＳ Ｐゴシック" panose="020B0600070205080204" pitchFamily="34" charset="-128"/>
              </a:rPr>
              <a:t>(</a:t>
            </a:r>
            <a:r>
              <a:rPr lang="en-US" altLang="en-US" sz="2400" b="1" dirty="0">
                <a:latin typeface="Georgia" panose="02040502050405020303" pitchFamily="18" charset="0"/>
                <a:ea typeface="ＭＳ Ｐゴシック" panose="020B0600070205080204" pitchFamily="34" charset="-128"/>
              </a:rPr>
              <a:t>additivity met</a:t>
            </a:r>
            <a:r>
              <a:rPr lang="en-US" altLang="en-US" sz="2400" dirty="0">
                <a:latin typeface="Georgia" panose="02040502050405020303" pitchFamily="18" charset="0"/>
                <a:ea typeface="ＭＳ Ｐゴシック" panose="020B0600070205080204" pitchFamily="34" charset="-128"/>
              </a:rPr>
              <a:t>) (Keppel &amp; </a:t>
            </a:r>
            <a:r>
              <a:rPr lang="en-US" altLang="en-US" sz="2400" dirty="0" err="1">
                <a:latin typeface="Georgia" panose="02040502050405020303" pitchFamily="18" charset="0"/>
                <a:ea typeface="ＭＳ Ｐゴシック" panose="020B0600070205080204" pitchFamily="34" charset="-128"/>
              </a:rPr>
              <a:t>Wickens</a:t>
            </a:r>
            <a:r>
              <a:rPr lang="en-US" altLang="en-US" sz="2400" dirty="0">
                <a:latin typeface="Georgia" panose="02040502050405020303" pitchFamily="18" charset="0"/>
                <a:ea typeface="ＭＳ Ｐゴシック" panose="020B0600070205080204" pitchFamily="34" charset="-128"/>
              </a:rPr>
              <a:t>, 2004)</a:t>
            </a:r>
          </a:p>
          <a:p>
            <a:pPr eaLnBrk="1" hangingPunct="1">
              <a:lnSpc>
                <a:spcPct val="90000"/>
              </a:lnSpc>
            </a:pPr>
            <a:endParaRPr lang="en-US" altLang="en-US" sz="2400" dirty="0">
              <a:latin typeface="Georgia" panose="02040502050405020303" pitchFamily="18" charset="0"/>
              <a:ea typeface="ＭＳ Ｐゴシック" panose="020B0600070205080204" pitchFamily="34" charset="-128"/>
            </a:endParaRPr>
          </a:p>
          <a:p>
            <a:pPr eaLnBrk="1" hangingPunct="1">
              <a:lnSpc>
                <a:spcPct val="90000"/>
              </a:lnSpc>
            </a:pPr>
            <a:endParaRPr lang="en-US" altLang="en-US" sz="2400" dirty="0">
              <a:latin typeface="Georgia" panose="02040502050405020303" pitchFamily="18" charset="0"/>
              <a:ea typeface="ＭＳ Ｐゴシック" panose="020B0600070205080204" pitchFamily="34" charset="-128"/>
            </a:endParaRPr>
          </a:p>
          <a:p>
            <a:pPr eaLnBrk="1" hangingPunct="1">
              <a:lnSpc>
                <a:spcPct val="90000"/>
              </a:lnSpc>
            </a:pPr>
            <a:endParaRPr lang="en-US" altLang="en-US" sz="2400" dirty="0">
              <a:latin typeface="Georgia" panose="02040502050405020303" pitchFamily="18" charset="0"/>
              <a:ea typeface="ＭＳ Ｐゴシック" panose="020B0600070205080204" pitchFamily="34" charset="-128"/>
            </a:endParaRPr>
          </a:p>
          <a:p>
            <a:pPr eaLnBrk="1" hangingPunct="1">
              <a:lnSpc>
                <a:spcPct val="90000"/>
              </a:lnSpc>
            </a:pPr>
            <a:endParaRPr lang="en-US" altLang="en-US" sz="2400" dirty="0">
              <a:latin typeface="Georgia" panose="02040502050405020303" pitchFamily="18" charset="0"/>
              <a:ea typeface="ＭＳ Ｐゴシック" panose="020B0600070205080204" pitchFamily="34" charset="-128"/>
            </a:endParaRPr>
          </a:p>
          <a:p>
            <a:pPr eaLnBrk="1" hangingPunct="1">
              <a:lnSpc>
                <a:spcPct val="90000"/>
              </a:lnSpc>
            </a:pPr>
            <a:r>
              <a:rPr lang="en-US" altLang="en-US" sz="2400" dirty="0">
                <a:latin typeface="Georgia" panose="02040502050405020303" pitchFamily="18" charset="0"/>
                <a:ea typeface="ＭＳ Ｐゴシック" panose="020B0600070205080204" pitchFamily="34" charset="-128"/>
              </a:rPr>
              <a:t>Evidence for a RM factor X Subject </a:t>
            </a:r>
            <a:r>
              <a:rPr lang="en-US" altLang="en-US" sz="2400" dirty="0">
                <a:latin typeface="Georgia" panose="02040502050405020303" pitchFamily="18" charset="0"/>
                <a:ea typeface="ＭＳ Ｐゴシック" panose="020B0600070205080204" pitchFamily="34" charset="-128"/>
                <a:cs typeface="Arial" panose="020B0604020202020204" pitchFamily="34" charset="0"/>
              </a:rPr>
              <a:t>interaction </a:t>
            </a:r>
            <a:r>
              <a:rPr lang="en-US" altLang="en-US" sz="2400" dirty="0">
                <a:latin typeface="Georgia" panose="02040502050405020303" pitchFamily="18" charset="0"/>
                <a:ea typeface="ＭＳ Ｐゴシック" panose="020B0600070205080204" pitchFamily="34" charset="-128"/>
              </a:rPr>
              <a:t>(</a:t>
            </a:r>
            <a:r>
              <a:rPr lang="en-US" altLang="en-US" sz="2400" b="1" dirty="0">
                <a:latin typeface="Georgia" panose="02040502050405020303" pitchFamily="18" charset="0"/>
                <a:ea typeface="ＭＳ Ｐゴシック" panose="020B0600070205080204" pitchFamily="34" charset="-128"/>
              </a:rPr>
              <a:t>non-additivity</a:t>
            </a:r>
            <a:r>
              <a:rPr lang="en-US" altLang="en-US" sz="2400" dirty="0">
                <a:latin typeface="Georgia" panose="02040502050405020303" pitchFamily="18" charset="0"/>
                <a:ea typeface="ＭＳ Ｐゴシック" panose="020B0600070205080204" pitchFamily="34" charset="-128"/>
              </a:rPr>
              <a:t>) (Myers &amp; Well, 1991)</a:t>
            </a:r>
          </a:p>
          <a:p>
            <a:pPr lvl="1" eaLnBrk="1" hangingPunct="1">
              <a:lnSpc>
                <a:spcPct val="90000"/>
              </a:lnSpc>
            </a:pPr>
            <a:r>
              <a:rPr lang="en-US" altLang="en-US" sz="2000" dirty="0">
                <a:latin typeface="Georgia" panose="02040502050405020303" pitchFamily="18" charset="0"/>
                <a:ea typeface="ＭＳ Ｐゴシック" panose="020B0600070205080204" pitchFamily="34" charset="-128"/>
              </a:rPr>
              <a:t>Conservative or ‘lower bound’ estimate </a:t>
            </a:r>
          </a:p>
          <a:p>
            <a:pPr lvl="1" eaLnBrk="1" hangingPunct="1">
              <a:lnSpc>
                <a:spcPct val="90000"/>
              </a:lnSpc>
            </a:pPr>
            <a:endParaRPr lang="en-US" altLang="en-US" sz="2000" dirty="0">
              <a:latin typeface="Georgia" panose="02040502050405020303" pitchFamily="18" charset="0"/>
              <a:ea typeface="ＭＳ Ｐゴシック" panose="020B0600070205080204" pitchFamily="34" charset="-128"/>
            </a:endParaRPr>
          </a:p>
          <a:p>
            <a:pPr lvl="1" eaLnBrk="1" hangingPunct="1">
              <a:lnSpc>
                <a:spcPct val="90000"/>
              </a:lnSpc>
            </a:pPr>
            <a:endParaRPr lang="en-US" altLang="en-US" sz="2000" dirty="0">
              <a:latin typeface="Georgia" panose="02040502050405020303" pitchFamily="18" charset="0"/>
              <a:ea typeface="ＭＳ Ｐゴシック" panose="020B0600070205080204" pitchFamily="34" charset="-128"/>
            </a:endParaRPr>
          </a:p>
          <a:p>
            <a:pPr lvl="1" eaLnBrk="1" hangingPunct="1">
              <a:lnSpc>
                <a:spcPct val="90000"/>
              </a:lnSpc>
              <a:buFontTx/>
              <a:buNone/>
            </a:pPr>
            <a:r>
              <a:rPr lang="en-US" altLang="en-US" sz="2000" dirty="0">
                <a:latin typeface="Georgia" panose="02040502050405020303" pitchFamily="18" charset="0"/>
                <a:ea typeface="ＭＳ Ｐゴシック" panose="020B0600070205080204" pitchFamily="34" charset="-128"/>
              </a:rPr>
              <a:t> </a:t>
            </a:r>
          </a:p>
        </p:txBody>
      </p:sp>
      <p:graphicFrame>
        <p:nvGraphicFramePr>
          <p:cNvPr id="79875" name="Object 3"/>
          <p:cNvGraphicFramePr>
            <a:graphicFrameLocks noGrp="1" noChangeAspect="1"/>
          </p:cNvGraphicFramePr>
          <p:nvPr>
            <p:ph sz="half" idx="4294967295"/>
            <p:extLst>
              <p:ext uri="{D42A27DB-BD31-4B8C-83A1-F6EECF244321}">
                <p14:modId xmlns:p14="http://schemas.microsoft.com/office/powerpoint/2010/main" val="775485778"/>
              </p:ext>
            </p:extLst>
          </p:nvPr>
        </p:nvGraphicFramePr>
        <p:xfrm>
          <a:off x="3396455" y="4914900"/>
          <a:ext cx="5840413" cy="1174750"/>
        </p:xfrm>
        <a:graphic>
          <a:graphicData uri="http://schemas.openxmlformats.org/presentationml/2006/ole">
            <mc:AlternateContent xmlns:mc="http://schemas.openxmlformats.org/markup-compatibility/2006">
              <mc:Choice xmlns:v="urn:schemas-microsoft-com:vml" Requires="v">
                <p:oleObj spid="_x0000_s79985" name="Equation" r:id="rId5" imgW="2209680" imgH="444240" progId="Equation.DSMT4">
                  <p:embed/>
                </p:oleObj>
              </mc:Choice>
              <mc:Fallback>
                <p:oleObj name="Equation" r:id="rId5" imgW="2209680" imgH="44424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96455" y="4914900"/>
                        <a:ext cx="5840413" cy="1174750"/>
                      </a:xfrm>
                      <a:prstGeom prst="rect">
                        <a:avLst/>
                      </a:prstGeom>
                      <a:solidFill>
                        <a:schemeClr val="accent4">
                          <a:lumMod val="20000"/>
                          <a:lumOff val="80000"/>
                        </a:schemeClr>
                      </a:solidFill>
                      <a:ln>
                        <a:noFill/>
                      </a:ln>
                      <a:effectLst/>
                      <a:extLst/>
                    </p:spPr>
                  </p:pic>
                </p:oleObj>
              </mc:Fallback>
            </mc:AlternateContent>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2" name="Rectangle 2"/>
          <p:cNvSpPr>
            <a:spLocks noGrp="1" noChangeArrowheads="1"/>
          </p:cNvSpPr>
          <p:nvPr>
            <p:ph type="title"/>
          </p:nvPr>
        </p:nvSpPr>
        <p:spPr>
          <a:xfrm>
            <a:off x="1656718" y="155614"/>
            <a:ext cx="9392281" cy="756793"/>
          </a:xfrm>
        </p:spPr>
        <p:txBody>
          <a:bodyPr>
            <a:normAutofit/>
          </a:bodyPr>
          <a:lstStyle/>
          <a:p>
            <a:pPr algn="ctr" eaLnBrk="1" hangingPunct="1"/>
            <a:r>
              <a:rPr lang="en-US" altLang="en-US" sz="4200" b="1" u="sng" dirty="0">
                <a:solidFill>
                  <a:schemeClr val="accent3">
                    <a:lumMod val="75000"/>
                  </a:schemeClr>
                </a:solidFill>
                <a:latin typeface="Georgia" panose="02040502050405020303" pitchFamily="18" charset="0"/>
                <a:ea typeface="ＭＳ Ｐゴシック" panose="020B0600070205080204" pitchFamily="34" charset="-128"/>
              </a:rPr>
              <a:t>Effect Size: </a:t>
            </a:r>
            <a:r>
              <a:rPr lang="el-GR" altLang="en-US" sz="4200" b="1" i="1" u="sng" dirty="0">
                <a:solidFill>
                  <a:schemeClr val="accent3">
                    <a:lumMod val="75000"/>
                  </a:schemeClr>
                </a:solidFill>
                <a:latin typeface="Georgia" panose="02040502050405020303" pitchFamily="18" charset="0"/>
                <a:ea typeface="ＭＳ Ｐゴシック" panose="020B0600070205080204" pitchFamily="34" charset="-128"/>
                <a:cs typeface="Times New Roman" panose="02020603050405020304" pitchFamily="18" charset="0"/>
              </a:rPr>
              <a:t>ω</a:t>
            </a:r>
            <a:r>
              <a:rPr lang="en-US" altLang="en-US" sz="4200" b="1" u="sng" baseline="30000" dirty="0">
                <a:solidFill>
                  <a:schemeClr val="accent3">
                    <a:lumMod val="75000"/>
                  </a:schemeClr>
                </a:solidFill>
                <a:latin typeface="Georgia" panose="02040502050405020303" pitchFamily="18" charset="0"/>
                <a:ea typeface="ＭＳ Ｐゴシック" panose="020B0600070205080204" pitchFamily="34" charset="-128"/>
              </a:rPr>
              <a:t>2</a:t>
            </a:r>
          </a:p>
        </p:txBody>
      </p:sp>
      <p:graphicFrame>
        <p:nvGraphicFramePr>
          <p:cNvPr id="80898" name="Object 2"/>
          <p:cNvGraphicFramePr>
            <a:graphicFrameLocks noGrp="1" noChangeAspect="1"/>
          </p:cNvGraphicFramePr>
          <p:nvPr>
            <p:ph idx="1"/>
            <p:extLst>
              <p:ext uri="{D42A27DB-BD31-4B8C-83A1-F6EECF244321}">
                <p14:modId xmlns:p14="http://schemas.microsoft.com/office/powerpoint/2010/main" val="2271130205"/>
              </p:ext>
            </p:extLst>
          </p:nvPr>
        </p:nvGraphicFramePr>
        <p:xfrm>
          <a:off x="2198688" y="1600200"/>
          <a:ext cx="7680325" cy="1057275"/>
        </p:xfrm>
        <a:graphic>
          <a:graphicData uri="http://schemas.openxmlformats.org/presentationml/2006/ole">
            <mc:AlternateContent xmlns:mc="http://schemas.openxmlformats.org/markup-compatibility/2006">
              <mc:Choice xmlns:v="urn:schemas-microsoft-com:vml" Requires="v">
                <p:oleObj spid="_x0000_s81005" name="Equation" r:id="rId3" imgW="3136680" imgH="431640" progId="Equation.DSMT4">
                  <p:embed/>
                </p:oleObj>
              </mc:Choice>
              <mc:Fallback>
                <p:oleObj name="Equation" r:id="rId3" imgW="3136680" imgH="4316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8688" y="1600200"/>
                        <a:ext cx="7680325" cy="1057275"/>
                      </a:xfrm>
                      <a:prstGeom prst="rect">
                        <a:avLst/>
                      </a:prstGeom>
                      <a:solidFill>
                        <a:schemeClr val="accent3">
                          <a:lumMod val="20000"/>
                          <a:lumOff val="80000"/>
                        </a:schemeClr>
                      </a:solidFill>
                      <a:ln>
                        <a:noFill/>
                      </a:ln>
                      <a:effectLst/>
                      <a:extLst/>
                    </p:spPr>
                  </p:pic>
                </p:oleObj>
              </mc:Fallback>
            </mc:AlternateContent>
          </a:graphicData>
        </a:graphic>
      </p:graphicFrame>
      <p:sp>
        <p:nvSpPr>
          <p:cNvPr id="8090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883B447-442A-4D44-859D-AB9EE8EC2D24}" type="slidenum">
              <a:rPr lang="en-US" altLang="en-US" sz="1400">
                <a:latin typeface="Georgia Regular" panose="02040502050405020303" pitchFamily="18" charset="0"/>
              </a:rPr>
              <a:pPr eaLnBrk="1" hangingPunct="1"/>
              <a:t>36</a:t>
            </a:fld>
            <a:endParaRPr lang="en-US" altLang="en-US" sz="1400" dirty="0">
              <a:latin typeface="Georgia Regular" panose="02040502050405020303" pitchFamily="18" charset="0"/>
            </a:endParaRPr>
          </a:p>
        </p:txBody>
      </p:sp>
      <p:sp>
        <p:nvSpPr>
          <p:cNvPr id="80903" name="Rectangle 3"/>
          <p:cNvSpPr>
            <a:spLocks noGrp="1" noChangeArrowheads="1"/>
          </p:cNvSpPr>
          <p:nvPr>
            <p:ph type="body" idx="4294967295"/>
          </p:nvPr>
        </p:nvSpPr>
        <p:spPr>
          <a:xfrm>
            <a:off x="762000" y="939800"/>
            <a:ext cx="7543800" cy="5207000"/>
          </a:xfrm>
        </p:spPr>
        <p:txBody>
          <a:bodyPr>
            <a:normAutofit/>
          </a:bodyPr>
          <a:lstStyle/>
          <a:p>
            <a:pPr eaLnBrk="1" hangingPunct="1">
              <a:lnSpc>
                <a:spcPct val="80000"/>
              </a:lnSpc>
            </a:pPr>
            <a:r>
              <a:rPr lang="en-US" altLang="en-US" sz="2400" dirty="0">
                <a:latin typeface="Georgia" panose="02040502050405020303" pitchFamily="18" charset="0"/>
                <a:ea typeface="ＭＳ Ｐゴシック" panose="020B0600070205080204" pitchFamily="34" charset="-128"/>
              </a:rPr>
              <a:t>Little evidence for a RM factor X Subject interaction</a:t>
            </a:r>
          </a:p>
          <a:p>
            <a:pPr eaLnBrk="1" hangingPunct="1">
              <a:lnSpc>
                <a:spcPct val="80000"/>
              </a:lnSpc>
            </a:pPr>
            <a:endParaRPr lang="en-US" altLang="en-US" sz="2400" dirty="0">
              <a:latin typeface="Georgia" panose="02040502050405020303" pitchFamily="18" charset="0"/>
              <a:ea typeface="ＭＳ Ｐゴシック" panose="020B0600070205080204" pitchFamily="34" charset="-128"/>
            </a:endParaRPr>
          </a:p>
          <a:p>
            <a:pPr eaLnBrk="1" hangingPunct="1">
              <a:lnSpc>
                <a:spcPct val="80000"/>
              </a:lnSpc>
            </a:pPr>
            <a:endParaRPr lang="en-US" altLang="en-US" sz="2400" dirty="0">
              <a:latin typeface="Georgia" panose="02040502050405020303" pitchFamily="18" charset="0"/>
              <a:ea typeface="ＭＳ Ｐゴシック" panose="020B0600070205080204" pitchFamily="34" charset="-128"/>
            </a:endParaRPr>
          </a:p>
          <a:p>
            <a:pPr eaLnBrk="1" hangingPunct="1">
              <a:lnSpc>
                <a:spcPct val="80000"/>
              </a:lnSpc>
            </a:pPr>
            <a:endParaRPr lang="en-US" altLang="en-US" sz="2400" dirty="0">
              <a:latin typeface="Georgia" panose="02040502050405020303" pitchFamily="18" charset="0"/>
              <a:ea typeface="ＭＳ Ｐゴシック" panose="020B0600070205080204" pitchFamily="34" charset="-128"/>
            </a:endParaRPr>
          </a:p>
          <a:p>
            <a:pPr eaLnBrk="1" hangingPunct="1">
              <a:lnSpc>
                <a:spcPct val="80000"/>
              </a:lnSpc>
            </a:pPr>
            <a:endParaRPr lang="en-US" altLang="en-US" sz="2400" dirty="0">
              <a:latin typeface="Georgia" panose="02040502050405020303" pitchFamily="18" charset="0"/>
              <a:ea typeface="ＭＳ Ｐゴシック" panose="020B0600070205080204" pitchFamily="34" charset="-128"/>
            </a:endParaRPr>
          </a:p>
          <a:p>
            <a:pPr eaLnBrk="1" hangingPunct="1">
              <a:lnSpc>
                <a:spcPct val="80000"/>
              </a:lnSpc>
            </a:pPr>
            <a:endParaRPr lang="en-US" altLang="en-US" sz="2400" dirty="0">
              <a:latin typeface="Georgia" panose="02040502050405020303" pitchFamily="18" charset="0"/>
              <a:ea typeface="ＭＳ Ｐゴシック" panose="020B0600070205080204" pitchFamily="34" charset="-128"/>
            </a:endParaRPr>
          </a:p>
          <a:p>
            <a:pPr eaLnBrk="1" hangingPunct="1">
              <a:lnSpc>
                <a:spcPct val="80000"/>
              </a:lnSpc>
            </a:pPr>
            <a:r>
              <a:rPr lang="en-US" altLang="en-US" sz="2400" dirty="0">
                <a:latin typeface="Georgia" panose="02040502050405020303" pitchFamily="18" charset="0"/>
                <a:ea typeface="ＭＳ Ｐゴシック" panose="020B0600070205080204" pitchFamily="34" charset="-128"/>
              </a:rPr>
              <a:t>Evidence for a RM factor X Subject </a:t>
            </a:r>
            <a:r>
              <a:rPr lang="en-US" altLang="en-US" sz="2400" dirty="0">
                <a:latin typeface="Georgia" panose="02040502050405020303" pitchFamily="18" charset="0"/>
                <a:ea typeface="ＭＳ Ｐゴシック" panose="020B0600070205080204" pitchFamily="34" charset="-128"/>
                <a:cs typeface="Arial" panose="020B0604020202020204" pitchFamily="34" charset="0"/>
              </a:rPr>
              <a:t>interaction</a:t>
            </a:r>
          </a:p>
          <a:p>
            <a:pPr lvl="1" eaLnBrk="1" hangingPunct="1">
              <a:lnSpc>
                <a:spcPct val="80000"/>
              </a:lnSpc>
            </a:pPr>
            <a:r>
              <a:rPr lang="en-US" altLang="en-US" sz="2000" dirty="0">
                <a:latin typeface="Georgia" panose="02040502050405020303" pitchFamily="18" charset="0"/>
                <a:ea typeface="ＭＳ Ｐゴシック" panose="020B0600070205080204" pitchFamily="34" charset="-128"/>
              </a:rPr>
              <a:t>Conservative or ‘lower bound’ estimate</a:t>
            </a:r>
          </a:p>
          <a:p>
            <a:pPr eaLnBrk="1" hangingPunct="1">
              <a:lnSpc>
                <a:spcPct val="80000"/>
              </a:lnSpc>
            </a:pPr>
            <a:endParaRPr lang="en-US" altLang="en-US" sz="2400" dirty="0">
              <a:latin typeface="Georgia" panose="02040502050405020303" pitchFamily="18" charset="0"/>
              <a:ea typeface="ＭＳ Ｐゴシック" panose="020B0600070205080204" pitchFamily="34" charset="-128"/>
            </a:endParaRPr>
          </a:p>
          <a:p>
            <a:pPr eaLnBrk="1" hangingPunct="1">
              <a:lnSpc>
                <a:spcPct val="80000"/>
              </a:lnSpc>
            </a:pPr>
            <a:endParaRPr lang="en-US" altLang="en-US" sz="2400" dirty="0">
              <a:latin typeface="Georgia" panose="02040502050405020303" pitchFamily="18" charset="0"/>
              <a:ea typeface="ＭＳ Ｐゴシック" panose="020B0600070205080204" pitchFamily="34" charset="-128"/>
            </a:endParaRPr>
          </a:p>
          <a:p>
            <a:pPr eaLnBrk="1" hangingPunct="1">
              <a:lnSpc>
                <a:spcPct val="80000"/>
              </a:lnSpc>
            </a:pPr>
            <a:endParaRPr lang="en-US" altLang="en-US" sz="2400" dirty="0">
              <a:latin typeface="Georgia" panose="02040502050405020303" pitchFamily="18" charset="0"/>
              <a:ea typeface="ＭＳ Ｐゴシック" panose="020B0600070205080204" pitchFamily="34" charset="-128"/>
            </a:endParaRPr>
          </a:p>
          <a:p>
            <a:pPr eaLnBrk="1" hangingPunct="1">
              <a:lnSpc>
                <a:spcPct val="80000"/>
              </a:lnSpc>
              <a:buFontTx/>
              <a:buNone/>
            </a:pPr>
            <a:r>
              <a:rPr lang="en-US" altLang="en-US" sz="2400" dirty="0">
                <a:latin typeface="Georgia" panose="02040502050405020303" pitchFamily="18" charset="0"/>
                <a:ea typeface="ＭＳ Ｐゴシック" panose="020B0600070205080204" pitchFamily="34" charset="-128"/>
              </a:rPr>
              <a:t> </a:t>
            </a:r>
          </a:p>
        </p:txBody>
      </p:sp>
      <p:graphicFrame>
        <p:nvGraphicFramePr>
          <p:cNvPr id="80899" name="Object 3"/>
          <p:cNvGraphicFramePr>
            <a:graphicFrameLocks noGrp="1" noChangeAspect="1"/>
          </p:cNvGraphicFramePr>
          <p:nvPr>
            <p:ph sz="half" idx="4294967295"/>
            <p:extLst>
              <p:ext uri="{D42A27DB-BD31-4B8C-83A1-F6EECF244321}">
                <p14:modId xmlns:p14="http://schemas.microsoft.com/office/powerpoint/2010/main" val="2903698847"/>
              </p:ext>
            </p:extLst>
          </p:nvPr>
        </p:nvGraphicFramePr>
        <p:xfrm>
          <a:off x="1798637" y="4507052"/>
          <a:ext cx="8670925" cy="1116012"/>
        </p:xfrm>
        <a:graphic>
          <a:graphicData uri="http://schemas.openxmlformats.org/presentationml/2006/ole">
            <mc:AlternateContent xmlns:mc="http://schemas.openxmlformats.org/markup-compatibility/2006">
              <mc:Choice xmlns:v="urn:schemas-microsoft-com:vml" Requires="v">
                <p:oleObj spid="_x0000_s81006" name="Equation" r:id="rId5" imgW="3454200" imgH="444240" progId="Equation.DSMT4">
                  <p:embed/>
                </p:oleObj>
              </mc:Choice>
              <mc:Fallback>
                <p:oleObj name="Equation" r:id="rId5" imgW="3454200" imgH="44424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8637" y="4507052"/>
                        <a:ext cx="8670925" cy="1116012"/>
                      </a:xfrm>
                      <a:prstGeom prst="rect">
                        <a:avLst/>
                      </a:prstGeom>
                      <a:solidFill>
                        <a:schemeClr val="accent3">
                          <a:lumMod val="20000"/>
                          <a:lumOff val="80000"/>
                        </a:schemeClr>
                      </a:solidFill>
                      <a:ln>
                        <a:noFill/>
                      </a:ln>
                      <a:effectLst/>
                      <a:extLst/>
                    </p:spPr>
                  </p:pic>
                </p:oleObj>
              </mc:Fallback>
            </mc:AlternateContent>
          </a:graphicData>
        </a:graphic>
      </p:graphicFrame>
      <p:sp>
        <p:nvSpPr>
          <p:cNvPr id="80904" name="Text Box 6"/>
          <p:cNvSpPr txBox="1">
            <a:spLocks noChangeArrowheads="1"/>
          </p:cNvSpPr>
          <p:nvPr/>
        </p:nvSpPr>
        <p:spPr bwMode="auto">
          <a:xfrm>
            <a:off x="1958259" y="6268577"/>
            <a:ext cx="78980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dirty="0">
                <a:latin typeface="Georgia" panose="02040502050405020303" pitchFamily="18" charset="0"/>
              </a:rPr>
              <a:t>In both equations, </a:t>
            </a:r>
            <a:r>
              <a:rPr lang="en-US" altLang="en-US" sz="1800" i="1" dirty="0">
                <a:latin typeface="Georgia" panose="02040502050405020303" pitchFamily="18" charset="0"/>
              </a:rPr>
              <a:t>N</a:t>
            </a:r>
            <a:r>
              <a:rPr lang="en-US" altLang="en-US" sz="1800" dirty="0">
                <a:latin typeface="Georgia" panose="02040502050405020303" pitchFamily="18" charset="0"/>
              </a:rPr>
              <a:t> = # independent participants or sets of participants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Rectangle 4"/>
          <p:cNvSpPr txBox="1">
            <a:spLocks noChangeArrowheads="1"/>
          </p:cNvSpPr>
          <p:nvPr/>
        </p:nvSpPr>
        <p:spPr>
          <a:xfrm>
            <a:off x="838200" y="1752600"/>
            <a:ext cx="10287000" cy="3035808"/>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9600" kern="1200" cap="all" baseline="0">
                <a:blipFill dpi="0" rotWithShape="1">
                  <a:blip r:embed="rId2"/>
                  <a:srcRect/>
                  <a:tile tx="6350" ty="-127000" sx="65000" sy="64000" flip="none" algn="tl"/>
                </a:blipFill>
                <a:latin typeface="+mj-lt"/>
                <a:ea typeface="+mj-ea"/>
                <a:cs typeface="+mj-cs"/>
              </a:defRPr>
            </a:lvl1pPr>
          </a:lstStyle>
          <a:p>
            <a:r>
              <a:rPr lang="en-US" altLang="en-US" sz="13800" dirty="0">
                <a:solidFill>
                  <a:schemeClr val="bg1">
                    <a:lumMod val="95000"/>
                  </a:schemeClr>
                </a:solidFill>
                <a:latin typeface="Georgia Regular" panose="02040502050405020303" pitchFamily="18" charset="0"/>
                <a:ea typeface="ＭＳ Ｐゴシック" panose="020B0600070205080204" pitchFamily="34" charset="-128"/>
              </a:rPr>
              <a:t>Factorial</a:t>
            </a:r>
            <a:r>
              <a:rPr lang="en-US" altLang="en-US" sz="7200" dirty="0">
                <a:solidFill>
                  <a:schemeClr val="bg1">
                    <a:lumMod val="95000"/>
                  </a:schemeClr>
                </a:solidFill>
                <a:latin typeface="Georgia Regular" panose="02040502050405020303" pitchFamily="18" charset="0"/>
                <a:ea typeface="ＭＳ Ｐゴシック" panose="020B0600070205080204" pitchFamily="34" charset="-128"/>
              </a:rPr>
              <a:t> </a:t>
            </a:r>
            <a:br>
              <a:rPr lang="en-US" altLang="en-US" sz="7200" dirty="0">
                <a:solidFill>
                  <a:schemeClr val="bg1">
                    <a:lumMod val="95000"/>
                  </a:schemeClr>
                </a:solidFill>
                <a:latin typeface="Georgia Regular" panose="02040502050405020303" pitchFamily="18" charset="0"/>
                <a:ea typeface="ＭＳ Ｐゴシック" panose="020B0600070205080204" pitchFamily="34" charset="-128"/>
              </a:rPr>
            </a:br>
            <a:r>
              <a:rPr lang="en-US" altLang="en-US" sz="7200" dirty="0">
                <a:solidFill>
                  <a:schemeClr val="bg1">
                    <a:lumMod val="95000"/>
                  </a:schemeClr>
                </a:solidFill>
                <a:latin typeface="Georgia Regular" panose="02040502050405020303" pitchFamily="18" charset="0"/>
                <a:ea typeface="ＭＳ Ｐゴシック" panose="020B0600070205080204" pitchFamily="34" charset="-128"/>
              </a:rPr>
              <a:t>Repeated Measures ANOVA</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ChangeArrowheads="1"/>
          </p:cNvSpPr>
          <p:nvPr>
            <p:ph idx="1"/>
          </p:nvPr>
        </p:nvSpPr>
        <p:spPr>
          <a:xfrm>
            <a:off x="457200" y="381000"/>
            <a:ext cx="11277600" cy="6096000"/>
          </a:xfrm>
        </p:spPr>
        <p:txBody>
          <a:bodyPr>
            <a:normAutofit/>
          </a:bodyPr>
          <a:lstStyle/>
          <a:p>
            <a:pPr marL="0" indent="0" algn="ctr">
              <a:lnSpc>
                <a:spcPct val="80000"/>
              </a:lnSpc>
              <a:buNone/>
            </a:pPr>
            <a:r>
              <a:rPr lang="en-US" altLang="en-US" sz="2400" i="1" dirty="0">
                <a:ea typeface="ＭＳ Ｐゴシック" panose="020B0600070205080204" pitchFamily="34" charset="-128"/>
              </a:rPr>
              <a:t>Dr. Evans wishes to evaluate various coping strategies for pain. </a:t>
            </a:r>
          </a:p>
          <a:p>
            <a:pPr marL="0" indent="0">
              <a:lnSpc>
                <a:spcPct val="80000"/>
              </a:lnSpc>
              <a:buNone/>
            </a:pPr>
            <a:endParaRPr lang="en-US" altLang="en-US" sz="2400" i="1" dirty="0">
              <a:ea typeface="ＭＳ Ｐゴシック" panose="020B0600070205080204" pitchFamily="34" charset="-128"/>
            </a:endParaRPr>
          </a:p>
          <a:p>
            <a:pPr marL="0" indent="0">
              <a:lnSpc>
                <a:spcPct val="80000"/>
              </a:lnSpc>
              <a:buNone/>
            </a:pPr>
            <a:r>
              <a:rPr lang="en-US" altLang="en-US" sz="2400" i="1" dirty="0">
                <a:ea typeface="ＭＳ Ｐゴシック" panose="020B0600070205080204" pitchFamily="34" charset="-128"/>
              </a:rPr>
              <a:t>He obtains 8 volunteers to come to the lab on 2 consecutive days. On both days, the volunteers plunge their hands into freezing cold water for 90 seconds. </a:t>
            </a:r>
          </a:p>
          <a:p>
            <a:pPr marL="0" indent="0">
              <a:lnSpc>
                <a:spcPct val="80000"/>
              </a:lnSpc>
              <a:buNone/>
            </a:pPr>
            <a:r>
              <a:rPr lang="en-US" altLang="en-US" sz="2400" i="1" dirty="0">
                <a:ea typeface="ＭＳ Ｐゴシック" panose="020B0600070205080204" pitchFamily="34" charset="-128"/>
              </a:rPr>
              <a:t>They rate how painful the experience is on a scale from 1 to 50 (not painful) after 30 seconds, then 60 seconds, and then 90 seconds. </a:t>
            </a:r>
          </a:p>
          <a:p>
            <a:pPr marL="0" indent="0">
              <a:lnSpc>
                <a:spcPct val="80000"/>
              </a:lnSpc>
              <a:buNone/>
            </a:pPr>
            <a:r>
              <a:rPr lang="en-US" altLang="en-US" sz="2400" i="1" dirty="0">
                <a:ea typeface="ＭＳ Ｐゴシック" panose="020B0600070205080204" pitchFamily="34" charset="-128"/>
              </a:rPr>
              <a:t>On one day they are given pain avoidance instructions and on the other day they are given concentration on pain instructions. </a:t>
            </a:r>
          </a:p>
          <a:p>
            <a:pPr marL="0" indent="0">
              <a:lnSpc>
                <a:spcPct val="80000"/>
              </a:lnSpc>
              <a:buNone/>
            </a:pPr>
            <a:r>
              <a:rPr lang="en-US" altLang="en-US" sz="2400" i="1" dirty="0">
                <a:ea typeface="ＭＳ Ｐゴシック" panose="020B0600070205080204" pitchFamily="34" charset="-128"/>
              </a:rPr>
              <a:t>In order to counterbalance the design, 4 students are given the avoidance and 4 students are given the concentration strategy the 1</a:t>
            </a:r>
            <a:r>
              <a:rPr lang="en-US" altLang="en-US" sz="2400" i="1" baseline="30000" dirty="0">
                <a:ea typeface="ＭＳ Ｐゴシック" panose="020B0600070205080204" pitchFamily="34" charset="-128"/>
              </a:rPr>
              <a:t>st</a:t>
            </a:r>
            <a:r>
              <a:rPr lang="en-US" altLang="en-US" sz="2400" i="1" dirty="0">
                <a:ea typeface="ＭＳ Ｐゴシック" panose="020B0600070205080204" pitchFamily="34" charset="-128"/>
              </a:rPr>
              <a:t> day, then switched the 2</a:t>
            </a:r>
            <a:r>
              <a:rPr lang="en-US" altLang="en-US" sz="2400" i="1" baseline="30000" dirty="0">
                <a:ea typeface="ＭＳ Ｐゴシック" panose="020B0600070205080204" pitchFamily="34" charset="-128"/>
              </a:rPr>
              <a:t>nd</a:t>
            </a:r>
            <a:r>
              <a:rPr lang="en-US" altLang="en-US" sz="2400" i="1" dirty="0">
                <a:ea typeface="ＭＳ Ｐゴシック" panose="020B0600070205080204" pitchFamily="34" charset="-128"/>
              </a:rPr>
              <a:t> day. </a:t>
            </a:r>
          </a:p>
          <a:p>
            <a:pPr lvl="4" eaLnBrk="1" hangingPunct="1">
              <a:lnSpc>
                <a:spcPct val="80000"/>
              </a:lnSpc>
              <a:buFontTx/>
              <a:buNone/>
            </a:pPr>
            <a:endParaRPr lang="en-US" altLang="en-US" sz="2400" i="1" dirty="0">
              <a:ea typeface="ＭＳ Ｐゴシック" panose="020B0600070205080204" pitchFamily="34" charset="-128"/>
            </a:endParaRPr>
          </a:p>
          <a:p>
            <a:pPr marL="274320" lvl="1" indent="0">
              <a:lnSpc>
                <a:spcPct val="80000"/>
              </a:lnSpc>
              <a:buNone/>
            </a:pPr>
            <a:r>
              <a:rPr lang="en-US" altLang="en-US" sz="2000" dirty="0">
                <a:ea typeface="ＭＳ Ｐゴシック" panose="020B0600070205080204" pitchFamily="34" charset="-128"/>
              </a:rPr>
              <a:t>What are the RM factors? What are their levels?</a:t>
            </a:r>
          </a:p>
          <a:p>
            <a:pPr marL="274320" lvl="1" indent="0">
              <a:lnSpc>
                <a:spcPct val="80000"/>
              </a:lnSpc>
              <a:buNone/>
            </a:pPr>
            <a:r>
              <a:rPr lang="en-US" altLang="en-US" sz="2000" dirty="0">
                <a:ea typeface="ＭＳ Ｐゴシック" panose="020B0600070205080204" pitchFamily="34" charset="-128"/>
              </a:rPr>
              <a:t>What is the outcome variable?</a:t>
            </a:r>
          </a:p>
          <a:p>
            <a:pPr lvl="4" eaLnBrk="1" hangingPunct="1">
              <a:lnSpc>
                <a:spcPct val="80000"/>
              </a:lnSpc>
              <a:buFontTx/>
              <a:buNone/>
            </a:pPr>
            <a:endParaRPr lang="en-US" altLang="en-US" sz="2400" dirty="0">
              <a:ea typeface="ＭＳ Ｐゴシック" panose="020B0600070205080204" pitchFamily="34" charset="-128"/>
            </a:endParaRPr>
          </a:p>
          <a:p>
            <a:pPr marL="274320" lvl="1" indent="0">
              <a:lnSpc>
                <a:spcPct val="80000"/>
              </a:lnSpc>
              <a:buNone/>
            </a:pPr>
            <a:r>
              <a:rPr lang="en-US" altLang="en-US" sz="2000" i="1" dirty="0">
                <a:ea typeface="ＭＳ Ｐゴシック" panose="020B0600070205080204" pitchFamily="34" charset="-128"/>
              </a:rPr>
              <a:t>Generally, ‘Order’ would be another factor (not RM) that would need to be included in the ANOVA. For our purposes, we will say that this factor had no effect.</a:t>
            </a:r>
          </a:p>
        </p:txBody>
      </p:sp>
      <p:sp>
        <p:nvSpPr>
          <p:cNvPr id="952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B929A4F-9F8A-43B2-9AA3-98832E1A6A9F}" type="slidenum">
              <a:rPr lang="en-US" altLang="en-US" sz="1400">
                <a:latin typeface="Georgia Regular" panose="02040502050405020303" pitchFamily="18" charset="0"/>
              </a:rPr>
              <a:pPr eaLnBrk="1" hangingPunct="1"/>
              <a:t>38</a:t>
            </a:fld>
            <a:endParaRPr lang="en-US" altLang="en-US" sz="1400" dirty="0">
              <a:latin typeface="Georgia Regular" panose="020405020504050203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80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3"/>
          <p:cNvSpPr>
            <a:spLocks noGrp="1" noChangeArrowheads="1"/>
          </p:cNvSpPr>
          <p:nvPr>
            <p:ph idx="1"/>
          </p:nvPr>
        </p:nvSpPr>
        <p:spPr>
          <a:xfrm>
            <a:off x="1066800" y="838200"/>
            <a:ext cx="9829800" cy="5715000"/>
          </a:xfrm>
        </p:spPr>
        <p:txBody>
          <a:bodyPr/>
          <a:lstStyle/>
          <a:p>
            <a:pPr marL="0" indent="0">
              <a:buNone/>
            </a:pPr>
            <a:r>
              <a:rPr lang="en-US" altLang="en-US" sz="2800" i="1" dirty="0">
                <a:ea typeface="ＭＳ Ｐゴシック" panose="020B0600070205080204" pitchFamily="34" charset="-128"/>
              </a:rPr>
              <a:t>Dr. Chapman wishes to examine the effect of drugs A and B as well as their interaction on blood flow. Each drug has two possible formulations (levels). Each participant received each of the 4 possible combinations of the 2 drugs over several days (A1B1, A1B2, A2B1, A2B2). The half-life of each drug was such that there were no carry-over effects.</a:t>
            </a:r>
          </a:p>
          <a:p>
            <a:pPr marL="0" indent="0">
              <a:buNone/>
            </a:pPr>
            <a:endParaRPr lang="en-US" altLang="en-US" sz="2800" i="1" dirty="0">
              <a:ea typeface="ＭＳ Ｐゴシック" panose="020B0600070205080204" pitchFamily="34" charset="-128"/>
            </a:endParaRPr>
          </a:p>
          <a:p>
            <a:pPr marL="274320" lvl="1" indent="0">
              <a:buNone/>
            </a:pPr>
            <a:r>
              <a:rPr lang="en-US" altLang="en-US" sz="2600" i="1" dirty="0">
                <a:ea typeface="ＭＳ Ｐゴシック" panose="020B0600070205080204" pitchFamily="34" charset="-128"/>
              </a:rPr>
              <a:t>What are the RM factors? What are their levels?</a:t>
            </a:r>
          </a:p>
          <a:p>
            <a:pPr marL="274320" lvl="1" indent="0">
              <a:buNone/>
            </a:pPr>
            <a:r>
              <a:rPr lang="en-US" altLang="en-US" sz="2600" i="1" dirty="0">
                <a:ea typeface="ＭＳ Ｐゴシック" panose="020B0600070205080204" pitchFamily="34" charset="-128"/>
              </a:rPr>
              <a:t>What is the outcome variable?</a:t>
            </a:r>
          </a:p>
        </p:txBody>
      </p:sp>
      <p:sp>
        <p:nvSpPr>
          <p:cNvPr id="962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E1D5804-DAFB-42AC-AAAB-4E677BD2600C}" type="slidenum">
              <a:rPr lang="en-US" altLang="en-US" sz="1400">
                <a:latin typeface="Georgia Regular" panose="02040502050405020303" pitchFamily="18" charset="0"/>
              </a:rPr>
              <a:pPr eaLnBrk="1" hangingPunct="1"/>
              <a:t>39</a:t>
            </a:fld>
            <a:endParaRPr lang="en-US" altLang="en-US" sz="1400" dirty="0">
              <a:latin typeface="Georgia Regular" panose="02040502050405020303"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8B36D1B-D055-4DD8-A3AF-F185A0517326}" type="slidenum">
              <a:rPr lang="en-US" altLang="en-US" sz="1400">
                <a:latin typeface="Georgia Regular" panose="02040502050405020303" pitchFamily="18" charset="0"/>
              </a:rPr>
              <a:pPr eaLnBrk="1" hangingPunct="1"/>
              <a:t>4</a:t>
            </a:fld>
            <a:endParaRPr lang="en-US" altLang="en-US" sz="1400" dirty="0">
              <a:latin typeface="Georgia Regular" panose="02040502050405020303" pitchFamily="18" charset="0"/>
            </a:endParaRPr>
          </a:p>
        </p:txBody>
      </p:sp>
      <p:sp>
        <p:nvSpPr>
          <p:cNvPr id="2" name="TextBox 1">
            <a:extLst>
              <a:ext uri="{FF2B5EF4-FFF2-40B4-BE49-F238E27FC236}">
                <a16:creationId xmlns:a16="http://schemas.microsoft.com/office/drawing/2014/main" id="{98559F92-2EAD-9442-97F6-F26F3EECA28E}"/>
              </a:ext>
            </a:extLst>
          </p:cNvPr>
          <p:cNvSpPr txBox="1"/>
          <p:nvPr/>
        </p:nvSpPr>
        <p:spPr>
          <a:xfrm>
            <a:off x="838200" y="609600"/>
            <a:ext cx="10515600" cy="2234458"/>
          </a:xfrm>
          <a:prstGeom prst="rect">
            <a:avLst/>
          </a:prstGeom>
          <a:solidFill>
            <a:schemeClr val="accent2">
              <a:lumMod val="20000"/>
              <a:lumOff val="80000"/>
            </a:schemeClr>
          </a:solidFill>
          <a:ln>
            <a:solidFill>
              <a:schemeClr val="accent2"/>
            </a:solidFill>
          </a:ln>
        </p:spPr>
        <p:txBody>
          <a:bodyPr wrap="square" rtlCol="0">
            <a:spAutoFit/>
          </a:bodyPr>
          <a:lstStyle/>
          <a:p>
            <a:pPr>
              <a:lnSpc>
                <a:spcPct val="80000"/>
              </a:lnSpc>
            </a:pPr>
            <a:endParaRPr lang="en-US" altLang="en-US" sz="2400" i="1" dirty="0">
              <a:ea typeface="ＭＳ Ｐゴシック" panose="020B0600070205080204" pitchFamily="34" charset="-128"/>
            </a:endParaRPr>
          </a:p>
          <a:p>
            <a:pPr>
              <a:lnSpc>
                <a:spcPct val="80000"/>
              </a:lnSpc>
            </a:pPr>
            <a:r>
              <a:rPr lang="en-US" altLang="en-US" sz="2400" i="1" dirty="0">
                <a:latin typeface="Georgia" panose="02040502050405020303" pitchFamily="18" charset="0"/>
                <a:ea typeface="ＭＳ Ｐゴシック" panose="020B0600070205080204" pitchFamily="34" charset="-128"/>
              </a:rPr>
              <a:t>Dr. Pearson is interested in determining whether the average man wants to express his worries to his wife more (or less) the longer they are married. The Desire to Express Worry (DEW) scale is administered to men when they initially get married and then at their 5</a:t>
            </a:r>
            <a:r>
              <a:rPr lang="en-US" altLang="en-US" sz="2400" i="1" baseline="30000" dirty="0">
                <a:latin typeface="Georgia" panose="02040502050405020303" pitchFamily="18" charset="0"/>
                <a:ea typeface="ＭＳ Ｐゴシック" panose="020B0600070205080204" pitchFamily="34" charset="-128"/>
              </a:rPr>
              <a:t>th</a:t>
            </a:r>
            <a:r>
              <a:rPr lang="en-US" altLang="en-US" sz="2400" i="1" dirty="0">
                <a:latin typeface="Georgia" panose="02040502050405020303" pitchFamily="18" charset="0"/>
                <a:ea typeface="ＭＳ Ｐゴシック" panose="020B0600070205080204" pitchFamily="34" charset="-128"/>
              </a:rPr>
              <a:t>, 10</a:t>
            </a:r>
            <a:r>
              <a:rPr lang="en-US" altLang="en-US" sz="2400" i="1" baseline="30000" dirty="0">
                <a:latin typeface="Georgia" panose="02040502050405020303" pitchFamily="18" charset="0"/>
                <a:ea typeface="ＭＳ Ｐゴシック" panose="020B0600070205080204" pitchFamily="34" charset="-128"/>
              </a:rPr>
              <a:t>th</a:t>
            </a:r>
            <a:r>
              <a:rPr lang="en-US" altLang="en-US" sz="2400" i="1" dirty="0">
                <a:latin typeface="Georgia" panose="02040502050405020303" pitchFamily="18" charset="0"/>
                <a:ea typeface="ＭＳ Ｐゴシック" panose="020B0600070205080204" pitchFamily="34" charset="-128"/>
              </a:rPr>
              <a:t>, and 15</a:t>
            </a:r>
            <a:r>
              <a:rPr lang="en-US" altLang="en-US" sz="2400" i="1" baseline="30000" dirty="0">
                <a:latin typeface="Georgia" panose="02040502050405020303" pitchFamily="18" charset="0"/>
                <a:ea typeface="ＭＳ Ｐゴシック" panose="020B0600070205080204" pitchFamily="34" charset="-128"/>
              </a:rPr>
              <a:t>th</a:t>
            </a:r>
            <a:r>
              <a:rPr lang="en-US" altLang="en-US" sz="2400" i="1" dirty="0">
                <a:latin typeface="Georgia" panose="02040502050405020303" pitchFamily="18" charset="0"/>
                <a:ea typeface="ＭＳ Ｐゴシック" panose="020B0600070205080204" pitchFamily="34" charset="-128"/>
              </a:rPr>
              <a:t> wedding anniversaries. </a:t>
            </a:r>
          </a:p>
          <a:p>
            <a:endParaRPr lang="en-US" sz="2400" dirty="0"/>
          </a:p>
        </p:txBody>
      </p:sp>
      <p:sp>
        <p:nvSpPr>
          <p:cNvPr id="6" name="Rectangle 5">
            <a:extLst>
              <a:ext uri="{FF2B5EF4-FFF2-40B4-BE49-F238E27FC236}">
                <a16:creationId xmlns:a16="http://schemas.microsoft.com/office/drawing/2014/main" id="{A6000088-A327-BE4C-8AB3-3A93AC57AC16}"/>
              </a:ext>
            </a:extLst>
          </p:cNvPr>
          <p:cNvSpPr/>
          <p:nvPr/>
        </p:nvSpPr>
        <p:spPr>
          <a:xfrm>
            <a:off x="838200" y="3193813"/>
            <a:ext cx="7162800" cy="535531"/>
          </a:xfrm>
          <a:prstGeom prst="rect">
            <a:avLst/>
          </a:prstGeom>
        </p:spPr>
        <p:txBody>
          <a:bodyPr wrap="square">
            <a:spAutoFit/>
          </a:bodyPr>
          <a:lstStyle/>
          <a:p>
            <a:pPr>
              <a:lnSpc>
                <a:spcPct val="80000"/>
              </a:lnSpc>
            </a:pPr>
            <a:r>
              <a:rPr lang="en-US" altLang="en-US" dirty="0">
                <a:latin typeface="Georgia" panose="02040502050405020303" pitchFamily="18" charset="0"/>
                <a:ea typeface="ＭＳ Ｐゴシック" panose="020B0600070205080204" pitchFamily="34" charset="-128"/>
              </a:rPr>
              <a:t>What is the repeated-measures factor and what are its levels?</a:t>
            </a:r>
          </a:p>
          <a:p>
            <a:pPr>
              <a:lnSpc>
                <a:spcPct val="80000"/>
              </a:lnSpc>
            </a:pPr>
            <a:r>
              <a:rPr lang="en-US" altLang="en-US" dirty="0">
                <a:latin typeface="Georgia" panose="02040502050405020303" pitchFamily="18" charset="0"/>
                <a:ea typeface="ＭＳ Ｐゴシック" panose="020B0600070205080204" pitchFamily="34" charset="-128"/>
              </a:rPr>
              <a:t>What is the outcome variable?</a:t>
            </a:r>
          </a:p>
        </p:txBody>
      </p:sp>
      <p:grpSp>
        <p:nvGrpSpPr>
          <p:cNvPr id="7" name="Group 6">
            <a:extLst>
              <a:ext uri="{FF2B5EF4-FFF2-40B4-BE49-F238E27FC236}">
                <a16:creationId xmlns:a16="http://schemas.microsoft.com/office/drawing/2014/main" id="{574D06B0-E62F-9546-BF03-3BA53BD6DF68}"/>
              </a:ext>
            </a:extLst>
          </p:cNvPr>
          <p:cNvGrpSpPr/>
          <p:nvPr/>
        </p:nvGrpSpPr>
        <p:grpSpPr>
          <a:xfrm>
            <a:off x="838200" y="4419600"/>
            <a:ext cx="10515600" cy="1725505"/>
            <a:chOff x="1828799" y="4419600"/>
            <a:chExt cx="8272192" cy="1725505"/>
          </a:xfrm>
        </p:grpSpPr>
        <p:sp>
          <p:nvSpPr>
            <p:cNvPr id="3" name="Rectangle 2">
              <a:extLst>
                <a:ext uri="{FF2B5EF4-FFF2-40B4-BE49-F238E27FC236}">
                  <a16:creationId xmlns:a16="http://schemas.microsoft.com/office/drawing/2014/main" id="{9242F3CC-4D01-5B40-A691-8F17A913A3C3}"/>
                </a:ext>
              </a:extLst>
            </p:cNvPr>
            <p:cNvSpPr/>
            <p:nvPr/>
          </p:nvSpPr>
          <p:spPr>
            <a:xfrm>
              <a:off x="1828800" y="4419600"/>
              <a:ext cx="8272191" cy="978729"/>
            </a:xfrm>
            <a:prstGeom prst="rect">
              <a:avLst/>
            </a:prstGeom>
            <a:solidFill>
              <a:schemeClr val="accent4">
                <a:lumMod val="20000"/>
                <a:lumOff val="80000"/>
              </a:schemeClr>
            </a:solidFill>
            <a:ln>
              <a:solidFill>
                <a:schemeClr val="accent4"/>
              </a:solidFill>
            </a:ln>
          </p:spPr>
          <p:txBody>
            <a:bodyPr wrap="square">
              <a:spAutoFit/>
            </a:bodyPr>
            <a:lstStyle/>
            <a:p>
              <a:pPr>
                <a:lnSpc>
                  <a:spcPct val="80000"/>
                </a:lnSpc>
              </a:pPr>
              <a:r>
                <a:rPr lang="en-US" altLang="en-US" sz="2400" i="1" dirty="0">
                  <a:latin typeface="Georgia" panose="02040502050405020303" pitchFamily="18" charset="0"/>
                  <a:ea typeface="ＭＳ Ｐゴシック" panose="020B0600070205080204" pitchFamily="34" charset="-128"/>
                </a:rPr>
                <a:t>Dr. Fairchild wishes to compare reaction time differences for the three subtests of the Stroop Test in patients with Parkinson’s Disease: Color, Word, and Color Word. </a:t>
              </a:r>
            </a:p>
          </p:txBody>
        </p:sp>
        <p:sp>
          <p:nvSpPr>
            <p:cNvPr id="9" name="Rectangle 8">
              <a:extLst>
                <a:ext uri="{FF2B5EF4-FFF2-40B4-BE49-F238E27FC236}">
                  <a16:creationId xmlns:a16="http://schemas.microsoft.com/office/drawing/2014/main" id="{F06182FB-1DA7-7340-9372-2892CD25075F}"/>
                </a:ext>
              </a:extLst>
            </p:cNvPr>
            <p:cNvSpPr/>
            <p:nvPr/>
          </p:nvSpPr>
          <p:spPr>
            <a:xfrm>
              <a:off x="1828799" y="5609574"/>
              <a:ext cx="7162800" cy="535531"/>
            </a:xfrm>
            <a:prstGeom prst="rect">
              <a:avLst/>
            </a:prstGeom>
          </p:spPr>
          <p:txBody>
            <a:bodyPr wrap="square">
              <a:spAutoFit/>
            </a:bodyPr>
            <a:lstStyle/>
            <a:p>
              <a:pPr>
                <a:lnSpc>
                  <a:spcPct val="80000"/>
                </a:lnSpc>
              </a:pPr>
              <a:r>
                <a:rPr lang="en-US" altLang="en-US" dirty="0">
                  <a:latin typeface="Georgia" panose="02040502050405020303" pitchFamily="18" charset="0"/>
                  <a:ea typeface="ＭＳ Ｐゴシック" panose="020B0600070205080204" pitchFamily="34" charset="-128"/>
                </a:rPr>
                <a:t>What is the repeated-measures factor and what are its levels?</a:t>
              </a:r>
            </a:p>
            <a:p>
              <a:pPr>
                <a:lnSpc>
                  <a:spcPct val="80000"/>
                </a:lnSpc>
              </a:pPr>
              <a:r>
                <a:rPr lang="en-US" altLang="en-US" dirty="0">
                  <a:latin typeface="Georgia" panose="02040502050405020303" pitchFamily="18" charset="0"/>
                  <a:ea typeface="ＭＳ Ｐゴシック" panose="020B0600070205080204" pitchFamily="34" charset="-128"/>
                </a:rPr>
                <a:t>What is the outcome variable?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Picture 4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357313"/>
            <a:ext cx="6705600" cy="519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3" name="Rectangle 2"/>
          <p:cNvSpPr>
            <a:spLocks noGrp="1" noChangeArrowheads="1"/>
          </p:cNvSpPr>
          <p:nvPr>
            <p:ph type="title"/>
          </p:nvPr>
        </p:nvSpPr>
        <p:spPr>
          <a:xfrm>
            <a:off x="1066800" y="152400"/>
            <a:ext cx="10058400" cy="734568"/>
          </a:xfrm>
        </p:spPr>
        <p:txBody>
          <a:bodyPr>
            <a:normAutofit/>
          </a:bodyPr>
          <a:lstStyle/>
          <a:p>
            <a:pPr algn="ctr" eaLnBrk="1" hangingPunct="1"/>
            <a:r>
              <a:rPr lang="en-US" altLang="en-US" sz="4200" b="1" u="sng" dirty="0">
                <a:solidFill>
                  <a:schemeClr val="accent6"/>
                </a:solidFill>
                <a:latin typeface="Georgia" panose="02040502050405020303" pitchFamily="18" charset="0"/>
                <a:ea typeface="ＭＳ Ｐゴシック" panose="020B0600070205080204" pitchFamily="34" charset="-128"/>
              </a:rPr>
              <a:t>Factorial RM ANOVA</a:t>
            </a:r>
          </a:p>
        </p:txBody>
      </p:sp>
      <p:sp>
        <p:nvSpPr>
          <p:cNvPr id="97284" name="Text Box 415"/>
          <p:cNvSpPr txBox="1">
            <a:spLocks noChangeArrowheads="1"/>
          </p:cNvSpPr>
          <p:nvPr/>
        </p:nvSpPr>
        <p:spPr bwMode="auto">
          <a:xfrm>
            <a:off x="8839200" y="2590800"/>
            <a:ext cx="1905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dirty="0">
                <a:latin typeface="Georgia Regular" panose="02040502050405020303" pitchFamily="18" charset="0"/>
              </a:rPr>
              <a:t>Same/matched participant</a:t>
            </a:r>
          </a:p>
        </p:txBody>
      </p:sp>
      <p:sp>
        <p:nvSpPr>
          <p:cNvPr id="97285" name="Line 416"/>
          <p:cNvSpPr>
            <a:spLocks noChangeShapeType="1"/>
          </p:cNvSpPr>
          <p:nvPr/>
        </p:nvSpPr>
        <p:spPr bwMode="auto">
          <a:xfrm flipH="1" flipV="1">
            <a:off x="6019800" y="2133600"/>
            <a:ext cx="2819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Georgia Regular" panose="02040502050405020303" pitchFamily="18" charset="0"/>
            </a:endParaRPr>
          </a:p>
        </p:txBody>
      </p:sp>
      <p:sp>
        <p:nvSpPr>
          <p:cNvPr id="97286" name="Line 417"/>
          <p:cNvSpPr>
            <a:spLocks noChangeShapeType="1"/>
          </p:cNvSpPr>
          <p:nvPr/>
        </p:nvSpPr>
        <p:spPr bwMode="auto">
          <a:xfrm flipH="1">
            <a:off x="6019800" y="2971800"/>
            <a:ext cx="28194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Georgia Regular" panose="02040502050405020303" pitchFamily="18" charset="0"/>
            </a:endParaRPr>
          </a:p>
        </p:txBody>
      </p:sp>
      <p:sp>
        <p:nvSpPr>
          <p:cNvPr id="97287" name="Line 418"/>
          <p:cNvSpPr>
            <a:spLocks noChangeShapeType="1"/>
          </p:cNvSpPr>
          <p:nvPr/>
        </p:nvSpPr>
        <p:spPr bwMode="auto">
          <a:xfrm flipH="1">
            <a:off x="6019800" y="3200400"/>
            <a:ext cx="2819400" cy="1905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Georgia Regular" panose="02040502050405020303"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2"/>
          <p:cNvSpPr>
            <a:spLocks noGrp="1" noChangeArrowheads="1"/>
          </p:cNvSpPr>
          <p:nvPr>
            <p:ph type="title"/>
          </p:nvPr>
        </p:nvSpPr>
        <p:spPr>
          <a:xfrm>
            <a:off x="1069848" y="228600"/>
            <a:ext cx="10058400" cy="734568"/>
          </a:xfrm>
        </p:spPr>
        <p:txBody>
          <a:bodyPr>
            <a:normAutofit/>
          </a:bodyPr>
          <a:lstStyle/>
          <a:p>
            <a:pPr algn="ctr" eaLnBrk="1" hangingPunct="1"/>
            <a:r>
              <a:rPr lang="en-US" altLang="en-US" sz="4200" b="1" u="sng" dirty="0">
                <a:solidFill>
                  <a:schemeClr val="accent6"/>
                </a:solidFill>
                <a:latin typeface="Georgia" panose="02040502050405020303" pitchFamily="18" charset="0"/>
                <a:ea typeface="ＭＳ Ｐゴシック" panose="020B0600070205080204" pitchFamily="34" charset="-128"/>
              </a:rPr>
              <a:t>Factorial RM ANOVA</a:t>
            </a:r>
          </a:p>
        </p:txBody>
      </p:sp>
      <p:sp>
        <p:nvSpPr>
          <p:cNvPr id="98309" name="Rectangle 3"/>
          <p:cNvSpPr>
            <a:spLocks noGrp="1" noChangeArrowheads="1"/>
          </p:cNvSpPr>
          <p:nvPr>
            <p:ph idx="1"/>
          </p:nvPr>
        </p:nvSpPr>
        <p:spPr>
          <a:xfrm>
            <a:off x="609600" y="1219200"/>
            <a:ext cx="10518648" cy="4953000"/>
          </a:xfrm>
        </p:spPr>
        <p:txBody>
          <a:bodyPr>
            <a:normAutofit/>
          </a:bodyPr>
          <a:lstStyle/>
          <a:p>
            <a:pPr marL="0" indent="0" algn="ctr" eaLnBrk="1" hangingPunct="1">
              <a:lnSpc>
                <a:spcPct val="90000"/>
              </a:lnSpc>
              <a:buNone/>
            </a:pPr>
            <a:r>
              <a:rPr lang="en-US" altLang="en-US" sz="1800" dirty="0">
                <a:latin typeface="Georgia" panose="02040502050405020303" pitchFamily="18" charset="0"/>
                <a:ea typeface="ＭＳ Ｐゴシック" panose="020B0600070205080204" pitchFamily="34" charset="-128"/>
              </a:rPr>
              <a:t>2 or more RM factors (no independent factors)</a:t>
            </a:r>
          </a:p>
          <a:p>
            <a:pPr lvl="4" eaLnBrk="1" hangingPunct="1">
              <a:lnSpc>
                <a:spcPct val="40000"/>
              </a:lnSpc>
            </a:pPr>
            <a:endParaRPr lang="en-US" altLang="en-US" sz="1800" dirty="0">
              <a:latin typeface="Georgia" panose="02040502050405020303" pitchFamily="18" charset="0"/>
              <a:ea typeface="ＭＳ Ｐゴシック" panose="020B0600070205080204" pitchFamily="34" charset="-128"/>
            </a:endParaRPr>
          </a:p>
          <a:p>
            <a:pPr marL="0" indent="0" algn="ctr" eaLnBrk="1" hangingPunct="1">
              <a:lnSpc>
                <a:spcPct val="90000"/>
              </a:lnSpc>
              <a:buNone/>
            </a:pPr>
            <a:r>
              <a:rPr lang="en-US" altLang="en-US" sz="3200" b="1" dirty="0">
                <a:solidFill>
                  <a:schemeClr val="accent6"/>
                </a:solidFill>
                <a:latin typeface="Georgia" panose="02040502050405020303" pitchFamily="18" charset="0"/>
                <a:ea typeface="ＭＳ Ｐゴシック" panose="020B0600070205080204" pitchFamily="34" charset="-128"/>
              </a:rPr>
              <a:t>Separate error term </a:t>
            </a:r>
          </a:p>
          <a:p>
            <a:pPr marL="0" indent="0" algn="ctr" eaLnBrk="1" hangingPunct="1">
              <a:lnSpc>
                <a:spcPct val="90000"/>
              </a:lnSpc>
              <a:buNone/>
            </a:pPr>
            <a:r>
              <a:rPr lang="en-US" altLang="en-US" sz="3200" b="1" dirty="0">
                <a:solidFill>
                  <a:schemeClr val="accent6"/>
                </a:solidFill>
                <a:latin typeface="Georgia" panose="02040502050405020303" pitchFamily="18" charset="0"/>
                <a:ea typeface="ＭＳ Ｐゴシック" panose="020B0600070205080204" pitchFamily="34" charset="-128"/>
              </a:rPr>
              <a:t>for each RM main effect </a:t>
            </a:r>
          </a:p>
          <a:p>
            <a:pPr marL="0" indent="0" algn="ctr" eaLnBrk="1" hangingPunct="1">
              <a:lnSpc>
                <a:spcPct val="90000"/>
              </a:lnSpc>
              <a:buNone/>
            </a:pPr>
            <a:r>
              <a:rPr lang="en-US" altLang="en-US" sz="3200" b="1" dirty="0">
                <a:solidFill>
                  <a:schemeClr val="accent6"/>
                </a:solidFill>
                <a:latin typeface="Georgia" panose="02040502050405020303" pitchFamily="18" charset="0"/>
                <a:ea typeface="ＭＳ Ｐゴシック" panose="020B0600070205080204" pitchFamily="34" charset="-128"/>
              </a:rPr>
              <a:t>and for interaction(s) among RM factors</a:t>
            </a:r>
          </a:p>
          <a:p>
            <a:pPr lvl="4" eaLnBrk="1" hangingPunct="1">
              <a:lnSpc>
                <a:spcPct val="90000"/>
              </a:lnSpc>
            </a:pPr>
            <a:endParaRPr lang="en-US" altLang="en-US" sz="1800" dirty="0">
              <a:latin typeface="Georgia" panose="02040502050405020303" pitchFamily="18" charset="0"/>
              <a:ea typeface="ＭＳ Ｐゴシック" panose="020B0600070205080204" pitchFamily="34" charset="-128"/>
            </a:endParaRPr>
          </a:p>
          <a:p>
            <a:pPr marL="0" indent="0" eaLnBrk="1" hangingPunct="1">
              <a:lnSpc>
                <a:spcPct val="90000"/>
              </a:lnSpc>
              <a:buNone/>
            </a:pPr>
            <a:r>
              <a:rPr lang="en-US" altLang="en-US" sz="1800" dirty="0">
                <a:latin typeface="Georgia" panose="02040502050405020303" pitchFamily="18" charset="0"/>
                <a:ea typeface="ＭＳ Ｐゴシック" panose="020B0600070205080204" pitchFamily="34" charset="-128"/>
              </a:rPr>
              <a:t>Error terms = RM effect being tested (main effect or interaction) x Subjects interaction</a:t>
            </a:r>
          </a:p>
          <a:p>
            <a:pPr marL="0" indent="0" eaLnBrk="1" hangingPunct="1">
              <a:lnSpc>
                <a:spcPct val="90000"/>
              </a:lnSpc>
              <a:buNone/>
            </a:pPr>
            <a:endParaRPr lang="en-US" altLang="en-US" sz="1800" dirty="0">
              <a:latin typeface="Georgia" panose="02040502050405020303" pitchFamily="18" charset="0"/>
              <a:ea typeface="ＭＳ Ｐゴシック" panose="020B0600070205080204" pitchFamily="34" charset="-128"/>
            </a:endParaRPr>
          </a:p>
          <a:p>
            <a:pPr lvl="1" eaLnBrk="1" hangingPunct="1">
              <a:lnSpc>
                <a:spcPct val="90000"/>
              </a:lnSpc>
            </a:pPr>
            <a:r>
              <a:rPr lang="en-US" altLang="en-US" dirty="0">
                <a:latin typeface="Georgia" panose="02040502050405020303" pitchFamily="18" charset="0"/>
                <a:ea typeface="ＭＳ Ｐゴシック" panose="020B0600070205080204" pitchFamily="34" charset="-128"/>
              </a:rPr>
              <a:t>1</a:t>
            </a:r>
            <a:r>
              <a:rPr lang="en-US" altLang="en-US" baseline="30000" dirty="0">
                <a:latin typeface="Georgia" panose="02040502050405020303" pitchFamily="18" charset="0"/>
                <a:ea typeface="ＭＳ Ｐゴシック" panose="020B0600070205080204" pitchFamily="34" charset="-128"/>
              </a:rPr>
              <a:t>st</a:t>
            </a:r>
            <a:r>
              <a:rPr lang="en-US" altLang="en-US" dirty="0">
                <a:latin typeface="Georgia" panose="02040502050405020303" pitchFamily="18" charset="0"/>
                <a:ea typeface="ＭＳ Ｐゴシック" panose="020B0600070205080204" pitchFamily="34" charset="-128"/>
              </a:rPr>
              <a:t> RM main effect error term = </a:t>
            </a:r>
            <a:r>
              <a:rPr lang="en-US" altLang="en-US" i="1" dirty="0">
                <a:latin typeface="Georgia" panose="02040502050405020303" pitchFamily="18" charset="0"/>
                <a:ea typeface="ＭＳ Ｐゴシック" panose="020B0600070205080204" pitchFamily="34" charset="-128"/>
              </a:rPr>
              <a:t>RM</a:t>
            </a:r>
            <a:r>
              <a:rPr lang="en-US" altLang="en-US" i="1" baseline="-25000" dirty="0">
                <a:latin typeface="Georgia" panose="02040502050405020303" pitchFamily="18" charset="0"/>
                <a:ea typeface="ＭＳ Ｐゴシック" panose="020B0600070205080204" pitchFamily="34" charset="-128"/>
              </a:rPr>
              <a:t>1</a:t>
            </a:r>
            <a:r>
              <a:rPr lang="en-US" altLang="en-US" i="1" dirty="0">
                <a:latin typeface="Georgia" panose="02040502050405020303" pitchFamily="18" charset="0"/>
                <a:ea typeface="ＭＳ Ｐゴシック" panose="020B0600070205080204" pitchFamily="34" charset="-128"/>
              </a:rPr>
              <a:t> </a:t>
            </a:r>
            <a:r>
              <a:rPr lang="en-US" altLang="en-US" dirty="0">
                <a:latin typeface="Georgia" panose="02040502050405020303" pitchFamily="18" charset="0"/>
                <a:ea typeface="ＭＳ Ｐゴシック" panose="020B0600070205080204" pitchFamily="34" charset="-128"/>
              </a:rPr>
              <a:t>x Subjects </a:t>
            </a:r>
            <a:r>
              <a:rPr lang="en-US" altLang="en-US" dirty="0" err="1">
                <a:latin typeface="Georgia" panose="02040502050405020303" pitchFamily="18" charset="0"/>
                <a:ea typeface="ＭＳ Ｐゴシック" panose="020B0600070205080204" pitchFamily="34" charset="-128"/>
              </a:rPr>
              <a:t>intrx</a:t>
            </a:r>
            <a:endParaRPr lang="en-US" altLang="en-US" dirty="0">
              <a:latin typeface="Georgia" panose="02040502050405020303" pitchFamily="18" charset="0"/>
              <a:ea typeface="ＭＳ Ｐゴシック" panose="020B0600070205080204" pitchFamily="34" charset="-128"/>
            </a:endParaRPr>
          </a:p>
          <a:p>
            <a:pPr lvl="1" eaLnBrk="1" hangingPunct="1">
              <a:lnSpc>
                <a:spcPct val="90000"/>
              </a:lnSpc>
            </a:pPr>
            <a:r>
              <a:rPr lang="en-US" altLang="en-US" dirty="0">
                <a:latin typeface="Georgia" panose="02040502050405020303" pitchFamily="18" charset="0"/>
                <a:ea typeface="ＭＳ Ｐゴシック" panose="020B0600070205080204" pitchFamily="34" charset="-128"/>
              </a:rPr>
              <a:t>2</a:t>
            </a:r>
            <a:r>
              <a:rPr lang="en-US" altLang="en-US" baseline="30000" dirty="0">
                <a:latin typeface="Georgia" panose="02040502050405020303" pitchFamily="18" charset="0"/>
                <a:ea typeface="ＭＳ Ｐゴシック" panose="020B0600070205080204" pitchFamily="34" charset="-128"/>
              </a:rPr>
              <a:t>nd</a:t>
            </a:r>
            <a:r>
              <a:rPr lang="en-US" altLang="en-US" dirty="0">
                <a:latin typeface="Georgia" panose="02040502050405020303" pitchFamily="18" charset="0"/>
                <a:ea typeface="ＭＳ Ｐゴシック" panose="020B0600070205080204" pitchFamily="34" charset="-128"/>
              </a:rPr>
              <a:t> RM main effect error term = </a:t>
            </a:r>
            <a:r>
              <a:rPr lang="en-US" altLang="en-US" i="1" dirty="0">
                <a:latin typeface="Georgia" panose="02040502050405020303" pitchFamily="18" charset="0"/>
                <a:ea typeface="ＭＳ Ｐゴシック" panose="020B0600070205080204" pitchFamily="34" charset="-128"/>
              </a:rPr>
              <a:t>RM</a:t>
            </a:r>
            <a:r>
              <a:rPr lang="en-US" altLang="en-US" i="1" baseline="-25000" dirty="0">
                <a:latin typeface="Georgia" panose="02040502050405020303" pitchFamily="18" charset="0"/>
                <a:ea typeface="ＭＳ Ｐゴシック" panose="020B0600070205080204" pitchFamily="34" charset="-128"/>
              </a:rPr>
              <a:t>2</a:t>
            </a:r>
            <a:r>
              <a:rPr lang="en-US" altLang="en-US" i="1" dirty="0">
                <a:latin typeface="Georgia" panose="02040502050405020303" pitchFamily="18" charset="0"/>
                <a:ea typeface="ＭＳ Ｐゴシック" panose="020B0600070205080204" pitchFamily="34" charset="-128"/>
              </a:rPr>
              <a:t> </a:t>
            </a:r>
            <a:r>
              <a:rPr lang="en-US" altLang="en-US" dirty="0">
                <a:latin typeface="Georgia" panose="02040502050405020303" pitchFamily="18" charset="0"/>
                <a:ea typeface="ＭＳ Ｐゴシック" panose="020B0600070205080204" pitchFamily="34" charset="-128"/>
              </a:rPr>
              <a:t>x Subjects </a:t>
            </a:r>
            <a:r>
              <a:rPr lang="en-US" altLang="en-US" dirty="0" err="1">
                <a:latin typeface="Georgia" panose="02040502050405020303" pitchFamily="18" charset="0"/>
                <a:ea typeface="ＭＳ Ｐゴシック" panose="020B0600070205080204" pitchFamily="34" charset="-128"/>
              </a:rPr>
              <a:t>intrx</a:t>
            </a:r>
            <a:endParaRPr lang="en-US" altLang="en-US" dirty="0">
              <a:latin typeface="Georgia" panose="02040502050405020303" pitchFamily="18" charset="0"/>
              <a:ea typeface="ＭＳ Ｐゴシック" panose="020B0600070205080204" pitchFamily="34" charset="-128"/>
            </a:endParaRPr>
          </a:p>
          <a:p>
            <a:pPr lvl="1" eaLnBrk="1" hangingPunct="1">
              <a:lnSpc>
                <a:spcPct val="90000"/>
              </a:lnSpc>
            </a:pPr>
            <a:r>
              <a:rPr lang="en-US" altLang="en-US" i="1" dirty="0">
                <a:latin typeface="Georgia" panose="02040502050405020303" pitchFamily="18" charset="0"/>
                <a:ea typeface="ＭＳ Ｐゴシック" panose="020B0600070205080204" pitchFamily="34" charset="-128"/>
              </a:rPr>
              <a:t>RM</a:t>
            </a:r>
            <a:r>
              <a:rPr lang="en-US" altLang="en-US" i="1" baseline="-25000" dirty="0">
                <a:latin typeface="Georgia" panose="02040502050405020303" pitchFamily="18" charset="0"/>
                <a:ea typeface="ＭＳ Ｐゴシック" panose="020B0600070205080204" pitchFamily="34" charset="-128"/>
              </a:rPr>
              <a:t>1</a:t>
            </a:r>
            <a:r>
              <a:rPr lang="en-US" altLang="en-US" i="1" dirty="0">
                <a:latin typeface="Georgia" panose="02040502050405020303" pitchFamily="18" charset="0"/>
                <a:ea typeface="ＭＳ Ｐゴシック" panose="020B0600070205080204" pitchFamily="34" charset="-128"/>
              </a:rPr>
              <a:t> </a:t>
            </a:r>
            <a:r>
              <a:rPr lang="en-US" altLang="en-US" dirty="0">
                <a:latin typeface="Georgia" panose="02040502050405020303" pitchFamily="18" charset="0"/>
                <a:ea typeface="ＭＳ Ｐゴシック" panose="020B0600070205080204" pitchFamily="34" charset="-128"/>
              </a:rPr>
              <a:t>x</a:t>
            </a:r>
            <a:r>
              <a:rPr lang="en-US" altLang="en-US" i="1" dirty="0">
                <a:latin typeface="Georgia" panose="02040502050405020303" pitchFamily="18" charset="0"/>
                <a:ea typeface="ＭＳ Ｐゴシック" panose="020B0600070205080204" pitchFamily="34" charset="-128"/>
              </a:rPr>
              <a:t> RM</a:t>
            </a:r>
            <a:r>
              <a:rPr lang="en-US" altLang="en-US" i="1" baseline="-25000" dirty="0">
                <a:latin typeface="Georgia" panose="02040502050405020303" pitchFamily="18" charset="0"/>
                <a:ea typeface="ＭＳ Ｐゴシック" panose="020B0600070205080204" pitchFamily="34" charset="-128"/>
              </a:rPr>
              <a:t>2 </a:t>
            </a:r>
            <a:r>
              <a:rPr lang="en-US" altLang="en-US" dirty="0">
                <a:latin typeface="Georgia" panose="02040502050405020303" pitchFamily="18" charset="0"/>
                <a:ea typeface="ＭＳ Ｐゴシック" panose="020B0600070205080204" pitchFamily="34" charset="-128"/>
              </a:rPr>
              <a:t>interaction error term = </a:t>
            </a:r>
            <a:r>
              <a:rPr lang="en-US" altLang="en-US" i="1" dirty="0">
                <a:latin typeface="Georgia" panose="02040502050405020303" pitchFamily="18" charset="0"/>
                <a:ea typeface="ＭＳ Ｐゴシック" panose="020B0600070205080204" pitchFamily="34" charset="-128"/>
              </a:rPr>
              <a:t>RM</a:t>
            </a:r>
            <a:r>
              <a:rPr lang="en-US" altLang="en-US" i="1" baseline="-25000" dirty="0">
                <a:latin typeface="Georgia" panose="02040502050405020303" pitchFamily="18" charset="0"/>
                <a:ea typeface="ＭＳ Ｐゴシック" panose="020B0600070205080204" pitchFamily="34" charset="-128"/>
              </a:rPr>
              <a:t>1</a:t>
            </a:r>
            <a:r>
              <a:rPr lang="en-US" altLang="en-US" i="1" dirty="0">
                <a:latin typeface="Georgia" panose="02040502050405020303" pitchFamily="18" charset="0"/>
                <a:ea typeface="ＭＳ Ｐゴシック" panose="020B0600070205080204" pitchFamily="34" charset="-128"/>
              </a:rPr>
              <a:t> </a:t>
            </a:r>
            <a:r>
              <a:rPr lang="en-US" altLang="en-US" dirty="0">
                <a:latin typeface="Georgia" panose="02040502050405020303" pitchFamily="18" charset="0"/>
                <a:ea typeface="ＭＳ Ｐゴシック" panose="020B0600070205080204" pitchFamily="34" charset="-128"/>
              </a:rPr>
              <a:t>x</a:t>
            </a:r>
            <a:r>
              <a:rPr lang="en-US" altLang="en-US" i="1" dirty="0">
                <a:latin typeface="Georgia" panose="02040502050405020303" pitchFamily="18" charset="0"/>
                <a:ea typeface="ＭＳ Ｐゴシック" panose="020B0600070205080204" pitchFamily="34" charset="-128"/>
              </a:rPr>
              <a:t> RM</a:t>
            </a:r>
            <a:r>
              <a:rPr lang="en-US" altLang="en-US" i="1" baseline="-25000" dirty="0">
                <a:latin typeface="Georgia" panose="02040502050405020303" pitchFamily="18" charset="0"/>
                <a:ea typeface="ＭＳ Ｐゴシック" panose="020B0600070205080204" pitchFamily="34" charset="-128"/>
              </a:rPr>
              <a:t>2 </a:t>
            </a:r>
            <a:r>
              <a:rPr lang="en-US" altLang="en-US" dirty="0">
                <a:latin typeface="Georgia" panose="02040502050405020303" pitchFamily="18" charset="0"/>
                <a:ea typeface="ＭＳ Ｐゴシック" panose="020B0600070205080204" pitchFamily="34" charset="-128"/>
              </a:rPr>
              <a:t>x Subjects </a:t>
            </a:r>
            <a:r>
              <a:rPr lang="en-US" altLang="en-US" dirty="0" err="1">
                <a:latin typeface="Georgia" panose="02040502050405020303" pitchFamily="18" charset="0"/>
                <a:ea typeface="ＭＳ Ｐゴシック" panose="020B0600070205080204" pitchFamily="34" charset="-128"/>
              </a:rPr>
              <a:t>intrx</a:t>
            </a:r>
            <a:endParaRPr lang="en-US" altLang="en-US" dirty="0">
              <a:latin typeface="Georgia" panose="02040502050405020303" pitchFamily="18" charset="0"/>
              <a:ea typeface="ＭＳ Ｐゴシック" panose="020B0600070205080204" pitchFamily="34" charset="-128"/>
            </a:endParaRPr>
          </a:p>
        </p:txBody>
      </p:sp>
      <p:sp>
        <p:nvSpPr>
          <p:cNvPr id="983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03F7A2A-72EE-4D8D-A908-A5D969D9EAC6}" type="slidenum">
              <a:rPr lang="en-US" altLang="en-US" sz="1400">
                <a:latin typeface="Georgia Regular" panose="02040502050405020303" pitchFamily="18" charset="0"/>
              </a:rPr>
              <a:pPr eaLnBrk="1" hangingPunct="1"/>
              <a:t>41</a:t>
            </a:fld>
            <a:endParaRPr lang="en-US" altLang="en-US" sz="1400" dirty="0">
              <a:latin typeface="Georgia Regular" panose="02040502050405020303"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Rectangle 2"/>
          <p:cNvSpPr>
            <a:spLocks noGrp="1" noChangeArrowheads="1"/>
          </p:cNvSpPr>
          <p:nvPr>
            <p:ph type="title"/>
          </p:nvPr>
        </p:nvSpPr>
        <p:spPr>
          <a:xfrm>
            <a:off x="0" y="152400"/>
            <a:ext cx="12192000" cy="868362"/>
          </a:xfrm>
        </p:spPr>
        <p:txBody>
          <a:bodyPr>
            <a:normAutofit/>
          </a:bodyPr>
          <a:lstStyle/>
          <a:p>
            <a:pPr algn="ctr" eaLnBrk="1" hangingPunct="1"/>
            <a:r>
              <a:rPr lang="en-US" altLang="en-US" sz="4200" b="1" u="sng" dirty="0">
                <a:latin typeface="Georgia" panose="02040502050405020303" pitchFamily="18" charset="0"/>
                <a:ea typeface="ＭＳ Ｐゴシック" panose="020B0600070205080204" pitchFamily="34" charset="-128"/>
              </a:rPr>
              <a:t>Factorial RM ANOVA: Summary Table</a:t>
            </a:r>
          </a:p>
        </p:txBody>
      </p:sp>
      <p:graphicFrame>
        <p:nvGraphicFramePr>
          <p:cNvPr id="166018" name="Group 130"/>
          <p:cNvGraphicFramePr>
            <a:graphicFrameLocks noGrp="1"/>
          </p:cNvGraphicFramePr>
          <p:nvPr>
            <p:ph type="tbl" idx="1"/>
            <p:extLst>
              <p:ext uri="{D42A27DB-BD31-4B8C-83A1-F6EECF244321}">
                <p14:modId xmlns:p14="http://schemas.microsoft.com/office/powerpoint/2010/main" val="3683911207"/>
              </p:ext>
            </p:extLst>
          </p:nvPr>
        </p:nvGraphicFramePr>
        <p:xfrm>
          <a:off x="1751012" y="1295400"/>
          <a:ext cx="8689975" cy="4306889"/>
        </p:xfrm>
        <a:graphic>
          <a:graphicData uri="http://schemas.openxmlformats.org/drawingml/2006/table">
            <a:tbl>
              <a:tblPr/>
              <a:tblGrid>
                <a:gridCol w="3689350">
                  <a:extLst>
                    <a:ext uri="{9D8B030D-6E8A-4147-A177-3AD203B41FA5}">
                      <a16:colId xmlns:a16="http://schemas.microsoft.com/office/drawing/2014/main" val="2673203973"/>
                    </a:ext>
                  </a:extLst>
                </a:gridCol>
                <a:gridCol w="1028700">
                  <a:extLst>
                    <a:ext uri="{9D8B030D-6E8A-4147-A177-3AD203B41FA5}">
                      <a16:colId xmlns:a16="http://schemas.microsoft.com/office/drawing/2014/main" val="477383152"/>
                    </a:ext>
                  </a:extLst>
                </a:gridCol>
                <a:gridCol w="982663">
                  <a:extLst>
                    <a:ext uri="{9D8B030D-6E8A-4147-A177-3AD203B41FA5}">
                      <a16:colId xmlns:a16="http://schemas.microsoft.com/office/drawing/2014/main" val="2353504540"/>
                    </a:ext>
                  </a:extLst>
                </a:gridCol>
                <a:gridCol w="1027112">
                  <a:extLst>
                    <a:ext uri="{9D8B030D-6E8A-4147-A177-3AD203B41FA5}">
                      <a16:colId xmlns:a16="http://schemas.microsoft.com/office/drawing/2014/main" val="1168275735"/>
                    </a:ext>
                  </a:extLst>
                </a:gridCol>
                <a:gridCol w="981075">
                  <a:extLst>
                    <a:ext uri="{9D8B030D-6E8A-4147-A177-3AD203B41FA5}">
                      <a16:colId xmlns:a16="http://schemas.microsoft.com/office/drawing/2014/main" val="1269812535"/>
                    </a:ext>
                  </a:extLst>
                </a:gridCol>
                <a:gridCol w="981075">
                  <a:extLst>
                    <a:ext uri="{9D8B030D-6E8A-4147-A177-3AD203B41FA5}">
                      <a16:colId xmlns:a16="http://schemas.microsoft.com/office/drawing/2014/main" val="2779723339"/>
                    </a:ext>
                  </a:extLst>
                </a:gridCol>
              </a:tblGrid>
              <a:tr h="473075">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Source</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1"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SS</a:t>
                      </a: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1"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df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1"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1"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1"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24958750"/>
                  </a:ext>
                </a:extLst>
              </a:tr>
              <a:tr h="473075">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Subj</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9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9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9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56323306"/>
                  </a:ext>
                </a:extLst>
              </a:tr>
              <a:tr h="473075">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RM1</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59780450"/>
                  </a:ext>
                </a:extLst>
              </a:tr>
              <a:tr h="473075">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Error(RM1 x Subj)</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66524179"/>
                  </a:ext>
                </a:extLst>
              </a:tr>
              <a:tr h="474663">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RM2</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3460803996"/>
                  </a:ext>
                </a:extLst>
              </a:tr>
              <a:tr h="476250">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Error(RM2 x Subj)</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67022799"/>
                  </a:ext>
                </a:extLst>
              </a:tr>
              <a:tr h="471488">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RM1 x RM2</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3645932001"/>
                  </a:ext>
                </a:extLst>
              </a:tr>
              <a:tr h="519113">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Error(RM1 x RM2 x Subj)</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97076352"/>
                  </a:ext>
                </a:extLst>
              </a:tr>
              <a:tr h="473075">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Total</a:t>
                      </a:r>
                    </a:p>
                  </a:txBody>
                  <a:tcP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9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9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90000"/>
                      </a:schemeClr>
                    </a:solid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b="1">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defRPr sz="2400" b="1">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b="1">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63497648"/>
                  </a:ext>
                </a:extLst>
              </a:tr>
            </a:tbl>
          </a:graphicData>
        </a:graphic>
      </p:graphicFrame>
      <p:sp>
        <p:nvSpPr>
          <p:cNvPr id="1013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6E90A06-C853-4D5B-A571-369B4383F266}" type="slidenum">
              <a:rPr lang="en-US" altLang="en-US" sz="1400">
                <a:latin typeface="Georgia Regular" panose="02040502050405020303" pitchFamily="18" charset="0"/>
              </a:rPr>
              <a:pPr eaLnBrk="1" hangingPunct="1"/>
              <a:t>42</a:t>
            </a:fld>
            <a:endParaRPr lang="en-US" altLang="en-US" sz="1400" dirty="0">
              <a:latin typeface="Georgia Regular" panose="02040502050405020303"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6" name="Rectangle 2"/>
          <p:cNvSpPr>
            <a:spLocks noGrp="1" noChangeArrowheads="1"/>
          </p:cNvSpPr>
          <p:nvPr>
            <p:ph type="title"/>
          </p:nvPr>
        </p:nvSpPr>
        <p:spPr>
          <a:xfrm>
            <a:off x="914400" y="213233"/>
            <a:ext cx="10058400" cy="726059"/>
          </a:xfrm>
        </p:spPr>
        <p:txBody>
          <a:bodyPr>
            <a:normAutofit/>
          </a:bodyPr>
          <a:lstStyle/>
          <a:p>
            <a:pPr algn="ctr" eaLnBrk="1" hangingPunct="1"/>
            <a:r>
              <a:rPr lang="en-US" altLang="en-US" sz="4200" b="1" u="sng" dirty="0">
                <a:solidFill>
                  <a:schemeClr val="accent4"/>
                </a:solidFill>
                <a:latin typeface="Georgia" panose="02040502050405020303" pitchFamily="18" charset="0"/>
                <a:ea typeface="ＭＳ Ｐゴシック" panose="020B0600070205080204" pitchFamily="34" charset="-128"/>
              </a:rPr>
              <a:t>Effect Size: </a:t>
            </a:r>
            <a:r>
              <a:rPr lang="el-GR" altLang="en-US" sz="4200" b="1" i="1" u="sng" dirty="0">
                <a:solidFill>
                  <a:schemeClr val="accent4"/>
                </a:solidFill>
                <a:latin typeface="Georgia" panose="02040502050405020303" pitchFamily="18" charset="0"/>
                <a:ea typeface="ＭＳ Ｐゴシック" panose="020B0600070205080204" pitchFamily="34" charset="-128"/>
                <a:cs typeface="Times New Roman" panose="02020603050405020304" pitchFamily="18" charset="0"/>
              </a:rPr>
              <a:t>η</a:t>
            </a:r>
            <a:r>
              <a:rPr lang="en-US" altLang="en-US" sz="4200" b="1" u="sng" baseline="30000" dirty="0">
                <a:solidFill>
                  <a:schemeClr val="accent4"/>
                </a:solidFill>
                <a:latin typeface="Georgia" panose="02040502050405020303" pitchFamily="18" charset="0"/>
                <a:ea typeface="ＭＳ Ｐゴシック" panose="020B0600070205080204" pitchFamily="34" charset="-128"/>
                <a:cs typeface="Times New Roman" panose="02020603050405020304" pitchFamily="18" charset="0"/>
              </a:rPr>
              <a:t>2</a:t>
            </a:r>
            <a:endParaRPr lang="el-GR" altLang="en-US" sz="4200" b="1" u="sng" dirty="0">
              <a:solidFill>
                <a:schemeClr val="accent4"/>
              </a:solidFill>
              <a:latin typeface="Georgia" panose="02040502050405020303" pitchFamily="18" charset="0"/>
              <a:ea typeface="ＭＳ Ｐゴシック" panose="020B0600070205080204" pitchFamily="34" charset="-128"/>
              <a:cs typeface="Times New Roman" panose="02020603050405020304" pitchFamily="18" charset="0"/>
            </a:endParaRPr>
          </a:p>
        </p:txBody>
      </p:sp>
      <p:graphicFrame>
        <p:nvGraphicFramePr>
          <p:cNvPr id="102402" name="Object 2"/>
          <p:cNvGraphicFramePr>
            <a:graphicFrameLocks noGrp="1" noChangeAspect="1"/>
          </p:cNvGraphicFramePr>
          <p:nvPr>
            <p:ph idx="1"/>
            <p:extLst>
              <p:ext uri="{D42A27DB-BD31-4B8C-83A1-F6EECF244321}">
                <p14:modId xmlns:p14="http://schemas.microsoft.com/office/powerpoint/2010/main" val="3058362942"/>
              </p:ext>
            </p:extLst>
          </p:nvPr>
        </p:nvGraphicFramePr>
        <p:xfrm>
          <a:off x="1600200" y="2514600"/>
          <a:ext cx="9144000" cy="831850"/>
        </p:xfrm>
        <a:graphic>
          <a:graphicData uri="http://schemas.openxmlformats.org/presentationml/2006/ole">
            <mc:AlternateContent xmlns:mc="http://schemas.openxmlformats.org/markup-compatibility/2006">
              <mc:Choice xmlns:v="urn:schemas-microsoft-com:vml" Requires="v">
                <p:oleObj spid="_x0000_s102510" name="Equation" r:id="rId3" imgW="4749480" imgH="431640" progId="Equation.DSMT4">
                  <p:embed/>
                </p:oleObj>
              </mc:Choice>
              <mc:Fallback>
                <p:oleObj name="Equation" r:id="rId3" imgW="4749480" imgH="4316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514600"/>
                        <a:ext cx="9144000" cy="831850"/>
                      </a:xfrm>
                      <a:prstGeom prst="rect">
                        <a:avLst/>
                      </a:prstGeom>
                      <a:solidFill>
                        <a:schemeClr val="accent4">
                          <a:lumMod val="20000"/>
                          <a:lumOff val="80000"/>
                        </a:schemeClr>
                      </a:solidFill>
                      <a:ln>
                        <a:noFill/>
                      </a:ln>
                      <a:effectLst/>
                      <a:extLst/>
                    </p:spPr>
                  </p:pic>
                </p:oleObj>
              </mc:Fallback>
            </mc:AlternateContent>
          </a:graphicData>
        </a:graphic>
      </p:graphicFrame>
      <p:sp>
        <p:nvSpPr>
          <p:cNvPr id="10240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458563E-0FFE-4EB9-A207-D13A894BE517}" type="slidenum">
              <a:rPr lang="en-US" altLang="en-US" sz="1400">
                <a:latin typeface="Georgia Regular" panose="02040502050405020303" pitchFamily="18" charset="0"/>
              </a:rPr>
              <a:pPr eaLnBrk="1" hangingPunct="1"/>
              <a:t>43</a:t>
            </a:fld>
            <a:endParaRPr lang="en-US" altLang="en-US" sz="1400" dirty="0">
              <a:latin typeface="Georgia Regular" panose="02040502050405020303" pitchFamily="18" charset="0"/>
            </a:endParaRPr>
          </a:p>
        </p:txBody>
      </p:sp>
      <p:sp>
        <p:nvSpPr>
          <p:cNvPr id="102407" name="Rectangle 3"/>
          <p:cNvSpPr>
            <a:spLocks noGrp="1" noChangeArrowheads="1"/>
          </p:cNvSpPr>
          <p:nvPr>
            <p:ph type="body" idx="4294967295"/>
          </p:nvPr>
        </p:nvSpPr>
        <p:spPr>
          <a:xfrm>
            <a:off x="381000" y="1274763"/>
            <a:ext cx="10972800" cy="5029200"/>
          </a:xfrm>
        </p:spPr>
        <p:txBody>
          <a:bodyPr>
            <a:noAutofit/>
          </a:bodyPr>
          <a:lstStyle/>
          <a:p>
            <a:pPr eaLnBrk="1" hangingPunct="1">
              <a:lnSpc>
                <a:spcPct val="80000"/>
              </a:lnSpc>
            </a:pPr>
            <a:r>
              <a:rPr lang="en-US" altLang="en-US" dirty="0">
                <a:ea typeface="ＭＳ Ｐゴシック" panose="020B0600070205080204" pitchFamily="34" charset="-128"/>
              </a:rPr>
              <a:t>Little evidence for a RM factor X Subject interaction (additivity met) (Keppel &amp; </a:t>
            </a:r>
            <a:r>
              <a:rPr lang="en-US" altLang="en-US" dirty="0" err="1">
                <a:ea typeface="ＭＳ Ｐゴシック" panose="020B0600070205080204" pitchFamily="34" charset="-128"/>
              </a:rPr>
              <a:t>Wickens</a:t>
            </a:r>
            <a:r>
              <a:rPr lang="en-US" altLang="en-US" dirty="0">
                <a:ea typeface="ＭＳ Ｐゴシック" panose="020B0600070205080204" pitchFamily="34" charset="-128"/>
              </a:rPr>
              <a:t>, 2004)</a:t>
            </a:r>
          </a:p>
          <a:p>
            <a:pPr lvl="1" eaLnBrk="1" hangingPunct="1">
              <a:lnSpc>
                <a:spcPct val="80000"/>
              </a:lnSpc>
            </a:pPr>
            <a:r>
              <a:rPr lang="en-US" altLang="en-US" dirty="0">
                <a:ea typeface="ＭＳ Ｐゴシック" panose="020B0600070205080204" pitchFamily="34" charset="-128"/>
              </a:rPr>
              <a:t>Compute depending on effect of interest</a:t>
            </a:r>
          </a:p>
          <a:p>
            <a:pPr lvl="1" eaLnBrk="1" hangingPunct="1">
              <a:lnSpc>
                <a:spcPct val="80000"/>
              </a:lnSpc>
            </a:pPr>
            <a:endParaRPr lang="en-US" altLang="en-US" dirty="0">
              <a:ea typeface="ＭＳ Ｐゴシック" panose="020B0600070205080204" pitchFamily="34" charset="-128"/>
            </a:endParaRPr>
          </a:p>
          <a:p>
            <a:pPr eaLnBrk="1" hangingPunct="1">
              <a:lnSpc>
                <a:spcPct val="80000"/>
              </a:lnSpc>
            </a:pPr>
            <a:endParaRPr lang="en-US" altLang="en-US" dirty="0">
              <a:ea typeface="ＭＳ Ｐゴシック" panose="020B0600070205080204" pitchFamily="34" charset="-128"/>
            </a:endParaRPr>
          </a:p>
          <a:p>
            <a:pPr eaLnBrk="1" hangingPunct="1">
              <a:lnSpc>
                <a:spcPct val="80000"/>
              </a:lnSpc>
            </a:pPr>
            <a:endParaRPr lang="en-US" altLang="en-US" dirty="0">
              <a:ea typeface="ＭＳ Ｐゴシック" panose="020B0600070205080204" pitchFamily="34" charset="-128"/>
            </a:endParaRPr>
          </a:p>
          <a:p>
            <a:pPr eaLnBrk="1" hangingPunct="1">
              <a:lnSpc>
                <a:spcPct val="80000"/>
              </a:lnSpc>
            </a:pPr>
            <a:endParaRPr lang="en-US" altLang="en-US" dirty="0">
              <a:ea typeface="ＭＳ Ｐゴシック" panose="020B0600070205080204" pitchFamily="34" charset="-128"/>
            </a:endParaRPr>
          </a:p>
          <a:p>
            <a:pPr eaLnBrk="1" hangingPunct="1">
              <a:lnSpc>
                <a:spcPct val="80000"/>
              </a:lnSpc>
            </a:pPr>
            <a:r>
              <a:rPr lang="en-US" altLang="en-US" dirty="0">
                <a:ea typeface="ＭＳ Ｐゴシック" panose="020B0600070205080204" pitchFamily="34" charset="-128"/>
              </a:rPr>
              <a:t>Evidence for interaction (non-additivity)</a:t>
            </a:r>
          </a:p>
          <a:p>
            <a:pPr lvl="1" eaLnBrk="1" hangingPunct="1">
              <a:lnSpc>
                <a:spcPct val="80000"/>
              </a:lnSpc>
            </a:pPr>
            <a:r>
              <a:rPr lang="en-US" altLang="en-US" dirty="0">
                <a:ea typeface="ＭＳ Ｐゴシック" panose="020B0600070205080204" pitchFamily="34" charset="-128"/>
              </a:rPr>
              <a:t>Conservative or ‘lower bound’ estimate</a:t>
            </a:r>
            <a:endParaRPr lang="en-US" altLang="en-US" baseline="-25000" dirty="0">
              <a:ea typeface="ＭＳ Ｐゴシック" panose="020B0600070205080204" pitchFamily="34" charset="-128"/>
              <a:cs typeface="Arial" panose="020B0604020202020204" pitchFamily="34" charset="0"/>
            </a:endParaRPr>
          </a:p>
          <a:p>
            <a:pPr lvl="1" eaLnBrk="1" hangingPunct="1">
              <a:lnSpc>
                <a:spcPct val="80000"/>
              </a:lnSpc>
            </a:pPr>
            <a:r>
              <a:rPr lang="en-US" altLang="en-US" dirty="0">
                <a:ea typeface="ＭＳ Ｐゴシック" panose="020B0600070205080204" pitchFamily="34" charset="-128"/>
              </a:rPr>
              <a:t>Compute depending on effect of interest</a:t>
            </a:r>
          </a:p>
          <a:p>
            <a:pPr lvl="1" eaLnBrk="1" hangingPunct="1">
              <a:lnSpc>
                <a:spcPct val="80000"/>
              </a:lnSpc>
            </a:pPr>
            <a:endParaRPr lang="en-US" altLang="en-US" dirty="0">
              <a:ea typeface="ＭＳ Ｐゴシック" panose="020B0600070205080204" pitchFamily="34" charset="-128"/>
            </a:endParaRPr>
          </a:p>
          <a:p>
            <a:pPr eaLnBrk="1" hangingPunct="1">
              <a:lnSpc>
                <a:spcPct val="80000"/>
              </a:lnSpc>
            </a:pPr>
            <a:endParaRPr lang="en-US" altLang="en-US" dirty="0">
              <a:ea typeface="ＭＳ Ｐゴシック" panose="020B0600070205080204" pitchFamily="34" charset="-128"/>
            </a:endParaRPr>
          </a:p>
          <a:p>
            <a:pPr marL="457200" lvl="1" indent="0" eaLnBrk="1" hangingPunct="1">
              <a:lnSpc>
                <a:spcPct val="80000"/>
              </a:lnSpc>
              <a:buNone/>
            </a:pPr>
            <a:endParaRPr lang="en-US" altLang="en-US" sz="1600" dirty="0">
              <a:ea typeface="ＭＳ Ｐゴシック" panose="020B0600070205080204" pitchFamily="34" charset="-128"/>
            </a:endParaRPr>
          </a:p>
          <a:p>
            <a:pPr lvl="1" eaLnBrk="1" hangingPunct="1">
              <a:lnSpc>
                <a:spcPct val="80000"/>
              </a:lnSpc>
            </a:pPr>
            <a:r>
              <a:rPr lang="en-US" altLang="en-US" sz="1600" dirty="0">
                <a:ea typeface="ＭＳ Ｐゴシック" panose="020B0600070205080204" pitchFamily="34" charset="-128"/>
              </a:rPr>
              <a:t>Present the range</a:t>
            </a:r>
          </a:p>
        </p:txBody>
      </p:sp>
      <p:graphicFrame>
        <p:nvGraphicFramePr>
          <p:cNvPr id="102403" name="Object 3"/>
          <p:cNvGraphicFramePr>
            <a:graphicFrameLocks noGrp="1" noChangeAspect="1"/>
          </p:cNvGraphicFramePr>
          <p:nvPr>
            <p:ph sz="half" idx="4294967295"/>
            <p:extLst>
              <p:ext uri="{D42A27DB-BD31-4B8C-83A1-F6EECF244321}">
                <p14:modId xmlns:p14="http://schemas.microsoft.com/office/powerpoint/2010/main" val="217275"/>
              </p:ext>
            </p:extLst>
          </p:nvPr>
        </p:nvGraphicFramePr>
        <p:xfrm>
          <a:off x="3559175" y="5422900"/>
          <a:ext cx="4768850" cy="881063"/>
        </p:xfrm>
        <a:graphic>
          <a:graphicData uri="http://schemas.openxmlformats.org/presentationml/2006/ole">
            <mc:AlternateContent xmlns:mc="http://schemas.openxmlformats.org/markup-compatibility/2006">
              <mc:Choice xmlns:v="urn:schemas-microsoft-com:vml" Requires="v">
                <p:oleObj spid="_x0000_s102511" name="Equation" r:id="rId5" imgW="2336760" imgH="431640" progId="Equation.DSMT4">
                  <p:embed/>
                </p:oleObj>
              </mc:Choice>
              <mc:Fallback>
                <p:oleObj name="Equation" r:id="rId5" imgW="2336760" imgH="43164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59175" y="5422900"/>
                        <a:ext cx="4768850" cy="881063"/>
                      </a:xfrm>
                      <a:prstGeom prst="rect">
                        <a:avLst/>
                      </a:prstGeom>
                      <a:solidFill>
                        <a:schemeClr val="accent4">
                          <a:lumMod val="20000"/>
                          <a:lumOff val="80000"/>
                        </a:schemeClr>
                      </a:solidFill>
                      <a:ln>
                        <a:noFill/>
                      </a:ln>
                      <a:effectLst/>
                      <a:extLst/>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2"/>
          <p:cNvSpPr>
            <a:spLocks noGrp="1" noChangeArrowheads="1"/>
          </p:cNvSpPr>
          <p:nvPr>
            <p:ph type="title"/>
          </p:nvPr>
        </p:nvSpPr>
        <p:spPr>
          <a:xfrm>
            <a:off x="1066800" y="152400"/>
            <a:ext cx="10058400" cy="810768"/>
          </a:xfrm>
        </p:spPr>
        <p:txBody>
          <a:bodyPr>
            <a:normAutofit/>
          </a:bodyPr>
          <a:lstStyle/>
          <a:p>
            <a:pPr algn="ctr" eaLnBrk="1" hangingPunct="1"/>
            <a:r>
              <a:rPr lang="en-US" altLang="en-US" sz="4200" b="1" u="sng" dirty="0">
                <a:solidFill>
                  <a:schemeClr val="accent3"/>
                </a:solidFill>
                <a:latin typeface="Georgia" panose="02040502050405020303" pitchFamily="18" charset="0"/>
                <a:ea typeface="ＭＳ Ｐゴシック" panose="020B0600070205080204" pitchFamily="34" charset="-128"/>
              </a:rPr>
              <a:t>Effect Size: </a:t>
            </a:r>
            <a:r>
              <a:rPr lang="el-GR" altLang="en-US" sz="4200" b="1" i="1" u="sng" dirty="0">
                <a:solidFill>
                  <a:schemeClr val="accent3"/>
                </a:solidFill>
                <a:latin typeface="Georgia" panose="02040502050405020303" pitchFamily="18" charset="0"/>
                <a:ea typeface="ＭＳ Ｐゴシック" panose="020B0600070205080204" pitchFamily="34" charset="-128"/>
                <a:cs typeface="Times New Roman" panose="02020603050405020304" pitchFamily="18" charset="0"/>
              </a:rPr>
              <a:t>ω</a:t>
            </a:r>
            <a:r>
              <a:rPr lang="en-US" altLang="en-US" sz="4200" b="1" u="sng" baseline="30000" dirty="0">
                <a:solidFill>
                  <a:schemeClr val="accent3"/>
                </a:solidFill>
                <a:latin typeface="Georgia" panose="02040502050405020303" pitchFamily="18" charset="0"/>
                <a:ea typeface="ＭＳ Ｐゴシック" panose="020B0600070205080204" pitchFamily="34" charset="-128"/>
              </a:rPr>
              <a:t>2</a:t>
            </a:r>
            <a:endParaRPr lang="en-US" altLang="en-US" sz="4200" b="1" u="sng" dirty="0">
              <a:solidFill>
                <a:schemeClr val="accent3"/>
              </a:solidFill>
              <a:latin typeface="Georgia" panose="02040502050405020303" pitchFamily="18" charset="0"/>
              <a:ea typeface="ＭＳ Ｐゴシック" panose="020B0600070205080204" pitchFamily="34" charset="-128"/>
            </a:endParaRPr>
          </a:p>
        </p:txBody>
      </p:sp>
      <p:graphicFrame>
        <p:nvGraphicFramePr>
          <p:cNvPr id="103426" name="Object 2"/>
          <p:cNvGraphicFramePr>
            <a:graphicFrameLocks noGrp="1" noChangeAspect="1"/>
          </p:cNvGraphicFramePr>
          <p:nvPr>
            <p:ph idx="1"/>
            <p:extLst>
              <p:ext uri="{D42A27DB-BD31-4B8C-83A1-F6EECF244321}">
                <p14:modId xmlns:p14="http://schemas.microsoft.com/office/powerpoint/2010/main" val="741062768"/>
              </p:ext>
            </p:extLst>
          </p:nvPr>
        </p:nvGraphicFramePr>
        <p:xfrm>
          <a:off x="914400" y="1981200"/>
          <a:ext cx="7162800" cy="4049486"/>
        </p:xfrm>
        <a:graphic>
          <a:graphicData uri="http://schemas.openxmlformats.org/presentationml/2006/ole">
            <mc:AlternateContent xmlns:mc="http://schemas.openxmlformats.org/markup-compatibility/2006">
              <mc:Choice xmlns:v="urn:schemas-microsoft-com:vml" Requires="v">
                <p:oleObj spid="_x0000_s103480" name="Equation" r:id="rId3" imgW="4178160" imgH="2361960" progId="Equation.DSMT4">
                  <p:embed/>
                </p:oleObj>
              </mc:Choice>
              <mc:Fallback>
                <p:oleObj name="Equation" r:id="rId3" imgW="4178160" imgH="236196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981200"/>
                        <a:ext cx="7162800" cy="4049486"/>
                      </a:xfrm>
                      <a:prstGeom prst="rect">
                        <a:avLst/>
                      </a:prstGeom>
                      <a:solidFill>
                        <a:schemeClr val="accent3">
                          <a:lumMod val="20000"/>
                          <a:lumOff val="80000"/>
                        </a:schemeClr>
                      </a:solidFill>
                      <a:ln>
                        <a:solidFill>
                          <a:schemeClr val="accent3"/>
                        </a:solidFill>
                      </a:ln>
                      <a:effectLst/>
                    </p:spPr>
                  </p:pic>
                </p:oleObj>
              </mc:Fallback>
            </mc:AlternateContent>
          </a:graphicData>
        </a:graphic>
      </p:graphicFrame>
      <p:sp>
        <p:nvSpPr>
          <p:cNvPr id="103428" name="Rectangle 3"/>
          <p:cNvSpPr>
            <a:spLocks noGrp="1" noChangeArrowheads="1"/>
          </p:cNvSpPr>
          <p:nvPr>
            <p:ph type="body" idx="4294967295"/>
          </p:nvPr>
        </p:nvSpPr>
        <p:spPr>
          <a:xfrm>
            <a:off x="914400" y="1066800"/>
            <a:ext cx="11277600" cy="1524000"/>
          </a:xfrm>
        </p:spPr>
        <p:txBody>
          <a:bodyPr/>
          <a:lstStyle/>
          <a:p>
            <a:pPr eaLnBrk="1" hangingPunct="1">
              <a:lnSpc>
                <a:spcPct val="90000"/>
              </a:lnSpc>
            </a:pPr>
            <a:r>
              <a:rPr lang="en-US" altLang="en-US" sz="2400" dirty="0">
                <a:latin typeface="Georgia" panose="02040502050405020303" pitchFamily="18" charset="0"/>
                <a:ea typeface="ＭＳ Ｐゴシック" panose="020B0600070205080204" pitchFamily="34" charset="-128"/>
              </a:rPr>
              <a:t>Little evidence for a RM factor X Subject interaction</a:t>
            </a:r>
          </a:p>
          <a:p>
            <a:pPr lvl="1" eaLnBrk="1" hangingPunct="1">
              <a:lnSpc>
                <a:spcPct val="90000"/>
              </a:lnSpc>
            </a:pPr>
            <a:r>
              <a:rPr lang="en-US" altLang="en-US" sz="2000" dirty="0">
                <a:latin typeface="Georgia" panose="02040502050405020303" pitchFamily="18" charset="0"/>
                <a:ea typeface="ＭＳ Ｐゴシック" panose="020B0600070205080204" pitchFamily="34" charset="-128"/>
              </a:rPr>
              <a:t>Compute depending on effect of interest</a:t>
            </a:r>
          </a:p>
        </p:txBody>
      </p:sp>
      <p:sp>
        <p:nvSpPr>
          <p:cNvPr id="103429" name="Text Box 10"/>
          <p:cNvSpPr txBox="1">
            <a:spLocks noChangeArrowheads="1"/>
          </p:cNvSpPr>
          <p:nvPr/>
        </p:nvSpPr>
        <p:spPr bwMode="auto">
          <a:xfrm>
            <a:off x="8305800" y="3387413"/>
            <a:ext cx="32004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dirty="0">
                <a:solidFill>
                  <a:schemeClr val="accent3">
                    <a:lumMod val="50000"/>
                  </a:schemeClr>
                </a:solidFill>
                <a:latin typeface="Georgia" panose="02040502050405020303" pitchFamily="18" charset="0"/>
              </a:rPr>
              <a:t>In both equations, </a:t>
            </a:r>
            <a:r>
              <a:rPr lang="en-US" altLang="en-US" sz="1800" i="1" dirty="0">
                <a:solidFill>
                  <a:schemeClr val="accent3">
                    <a:lumMod val="50000"/>
                  </a:schemeClr>
                </a:solidFill>
                <a:latin typeface="Georgia" panose="02040502050405020303" pitchFamily="18" charset="0"/>
              </a:rPr>
              <a:t>N</a:t>
            </a:r>
            <a:r>
              <a:rPr lang="en-US" altLang="en-US" sz="1800" dirty="0">
                <a:solidFill>
                  <a:schemeClr val="accent3">
                    <a:lumMod val="50000"/>
                  </a:schemeClr>
                </a:solidFill>
                <a:latin typeface="Georgia" panose="02040502050405020303" pitchFamily="18" charset="0"/>
              </a:rPr>
              <a:t> = # independent participants or sets of participants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2"/>
          <p:cNvSpPr>
            <a:spLocks noGrp="1" noChangeArrowheads="1"/>
          </p:cNvSpPr>
          <p:nvPr>
            <p:ph type="title"/>
          </p:nvPr>
        </p:nvSpPr>
        <p:spPr>
          <a:xfrm>
            <a:off x="1053635" y="228600"/>
            <a:ext cx="10058400" cy="658368"/>
          </a:xfrm>
        </p:spPr>
        <p:txBody>
          <a:bodyPr>
            <a:noAutofit/>
          </a:bodyPr>
          <a:lstStyle/>
          <a:p>
            <a:pPr algn="ctr" eaLnBrk="1" hangingPunct="1"/>
            <a:r>
              <a:rPr lang="en-US" altLang="en-US" sz="4200" b="1" u="sng" dirty="0">
                <a:solidFill>
                  <a:schemeClr val="accent2"/>
                </a:solidFill>
                <a:latin typeface="Georgia" panose="02040502050405020303" pitchFamily="18" charset="0"/>
                <a:ea typeface="ＭＳ Ｐゴシック" panose="020B0600070205080204" pitchFamily="34" charset="-128"/>
              </a:rPr>
              <a:t>Multiple Comparisons</a:t>
            </a:r>
          </a:p>
        </p:txBody>
      </p:sp>
      <p:sp>
        <p:nvSpPr>
          <p:cNvPr id="105477" name="Rectangle 3"/>
          <p:cNvSpPr>
            <a:spLocks noGrp="1" noChangeArrowheads="1"/>
          </p:cNvSpPr>
          <p:nvPr>
            <p:ph idx="1"/>
          </p:nvPr>
        </p:nvSpPr>
        <p:spPr>
          <a:xfrm>
            <a:off x="228600" y="1066800"/>
            <a:ext cx="11582399" cy="5410200"/>
          </a:xfrm>
        </p:spPr>
        <p:txBody>
          <a:bodyPr>
            <a:normAutofit/>
          </a:bodyPr>
          <a:lstStyle/>
          <a:p>
            <a:pPr marL="0" indent="0" eaLnBrk="1" hangingPunct="1">
              <a:buNone/>
            </a:pPr>
            <a:r>
              <a:rPr lang="en-US" altLang="en-US" sz="2000" dirty="0">
                <a:latin typeface="Georgia" panose="02040502050405020303" pitchFamily="18" charset="0"/>
                <a:ea typeface="ＭＳ Ｐゴシック" panose="020B0600070205080204" pitchFamily="34" charset="-128"/>
              </a:rPr>
              <a:t>Similar procedures as other ANOVA designs</a:t>
            </a:r>
          </a:p>
          <a:p>
            <a:pPr lvl="4" eaLnBrk="1" hangingPunct="1"/>
            <a:endParaRPr lang="en-US" altLang="en-US" sz="1000" dirty="0">
              <a:latin typeface="Georgia" panose="02040502050405020303" pitchFamily="18" charset="0"/>
              <a:ea typeface="ＭＳ Ｐゴシック" panose="020B0600070205080204" pitchFamily="34" charset="-128"/>
            </a:endParaRPr>
          </a:p>
          <a:p>
            <a:pPr marL="0" indent="0" eaLnBrk="1" hangingPunct="1">
              <a:buNone/>
            </a:pPr>
            <a:r>
              <a:rPr lang="en-US" altLang="en-US" sz="2000" dirty="0">
                <a:latin typeface="Georgia" panose="02040502050405020303" pitchFamily="18" charset="0"/>
                <a:ea typeface="ＭＳ Ｐゴシック" panose="020B0600070205080204" pitchFamily="34" charset="-128"/>
              </a:rPr>
              <a:t>Different error term </a:t>
            </a:r>
            <a:r>
              <a:rPr lang="en-US" altLang="en-US" sz="2000" b="1" dirty="0">
                <a:latin typeface="Georgia" panose="02040502050405020303" pitchFamily="18" charset="0"/>
                <a:ea typeface="ＭＳ Ｐゴシック" panose="020B0600070205080204" pitchFamily="34" charset="-128"/>
              </a:rPr>
              <a:t>technically required </a:t>
            </a:r>
            <a:r>
              <a:rPr lang="en-US" altLang="en-US" sz="2000" b="1" u="sng" dirty="0">
                <a:latin typeface="Georgia" panose="02040502050405020303" pitchFamily="18" charset="0"/>
                <a:ea typeface="ＭＳ Ｐゴシック" panose="020B0600070205080204" pitchFamily="34" charset="-128"/>
              </a:rPr>
              <a:t>for each RM </a:t>
            </a:r>
            <a:r>
              <a:rPr lang="en-US" altLang="en-US" sz="2000" dirty="0">
                <a:latin typeface="Georgia" panose="02040502050405020303" pitchFamily="18" charset="0"/>
                <a:ea typeface="ＭＳ Ｐゴシック" panose="020B0600070205080204" pitchFamily="34" charset="-128"/>
              </a:rPr>
              <a:t>comparison</a:t>
            </a:r>
          </a:p>
          <a:p>
            <a:pPr lvl="1" eaLnBrk="1" hangingPunct="1"/>
            <a:r>
              <a:rPr lang="en-US" altLang="en-US" sz="2000" dirty="0">
                <a:latin typeface="Georgia" panose="02040502050405020303" pitchFamily="18" charset="0"/>
                <a:ea typeface="ＭＳ Ｐゴシック" panose="020B0600070205080204" pitchFamily="34" charset="-128"/>
              </a:rPr>
              <a:t>Error represents differences among participants across levels of RM factor + random error</a:t>
            </a:r>
          </a:p>
          <a:p>
            <a:pPr lvl="1" eaLnBrk="1" hangingPunct="1"/>
            <a:r>
              <a:rPr lang="en-US" altLang="en-US" sz="2000" dirty="0">
                <a:latin typeface="Georgia" panose="02040502050405020303" pitchFamily="18" charset="0"/>
                <a:ea typeface="ＭＳ Ｐゴシック" panose="020B0600070205080204" pitchFamily="34" charset="-128"/>
              </a:rPr>
              <a:t>When a contrast omits one or more levels of the RM factor, how do we know whether omnibus error term represented by RM x Subjects factors still applies to remaining levels? Hard to say</a:t>
            </a:r>
            <a:r>
              <a:rPr lang="en-US" altLang="en-US" sz="2000" dirty="0" smtClean="0">
                <a:latin typeface="Georgia" panose="02040502050405020303" pitchFamily="18" charset="0"/>
                <a:ea typeface="ＭＳ Ｐゴシック" panose="020B0600070205080204" pitchFamily="34" charset="-128"/>
              </a:rPr>
              <a:t>…</a:t>
            </a:r>
          </a:p>
          <a:p>
            <a:pPr lvl="1" eaLnBrk="1" hangingPunct="1"/>
            <a:endParaRPr lang="en-US" altLang="en-US" sz="2000" dirty="0">
              <a:latin typeface="Georgia" panose="02040502050405020303" pitchFamily="18" charset="0"/>
              <a:ea typeface="ＭＳ Ｐゴシック" panose="020B0600070205080204" pitchFamily="34" charset="-128"/>
            </a:endParaRPr>
          </a:p>
          <a:p>
            <a:pPr marL="0" indent="0">
              <a:buNone/>
            </a:pPr>
            <a:r>
              <a:rPr lang="en-US" altLang="en-US" sz="2000" dirty="0">
                <a:latin typeface="Georgia" panose="02040502050405020303" pitchFamily="18" charset="0"/>
                <a:ea typeface="ＭＳ Ｐゴシック" panose="020B0600070205080204" pitchFamily="34" charset="-128"/>
              </a:rPr>
              <a:t>However, use of </a:t>
            </a:r>
            <a:r>
              <a:rPr lang="en-US" altLang="en-US" sz="2000" b="1" i="1" dirty="0" err="1">
                <a:latin typeface="Georgia" panose="02040502050405020303" pitchFamily="18" charset="0"/>
                <a:ea typeface="ＭＳ Ｐゴシック" panose="020B0600070205080204" pitchFamily="34" charset="-128"/>
              </a:rPr>
              <a:t>MS</a:t>
            </a:r>
            <a:r>
              <a:rPr lang="en-US" altLang="en-US" sz="2000" b="1" i="1" baseline="-25000" dirty="0" err="1">
                <a:latin typeface="Georgia" panose="02040502050405020303" pitchFamily="18" charset="0"/>
                <a:ea typeface="ＭＳ Ｐゴシック" panose="020B0600070205080204" pitchFamily="34" charset="-128"/>
              </a:rPr>
              <a:t>Intrx</a:t>
            </a:r>
            <a:r>
              <a:rPr lang="en-US" altLang="en-US" sz="2000" b="1" i="1" dirty="0">
                <a:latin typeface="Georgia" panose="02040502050405020303" pitchFamily="18" charset="0"/>
                <a:ea typeface="ＭＳ Ｐゴシック" panose="020B0600070205080204" pitchFamily="34" charset="-128"/>
              </a:rPr>
              <a:t> </a:t>
            </a:r>
            <a:r>
              <a:rPr lang="en-US" altLang="en-US" sz="2000" b="1" dirty="0">
                <a:latin typeface="Georgia" panose="02040502050405020303" pitchFamily="18" charset="0"/>
                <a:ea typeface="ＭＳ Ｐゴシック" panose="020B0600070205080204" pitchFamily="34" charset="-128"/>
              </a:rPr>
              <a:t>as error term in </a:t>
            </a:r>
            <a:r>
              <a:rPr lang="en-US" altLang="en-US" sz="2000" b="1" u="sng" dirty="0">
                <a:latin typeface="Georgia" panose="02040502050405020303" pitchFamily="18" charset="0"/>
                <a:ea typeface="ＭＳ Ｐゴシック" panose="020B0600070205080204" pitchFamily="34" charset="-128"/>
              </a:rPr>
              <a:t>omnibus </a:t>
            </a:r>
            <a:r>
              <a:rPr lang="en-US" altLang="en-US" sz="2000" b="1" dirty="0">
                <a:latin typeface="Georgia" panose="02040502050405020303" pitchFamily="18" charset="0"/>
                <a:ea typeface="ＭＳ Ｐゴシック" panose="020B0600070205080204" pitchFamily="34" charset="-128"/>
              </a:rPr>
              <a:t>multiple comparisons </a:t>
            </a:r>
            <a:r>
              <a:rPr lang="en-US" altLang="en-US" sz="2000" dirty="0">
                <a:latin typeface="Georgia" panose="02040502050405020303" pitchFamily="18" charset="0"/>
                <a:ea typeface="ＭＳ Ｐゴシック" panose="020B0600070205080204" pitchFamily="34" charset="-128"/>
              </a:rPr>
              <a:t>is usually justified</a:t>
            </a:r>
          </a:p>
          <a:p>
            <a:pPr lvl="1"/>
            <a:r>
              <a:rPr lang="en-US" altLang="en-US" sz="2000" dirty="0">
                <a:latin typeface="Georgia" panose="02040502050405020303" pitchFamily="18" charset="0"/>
                <a:ea typeface="ＭＳ Ｐゴシック" panose="020B0600070205080204" pitchFamily="34" charset="-128"/>
              </a:rPr>
              <a:t>i.e., Follow-up 1-Way RM ANOVAs for simple main effects following interaction</a:t>
            </a:r>
          </a:p>
          <a:p>
            <a:pPr lvl="1"/>
            <a:r>
              <a:rPr lang="en-US" altLang="en-US" sz="2000" dirty="0">
                <a:latin typeface="Georgia" panose="02040502050405020303" pitchFamily="18" charset="0"/>
                <a:ea typeface="ＭＳ Ｐゴシック" panose="020B0600070205080204" pitchFamily="34" charset="-128"/>
              </a:rPr>
              <a:t>Similar to follow-up 1-Way Independent Groups ANOVAs following significant Factorial ANOVA</a:t>
            </a:r>
          </a:p>
          <a:p>
            <a:pPr lvl="4"/>
            <a:endParaRPr lang="en-US" altLang="en-US" sz="1050" dirty="0">
              <a:latin typeface="Georgia" panose="02040502050405020303" pitchFamily="18" charset="0"/>
              <a:ea typeface="ＭＳ Ｐゴシック" panose="020B0600070205080204" pitchFamily="34" charset="-128"/>
            </a:endParaRPr>
          </a:p>
          <a:p>
            <a:pPr marL="0" indent="0">
              <a:buNone/>
            </a:pPr>
            <a:r>
              <a:rPr lang="en-US" altLang="en-US" sz="2000" b="1" dirty="0">
                <a:solidFill>
                  <a:schemeClr val="accent2">
                    <a:lumMod val="75000"/>
                  </a:schemeClr>
                </a:solidFill>
                <a:latin typeface="Georgia" panose="02040502050405020303" pitchFamily="18" charset="0"/>
                <a:ea typeface="ＭＳ Ｐゴシック" panose="020B0600070205080204" pitchFamily="34" charset="-128"/>
              </a:rPr>
              <a:t>Simple or pairwise comparisons </a:t>
            </a:r>
            <a:r>
              <a:rPr lang="en-US" altLang="en-US" sz="2000" dirty="0">
                <a:latin typeface="Georgia" panose="02040502050405020303" pitchFamily="18" charset="0"/>
                <a:ea typeface="ＭＳ Ｐゴシック" panose="020B0600070205080204" pitchFamily="34" charset="-128"/>
              </a:rPr>
              <a:t>avoid this problem by use of paired-samples </a:t>
            </a:r>
            <a:r>
              <a:rPr lang="en-US" altLang="en-US" sz="2000" i="1" dirty="0">
                <a:latin typeface="Georgia" panose="02040502050405020303" pitchFamily="18" charset="0"/>
                <a:ea typeface="ＭＳ Ｐゴシック" panose="020B0600070205080204" pitchFamily="34" charset="-128"/>
              </a:rPr>
              <a:t>t</a:t>
            </a:r>
            <a:r>
              <a:rPr lang="en-US" altLang="en-US" sz="2000" dirty="0">
                <a:latin typeface="Georgia" panose="02040502050405020303" pitchFamily="18" charset="0"/>
                <a:ea typeface="ＭＳ Ｐゴシック" panose="020B0600070205080204" pitchFamily="34" charset="-128"/>
              </a:rPr>
              <a:t>-tests or trend analysis procedures (</a:t>
            </a:r>
            <a:r>
              <a:rPr lang="en-US" altLang="en-US" sz="2000" i="1" dirty="0">
                <a:solidFill>
                  <a:schemeClr val="accent2">
                    <a:lumMod val="75000"/>
                  </a:schemeClr>
                </a:solidFill>
                <a:latin typeface="Georgia" panose="02040502050405020303" pitchFamily="18" charset="0"/>
                <a:ea typeface="ＭＳ Ｐゴシック" panose="020B0600070205080204" pitchFamily="34" charset="-128"/>
              </a:rPr>
              <a:t>recommended</a:t>
            </a:r>
            <a:r>
              <a:rPr lang="en-US" altLang="en-US" sz="2000" dirty="0">
                <a:latin typeface="Georgia" panose="02040502050405020303" pitchFamily="18" charset="0"/>
                <a:ea typeface="ＭＳ Ｐゴシック" panose="020B0600070205080204" pitchFamily="34" charset="-128"/>
              </a:rPr>
              <a:t>)</a:t>
            </a:r>
          </a:p>
        </p:txBody>
      </p:sp>
      <p:sp>
        <p:nvSpPr>
          <p:cNvPr id="1054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61FFA1C-39CF-48B6-AAAD-81A268637B1F}" type="slidenum">
              <a:rPr lang="en-US" altLang="en-US" sz="1400">
                <a:latin typeface="Georgia Regular" panose="02040502050405020303" pitchFamily="18" charset="0"/>
              </a:rPr>
              <a:pPr eaLnBrk="1" hangingPunct="1"/>
              <a:t>45</a:t>
            </a:fld>
            <a:endParaRPr lang="en-US" altLang="en-US" sz="1400" dirty="0">
              <a:latin typeface="Georgia Regular" panose="02040502050405020303"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4" name="Rectangle 2"/>
          <p:cNvSpPr>
            <a:spLocks noGrp="1" noChangeArrowheads="1"/>
          </p:cNvSpPr>
          <p:nvPr>
            <p:ph type="title"/>
          </p:nvPr>
        </p:nvSpPr>
        <p:spPr>
          <a:xfrm>
            <a:off x="1066800" y="152400"/>
            <a:ext cx="10058400" cy="810768"/>
          </a:xfrm>
        </p:spPr>
        <p:txBody>
          <a:bodyPr>
            <a:normAutofit/>
          </a:bodyPr>
          <a:lstStyle/>
          <a:p>
            <a:pPr algn="ctr" eaLnBrk="1" hangingPunct="1"/>
            <a:r>
              <a:rPr lang="en-US" altLang="en-US" sz="4200" b="1" u="sng" dirty="0">
                <a:solidFill>
                  <a:schemeClr val="accent5"/>
                </a:solidFill>
                <a:latin typeface="Georgia" panose="02040502050405020303" pitchFamily="18" charset="0"/>
                <a:ea typeface="ＭＳ Ｐゴシック" panose="020B0600070205080204" pitchFamily="34" charset="-128"/>
              </a:rPr>
              <a:t>Non-Significant Interaction(s)</a:t>
            </a:r>
          </a:p>
        </p:txBody>
      </p:sp>
      <p:sp>
        <p:nvSpPr>
          <p:cNvPr id="1075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622105D-FC81-447F-BA9E-6E999461FF7A}" type="slidenum">
              <a:rPr lang="en-US" altLang="en-US" sz="1400">
                <a:latin typeface="Georgia Regular" panose="02040502050405020303" pitchFamily="18" charset="0"/>
              </a:rPr>
              <a:pPr eaLnBrk="1" hangingPunct="1"/>
              <a:t>46</a:t>
            </a:fld>
            <a:endParaRPr lang="en-US" altLang="en-US" sz="1400" dirty="0">
              <a:latin typeface="Georgia Regular" panose="02040502050405020303" pitchFamily="18" charset="0"/>
            </a:endParaRPr>
          </a:p>
        </p:txBody>
      </p:sp>
      <p:sp>
        <p:nvSpPr>
          <p:cNvPr id="7" name="Text Box 6"/>
          <p:cNvSpPr txBox="1">
            <a:spLocks noChangeArrowheads="1"/>
          </p:cNvSpPr>
          <p:nvPr/>
        </p:nvSpPr>
        <p:spPr bwMode="auto">
          <a:xfrm>
            <a:off x="9529852" y="4016697"/>
            <a:ext cx="26416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dirty="0">
                <a:latin typeface="Georgia Regular" panose="02040502050405020303" pitchFamily="18" charset="0"/>
              </a:rPr>
              <a:t>Simple or complex comparisons among marginal means (levels) if </a:t>
            </a:r>
            <a:r>
              <a:rPr lang="en-US" altLang="en-US" sz="1800" i="1" dirty="0">
                <a:latin typeface="Georgia" panose="02040502050405020303" pitchFamily="18" charset="0"/>
              </a:rPr>
              <a:t>F</a:t>
            </a:r>
            <a:r>
              <a:rPr lang="en-US" altLang="en-US" sz="1800" dirty="0">
                <a:latin typeface="Georgia Regular" panose="02040502050405020303" pitchFamily="18" charset="0"/>
              </a:rPr>
              <a:t>-test significant</a:t>
            </a:r>
          </a:p>
        </p:txBody>
      </p:sp>
      <p:pic>
        <p:nvPicPr>
          <p:cNvPr id="8" name="Picture 7"/>
          <p:cNvPicPr>
            <a:picLocks noChangeAspect="1" noChangeArrowheads="1"/>
          </p:cNvPicPr>
          <p:nvPr/>
        </p:nvPicPr>
        <p:blipFill rotWithShape="1">
          <a:blip r:embed="rId2">
            <a:extLst>
              <a:ext uri="{28A0092B-C50C-407E-A947-70E740481C1C}">
                <a14:useLocalDpi xmlns:a14="http://schemas.microsoft.com/office/drawing/2010/main" val="0"/>
              </a:ext>
            </a:extLst>
          </a:blip>
          <a:srcRect l="2132" b="7267"/>
          <a:stretch/>
        </p:blipFill>
        <p:spPr bwMode="auto">
          <a:xfrm>
            <a:off x="3200400" y="2905446"/>
            <a:ext cx="6189752" cy="2961954"/>
          </a:xfrm>
          <a:prstGeom prst="rect">
            <a:avLst/>
          </a:prstGeom>
          <a:solidFill>
            <a:schemeClr val="accent5">
              <a:lumMod val="20000"/>
              <a:lumOff val="80000"/>
            </a:schemeClr>
          </a:solidFill>
          <a:ln>
            <a:noFill/>
          </a:ln>
          <a:extLst/>
        </p:spPr>
      </p:pic>
      <p:sp>
        <p:nvSpPr>
          <p:cNvPr id="10" name="Line 5"/>
          <p:cNvSpPr>
            <a:spLocks noChangeShapeType="1"/>
          </p:cNvSpPr>
          <p:nvPr/>
        </p:nvSpPr>
        <p:spPr bwMode="auto">
          <a:xfrm flipH="1">
            <a:off x="9013508" y="4548064"/>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Georgia Regular" panose="02040502050405020303" pitchFamily="18" charset="0"/>
            </a:endParaRPr>
          </a:p>
        </p:txBody>
      </p:sp>
      <p:sp>
        <p:nvSpPr>
          <p:cNvPr id="11" name="Line 5"/>
          <p:cNvSpPr>
            <a:spLocks noChangeShapeType="1"/>
          </p:cNvSpPr>
          <p:nvPr/>
        </p:nvSpPr>
        <p:spPr bwMode="auto">
          <a:xfrm flipV="1">
            <a:off x="6413521" y="5644825"/>
            <a:ext cx="254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Georgia Regular" panose="02040502050405020303" pitchFamily="18" charset="0"/>
            </a:endParaRPr>
          </a:p>
        </p:txBody>
      </p:sp>
      <p:sp>
        <p:nvSpPr>
          <p:cNvPr id="107525" name="Rectangle 3"/>
          <p:cNvSpPr>
            <a:spLocks noGrp="1" noChangeArrowheads="1"/>
          </p:cNvSpPr>
          <p:nvPr>
            <p:ph idx="1"/>
          </p:nvPr>
        </p:nvSpPr>
        <p:spPr>
          <a:xfrm>
            <a:off x="304800" y="1066800"/>
            <a:ext cx="8686800" cy="2057400"/>
          </a:xfrm>
        </p:spPr>
        <p:txBody>
          <a:bodyPr>
            <a:normAutofit/>
          </a:bodyPr>
          <a:lstStyle/>
          <a:p>
            <a:pPr eaLnBrk="1" hangingPunct="1"/>
            <a:r>
              <a:rPr lang="en-US" altLang="en-US" sz="2000" dirty="0">
                <a:solidFill>
                  <a:schemeClr val="accent5"/>
                </a:solidFill>
                <a:latin typeface="Georgia" panose="02040502050405020303" pitchFamily="18" charset="0"/>
                <a:ea typeface="ＭＳ Ｐゴシック" panose="020B0600070205080204" pitchFamily="34" charset="-128"/>
              </a:rPr>
              <a:t>Only significant RM main effects</a:t>
            </a:r>
          </a:p>
          <a:p>
            <a:pPr lvl="1" eaLnBrk="1" hangingPunct="1"/>
            <a:r>
              <a:rPr lang="en-US" altLang="en-US" sz="2000" dirty="0">
                <a:latin typeface="Georgia" panose="02040502050405020303" pitchFamily="18" charset="0"/>
                <a:ea typeface="ＭＳ Ｐゴシック" panose="020B0600070205080204" pitchFamily="34" charset="-128"/>
              </a:rPr>
              <a:t>Reduces to two 1-Way RM ANOVAs</a:t>
            </a:r>
          </a:p>
          <a:p>
            <a:pPr lvl="4" eaLnBrk="1" hangingPunct="1"/>
            <a:endParaRPr lang="en-US" altLang="en-US" sz="800" dirty="0">
              <a:latin typeface="Georgia" panose="02040502050405020303" pitchFamily="18" charset="0"/>
              <a:ea typeface="ＭＳ Ｐゴシック" panose="020B0600070205080204" pitchFamily="34" charset="-128"/>
            </a:endParaRPr>
          </a:p>
          <a:p>
            <a:pPr eaLnBrk="1" hangingPunct="1"/>
            <a:r>
              <a:rPr lang="en-US" altLang="en-US" sz="2000" dirty="0">
                <a:solidFill>
                  <a:schemeClr val="accent5"/>
                </a:solidFill>
                <a:latin typeface="Georgia" panose="02040502050405020303" pitchFamily="18" charset="0"/>
                <a:ea typeface="ＭＳ Ｐゴシック" panose="020B0600070205080204" pitchFamily="34" charset="-128"/>
              </a:rPr>
              <a:t>Marginal means are contrasted</a:t>
            </a:r>
          </a:p>
          <a:p>
            <a:pPr lvl="1" eaLnBrk="1" hangingPunct="1"/>
            <a:r>
              <a:rPr lang="en-US" altLang="en-US" sz="2000" dirty="0">
                <a:latin typeface="Georgia" panose="02040502050405020303" pitchFamily="18" charset="0"/>
                <a:ea typeface="ＭＳ Ｐゴシック" panose="020B0600070205080204" pitchFamily="34" charset="-128"/>
              </a:rPr>
              <a:t>Paired-samples </a:t>
            </a:r>
            <a:r>
              <a:rPr lang="en-US" altLang="en-US" sz="2000" i="1" dirty="0">
                <a:latin typeface="Georgia" panose="02040502050405020303" pitchFamily="18" charset="0"/>
                <a:ea typeface="ＭＳ Ｐゴシック" panose="020B0600070205080204" pitchFamily="34" charset="-128"/>
              </a:rPr>
              <a:t>t</a:t>
            </a:r>
            <a:r>
              <a:rPr lang="en-US" altLang="en-US" sz="2000" dirty="0">
                <a:latin typeface="Georgia" panose="02040502050405020303" pitchFamily="18" charset="0"/>
                <a:ea typeface="ＭＳ Ｐゴシック" panose="020B0600070205080204" pitchFamily="34" charset="-128"/>
              </a:rPr>
              <a:t>-tests; </a:t>
            </a:r>
            <a:r>
              <a:rPr lang="el-GR" altLang="en-US" sz="2000" i="1" dirty="0">
                <a:latin typeface="Georgia" panose="02040502050405020303" pitchFamily="18" charset="0"/>
                <a:ea typeface="ＭＳ Ｐゴシック" panose="020B0600070205080204" pitchFamily="34" charset="-128"/>
                <a:cs typeface="Times New Roman" panose="02020603050405020304" pitchFamily="18" charset="0"/>
              </a:rPr>
              <a:t>α</a:t>
            </a:r>
            <a:r>
              <a:rPr lang="en-US" altLang="en-US" sz="2000" baseline="-25000" dirty="0">
                <a:latin typeface="Georgia" panose="02040502050405020303" pitchFamily="18" charset="0"/>
                <a:ea typeface="ＭＳ Ｐゴシック" panose="020B0600070205080204" pitchFamily="34" charset="-128"/>
                <a:cs typeface="Arial" panose="020B0604020202020204" pitchFamily="34" charset="0"/>
              </a:rPr>
              <a:t>PC</a:t>
            </a:r>
            <a:r>
              <a:rPr lang="en-US" altLang="en-US" sz="2000" dirty="0">
                <a:latin typeface="Georgia" panose="02040502050405020303" pitchFamily="18" charset="0"/>
                <a:ea typeface="ＭＳ Ｐゴシック" panose="020B0600070205080204" pitchFamily="34" charset="-128"/>
                <a:cs typeface="Arial" panose="020B0604020202020204" pitchFamily="34" charset="0"/>
              </a:rPr>
              <a:t> </a:t>
            </a:r>
            <a:r>
              <a:rPr lang="en-US" altLang="en-US" sz="2000" dirty="0">
                <a:latin typeface="Georgia" panose="02040502050405020303" pitchFamily="18" charset="0"/>
                <a:ea typeface="ＭＳ Ｐゴシック" panose="020B0600070205080204" pitchFamily="34" charset="-128"/>
              </a:rPr>
              <a:t>adjustment</a:t>
            </a:r>
          </a:p>
          <a:p>
            <a:pPr lvl="1" eaLnBrk="1" hangingPunct="1"/>
            <a:r>
              <a:rPr lang="en-US" altLang="en-US" sz="2000" dirty="0">
                <a:latin typeface="Georgia" panose="02040502050405020303" pitchFamily="18" charset="0"/>
                <a:ea typeface="ＭＳ Ｐゴシック" panose="020B0600070205080204" pitchFamily="34" charset="-128"/>
                <a:cs typeface="Arial" panose="020B0604020202020204" pitchFamily="34" charset="0"/>
              </a:rPr>
              <a:t>Trend analysis or polynomial contrasts</a:t>
            </a:r>
          </a:p>
        </p:txBody>
      </p:sp>
      <p:sp>
        <p:nvSpPr>
          <p:cNvPr id="6" name="Text Box 4"/>
          <p:cNvSpPr txBox="1">
            <a:spLocks noChangeArrowheads="1"/>
          </p:cNvSpPr>
          <p:nvPr/>
        </p:nvSpPr>
        <p:spPr bwMode="auto">
          <a:xfrm>
            <a:off x="5389652" y="5961384"/>
            <a:ext cx="6629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dirty="0">
                <a:latin typeface="Georgia Regular" panose="02040502050405020303" pitchFamily="18" charset="0"/>
              </a:rPr>
              <a:t>No further tests if </a:t>
            </a:r>
            <a:r>
              <a:rPr lang="en-US" altLang="en-US" sz="1800" b="1" i="1" dirty="0">
                <a:latin typeface="Times New Roman" panose="02020603050405020304" pitchFamily="18" charset="0"/>
              </a:rPr>
              <a:t>F</a:t>
            </a:r>
            <a:r>
              <a:rPr lang="en-US" altLang="en-US" sz="1800" dirty="0">
                <a:latin typeface="Georgia Regular" panose="02040502050405020303" pitchFamily="18" charset="0"/>
              </a:rPr>
              <a:t>-test of main-effect indicates difference</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6" name="Rectangle 2"/>
          <p:cNvSpPr>
            <a:spLocks noGrp="1" noChangeArrowheads="1"/>
          </p:cNvSpPr>
          <p:nvPr>
            <p:ph type="title"/>
          </p:nvPr>
        </p:nvSpPr>
        <p:spPr>
          <a:xfrm>
            <a:off x="838200" y="228600"/>
            <a:ext cx="10058400" cy="810768"/>
          </a:xfrm>
        </p:spPr>
        <p:txBody>
          <a:bodyPr>
            <a:normAutofit/>
          </a:bodyPr>
          <a:lstStyle/>
          <a:p>
            <a:pPr algn="ctr" eaLnBrk="1" hangingPunct="1"/>
            <a:r>
              <a:rPr lang="en-US" altLang="en-US" sz="4200" b="1" u="sng" dirty="0">
                <a:solidFill>
                  <a:schemeClr val="accent5"/>
                </a:solidFill>
                <a:latin typeface="Georgia" panose="02040502050405020303" pitchFamily="18" charset="0"/>
                <a:ea typeface="ＭＳ Ｐゴシック" panose="020B0600070205080204" pitchFamily="34" charset="-128"/>
              </a:rPr>
              <a:t>Significant Interaction(s)</a:t>
            </a:r>
          </a:p>
        </p:txBody>
      </p:sp>
      <p:sp>
        <p:nvSpPr>
          <p:cNvPr id="110597" name="Rectangle 3"/>
          <p:cNvSpPr>
            <a:spLocks noGrp="1" noChangeArrowheads="1"/>
          </p:cNvSpPr>
          <p:nvPr>
            <p:ph idx="1"/>
          </p:nvPr>
        </p:nvSpPr>
        <p:spPr>
          <a:xfrm>
            <a:off x="381000" y="1371600"/>
            <a:ext cx="11506200" cy="5266308"/>
          </a:xfrm>
        </p:spPr>
        <p:txBody>
          <a:bodyPr>
            <a:normAutofit/>
          </a:bodyPr>
          <a:lstStyle/>
          <a:p>
            <a:pPr eaLnBrk="1" hangingPunct="1"/>
            <a:r>
              <a:rPr lang="en-US" altLang="en-US" sz="2400" b="1" dirty="0">
                <a:solidFill>
                  <a:schemeClr val="accent5"/>
                </a:solidFill>
                <a:latin typeface="Georgia" panose="02040502050405020303" pitchFamily="18" charset="0"/>
                <a:ea typeface="ＭＳ Ｐゴシック" panose="020B0600070205080204" pitchFamily="34" charset="-128"/>
              </a:rPr>
              <a:t>Visualize</a:t>
            </a:r>
            <a:r>
              <a:rPr lang="en-US" altLang="en-US" sz="2400" b="1" dirty="0">
                <a:latin typeface="Georgia" panose="02040502050405020303" pitchFamily="18" charset="0"/>
                <a:ea typeface="ＭＳ Ｐゴシック" panose="020B0600070205080204" pitchFamily="34" charset="-128"/>
              </a:rPr>
              <a:t>: Plot means </a:t>
            </a:r>
          </a:p>
          <a:p>
            <a:pPr lvl="4" eaLnBrk="1" hangingPunct="1">
              <a:lnSpc>
                <a:spcPct val="40000"/>
              </a:lnSpc>
            </a:pPr>
            <a:endParaRPr lang="en-US" altLang="en-US" sz="2000" dirty="0">
              <a:latin typeface="Georgia" panose="02040502050405020303" pitchFamily="18" charset="0"/>
              <a:ea typeface="ＭＳ Ｐゴシック" panose="020B0600070205080204" pitchFamily="34" charset="-128"/>
            </a:endParaRPr>
          </a:p>
          <a:p>
            <a:pPr eaLnBrk="1" hangingPunct="1"/>
            <a:r>
              <a:rPr lang="en-US" altLang="en-US" sz="2400" dirty="0">
                <a:latin typeface="Georgia" panose="02040502050405020303" pitchFamily="18" charset="0"/>
                <a:ea typeface="ＭＳ Ｐゴシック" panose="020B0600070205080204" pitchFamily="34" charset="-128"/>
              </a:rPr>
              <a:t>Tests of simple (main) effects</a:t>
            </a:r>
          </a:p>
          <a:p>
            <a:pPr lvl="1" eaLnBrk="1" hangingPunct="1"/>
            <a:r>
              <a:rPr lang="en-US" altLang="en-US" sz="2000" dirty="0">
                <a:latin typeface="Georgia" panose="02040502050405020303" pitchFamily="18" charset="0"/>
                <a:ea typeface="ＭＳ Ｐゴシック" panose="020B0600070205080204" pitchFamily="34" charset="-128"/>
              </a:rPr>
              <a:t>Contrast means from levels of one RM factor within levels of another RM factor using 1-way RM ANOVA, paired-samples </a:t>
            </a:r>
            <a:r>
              <a:rPr lang="en-US" altLang="en-US" sz="2000" i="1" dirty="0">
                <a:latin typeface="Georgia" panose="02040502050405020303" pitchFamily="18" charset="0"/>
                <a:ea typeface="ＭＳ Ｐゴシック" panose="020B0600070205080204" pitchFamily="34" charset="-128"/>
              </a:rPr>
              <a:t>t</a:t>
            </a:r>
            <a:r>
              <a:rPr lang="en-US" altLang="en-US" sz="2000" dirty="0">
                <a:latin typeface="Georgia" panose="02040502050405020303" pitchFamily="18" charset="0"/>
                <a:ea typeface="ＭＳ Ｐゴシック" panose="020B0600070205080204" pitchFamily="34" charset="-128"/>
              </a:rPr>
              <a:t>-tests, or polynomial contrasts</a:t>
            </a:r>
          </a:p>
          <a:p>
            <a:pPr lvl="4" eaLnBrk="1" hangingPunct="1">
              <a:lnSpc>
                <a:spcPct val="40000"/>
              </a:lnSpc>
            </a:pPr>
            <a:endParaRPr lang="en-US" altLang="en-US" sz="2000" dirty="0">
              <a:latin typeface="Georgia" panose="02040502050405020303" pitchFamily="18" charset="0"/>
              <a:ea typeface="ＭＳ Ｐゴシック" panose="020B0600070205080204" pitchFamily="34" charset="-128"/>
            </a:endParaRPr>
          </a:p>
          <a:p>
            <a:pPr eaLnBrk="1" hangingPunct="1"/>
            <a:r>
              <a:rPr lang="en-US" altLang="en-US" sz="2400" b="1" dirty="0">
                <a:solidFill>
                  <a:schemeClr val="accent5"/>
                </a:solidFill>
                <a:latin typeface="Georgia" panose="02040502050405020303" pitchFamily="18" charset="0"/>
                <a:ea typeface="ＭＳ Ｐゴシック" panose="020B0600070205080204" pitchFamily="34" charset="-128"/>
              </a:rPr>
              <a:t>Avoid interpretation of main effects</a:t>
            </a:r>
          </a:p>
          <a:p>
            <a:r>
              <a:rPr lang="en-US" altLang="en-US" sz="2400" dirty="0">
                <a:latin typeface="Georgia" panose="02040502050405020303" pitchFamily="18" charset="0"/>
                <a:ea typeface="ＭＳ Ｐゴシック" panose="020B0600070205080204" pitchFamily="34" charset="-128"/>
              </a:rPr>
              <a:t>Alternative: Tests of interaction contrasts</a:t>
            </a:r>
          </a:p>
          <a:p>
            <a:pPr lvl="1"/>
            <a:r>
              <a:rPr lang="en-US" altLang="en-US" sz="2000" dirty="0">
                <a:latin typeface="Georgia" panose="02040502050405020303" pitchFamily="18" charset="0"/>
                <a:ea typeface="ＭＳ Ｐゴシック" panose="020B0600070205080204" pitchFamily="34" charset="-128"/>
              </a:rPr>
              <a:t>Create difference scores between levels of one factor within each level of another factor and compare with paired-samples </a:t>
            </a:r>
            <a:r>
              <a:rPr lang="en-US" altLang="en-US" sz="2000" i="1" dirty="0">
                <a:latin typeface="Georgia" panose="02040502050405020303" pitchFamily="18" charset="0"/>
                <a:ea typeface="ＭＳ Ｐゴシック" panose="020B0600070205080204" pitchFamily="34" charset="-128"/>
              </a:rPr>
              <a:t>t</a:t>
            </a:r>
            <a:r>
              <a:rPr lang="en-US" altLang="en-US" sz="2000" dirty="0">
                <a:latin typeface="Georgia" panose="02040502050405020303" pitchFamily="18" charset="0"/>
                <a:ea typeface="ＭＳ Ｐゴシック" panose="020B0600070205080204" pitchFamily="34" charset="-128"/>
              </a:rPr>
              <a:t>-tests</a:t>
            </a:r>
          </a:p>
          <a:p>
            <a:pPr lvl="2"/>
            <a:r>
              <a:rPr lang="en-US" altLang="en-US" dirty="0">
                <a:latin typeface="Georgia" panose="02040502050405020303" pitchFamily="18" charset="0"/>
                <a:ea typeface="ＭＳ Ｐゴシック" panose="020B0600070205080204" pitchFamily="34" charset="-128"/>
              </a:rPr>
              <a:t>Order dictates valence of difference scores</a:t>
            </a:r>
          </a:p>
          <a:p>
            <a:pPr lvl="1"/>
            <a:r>
              <a:rPr lang="en-US" altLang="en-US" sz="2000" dirty="0">
                <a:latin typeface="Georgia" panose="02040502050405020303" pitchFamily="18" charset="0"/>
                <a:ea typeface="ＭＳ Ｐゴシック" panose="020B0600070205080204" pitchFamily="34" charset="-128"/>
              </a:rPr>
              <a:t>Results will indicate whether mean differences across one condition vary across levels of other condition</a:t>
            </a:r>
            <a:endParaRPr lang="en-US" altLang="en-US" sz="2000" b="1" dirty="0">
              <a:latin typeface="Georgia" panose="02040502050405020303" pitchFamily="18" charset="0"/>
              <a:ea typeface="ＭＳ Ｐゴシック" panose="020B0600070205080204" pitchFamily="34" charset="-128"/>
            </a:endParaRPr>
          </a:p>
        </p:txBody>
      </p:sp>
      <p:sp>
        <p:nvSpPr>
          <p:cNvPr id="1105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5D14469-4838-4FD1-B46C-75CD50A7E0B3}" type="slidenum">
              <a:rPr lang="en-US" altLang="en-US" sz="1400">
                <a:latin typeface="Georgia Regular" panose="02040502050405020303" pitchFamily="18" charset="0"/>
              </a:rPr>
              <a:pPr eaLnBrk="1" hangingPunct="1"/>
              <a:t>47</a:t>
            </a:fld>
            <a:endParaRPr lang="en-US" altLang="en-US" sz="1400" dirty="0">
              <a:latin typeface="Georgia Regular" panose="02040502050405020303"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a:xfrm>
            <a:off x="838200" y="228600"/>
            <a:ext cx="10058400" cy="810768"/>
          </a:xfrm>
        </p:spPr>
        <p:txBody>
          <a:bodyPr>
            <a:normAutofit/>
          </a:bodyPr>
          <a:lstStyle/>
          <a:p>
            <a:pPr algn="ctr" eaLnBrk="1" hangingPunct="1"/>
            <a:r>
              <a:rPr lang="en-US" altLang="en-US" sz="4200" b="1" u="sng" dirty="0">
                <a:solidFill>
                  <a:schemeClr val="accent5"/>
                </a:solidFill>
                <a:latin typeface="Georgia" panose="02040502050405020303" pitchFamily="18" charset="0"/>
                <a:ea typeface="ＭＳ Ｐゴシック" panose="020B0600070205080204" pitchFamily="34" charset="-128"/>
              </a:rPr>
              <a:t>Significant Interaction(s)</a:t>
            </a:r>
          </a:p>
        </p:txBody>
      </p:sp>
      <p:sp>
        <p:nvSpPr>
          <p:cNvPr id="112645" name="Rectangle 3"/>
          <p:cNvSpPr>
            <a:spLocks noGrp="1" noChangeArrowheads="1"/>
          </p:cNvSpPr>
          <p:nvPr>
            <p:ph type="body" sz="half" idx="2"/>
          </p:nvPr>
        </p:nvSpPr>
        <p:spPr>
          <a:xfrm>
            <a:off x="6400800" y="1874838"/>
            <a:ext cx="4267200" cy="4525962"/>
          </a:xfrm>
        </p:spPr>
        <p:txBody>
          <a:bodyPr/>
          <a:lstStyle/>
          <a:p>
            <a:pPr eaLnBrk="1" hangingPunct="1">
              <a:lnSpc>
                <a:spcPct val="90000"/>
              </a:lnSpc>
            </a:pPr>
            <a:r>
              <a:rPr lang="en-US" altLang="en-US" sz="2400">
                <a:ea typeface="ＭＳ Ｐゴシック" panose="020B0600070205080204" pitchFamily="34" charset="-128"/>
              </a:rPr>
              <a:t>Direction of ‘simple effect’ testing determined by researcher</a:t>
            </a:r>
          </a:p>
          <a:p>
            <a:pPr lvl="4" eaLnBrk="1" hangingPunct="1">
              <a:lnSpc>
                <a:spcPct val="90000"/>
              </a:lnSpc>
            </a:pPr>
            <a:endParaRPr lang="en-US" altLang="en-US">
              <a:ea typeface="ＭＳ Ｐゴシック" panose="020B0600070205080204" pitchFamily="34" charset="-128"/>
            </a:endParaRPr>
          </a:p>
          <a:p>
            <a:pPr eaLnBrk="1" hangingPunct="1">
              <a:lnSpc>
                <a:spcPct val="90000"/>
              </a:lnSpc>
            </a:pPr>
            <a:r>
              <a:rPr lang="en-US" altLang="en-US" sz="2400">
                <a:ea typeface="ＭＳ Ｐゴシック" panose="020B0600070205080204" pitchFamily="34" charset="-128"/>
              </a:rPr>
              <a:t>Simple effects generally tested for each level of stratifying factor</a:t>
            </a:r>
          </a:p>
          <a:p>
            <a:pPr lvl="1" eaLnBrk="1" hangingPunct="1">
              <a:lnSpc>
                <a:spcPct val="90000"/>
              </a:lnSpc>
            </a:pPr>
            <a:r>
              <a:rPr lang="en-US" altLang="en-US" sz="2000">
                <a:ea typeface="ＭＳ Ｐゴシック" panose="020B0600070205080204" pitchFamily="34" charset="-128"/>
              </a:rPr>
              <a:t>Simple comparisons</a:t>
            </a:r>
          </a:p>
          <a:p>
            <a:pPr lvl="2" eaLnBrk="1" hangingPunct="1">
              <a:lnSpc>
                <a:spcPct val="90000"/>
              </a:lnSpc>
            </a:pPr>
            <a:r>
              <a:rPr lang="en-US" altLang="en-US" sz="1800">
                <a:ea typeface="ＭＳ Ｐゴシック" panose="020B0600070205080204" pitchFamily="34" charset="-128"/>
              </a:rPr>
              <a:t>Paired-samples </a:t>
            </a:r>
            <a:r>
              <a:rPr lang="en-US" altLang="en-US" sz="1800" i="1">
                <a:latin typeface="Times New Roman" panose="02020603050405020304" pitchFamily="18" charset="0"/>
                <a:ea typeface="ＭＳ Ｐゴシック" panose="020B0600070205080204" pitchFamily="34" charset="-128"/>
              </a:rPr>
              <a:t>t</a:t>
            </a:r>
            <a:r>
              <a:rPr lang="en-US" altLang="en-US" sz="1800">
                <a:ea typeface="ＭＳ Ｐゴシック" panose="020B0600070205080204" pitchFamily="34" charset="-128"/>
              </a:rPr>
              <a:t>-tests</a:t>
            </a:r>
          </a:p>
          <a:p>
            <a:pPr lvl="1" eaLnBrk="1" hangingPunct="1">
              <a:lnSpc>
                <a:spcPct val="90000"/>
              </a:lnSpc>
            </a:pPr>
            <a:r>
              <a:rPr lang="en-US" altLang="en-US" sz="2000">
                <a:ea typeface="ＭＳ Ｐゴシック" panose="020B0600070205080204" pitchFamily="34" charset="-128"/>
              </a:rPr>
              <a:t>1-way RM ANOVA followed by simple or complex comparisons (e.g., Paired-samples </a:t>
            </a:r>
            <a:r>
              <a:rPr lang="en-US" altLang="en-US" sz="2000" i="1">
                <a:latin typeface="Times New Roman" panose="02020603050405020304" pitchFamily="18" charset="0"/>
                <a:ea typeface="ＭＳ Ｐゴシック" panose="020B0600070205080204" pitchFamily="34" charset="-128"/>
              </a:rPr>
              <a:t>t</a:t>
            </a:r>
            <a:r>
              <a:rPr lang="en-US" altLang="en-US" sz="2000">
                <a:ea typeface="ＭＳ Ｐゴシック" panose="020B0600070205080204" pitchFamily="34" charset="-128"/>
              </a:rPr>
              <a:t>-tests)</a:t>
            </a:r>
          </a:p>
        </p:txBody>
      </p:sp>
      <p:sp>
        <p:nvSpPr>
          <p:cNvPr id="11264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A17A383-3FE1-45F4-9F12-EC279E3AB66E}" type="slidenum">
              <a:rPr lang="en-US" altLang="en-US" sz="1400">
                <a:latin typeface="Georgia Regular" panose="02040502050405020303" pitchFamily="18" charset="0"/>
              </a:rPr>
              <a:pPr eaLnBrk="1" hangingPunct="1"/>
              <a:t>48</a:t>
            </a:fld>
            <a:endParaRPr lang="en-US" altLang="en-US" sz="1400" dirty="0">
              <a:latin typeface="Georgia Regular" panose="02040502050405020303" pitchFamily="18" charset="0"/>
            </a:endParaRPr>
          </a:p>
        </p:txBody>
      </p:sp>
      <p:pic>
        <p:nvPicPr>
          <p:cNvPr id="112648"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t="10000"/>
          <a:stretch/>
        </p:blipFill>
        <p:spPr bwMode="auto">
          <a:xfrm>
            <a:off x="1524001" y="1676400"/>
            <a:ext cx="4556125" cy="4114800"/>
          </a:xfrm>
          <a:prstGeom prst="rect">
            <a:avLst/>
          </a:prstGeom>
          <a:solidFill>
            <a:schemeClr val="accent5">
              <a:lumMod val="20000"/>
              <a:lumOff val="80000"/>
            </a:schemeClr>
          </a:solidFill>
          <a:ln>
            <a:noFill/>
          </a:ln>
          <a:extLst/>
        </p:spPr>
      </p:pic>
      <p:sp>
        <p:nvSpPr>
          <p:cNvPr id="112646" name="Line 4"/>
          <p:cNvSpPr>
            <a:spLocks noChangeShapeType="1"/>
          </p:cNvSpPr>
          <p:nvPr/>
        </p:nvSpPr>
        <p:spPr bwMode="auto">
          <a:xfrm flipH="1" flipV="1">
            <a:off x="4876800" y="3276600"/>
            <a:ext cx="228600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Georgia Regular" panose="02040502050405020303" pitchFamily="18" charset="0"/>
            </a:endParaRPr>
          </a:p>
        </p:txBody>
      </p:sp>
      <p:sp>
        <p:nvSpPr>
          <p:cNvPr id="112647" name="Line 5"/>
          <p:cNvSpPr>
            <a:spLocks noChangeShapeType="1"/>
          </p:cNvSpPr>
          <p:nvPr/>
        </p:nvSpPr>
        <p:spPr bwMode="auto">
          <a:xfrm flipH="1" flipV="1">
            <a:off x="4876800" y="5029200"/>
            <a:ext cx="220980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Georgia Regular" panose="02040502050405020303"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8" name="Rectangle 2"/>
          <p:cNvSpPr>
            <a:spLocks noGrp="1" noChangeArrowheads="1"/>
          </p:cNvSpPr>
          <p:nvPr>
            <p:ph type="title"/>
          </p:nvPr>
        </p:nvSpPr>
        <p:spPr>
          <a:xfrm>
            <a:off x="914400" y="228600"/>
            <a:ext cx="10058400" cy="810768"/>
          </a:xfrm>
        </p:spPr>
        <p:txBody>
          <a:bodyPr>
            <a:normAutofit/>
          </a:bodyPr>
          <a:lstStyle/>
          <a:p>
            <a:pPr algn="ctr" eaLnBrk="1" hangingPunct="1"/>
            <a:r>
              <a:rPr lang="en-US" altLang="en-US" sz="4200" b="1" u="sng" dirty="0">
                <a:solidFill>
                  <a:schemeClr val="accent6"/>
                </a:solidFill>
                <a:latin typeface="Georgia" panose="02040502050405020303" pitchFamily="18" charset="0"/>
                <a:ea typeface="ＭＳ Ｐゴシック" panose="020B0600070205080204" pitchFamily="34" charset="-128"/>
              </a:rPr>
              <a:t>Reporting Results</a:t>
            </a:r>
          </a:p>
        </p:txBody>
      </p:sp>
      <p:sp>
        <p:nvSpPr>
          <p:cNvPr id="118789" name="Rectangle 3"/>
          <p:cNvSpPr>
            <a:spLocks noGrp="1" noChangeArrowheads="1"/>
          </p:cNvSpPr>
          <p:nvPr>
            <p:ph idx="1"/>
          </p:nvPr>
        </p:nvSpPr>
        <p:spPr>
          <a:xfrm>
            <a:off x="762000" y="1447800"/>
            <a:ext cx="10366248" cy="4724400"/>
          </a:xfrm>
        </p:spPr>
        <p:txBody>
          <a:bodyPr/>
          <a:lstStyle/>
          <a:p>
            <a:pPr eaLnBrk="1" hangingPunct="1"/>
            <a:r>
              <a:rPr lang="en-US" altLang="en-US" b="1" dirty="0">
                <a:solidFill>
                  <a:schemeClr val="accent6"/>
                </a:solidFill>
                <a:latin typeface="Georgia" panose="02040502050405020303" pitchFamily="18" charset="0"/>
                <a:ea typeface="ＭＳ Ｐゴシック" panose="020B0600070205080204" pitchFamily="34" charset="-128"/>
              </a:rPr>
              <a:t>Summary</a:t>
            </a:r>
            <a:r>
              <a:rPr lang="en-US" altLang="en-US" dirty="0">
                <a:latin typeface="Georgia" panose="02040502050405020303" pitchFamily="18" charset="0"/>
                <a:ea typeface="ＭＳ Ｐゴシック" panose="020B0600070205080204" pitchFamily="34" charset="-128"/>
              </a:rPr>
              <a:t> information: sample means and either </a:t>
            </a:r>
            <a:r>
              <a:rPr lang="en-US" altLang="en-US" i="1" dirty="0">
                <a:latin typeface="Georgia" panose="02040502050405020303" pitchFamily="18" charset="0"/>
                <a:ea typeface="ＭＳ Ｐゴシック" panose="020B0600070205080204" pitchFamily="34" charset="-128"/>
              </a:rPr>
              <a:t>SD</a:t>
            </a:r>
            <a:r>
              <a:rPr lang="en-US" altLang="en-US" dirty="0">
                <a:latin typeface="Georgia" panose="02040502050405020303" pitchFamily="18" charset="0"/>
                <a:ea typeface="ＭＳ Ｐゴシック" panose="020B0600070205080204" pitchFamily="34" charset="-128"/>
              </a:rPr>
              <a:t>s, </a:t>
            </a:r>
            <a:r>
              <a:rPr lang="en-US" altLang="en-US" i="1" dirty="0">
                <a:latin typeface="Georgia" panose="02040502050405020303" pitchFamily="18" charset="0"/>
                <a:ea typeface="ＭＳ Ｐゴシック" panose="020B0600070205080204" pitchFamily="34" charset="-128"/>
              </a:rPr>
              <a:t>SE</a:t>
            </a:r>
            <a:r>
              <a:rPr lang="en-US" altLang="en-US" dirty="0">
                <a:latin typeface="Georgia" panose="02040502050405020303" pitchFamily="18" charset="0"/>
                <a:ea typeface="ＭＳ Ｐゴシック" panose="020B0600070205080204" pitchFamily="34" charset="-128"/>
              </a:rPr>
              <a:t>s, </a:t>
            </a:r>
            <a:r>
              <a:rPr lang="en-US" altLang="en-US" i="1" dirty="0">
                <a:latin typeface="Georgia" panose="02040502050405020303" pitchFamily="18" charset="0"/>
                <a:ea typeface="ＭＳ Ｐゴシック" panose="020B0600070205080204" pitchFamily="34" charset="-128"/>
              </a:rPr>
              <a:t>CI</a:t>
            </a:r>
            <a:r>
              <a:rPr lang="en-US" altLang="en-US" dirty="0">
                <a:latin typeface="Georgia" panose="02040502050405020303" pitchFamily="18" charset="0"/>
                <a:ea typeface="ＭＳ Ｐゴシック" panose="020B0600070205080204" pitchFamily="34" charset="-128"/>
              </a:rPr>
              <a:t>s</a:t>
            </a:r>
          </a:p>
          <a:p>
            <a:pPr lvl="4" eaLnBrk="1" hangingPunct="1"/>
            <a:endParaRPr lang="en-US" altLang="en-US" dirty="0">
              <a:latin typeface="Georgia" panose="02040502050405020303" pitchFamily="18" charset="0"/>
              <a:ea typeface="ＭＳ Ｐゴシック" panose="020B0600070205080204" pitchFamily="34" charset="-128"/>
            </a:endParaRPr>
          </a:p>
          <a:p>
            <a:pPr eaLnBrk="1" hangingPunct="1"/>
            <a:r>
              <a:rPr lang="en-US" altLang="en-US" b="1" dirty="0">
                <a:solidFill>
                  <a:schemeClr val="accent6"/>
                </a:solidFill>
                <a:latin typeface="Georgia" panose="02040502050405020303" pitchFamily="18" charset="0"/>
                <a:ea typeface="ＭＳ Ｐゴシック" panose="020B0600070205080204" pitchFamily="34" charset="-128"/>
              </a:rPr>
              <a:t>Effect size </a:t>
            </a:r>
            <a:r>
              <a:rPr lang="en-US" altLang="en-US" dirty="0">
                <a:latin typeface="Georgia" panose="02040502050405020303" pitchFamily="18" charset="0"/>
                <a:ea typeface="ＭＳ Ｐゴシック" panose="020B0600070205080204" pitchFamily="34" charset="-128"/>
              </a:rPr>
              <a:t>measures for main effects or interactions (even if non-significant)</a:t>
            </a:r>
          </a:p>
          <a:p>
            <a:pPr lvl="4" eaLnBrk="1" hangingPunct="1"/>
            <a:endParaRPr lang="en-US" altLang="en-US" dirty="0">
              <a:latin typeface="Georgia" panose="02040502050405020303" pitchFamily="18" charset="0"/>
              <a:ea typeface="ＭＳ Ｐゴシック" panose="020B0600070205080204" pitchFamily="34" charset="-128"/>
            </a:endParaRPr>
          </a:p>
          <a:p>
            <a:pPr eaLnBrk="1" hangingPunct="1"/>
            <a:r>
              <a:rPr lang="en-US" altLang="en-US" dirty="0">
                <a:latin typeface="Georgia" panose="02040502050405020303" pitchFamily="18" charset="0"/>
                <a:ea typeface="ＭＳ Ｐゴシック" panose="020B0600070205080204" pitchFamily="34" charset="-128"/>
              </a:rPr>
              <a:t>Results of </a:t>
            </a:r>
            <a:r>
              <a:rPr lang="en-US" altLang="en-US" b="1" dirty="0">
                <a:solidFill>
                  <a:schemeClr val="accent6"/>
                </a:solidFill>
                <a:latin typeface="Georgia" panose="02040502050405020303" pitchFamily="18" charset="0"/>
                <a:ea typeface="ＭＳ Ｐゴシック" panose="020B0600070205080204" pitchFamily="34" charset="-128"/>
              </a:rPr>
              <a:t>post hoc </a:t>
            </a:r>
            <a:r>
              <a:rPr lang="en-US" altLang="en-US" dirty="0">
                <a:latin typeface="Georgia" panose="02040502050405020303" pitchFamily="18" charset="0"/>
                <a:ea typeface="ＭＳ Ｐゴシック" panose="020B0600070205080204" pitchFamily="34" charset="-128"/>
              </a:rPr>
              <a:t>comparisons</a:t>
            </a:r>
          </a:p>
          <a:p>
            <a:pPr lvl="4" eaLnBrk="1" hangingPunct="1"/>
            <a:endParaRPr lang="en-US" altLang="en-US" dirty="0">
              <a:latin typeface="Georgia" panose="02040502050405020303" pitchFamily="18" charset="0"/>
              <a:ea typeface="ＭＳ Ｐゴシック" panose="020B0600070205080204" pitchFamily="34" charset="-128"/>
            </a:endParaRPr>
          </a:p>
          <a:p>
            <a:pPr eaLnBrk="1" hangingPunct="1"/>
            <a:r>
              <a:rPr lang="en-US" altLang="en-US" dirty="0">
                <a:latin typeface="Georgia" panose="02040502050405020303" pitchFamily="18" charset="0"/>
                <a:ea typeface="ＭＳ Ｐゴシック" panose="020B0600070205080204" pitchFamily="34" charset="-128"/>
              </a:rPr>
              <a:t>Mean differences and interactions can be </a:t>
            </a:r>
            <a:r>
              <a:rPr lang="en-US" altLang="en-US" b="1" u="sng" dirty="0">
                <a:solidFill>
                  <a:schemeClr val="accent6"/>
                </a:solidFill>
                <a:latin typeface="Georgia" panose="02040502050405020303" pitchFamily="18" charset="0"/>
                <a:ea typeface="ＭＳ Ｐゴシック" panose="020B0600070205080204" pitchFamily="34" charset="-128"/>
              </a:rPr>
              <a:t>graphically</a:t>
            </a:r>
            <a:r>
              <a:rPr lang="en-US" altLang="en-US" dirty="0">
                <a:latin typeface="Georgia" panose="02040502050405020303" pitchFamily="18" charset="0"/>
                <a:ea typeface="ＭＳ Ｐゴシック" panose="020B0600070205080204" pitchFamily="34" charset="-128"/>
              </a:rPr>
              <a:t> depicted</a:t>
            </a:r>
          </a:p>
        </p:txBody>
      </p:sp>
      <p:sp>
        <p:nvSpPr>
          <p:cNvPr id="1187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E62D7C7-166E-41CB-9B26-272B81A936F7}" type="slidenum">
              <a:rPr lang="en-US" altLang="en-US" sz="1400">
                <a:latin typeface="Georgia Regular" panose="02040502050405020303" pitchFamily="18" charset="0"/>
              </a:rPr>
              <a:pPr eaLnBrk="1" hangingPunct="1"/>
              <a:t>49</a:t>
            </a:fld>
            <a:endParaRPr lang="en-US" altLang="en-US" sz="1400" dirty="0">
              <a:latin typeface="Georgia Regular" panose="02040502050405020303"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7DC3035-C8D6-4312-8AC4-36A973EDC8AE}" type="slidenum">
              <a:rPr lang="en-US" altLang="en-US" smtClean="0"/>
              <a:pPr/>
              <a:t>5</a:t>
            </a:fld>
            <a:endParaRPr lang="en-US" altLang="en-US"/>
          </a:p>
        </p:txBody>
      </p:sp>
      <p:pic>
        <p:nvPicPr>
          <p:cNvPr id="6" name="Picture 4" descr="Repeated Measures ANOVA Design - Time Course Experiments"/>
          <p:cNvPicPr>
            <a:picLocks noChangeAspect="1" noChangeArrowheads="1"/>
          </p:cNvPicPr>
          <p:nvPr/>
        </p:nvPicPr>
        <p:blipFill rotWithShape="1">
          <a:blip r:embed="rId2">
            <a:extLst>
              <a:ext uri="{28A0092B-C50C-407E-A947-70E740481C1C}">
                <a14:useLocalDpi xmlns:a14="http://schemas.microsoft.com/office/drawing/2010/main" val="0"/>
              </a:ext>
            </a:extLst>
          </a:blip>
          <a:srcRect b="8897"/>
          <a:stretch/>
        </p:blipFill>
        <p:spPr bwMode="auto">
          <a:xfrm>
            <a:off x="381000" y="1371600"/>
            <a:ext cx="5638800" cy="34045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126978" name="Picture 2" descr="Repeated Measures ANOVA Design - Multiple Condition and Treatment Experiments"/>
          <p:cNvPicPr>
            <a:picLocks noChangeAspect="1" noChangeArrowheads="1"/>
          </p:cNvPicPr>
          <p:nvPr/>
        </p:nvPicPr>
        <p:blipFill rotWithShape="1">
          <a:blip r:embed="rId3">
            <a:extLst>
              <a:ext uri="{28A0092B-C50C-407E-A947-70E740481C1C}">
                <a14:useLocalDpi xmlns:a14="http://schemas.microsoft.com/office/drawing/2010/main" val="0"/>
              </a:ext>
            </a:extLst>
          </a:blip>
          <a:srcRect b="8592"/>
          <a:stretch/>
        </p:blipFill>
        <p:spPr bwMode="auto">
          <a:xfrm>
            <a:off x="6248400" y="1374147"/>
            <a:ext cx="5486400" cy="34020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3722281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6978"/>
                                        </p:tgtEl>
                                        <p:attrNameLst>
                                          <p:attrName>style.visibility</p:attrName>
                                        </p:attrNameLst>
                                      </p:cBhvr>
                                      <p:to>
                                        <p:strVal val="visible"/>
                                      </p:to>
                                    </p:set>
                                    <p:animEffect transition="in" filter="fade">
                                      <p:cBhvr>
                                        <p:cTn id="7" dur="1000"/>
                                        <p:tgtEl>
                                          <p:spTgt spid="126978"/>
                                        </p:tgtEl>
                                      </p:cBhvr>
                                    </p:animEffect>
                                    <p:anim calcmode="lin" valueType="num">
                                      <p:cBhvr>
                                        <p:cTn id="8" dur="1000" fill="hold"/>
                                        <p:tgtEl>
                                          <p:spTgt spid="126978"/>
                                        </p:tgtEl>
                                        <p:attrNameLst>
                                          <p:attrName>ppt_x</p:attrName>
                                        </p:attrNameLst>
                                      </p:cBhvr>
                                      <p:tavLst>
                                        <p:tav tm="0">
                                          <p:val>
                                            <p:strVal val="#ppt_x"/>
                                          </p:val>
                                        </p:tav>
                                        <p:tav tm="100000">
                                          <p:val>
                                            <p:strVal val="#ppt_x"/>
                                          </p:val>
                                        </p:tav>
                                      </p:tavLst>
                                    </p:anim>
                                    <p:anim calcmode="lin" valueType="num">
                                      <p:cBhvr>
                                        <p:cTn id="9" dur="1000" fill="hold"/>
                                        <p:tgtEl>
                                          <p:spTgt spid="1269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2"/>
          <p:cNvSpPr>
            <a:spLocks noGrp="1" noChangeArrowheads="1"/>
          </p:cNvSpPr>
          <p:nvPr>
            <p:ph type="title"/>
          </p:nvPr>
        </p:nvSpPr>
        <p:spPr>
          <a:xfrm>
            <a:off x="8090948" y="99907"/>
            <a:ext cx="3886200" cy="802259"/>
          </a:xfrm>
        </p:spPr>
        <p:txBody>
          <a:bodyPr>
            <a:normAutofit/>
          </a:bodyPr>
          <a:lstStyle/>
          <a:p>
            <a:pPr algn="ctr" eaLnBrk="1" hangingPunct="1"/>
            <a:r>
              <a:rPr lang="en-US" altLang="en-US" sz="4200" b="1" u="sng" dirty="0">
                <a:solidFill>
                  <a:schemeClr val="tx2"/>
                </a:solidFill>
                <a:latin typeface="Georgia" panose="02040502050405020303" pitchFamily="18" charset="0"/>
                <a:ea typeface="ＭＳ Ｐゴシック" panose="020B0600070205080204" pitchFamily="34" charset="-128"/>
              </a:rPr>
              <a:t>Problems</a:t>
            </a:r>
          </a:p>
        </p:txBody>
      </p:sp>
      <p:sp>
        <p:nvSpPr>
          <p:cNvPr id="119813" name="Rectangle 3"/>
          <p:cNvSpPr>
            <a:spLocks noGrp="1" noChangeArrowheads="1"/>
          </p:cNvSpPr>
          <p:nvPr>
            <p:ph idx="1"/>
          </p:nvPr>
        </p:nvSpPr>
        <p:spPr>
          <a:xfrm>
            <a:off x="140208" y="539476"/>
            <a:ext cx="11811000" cy="6095999"/>
          </a:xfrm>
        </p:spPr>
        <p:txBody>
          <a:bodyPr>
            <a:noAutofit/>
          </a:bodyPr>
          <a:lstStyle/>
          <a:p>
            <a:pPr eaLnBrk="1" hangingPunct="1">
              <a:lnSpc>
                <a:spcPct val="90000"/>
              </a:lnSpc>
            </a:pPr>
            <a:r>
              <a:rPr lang="en-US" altLang="en-US" sz="2400" b="1" u="sng" dirty="0">
                <a:latin typeface="Georgia" panose="02040502050405020303" pitchFamily="18" charset="0"/>
                <a:ea typeface="ＭＳ Ｐゴシック" panose="020B0600070205080204" pitchFamily="34" charset="-128"/>
              </a:rPr>
              <a:t>Extraneous factors (internal validity)</a:t>
            </a:r>
          </a:p>
          <a:p>
            <a:pPr lvl="1" eaLnBrk="1" hangingPunct="1">
              <a:lnSpc>
                <a:spcPct val="90000"/>
              </a:lnSpc>
            </a:pPr>
            <a:r>
              <a:rPr lang="en-US" altLang="en-US" sz="1800" dirty="0">
                <a:latin typeface="Georgia" panose="02040502050405020303" pitchFamily="18" charset="0"/>
                <a:ea typeface="ＭＳ Ｐゴシック" panose="020B0600070205080204" pitchFamily="34" charset="-128"/>
              </a:rPr>
              <a:t>Passage of time in longitudinal studies</a:t>
            </a:r>
          </a:p>
          <a:p>
            <a:pPr lvl="2" eaLnBrk="1" hangingPunct="1">
              <a:lnSpc>
                <a:spcPct val="90000"/>
              </a:lnSpc>
            </a:pPr>
            <a:r>
              <a:rPr lang="en-US" altLang="en-US" sz="1800" dirty="0">
                <a:latin typeface="Georgia" panose="02040502050405020303" pitchFamily="18" charset="0"/>
                <a:ea typeface="ＭＳ Ｐゴシック" panose="020B0600070205080204" pitchFamily="34" charset="-128"/>
              </a:rPr>
              <a:t>Do conditions, equipment, experimenters, participants change (interest, practice, skills) over the course of the study in ways that may invalidate results?</a:t>
            </a:r>
          </a:p>
          <a:p>
            <a:pPr lvl="1" eaLnBrk="1" hangingPunct="1">
              <a:lnSpc>
                <a:spcPct val="90000"/>
              </a:lnSpc>
            </a:pPr>
            <a:r>
              <a:rPr lang="en-US" altLang="en-US" sz="1800" dirty="0">
                <a:latin typeface="Georgia" panose="02040502050405020303" pitchFamily="18" charset="0"/>
                <a:ea typeface="ＭＳ Ｐゴシック" panose="020B0600070205080204" pitchFamily="34" charset="-128"/>
              </a:rPr>
              <a:t>Need methodological control</a:t>
            </a:r>
          </a:p>
          <a:p>
            <a:pPr lvl="4" eaLnBrk="1" hangingPunct="1">
              <a:lnSpc>
                <a:spcPct val="30000"/>
              </a:lnSpc>
            </a:pPr>
            <a:endParaRPr lang="en-US" altLang="en-US" dirty="0">
              <a:latin typeface="Georgia" panose="02040502050405020303" pitchFamily="18" charset="0"/>
              <a:ea typeface="ＭＳ Ｐゴシック" panose="020B0600070205080204" pitchFamily="34" charset="-128"/>
            </a:endParaRPr>
          </a:p>
          <a:p>
            <a:pPr eaLnBrk="1" hangingPunct="1">
              <a:lnSpc>
                <a:spcPct val="90000"/>
              </a:lnSpc>
            </a:pPr>
            <a:r>
              <a:rPr lang="en-US" altLang="en-US" sz="2400" b="1" u="sng" dirty="0">
                <a:latin typeface="Georgia" panose="02040502050405020303" pitchFamily="18" charset="0"/>
                <a:ea typeface="ＭＳ Ｐゴシック" panose="020B0600070205080204" pitchFamily="34" charset="-128"/>
              </a:rPr>
              <a:t>Generalizability (external validity)</a:t>
            </a:r>
          </a:p>
          <a:p>
            <a:pPr lvl="1" eaLnBrk="1" hangingPunct="1">
              <a:lnSpc>
                <a:spcPct val="90000"/>
              </a:lnSpc>
            </a:pPr>
            <a:r>
              <a:rPr lang="en-US" altLang="en-US" sz="1800" dirty="0">
                <a:latin typeface="Georgia" panose="02040502050405020303" pitchFamily="18" charset="0"/>
                <a:ea typeface="ＭＳ Ｐゴシック" panose="020B0600070205080204" pitchFamily="34" charset="-128"/>
              </a:rPr>
              <a:t>Using fewer participants, so sample is less representative of population</a:t>
            </a:r>
          </a:p>
          <a:p>
            <a:pPr lvl="4" eaLnBrk="1" hangingPunct="1">
              <a:lnSpc>
                <a:spcPct val="60000"/>
              </a:lnSpc>
            </a:pPr>
            <a:endParaRPr lang="en-US" altLang="en-US" dirty="0">
              <a:latin typeface="Georgia" panose="02040502050405020303" pitchFamily="18" charset="0"/>
              <a:ea typeface="ＭＳ Ｐゴシック" panose="020B0600070205080204" pitchFamily="34" charset="-128"/>
            </a:endParaRPr>
          </a:p>
          <a:p>
            <a:pPr eaLnBrk="1" hangingPunct="1">
              <a:lnSpc>
                <a:spcPct val="90000"/>
              </a:lnSpc>
            </a:pPr>
            <a:r>
              <a:rPr lang="en-US" altLang="en-US" sz="2400" b="1" u="sng" dirty="0">
                <a:latin typeface="Georgia" panose="02040502050405020303" pitchFamily="18" charset="0"/>
                <a:ea typeface="ＭＳ Ｐゴシック" panose="020B0600070205080204" pitchFamily="34" charset="-128"/>
              </a:rPr>
              <a:t>Poor matching, small </a:t>
            </a:r>
            <a:r>
              <a:rPr lang="en-US" altLang="en-US" sz="2400" b="1" i="1" u="sng" dirty="0">
                <a:latin typeface="Georgia" panose="02040502050405020303" pitchFamily="18" charset="0"/>
                <a:ea typeface="ＭＳ Ｐゴシック" panose="020B0600070205080204" pitchFamily="34" charset="-128"/>
              </a:rPr>
              <a:t>n, </a:t>
            </a:r>
            <a:r>
              <a:rPr lang="en-US" altLang="en-US" sz="2400" b="1" u="sng" dirty="0">
                <a:latin typeface="Georgia" panose="02040502050405020303" pitchFamily="18" charset="0"/>
                <a:ea typeface="ＭＳ Ｐゴシック" panose="020B0600070205080204" pitchFamily="34" charset="-128"/>
              </a:rPr>
              <a:t>violated assumptions </a:t>
            </a:r>
            <a:r>
              <a:rPr lang="en-US" altLang="en-US" sz="2400" dirty="0">
                <a:latin typeface="Georgia" panose="02040502050405020303" pitchFamily="18" charset="0"/>
                <a:ea typeface="ＭＳ Ｐゴシック" panose="020B0600070205080204" pitchFamily="34" charset="-128"/>
              </a:rPr>
              <a:t>may lead to deflated power in RM ANOVA so that its power is same as Independent Groups ANOVA</a:t>
            </a:r>
          </a:p>
          <a:p>
            <a:pPr>
              <a:lnSpc>
                <a:spcPct val="80000"/>
              </a:lnSpc>
            </a:pPr>
            <a:r>
              <a:rPr lang="en-US" altLang="en-US" sz="2400" dirty="0">
                <a:latin typeface="Georgia" panose="02040502050405020303" pitchFamily="18" charset="0"/>
                <a:ea typeface="ＭＳ Ｐゴシック" panose="020B0600070205080204" pitchFamily="34" charset="-128"/>
              </a:rPr>
              <a:t>If a participant is </a:t>
            </a:r>
            <a:r>
              <a:rPr lang="en-US" altLang="en-US" sz="2400" b="1" u="sng" dirty="0">
                <a:latin typeface="Georgia" panose="02040502050405020303" pitchFamily="18" charset="0"/>
                <a:ea typeface="ＭＳ Ｐゴシック" panose="020B0600070205080204" pitchFamily="34" charset="-128"/>
              </a:rPr>
              <a:t>missing data </a:t>
            </a:r>
            <a:r>
              <a:rPr lang="en-US" altLang="en-US" sz="2400" dirty="0">
                <a:latin typeface="Georgia" panose="02040502050405020303" pitchFamily="18" charset="0"/>
                <a:ea typeface="ＭＳ Ｐゴシック" panose="020B0600070205080204" pitchFamily="34" charset="-128"/>
              </a:rPr>
              <a:t>on outcome from any level of any RM factor, all data from that participant is removed from analysis</a:t>
            </a:r>
          </a:p>
          <a:p>
            <a:pPr lvl="1">
              <a:lnSpc>
                <a:spcPct val="80000"/>
              </a:lnSpc>
            </a:pPr>
            <a:r>
              <a:rPr lang="en-US" altLang="en-US" sz="1800" dirty="0">
                <a:latin typeface="Georgia" panose="02040502050405020303" pitchFamily="18" charset="0"/>
                <a:ea typeface="ＭＳ Ｐゴシック" panose="020B0600070205080204" pitchFamily="34" charset="-128"/>
              </a:rPr>
              <a:t>Decreased </a:t>
            </a:r>
            <a:r>
              <a:rPr lang="en-US" altLang="en-US" sz="1800" i="1" dirty="0">
                <a:latin typeface="Georgia" panose="02040502050405020303" pitchFamily="18" charset="0"/>
                <a:ea typeface="ＭＳ Ｐゴシック" panose="020B0600070205080204" pitchFamily="34" charset="-128"/>
              </a:rPr>
              <a:t>N</a:t>
            </a:r>
            <a:r>
              <a:rPr lang="en-US" altLang="en-US" sz="1800" dirty="0">
                <a:latin typeface="Georgia" panose="02040502050405020303" pitchFamily="18" charset="0"/>
                <a:ea typeface="ＭＳ Ｐゴシック" panose="020B0600070205080204" pitchFamily="34" charset="-128"/>
              </a:rPr>
              <a:t> </a:t>
            </a:r>
            <a:r>
              <a:rPr lang="en-US" altLang="en-US" sz="1800" dirty="0">
                <a:latin typeface="Georgia" panose="02040502050405020303" pitchFamily="18" charset="0"/>
                <a:ea typeface="ＭＳ Ｐゴシック" panose="020B0600070205080204" pitchFamily="34" charset="-128"/>
                <a:sym typeface="Wingdings" panose="05000000000000000000" pitchFamily="2" charset="2"/>
              </a:rPr>
              <a:t> less power</a:t>
            </a:r>
          </a:p>
          <a:p>
            <a:pPr lvl="1">
              <a:lnSpc>
                <a:spcPct val="80000"/>
              </a:lnSpc>
            </a:pPr>
            <a:r>
              <a:rPr lang="en-US" altLang="en-US" sz="2000" dirty="0">
                <a:latin typeface="Georgia" panose="02040502050405020303" pitchFamily="18" charset="0"/>
                <a:ea typeface="ＭＳ Ｐゴシック" panose="020B0600070205080204" pitchFamily="34" charset="-128"/>
              </a:rPr>
              <a:t>However, easier to impute missing data in RM ANOVA than in randomized- or independent-groups designs</a:t>
            </a:r>
          </a:p>
          <a:p>
            <a:pPr lvl="2">
              <a:lnSpc>
                <a:spcPct val="80000"/>
              </a:lnSpc>
            </a:pPr>
            <a:r>
              <a:rPr lang="en-US" altLang="en-US" sz="1600" dirty="0">
                <a:latin typeface="Georgia" panose="02040502050405020303" pitchFamily="18" charset="0"/>
                <a:ea typeface="ＭＳ Ｐゴシック" panose="020B0600070205080204" pitchFamily="34" charset="-128"/>
              </a:rPr>
              <a:t>Other outcome scores are available from participants with missing values</a:t>
            </a:r>
          </a:p>
          <a:p>
            <a:pPr lvl="2">
              <a:lnSpc>
                <a:spcPct val="80000"/>
              </a:lnSpc>
            </a:pPr>
            <a:r>
              <a:rPr lang="en-US" altLang="en-US" sz="1600" dirty="0">
                <a:latin typeface="Georgia" panose="02040502050405020303" pitchFamily="18" charset="0"/>
                <a:ea typeface="ＭＳ Ｐゴシック" panose="020B0600070205080204" pitchFamily="34" charset="-128"/>
              </a:rPr>
              <a:t>Imputation results in several data sets on which the same analysis is conducted and results are compared</a:t>
            </a:r>
          </a:p>
          <a:p>
            <a:pPr eaLnBrk="1" hangingPunct="1">
              <a:lnSpc>
                <a:spcPct val="90000"/>
              </a:lnSpc>
            </a:pPr>
            <a:endParaRPr lang="en-US" altLang="en-US" sz="1600" dirty="0">
              <a:latin typeface="Georgia" panose="02040502050405020303" pitchFamily="18" charset="0"/>
              <a:ea typeface="ＭＳ Ｐゴシック" panose="020B0600070205080204" pitchFamily="34" charset="-128"/>
            </a:endParaRPr>
          </a:p>
        </p:txBody>
      </p:sp>
      <p:sp>
        <p:nvSpPr>
          <p:cNvPr id="1198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5563261-0C30-4048-BBCC-92D70016C108}" type="slidenum">
              <a:rPr lang="en-US" altLang="en-US" sz="1400">
                <a:latin typeface="Georgia Regular" panose="02040502050405020303" pitchFamily="18" charset="0"/>
              </a:rPr>
              <a:pPr eaLnBrk="1" hangingPunct="1"/>
              <a:t>50</a:t>
            </a:fld>
            <a:endParaRPr lang="en-US" altLang="en-US" sz="1400" dirty="0">
              <a:latin typeface="Georgia Regular" panose="020405020504050203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9813">
                                            <p:txEl>
                                              <p:pRg st="0" end="0"/>
                                            </p:txEl>
                                          </p:spTgt>
                                        </p:tgtEl>
                                        <p:attrNameLst>
                                          <p:attrName>style.visibility</p:attrName>
                                        </p:attrNameLst>
                                      </p:cBhvr>
                                      <p:to>
                                        <p:strVal val="visible"/>
                                      </p:to>
                                    </p:set>
                                    <p:animEffect transition="in" filter="fade">
                                      <p:cBhvr>
                                        <p:cTn id="7" dur="500"/>
                                        <p:tgtEl>
                                          <p:spTgt spid="11981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9813">
                                            <p:txEl>
                                              <p:pRg st="1" end="1"/>
                                            </p:txEl>
                                          </p:spTgt>
                                        </p:tgtEl>
                                        <p:attrNameLst>
                                          <p:attrName>style.visibility</p:attrName>
                                        </p:attrNameLst>
                                      </p:cBhvr>
                                      <p:to>
                                        <p:strVal val="visible"/>
                                      </p:to>
                                    </p:set>
                                    <p:animEffect transition="in" filter="fade">
                                      <p:cBhvr>
                                        <p:cTn id="10" dur="500"/>
                                        <p:tgtEl>
                                          <p:spTgt spid="11981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9813">
                                            <p:txEl>
                                              <p:pRg st="2" end="2"/>
                                            </p:txEl>
                                          </p:spTgt>
                                        </p:tgtEl>
                                        <p:attrNameLst>
                                          <p:attrName>style.visibility</p:attrName>
                                        </p:attrNameLst>
                                      </p:cBhvr>
                                      <p:to>
                                        <p:strVal val="visible"/>
                                      </p:to>
                                    </p:set>
                                    <p:animEffect transition="in" filter="fade">
                                      <p:cBhvr>
                                        <p:cTn id="13" dur="500"/>
                                        <p:tgtEl>
                                          <p:spTgt spid="11981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9813">
                                            <p:txEl>
                                              <p:pRg st="3" end="3"/>
                                            </p:txEl>
                                          </p:spTgt>
                                        </p:tgtEl>
                                        <p:attrNameLst>
                                          <p:attrName>style.visibility</p:attrName>
                                        </p:attrNameLst>
                                      </p:cBhvr>
                                      <p:to>
                                        <p:strVal val="visible"/>
                                      </p:to>
                                    </p:set>
                                    <p:animEffect transition="in" filter="fade">
                                      <p:cBhvr>
                                        <p:cTn id="16" dur="500"/>
                                        <p:tgtEl>
                                          <p:spTgt spid="11981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9813">
                                            <p:txEl>
                                              <p:pRg st="5" end="5"/>
                                            </p:txEl>
                                          </p:spTgt>
                                        </p:tgtEl>
                                        <p:attrNameLst>
                                          <p:attrName>style.visibility</p:attrName>
                                        </p:attrNameLst>
                                      </p:cBhvr>
                                      <p:to>
                                        <p:strVal val="visible"/>
                                      </p:to>
                                    </p:set>
                                    <p:animEffect transition="in" filter="fade">
                                      <p:cBhvr>
                                        <p:cTn id="21" dur="500"/>
                                        <p:tgtEl>
                                          <p:spTgt spid="11981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9813">
                                            <p:txEl>
                                              <p:pRg st="6" end="6"/>
                                            </p:txEl>
                                          </p:spTgt>
                                        </p:tgtEl>
                                        <p:attrNameLst>
                                          <p:attrName>style.visibility</p:attrName>
                                        </p:attrNameLst>
                                      </p:cBhvr>
                                      <p:to>
                                        <p:strVal val="visible"/>
                                      </p:to>
                                    </p:set>
                                    <p:animEffect transition="in" filter="fade">
                                      <p:cBhvr>
                                        <p:cTn id="24" dur="500"/>
                                        <p:tgtEl>
                                          <p:spTgt spid="11981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19813">
                                            <p:txEl>
                                              <p:pRg st="8" end="8"/>
                                            </p:txEl>
                                          </p:spTgt>
                                        </p:tgtEl>
                                        <p:attrNameLst>
                                          <p:attrName>style.visibility</p:attrName>
                                        </p:attrNameLst>
                                      </p:cBhvr>
                                      <p:to>
                                        <p:strVal val="visible"/>
                                      </p:to>
                                    </p:set>
                                    <p:animEffect transition="in" filter="fade">
                                      <p:cBhvr>
                                        <p:cTn id="29" dur="500"/>
                                        <p:tgtEl>
                                          <p:spTgt spid="11981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19813">
                                            <p:txEl>
                                              <p:pRg st="9" end="9"/>
                                            </p:txEl>
                                          </p:spTgt>
                                        </p:tgtEl>
                                        <p:attrNameLst>
                                          <p:attrName>style.visibility</p:attrName>
                                        </p:attrNameLst>
                                      </p:cBhvr>
                                      <p:to>
                                        <p:strVal val="visible"/>
                                      </p:to>
                                    </p:set>
                                    <p:animEffect transition="in" filter="fade">
                                      <p:cBhvr>
                                        <p:cTn id="34" dur="500"/>
                                        <p:tgtEl>
                                          <p:spTgt spid="119813">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9813">
                                            <p:txEl>
                                              <p:pRg st="10" end="10"/>
                                            </p:txEl>
                                          </p:spTgt>
                                        </p:tgtEl>
                                        <p:attrNameLst>
                                          <p:attrName>style.visibility</p:attrName>
                                        </p:attrNameLst>
                                      </p:cBhvr>
                                      <p:to>
                                        <p:strVal val="visible"/>
                                      </p:to>
                                    </p:set>
                                    <p:animEffect transition="in" filter="fade">
                                      <p:cBhvr>
                                        <p:cTn id="37" dur="500"/>
                                        <p:tgtEl>
                                          <p:spTgt spid="119813">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19813">
                                            <p:txEl>
                                              <p:pRg st="11" end="11"/>
                                            </p:txEl>
                                          </p:spTgt>
                                        </p:tgtEl>
                                        <p:attrNameLst>
                                          <p:attrName>style.visibility</p:attrName>
                                        </p:attrNameLst>
                                      </p:cBhvr>
                                      <p:to>
                                        <p:strVal val="visible"/>
                                      </p:to>
                                    </p:set>
                                    <p:animEffect transition="in" filter="fade">
                                      <p:cBhvr>
                                        <p:cTn id="40" dur="500"/>
                                        <p:tgtEl>
                                          <p:spTgt spid="119813">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9813">
                                            <p:txEl>
                                              <p:pRg st="12" end="12"/>
                                            </p:txEl>
                                          </p:spTgt>
                                        </p:tgtEl>
                                        <p:attrNameLst>
                                          <p:attrName>style.visibility</p:attrName>
                                        </p:attrNameLst>
                                      </p:cBhvr>
                                      <p:to>
                                        <p:strVal val="visible"/>
                                      </p:to>
                                    </p:set>
                                    <p:animEffect transition="in" filter="fade">
                                      <p:cBhvr>
                                        <p:cTn id="43" dur="500"/>
                                        <p:tgtEl>
                                          <p:spTgt spid="119813">
                                            <p:txEl>
                                              <p:pRg st="12" end="1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19813">
                                            <p:txEl>
                                              <p:pRg st="13" end="13"/>
                                            </p:txEl>
                                          </p:spTgt>
                                        </p:tgtEl>
                                        <p:attrNameLst>
                                          <p:attrName>style.visibility</p:attrName>
                                        </p:attrNameLst>
                                      </p:cBhvr>
                                      <p:to>
                                        <p:strVal val="visible"/>
                                      </p:to>
                                    </p:set>
                                    <p:animEffect transition="in" filter="fade">
                                      <p:cBhvr>
                                        <p:cTn id="46" dur="500"/>
                                        <p:tgtEl>
                                          <p:spTgt spid="11981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ctrTitle"/>
          </p:nvPr>
        </p:nvSpPr>
        <p:spPr/>
        <p:txBody>
          <a:bodyPr/>
          <a:lstStyle/>
          <a:p>
            <a:pPr eaLnBrk="1" hangingPunct="1"/>
            <a:r>
              <a:rPr lang="en-US" altLang="en-US">
                <a:ea typeface="ＭＳ Ｐゴシック" panose="020B0600070205080204" pitchFamily="34" charset="-128"/>
              </a:rPr>
              <a:t>Supplemental</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5" name="Rectangle 2"/>
          <p:cNvSpPr>
            <a:spLocks noGrp="1" noChangeArrowheads="1"/>
          </p:cNvSpPr>
          <p:nvPr>
            <p:ph type="title"/>
          </p:nvPr>
        </p:nvSpPr>
        <p:spPr>
          <a:xfrm>
            <a:off x="1066800" y="990600"/>
            <a:ext cx="10058400" cy="1609344"/>
          </a:xfrm>
        </p:spPr>
        <p:txBody>
          <a:bodyPr/>
          <a:lstStyle/>
          <a:p>
            <a:pPr eaLnBrk="1" hangingPunct="1"/>
            <a:r>
              <a:rPr lang="en-US" altLang="en-US" i="1" dirty="0">
                <a:solidFill>
                  <a:schemeClr val="tx1"/>
                </a:solidFill>
                <a:latin typeface="Times New Roman" panose="02020603050405020304" pitchFamily="18" charset="0"/>
                <a:ea typeface="ＭＳ Ｐゴシック" panose="020B0600070205080204" pitchFamily="34" charset="-128"/>
              </a:rPr>
              <a:t>MS</a:t>
            </a:r>
            <a:r>
              <a:rPr lang="en-US" altLang="en-US" i="1" baseline="-25000" dirty="0">
                <a:solidFill>
                  <a:schemeClr val="tx1"/>
                </a:solidFill>
                <a:latin typeface="Times New Roman" panose="02020603050405020304" pitchFamily="18" charset="0"/>
                <a:ea typeface="ＭＳ Ｐゴシック" panose="020B0600070205080204" pitchFamily="34" charset="-128"/>
              </a:rPr>
              <a:t>RM*S</a:t>
            </a:r>
            <a:endParaRPr lang="en-US" altLang="en-US" i="1" dirty="0">
              <a:solidFill>
                <a:schemeClr val="tx1"/>
              </a:solidFill>
              <a:latin typeface="Times New Roman" panose="02020603050405020304" pitchFamily="18" charset="0"/>
              <a:ea typeface="ＭＳ Ｐゴシック" panose="020B0600070205080204" pitchFamily="34" charset="-128"/>
            </a:endParaRPr>
          </a:p>
        </p:txBody>
      </p:sp>
      <p:graphicFrame>
        <p:nvGraphicFramePr>
          <p:cNvPr id="122882" name="Object 2"/>
          <p:cNvGraphicFramePr>
            <a:graphicFrameLocks noGrp="1" noChangeAspect="1"/>
          </p:cNvGraphicFramePr>
          <p:nvPr>
            <p:ph idx="1"/>
            <p:extLst>
              <p:ext uri="{D42A27DB-BD31-4B8C-83A1-F6EECF244321}">
                <p14:modId xmlns:p14="http://schemas.microsoft.com/office/powerpoint/2010/main" val="3960292858"/>
              </p:ext>
            </p:extLst>
          </p:nvPr>
        </p:nvGraphicFramePr>
        <p:xfrm>
          <a:off x="1905000" y="3209925"/>
          <a:ext cx="7391400" cy="1382713"/>
        </p:xfrm>
        <a:graphic>
          <a:graphicData uri="http://schemas.openxmlformats.org/presentationml/2006/ole">
            <mc:AlternateContent xmlns:mc="http://schemas.openxmlformats.org/markup-compatibility/2006">
              <mc:Choice xmlns:v="urn:schemas-microsoft-com:vml" Requires="v">
                <p:oleObj spid="_x0000_s122938" name="Equation" r:id="rId3" imgW="3124080" imgH="583920" progId="Equation.DSMT4">
                  <p:embed/>
                </p:oleObj>
              </mc:Choice>
              <mc:Fallback>
                <p:oleObj name="Equation" r:id="rId3" imgW="3124080" imgH="58392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3209925"/>
                        <a:ext cx="7391400" cy="1382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88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46F3204-1A3B-4495-8183-360509FFC4B0}" type="slidenum">
              <a:rPr lang="en-US" altLang="en-US" sz="1400">
                <a:latin typeface="Georgia Regular" panose="02040502050405020303" pitchFamily="18" charset="0"/>
              </a:rPr>
              <a:pPr eaLnBrk="1" hangingPunct="1"/>
              <a:t>52</a:t>
            </a:fld>
            <a:endParaRPr lang="en-US" altLang="en-US" sz="1400" dirty="0">
              <a:latin typeface="Georgia Regular" panose="02040502050405020303" pitchFamily="18" charset="0"/>
            </a:endParaRPr>
          </a:p>
        </p:txBody>
      </p:sp>
      <p:sp>
        <p:nvSpPr>
          <p:cNvPr id="122886" name="Rectangle 3"/>
          <p:cNvSpPr>
            <a:spLocks noGrp="1" noChangeArrowheads="1"/>
          </p:cNvSpPr>
          <p:nvPr>
            <p:ph type="body" idx="4294967295"/>
          </p:nvPr>
        </p:nvSpPr>
        <p:spPr>
          <a:xfrm>
            <a:off x="3505200" y="1600200"/>
            <a:ext cx="8686800" cy="4525963"/>
          </a:xfrm>
        </p:spPr>
        <p:txBody>
          <a:bodyPr/>
          <a:lstStyle/>
          <a:p>
            <a:pPr marL="0" indent="0" eaLnBrk="1" hangingPunct="1">
              <a:buNone/>
            </a:pPr>
            <a:r>
              <a:rPr lang="en-US" altLang="en-US" dirty="0">
                <a:ea typeface="ＭＳ Ｐゴシック" panose="020B0600070205080204" pitchFamily="34" charset="-128"/>
              </a:rPr>
              <a:t>Can use to calculate the ICC</a:t>
            </a:r>
          </a:p>
          <a:p>
            <a:pPr eaLnBrk="1" hangingPunct="1"/>
            <a:endParaRPr lang="en-US" altLang="en-US" dirty="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a:xfrm>
            <a:off x="685800" y="152400"/>
            <a:ext cx="5035296" cy="1609344"/>
          </a:xfrm>
        </p:spPr>
        <p:txBody>
          <a:bodyPr/>
          <a:lstStyle/>
          <a:p>
            <a:pPr algn="ctr" eaLnBrk="1" hangingPunct="1"/>
            <a:r>
              <a:rPr lang="en-US" altLang="en-US" sz="5200" u="sng" dirty="0">
                <a:ea typeface="ＭＳ Ｐゴシック" panose="020B0600070205080204" pitchFamily="34" charset="-128"/>
              </a:rPr>
              <a:t>Design Types</a:t>
            </a:r>
          </a:p>
        </p:txBody>
      </p:sp>
      <p:sp>
        <p:nvSpPr>
          <p:cNvPr id="21509" name="Rectangle 3"/>
          <p:cNvSpPr>
            <a:spLocks noGrp="1" noChangeArrowheads="1"/>
          </p:cNvSpPr>
          <p:nvPr>
            <p:ph idx="1"/>
          </p:nvPr>
        </p:nvSpPr>
        <p:spPr>
          <a:xfrm>
            <a:off x="384048" y="1371600"/>
            <a:ext cx="5638800" cy="5245100"/>
          </a:xfrm>
        </p:spPr>
        <p:txBody>
          <a:bodyPr>
            <a:normAutofit/>
          </a:bodyPr>
          <a:lstStyle/>
          <a:p>
            <a:pPr marL="342900" indent="-342900">
              <a:lnSpc>
                <a:spcPct val="80000"/>
              </a:lnSpc>
              <a:buFont typeface="+mj-lt"/>
              <a:buAutoNum type="arabicPeriod"/>
            </a:pPr>
            <a:r>
              <a:rPr lang="en-US" altLang="en-US" sz="1800" dirty="0">
                <a:ea typeface="ＭＳ Ｐゴシック" panose="020B0600070205080204" pitchFamily="34" charset="-128"/>
              </a:rPr>
              <a:t>Same outcome, same cases, </a:t>
            </a:r>
            <a:r>
              <a:rPr lang="en-US" altLang="en-US" sz="1800" b="1" dirty="0">
                <a:latin typeface="Georgia" panose="02040502050405020303" pitchFamily="18" charset="0"/>
                <a:ea typeface="ＭＳ Ｐゴシック" panose="020B0600070205080204" pitchFamily="34" charset="-128"/>
              </a:rPr>
              <a:t>different occasions</a:t>
            </a:r>
          </a:p>
          <a:p>
            <a:pPr marL="274320" lvl="1" indent="0" eaLnBrk="1" hangingPunct="1">
              <a:lnSpc>
                <a:spcPct val="80000"/>
              </a:lnSpc>
              <a:buNone/>
            </a:pPr>
            <a:r>
              <a:rPr lang="en-US" altLang="en-US" b="1" dirty="0">
                <a:solidFill>
                  <a:schemeClr val="accent6"/>
                </a:solidFill>
                <a:latin typeface="Georgia" panose="02040502050405020303" pitchFamily="18" charset="0"/>
                <a:ea typeface="ＭＳ Ｐゴシック" panose="020B0600070205080204" pitchFamily="34" charset="-128"/>
              </a:rPr>
              <a:t> Time points </a:t>
            </a:r>
            <a:r>
              <a:rPr lang="en-US" altLang="en-US" dirty="0">
                <a:solidFill>
                  <a:schemeClr val="accent6"/>
                </a:solidFill>
                <a:ea typeface="ＭＳ Ｐゴシック" panose="020B0600070205080204" pitchFamily="34" charset="-128"/>
              </a:rPr>
              <a:t>are levels of factor</a:t>
            </a:r>
          </a:p>
          <a:p>
            <a:pPr lvl="4" eaLnBrk="1" hangingPunct="1">
              <a:lnSpc>
                <a:spcPct val="80000"/>
              </a:lnSpc>
            </a:pPr>
            <a:endParaRPr lang="en-US" altLang="en-US" sz="1800" dirty="0">
              <a:solidFill>
                <a:srgbClr val="FF0000"/>
              </a:solidFill>
              <a:ea typeface="ＭＳ Ｐゴシック" panose="020B0600070205080204" pitchFamily="34" charset="-128"/>
            </a:endParaRPr>
          </a:p>
          <a:p>
            <a:pPr lvl="4" eaLnBrk="1" hangingPunct="1">
              <a:lnSpc>
                <a:spcPct val="80000"/>
              </a:lnSpc>
            </a:pPr>
            <a:endParaRPr lang="en-US" altLang="en-US" sz="1800" dirty="0">
              <a:solidFill>
                <a:srgbClr val="FF0000"/>
              </a:solidFill>
              <a:ea typeface="ＭＳ Ｐゴシック" panose="020B0600070205080204" pitchFamily="34" charset="-128"/>
            </a:endParaRPr>
          </a:p>
          <a:p>
            <a:pPr marL="342900" indent="-342900">
              <a:lnSpc>
                <a:spcPct val="80000"/>
              </a:lnSpc>
              <a:buFont typeface="+mj-lt"/>
              <a:buAutoNum type="arabicPeriod"/>
            </a:pPr>
            <a:r>
              <a:rPr lang="en-US" altLang="en-US" sz="1800" b="1" dirty="0">
                <a:latin typeface="Georgia" panose="02040502050405020303" pitchFamily="18" charset="0"/>
                <a:ea typeface="ＭＳ Ｐゴシック" panose="020B0600070205080204" pitchFamily="34" charset="-128"/>
              </a:rPr>
              <a:t>Different outcomes </a:t>
            </a:r>
            <a:r>
              <a:rPr lang="en-US" altLang="en-US" sz="1800" dirty="0">
                <a:ea typeface="ＭＳ Ｐゴシック" panose="020B0600070205080204" pitchFamily="34" charset="-128"/>
              </a:rPr>
              <a:t>(all on same metric) on same cases</a:t>
            </a:r>
          </a:p>
          <a:p>
            <a:pPr marL="274320" lvl="1" indent="0" eaLnBrk="1" hangingPunct="1">
              <a:lnSpc>
                <a:spcPct val="80000"/>
              </a:lnSpc>
              <a:buNone/>
            </a:pPr>
            <a:r>
              <a:rPr lang="en-US" altLang="en-US" dirty="0">
                <a:solidFill>
                  <a:schemeClr val="accent2"/>
                </a:solidFill>
                <a:ea typeface="ＭＳ Ｐゴシック" panose="020B0600070205080204" pitchFamily="34" charset="-128"/>
              </a:rPr>
              <a:t> Different </a:t>
            </a:r>
            <a:r>
              <a:rPr lang="en-US" altLang="en-US" b="1" dirty="0">
                <a:solidFill>
                  <a:schemeClr val="accent2"/>
                </a:solidFill>
                <a:latin typeface="Georgia" panose="02040502050405020303" pitchFamily="18" charset="0"/>
                <a:ea typeface="ＭＳ Ｐゴシック" panose="020B0600070205080204" pitchFamily="34" charset="-128"/>
              </a:rPr>
              <a:t>outcomes</a:t>
            </a:r>
            <a:r>
              <a:rPr lang="en-US" altLang="en-US" dirty="0">
                <a:solidFill>
                  <a:schemeClr val="accent2"/>
                </a:solidFill>
                <a:ea typeface="ＭＳ Ｐゴシック" panose="020B0600070205080204" pitchFamily="34" charset="-128"/>
              </a:rPr>
              <a:t> are levels of</a:t>
            </a:r>
          </a:p>
          <a:p>
            <a:pPr marL="274320" lvl="1" indent="0" eaLnBrk="1" hangingPunct="1">
              <a:lnSpc>
                <a:spcPct val="80000"/>
              </a:lnSpc>
              <a:buNone/>
            </a:pPr>
            <a:r>
              <a:rPr lang="en-US" altLang="en-US" dirty="0">
                <a:solidFill>
                  <a:schemeClr val="accent2"/>
                </a:solidFill>
                <a:ea typeface="ＭＳ Ｐゴシック" panose="020B0600070205080204" pitchFamily="34" charset="-128"/>
              </a:rPr>
              <a:t> factor</a:t>
            </a:r>
          </a:p>
          <a:p>
            <a:pPr lvl="4" eaLnBrk="1" hangingPunct="1">
              <a:lnSpc>
                <a:spcPct val="80000"/>
              </a:lnSpc>
            </a:pPr>
            <a:endParaRPr lang="en-US" altLang="en-US" sz="1800" dirty="0">
              <a:ea typeface="ＭＳ Ｐゴシック" panose="020B0600070205080204" pitchFamily="34" charset="-128"/>
            </a:endParaRPr>
          </a:p>
          <a:p>
            <a:pPr lvl="4" eaLnBrk="1" hangingPunct="1">
              <a:lnSpc>
                <a:spcPct val="80000"/>
              </a:lnSpc>
            </a:pPr>
            <a:endParaRPr lang="en-US" altLang="en-US" sz="1800" dirty="0">
              <a:ea typeface="ＭＳ Ｐゴシック" panose="020B0600070205080204" pitchFamily="34" charset="-128"/>
            </a:endParaRPr>
          </a:p>
          <a:p>
            <a:pPr marL="342900" indent="-342900">
              <a:lnSpc>
                <a:spcPct val="80000"/>
              </a:lnSpc>
              <a:buFont typeface="+mj-lt"/>
              <a:buAutoNum type="arabicPeriod"/>
            </a:pPr>
            <a:r>
              <a:rPr lang="en-US" altLang="en-US" sz="1800" dirty="0">
                <a:ea typeface="ＭＳ Ｐゴシック" panose="020B0600070205080204" pitchFamily="34" charset="-128"/>
              </a:rPr>
              <a:t>Same outcome, different condition/exposure, on cases that are </a:t>
            </a:r>
            <a:r>
              <a:rPr lang="en-US" altLang="en-US" sz="1800" b="1" dirty="0">
                <a:ea typeface="ＭＳ Ｐゴシック" panose="020B0600070205080204" pitchFamily="34" charset="-128"/>
              </a:rPr>
              <a:t>matched into sets </a:t>
            </a:r>
            <a:r>
              <a:rPr lang="en-US" altLang="en-US" sz="1800" dirty="0">
                <a:ea typeface="ＭＳ Ｐゴシック" panose="020B0600070205080204" pitchFamily="34" charset="-128"/>
              </a:rPr>
              <a:t>prior to random assignment </a:t>
            </a:r>
          </a:p>
          <a:p>
            <a:pPr marL="274320" lvl="1" indent="0" eaLnBrk="1" hangingPunct="1">
              <a:lnSpc>
                <a:spcPct val="80000"/>
              </a:lnSpc>
              <a:buNone/>
            </a:pPr>
            <a:r>
              <a:rPr lang="en-US" altLang="en-US" dirty="0">
                <a:solidFill>
                  <a:schemeClr val="accent4"/>
                </a:solidFill>
                <a:ea typeface="ＭＳ Ｐゴシック" panose="020B0600070205080204" pitchFamily="34" charset="-128"/>
              </a:rPr>
              <a:t> Different </a:t>
            </a:r>
            <a:r>
              <a:rPr lang="en-US" altLang="en-US" b="1" dirty="0">
                <a:solidFill>
                  <a:schemeClr val="accent4"/>
                </a:solidFill>
                <a:latin typeface="Georgia" panose="02040502050405020303" pitchFamily="18" charset="0"/>
                <a:ea typeface="ＭＳ Ｐゴシック" panose="020B0600070205080204" pitchFamily="34" charset="-128"/>
              </a:rPr>
              <a:t>conditions</a:t>
            </a:r>
            <a:r>
              <a:rPr lang="en-US" altLang="en-US" dirty="0">
                <a:solidFill>
                  <a:schemeClr val="accent4"/>
                </a:solidFill>
                <a:ea typeface="ＭＳ Ｐゴシック" panose="020B0600070205080204" pitchFamily="34" charset="-128"/>
              </a:rPr>
              <a:t> are levels of </a:t>
            </a:r>
          </a:p>
          <a:p>
            <a:pPr marL="274320" lvl="1" indent="0" eaLnBrk="1" hangingPunct="1">
              <a:lnSpc>
                <a:spcPct val="80000"/>
              </a:lnSpc>
              <a:buNone/>
            </a:pPr>
            <a:r>
              <a:rPr lang="en-US" altLang="en-US" dirty="0">
                <a:solidFill>
                  <a:schemeClr val="accent4"/>
                </a:solidFill>
                <a:ea typeface="ＭＳ Ｐゴシック" panose="020B0600070205080204" pitchFamily="34" charset="-128"/>
              </a:rPr>
              <a:t> factor</a:t>
            </a:r>
          </a:p>
        </p:txBody>
      </p:sp>
      <p:sp>
        <p:nvSpPr>
          <p:cNvPr id="215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26733F1-C768-46E6-A8D1-0583F0AA8594}" type="slidenum">
              <a:rPr lang="en-US" altLang="en-US" sz="1400">
                <a:latin typeface="Georgia Regular" panose="02040502050405020303" pitchFamily="18" charset="0"/>
              </a:rPr>
              <a:pPr eaLnBrk="1" hangingPunct="1"/>
              <a:t>6</a:t>
            </a:fld>
            <a:endParaRPr lang="en-US" altLang="en-US" sz="1400" dirty="0">
              <a:latin typeface="Georgia Regular" panose="02040502050405020303" pitchFamily="18" charset="0"/>
            </a:endParaRPr>
          </a:p>
        </p:txBody>
      </p:sp>
      <p:sp>
        <p:nvSpPr>
          <p:cNvPr id="6" name="Rectangle 3"/>
          <p:cNvSpPr txBox="1">
            <a:spLocks noChangeArrowheads="1"/>
          </p:cNvSpPr>
          <p:nvPr/>
        </p:nvSpPr>
        <p:spPr>
          <a:xfrm>
            <a:off x="6781800" y="733044"/>
            <a:ext cx="5029200" cy="205740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nSpc>
                <a:spcPct val="100000"/>
              </a:lnSpc>
            </a:pPr>
            <a:r>
              <a:rPr lang="en-US" altLang="en-US" dirty="0">
                <a:latin typeface="Georgia Regular" panose="02040502050405020303" pitchFamily="18" charset="0"/>
                <a:ea typeface="ＭＳ Ｐゴシック" panose="020B0600070205080204" pitchFamily="34" charset="-128"/>
              </a:rPr>
              <a:t>Experimental</a:t>
            </a:r>
          </a:p>
          <a:p>
            <a:pPr>
              <a:lnSpc>
                <a:spcPct val="100000"/>
              </a:lnSpc>
            </a:pPr>
            <a:r>
              <a:rPr lang="en-US" altLang="en-US" dirty="0">
                <a:latin typeface="Georgia Regular" panose="02040502050405020303" pitchFamily="18" charset="0"/>
                <a:ea typeface="ＭＳ Ｐゴシック" panose="020B0600070205080204" pitchFamily="34" charset="-128"/>
              </a:rPr>
              <a:t>Quasi-experimental</a:t>
            </a:r>
          </a:p>
          <a:p>
            <a:pPr>
              <a:lnSpc>
                <a:spcPct val="100000"/>
              </a:lnSpc>
            </a:pPr>
            <a:r>
              <a:rPr lang="en-US" altLang="en-US" dirty="0">
                <a:latin typeface="Georgia Regular" panose="02040502050405020303" pitchFamily="18" charset="0"/>
                <a:ea typeface="ＭＳ Ｐゴシック" panose="020B0600070205080204" pitchFamily="34" charset="-128"/>
              </a:rPr>
              <a:t>Field/Naturalistic studies</a:t>
            </a:r>
          </a:p>
          <a:p>
            <a:pPr>
              <a:lnSpc>
                <a:spcPct val="100000"/>
              </a:lnSpc>
            </a:pPr>
            <a:r>
              <a:rPr lang="en-US" altLang="en-US" dirty="0">
                <a:latin typeface="Georgia Regular" panose="02040502050405020303" pitchFamily="18" charset="0"/>
                <a:ea typeface="ＭＳ Ｐゴシック" panose="020B0600070205080204" pitchFamily="34" charset="-128"/>
              </a:rPr>
              <a:t>Longitudinal/Developmental studies</a:t>
            </a:r>
          </a:p>
        </p:txBody>
      </p:sp>
      <p:pic>
        <p:nvPicPr>
          <p:cNvPr id="21511" name="Picture 7" descr="https://mikebyrnehfhci.files.wordpress.com/2015/08/newim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3231425"/>
            <a:ext cx="5274260" cy="26839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509">
                                            <p:txEl>
                                              <p:pRg st="4" end="4"/>
                                            </p:txEl>
                                          </p:spTgt>
                                        </p:tgtEl>
                                        <p:attrNameLst>
                                          <p:attrName>style.visibility</p:attrName>
                                        </p:attrNameLst>
                                      </p:cBhvr>
                                      <p:to>
                                        <p:strVal val="visible"/>
                                      </p:to>
                                    </p:set>
                                    <p:animEffect transition="in" filter="fade">
                                      <p:cBhvr>
                                        <p:cTn id="7" dur="1000"/>
                                        <p:tgtEl>
                                          <p:spTgt spid="21509">
                                            <p:txEl>
                                              <p:pRg st="4" end="4"/>
                                            </p:txEl>
                                          </p:spTgt>
                                        </p:tgtEl>
                                      </p:cBhvr>
                                    </p:animEffect>
                                    <p:anim calcmode="lin" valueType="num">
                                      <p:cBhvr>
                                        <p:cTn id="8" dur="1000" fill="hold"/>
                                        <p:tgtEl>
                                          <p:spTgt spid="21509">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21509">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1509">
                                            <p:txEl>
                                              <p:pRg st="5" end="5"/>
                                            </p:txEl>
                                          </p:spTgt>
                                        </p:tgtEl>
                                        <p:attrNameLst>
                                          <p:attrName>style.visibility</p:attrName>
                                        </p:attrNameLst>
                                      </p:cBhvr>
                                      <p:to>
                                        <p:strVal val="visible"/>
                                      </p:to>
                                    </p:set>
                                    <p:animEffect transition="in" filter="fade">
                                      <p:cBhvr>
                                        <p:cTn id="12" dur="1000"/>
                                        <p:tgtEl>
                                          <p:spTgt spid="21509">
                                            <p:txEl>
                                              <p:pRg st="5" end="5"/>
                                            </p:txEl>
                                          </p:spTgt>
                                        </p:tgtEl>
                                      </p:cBhvr>
                                    </p:animEffect>
                                    <p:anim calcmode="lin" valueType="num">
                                      <p:cBhvr>
                                        <p:cTn id="13" dur="1000" fill="hold"/>
                                        <p:tgtEl>
                                          <p:spTgt spid="21509">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21509">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1509">
                                            <p:txEl>
                                              <p:pRg st="6" end="6"/>
                                            </p:txEl>
                                          </p:spTgt>
                                        </p:tgtEl>
                                        <p:attrNameLst>
                                          <p:attrName>style.visibility</p:attrName>
                                        </p:attrNameLst>
                                      </p:cBhvr>
                                      <p:to>
                                        <p:strVal val="visible"/>
                                      </p:to>
                                    </p:set>
                                    <p:animEffect transition="in" filter="fade">
                                      <p:cBhvr>
                                        <p:cTn id="17" dur="1000"/>
                                        <p:tgtEl>
                                          <p:spTgt spid="21509">
                                            <p:txEl>
                                              <p:pRg st="6" end="6"/>
                                            </p:txEl>
                                          </p:spTgt>
                                        </p:tgtEl>
                                      </p:cBhvr>
                                    </p:animEffect>
                                    <p:anim calcmode="lin" valueType="num">
                                      <p:cBhvr>
                                        <p:cTn id="18" dur="1000" fill="hold"/>
                                        <p:tgtEl>
                                          <p:spTgt spid="21509">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2150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1509">
                                            <p:txEl>
                                              <p:pRg st="9" end="9"/>
                                            </p:txEl>
                                          </p:spTgt>
                                        </p:tgtEl>
                                        <p:attrNameLst>
                                          <p:attrName>style.visibility</p:attrName>
                                        </p:attrNameLst>
                                      </p:cBhvr>
                                      <p:to>
                                        <p:strVal val="visible"/>
                                      </p:to>
                                    </p:set>
                                    <p:animEffect transition="in" filter="fade">
                                      <p:cBhvr>
                                        <p:cTn id="24" dur="1000"/>
                                        <p:tgtEl>
                                          <p:spTgt spid="21509">
                                            <p:txEl>
                                              <p:pRg st="9" end="9"/>
                                            </p:txEl>
                                          </p:spTgt>
                                        </p:tgtEl>
                                      </p:cBhvr>
                                    </p:animEffect>
                                    <p:anim calcmode="lin" valueType="num">
                                      <p:cBhvr>
                                        <p:cTn id="25" dur="1000" fill="hold"/>
                                        <p:tgtEl>
                                          <p:spTgt spid="21509">
                                            <p:txEl>
                                              <p:pRg st="9" end="9"/>
                                            </p:txEl>
                                          </p:spTgt>
                                        </p:tgtEl>
                                        <p:attrNameLst>
                                          <p:attrName>ppt_x</p:attrName>
                                        </p:attrNameLst>
                                      </p:cBhvr>
                                      <p:tavLst>
                                        <p:tav tm="0">
                                          <p:val>
                                            <p:strVal val="#ppt_x"/>
                                          </p:val>
                                        </p:tav>
                                        <p:tav tm="100000">
                                          <p:val>
                                            <p:strVal val="#ppt_x"/>
                                          </p:val>
                                        </p:tav>
                                      </p:tavLst>
                                    </p:anim>
                                    <p:anim calcmode="lin" valueType="num">
                                      <p:cBhvr>
                                        <p:cTn id="26" dur="1000" fill="hold"/>
                                        <p:tgtEl>
                                          <p:spTgt spid="21509">
                                            <p:txEl>
                                              <p:pRg st="9" end="9"/>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1509">
                                            <p:txEl>
                                              <p:pRg st="10" end="10"/>
                                            </p:txEl>
                                          </p:spTgt>
                                        </p:tgtEl>
                                        <p:attrNameLst>
                                          <p:attrName>style.visibility</p:attrName>
                                        </p:attrNameLst>
                                      </p:cBhvr>
                                      <p:to>
                                        <p:strVal val="visible"/>
                                      </p:to>
                                    </p:set>
                                    <p:animEffect transition="in" filter="fade">
                                      <p:cBhvr>
                                        <p:cTn id="29" dur="1000"/>
                                        <p:tgtEl>
                                          <p:spTgt spid="21509">
                                            <p:txEl>
                                              <p:pRg st="10" end="10"/>
                                            </p:txEl>
                                          </p:spTgt>
                                        </p:tgtEl>
                                      </p:cBhvr>
                                    </p:animEffect>
                                    <p:anim calcmode="lin" valueType="num">
                                      <p:cBhvr>
                                        <p:cTn id="30" dur="1000" fill="hold"/>
                                        <p:tgtEl>
                                          <p:spTgt spid="21509">
                                            <p:txEl>
                                              <p:pRg st="10" end="10"/>
                                            </p:txEl>
                                          </p:spTgt>
                                        </p:tgtEl>
                                        <p:attrNameLst>
                                          <p:attrName>ppt_x</p:attrName>
                                        </p:attrNameLst>
                                      </p:cBhvr>
                                      <p:tavLst>
                                        <p:tav tm="0">
                                          <p:val>
                                            <p:strVal val="#ppt_x"/>
                                          </p:val>
                                        </p:tav>
                                        <p:tav tm="100000">
                                          <p:val>
                                            <p:strVal val="#ppt_x"/>
                                          </p:val>
                                        </p:tav>
                                      </p:tavLst>
                                    </p:anim>
                                    <p:anim calcmode="lin" valueType="num">
                                      <p:cBhvr>
                                        <p:cTn id="31" dur="1000" fill="hold"/>
                                        <p:tgtEl>
                                          <p:spTgt spid="21509">
                                            <p:txEl>
                                              <p:pRg st="10" end="10"/>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1509">
                                            <p:txEl>
                                              <p:pRg st="11" end="11"/>
                                            </p:txEl>
                                          </p:spTgt>
                                        </p:tgtEl>
                                        <p:attrNameLst>
                                          <p:attrName>style.visibility</p:attrName>
                                        </p:attrNameLst>
                                      </p:cBhvr>
                                      <p:to>
                                        <p:strVal val="visible"/>
                                      </p:to>
                                    </p:set>
                                    <p:animEffect transition="in" filter="fade">
                                      <p:cBhvr>
                                        <p:cTn id="34" dur="1000"/>
                                        <p:tgtEl>
                                          <p:spTgt spid="21509">
                                            <p:txEl>
                                              <p:pRg st="11" end="11"/>
                                            </p:txEl>
                                          </p:spTgt>
                                        </p:tgtEl>
                                      </p:cBhvr>
                                    </p:animEffect>
                                    <p:anim calcmode="lin" valueType="num">
                                      <p:cBhvr>
                                        <p:cTn id="35" dur="1000" fill="hold"/>
                                        <p:tgtEl>
                                          <p:spTgt spid="21509">
                                            <p:txEl>
                                              <p:pRg st="11" end="11"/>
                                            </p:txEl>
                                          </p:spTgt>
                                        </p:tgtEl>
                                        <p:attrNameLst>
                                          <p:attrName>ppt_x</p:attrName>
                                        </p:attrNameLst>
                                      </p:cBhvr>
                                      <p:tavLst>
                                        <p:tav tm="0">
                                          <p:val>
                                            <p:strVal val="#ppt_x"/>
                                          </p:val>
                                        </p:tav>
                                        <p:tav tm="100000">
                                          <p:val>
                                            <p:strVal val="#ppt_x"/>
                                          </p:val>
                                        </p:tav>
                                      </p:tavLst>
                                    </p:anim>
                                    <p:anim calcmode="lin" valueType="num">
                                      <p:cBhvr>
                                        <p:cTn id="36" dur="1000" fill="hold"/>
                                        <p:tgtEl>
                                          <p:spTgt spid="21509">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6">
                                            <p:txEl>
                                              <p:pRg st="0" end="0"/>
                                            </p:txEl>
                                          </p:spTgt>
                                        </p:tgtEl>
                                        <p:attrNameLst>
                                          <p:attrName>style.visibility</p:attrName>
                                        </p:attrNameLst>
                                      </p:cBhvr>
                                      <p:to>
                                        <p:strVal val="visible"/>
                                      </p:to>
                                    </p:set>
                                    <p:animEffect transition="in" filter="fade">
                                      <p:cBhvr>
                                        <p:cTn id="41" dur="1000"/>
                                        <p:tgtEl>
                                          <p:spTgt spid="6">
                                            <p:txEl>
                                              <p:pRg st="0" end="0"/>
                                            </p:txEl>
                                          </p:spTgt>
                                        </p:tgtEl>
                                      </p:cBhvr>
                                    </p:animEffect>
                                    <p:anim calcmode="lin" valueType="num">
                                      <p:cBhvr>
                                        <p:cTn id="42"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43" dur="1000" fill="hold"/>
                                        <p:tgtEl>
                                          <p:spTgt spid="6">
                                            <p:txEl>
                                              <p:pRg st="0" end="0"/>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6">
                                            <p:txEl>
                                              <p:pRg st="1" end="1"/>
                                            </p:txEl>
                                          </p:spTgt>
                                        </p:tgtEl>
                                        <p:attrNameLst>
                                          <p:attrName>style.visibility</p:attrName>
                                        </p:attrNameLst>
                                      </p:cBhvr>
                                      <p:to>
                                        <p:strVal val="visible"/>
                                      </p:to>
                                    </p:set>
                                    <p:animEffect transition="in" filter="fade">
                                      <p:cBhvr>
                                        <p:cTn id="46" dur="1000"/>
                                        <p:tgtEl>
                                          <p:spTgt spid="6">
                                            <p:txEl>
                                              <p:pRg st="1" end="1"/>
                                            </p:txEl>
                                          </p:spTgt>
                                        </p:tgtEl>
                                      </p:cBhvr>
                                    </p:animEffect>
                                    <p:anim calcmode="lin" valueType="num">
                                      <p:cBhvr>
                                        <p:cTn id="47"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48" dur="1000" fill="hold"/>
                                        <p:tgtEl>
                                          <p:spTgt spid="6">
                                            <p:txEl>
                                              <p:pRg st="1" end="1"/>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6">
                                            <p:txEl>
                                              <p:pRg st="2" end="2"/>
                                            </p:txEl>
                                          </p:spTgt>
                                        </p:tgtEl>
                                        <p:attrNameLst>
                                          <p:attrName>style.visibility</p:attrName>
                                        </p:attrNameLst>
                                      </p:cBhvr>
                                      <p:to>
                                        <p:strVal val="visible"/>
                                      </p:to>
                                    </p:set>
                                    <p:animEffect transition="in" filter="fade">
                                      <p:cBhvr>
                                        <p:cTn id="51" dur="1000"/>
                                        <p:tgtEl>
                                          <p:spTgt spid="6">
                                            <p:txEl>
                                              <p:pRg st="2" end="2"/>
                                            </p:txEl>
                                          </p:spTgt>
                                        </p:tgtEl>
                                      </p:cBhvr>
                                    </p:animEffect>
                                    <p:anim calcmode="lin" valueType="num">
                                      <p:cBhvr>
                                        <p:cTn id="5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53" dur="1000" fill="hold"/>
                                        <p:tgtEl>
                                          <p:spTgt spid="6">
                                            <p:txEl>
                                              <p:pRg st="2" end="2"/>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6">
                                            <p:txEl>
                                              <p:pRg st="3" end="3"/>
                                            </p:txEl>
                                          </p:spTgt>
                                        </p:tgtEl>
                                        <p:attrNameLst>
                                          <p:attrName>style.visibility</p:attrName>
                                        </p:attrNameLst>
                                      </p:cBhvr>
                                      <p:to>
                                        <p:strVal val="visible"/>
                                      </p:to>
                                    </p:set>
                                    <p:animEffect transition="in" filter="fade">
                                      <p:cBhvr>
                                        <p:cTn id="56" dur="1000"/>
                                        <p:tgtEl>
                                          <p:spTgt spid="6">
                                            <p:txEl>
                                              <p:pRg st="3" end="3"/>
                                            </p:txEl>
                                          </p:spTgt>
                                        </p:tgtEl>
                                      </p:cBhvr>
                                    </p:animEffect>
                                    <p:anim calcmode="lin" valueType="num">
                                      <p:cBhvr>
                                        <p:cTn id="57"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58"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3"/>
          <p:cNvSpPr>
            <a:spLocks noGrp="1" noChangeArrowheads="1"/>
          </p:cNvSpPr>
          <p:nvPr>
            <p:ph idx="1"/>
          </p:nvPr>
        </p:nvSpPr>
        <p:spPr>
          <a:xfrm>
            <a:off x="457200" y="152400"/>
            <a:ext cx="5105400" cy="6400800"/>
          </a:xfrm>
        </p:spPr>
        <p:txBody>
          <a:bodyPr>
            <a:normAutofit/>
          </a:bodyPr>
          <a:lstStyle/>
          <a:p>
            <a:pPr marL="0" indent="0">
              <a:buNone/>
            </a:pPr>
            <a:endParaRPr lang="en-US" altLang="en-US" sz="1600" b="1" u="sng" dirty="0">
              <a:solidFill>
                <a:schemeClr val="accent4"/>
              </a:solidFill>
              <a:latin typeface="Georgia" panose="02040502050405020303" pitchFamily="18" charset="0"/>
              <a:ea typeface="ＭＳ Ｐゴシック" panose="020B0600070205080204" pitchFamily="34" charset="-128"/>
            </a:endParaRPr>
          </a:p>
          <a:p>
            <a:pPr marL="0" indent="0">
              <a:buNone/>
            </a:pPr>
            <a:r>
              <a:rPr lang="en-US" altLang="en-US" sz="2800" b="1" dirty="0">
                <a:solidFill>
                  <a:schemeClr val="accent4"/>
                </a:solidFill>
                <a:latin typeface="Georgia" panose="02040502050405020303" pitchFamily="18" charset="0"/>
                <a:ea typeface="ＭＳ Ｐゴシック" panose="020B0600070205080204" pitchFamily="34" charset="-128"/>
              </a:rPr>
              <a:t>More powerful: </a:t>
            </a:r>
          </a:p>
          <a:p>
            <a:r>
              <a:rPr lang="en-US" altLang="en-US" sz="1800" dirty="0">
                <a:ea typeface="ＭＳ Ｐゴシック" panose="020B0600070205080204" pitchFamily="34" charset="-128"/>
              </a:rPr>
              <a:t>Each case serves as their </a:t>
            </a:r>
            <a:r>
              <a:rPr lang="en-US" altLang="en-US" sz="1800" b="1" dirty="0">
                <a:latin typeface="Georgia" panose="02040502050405020303" pitchFamily="18" charset="0"/>
                <a:ea typeface="ＭＳ Ｐゴシック" panose="020B0600070205080204" pitchFamily="34" charset="-128"/>
              </a:rPr>
              <a:t>own control</a:t>
            </a:r>
            <a:r>
              <a:rPr lang="en-US" altLang="en-US" sz="1800" dirty="0">
                <a:ea typeface="ＭＳ Ｐゴシック" panose="020B0600070205080204" pitchFamily="34" charset="-128"/>
              </a:rPr>
              <a:t>, less between-subject variation</a:t>
            </a:r>
          </a:p>
          <a:p>
            <a:r>
              <a:rPr lang="en-US" altLang="en-US" sz="1800" dirty="0">
                <a:ea typeface="ＭＳ Ｐゴシック" panose="020B0600070205080204" pitchFamily="34" charset="-128"/>
              </a:rPr>
              <a:t>Error term (denominator) of </a:t>
            </a:r>
            <a:r>
              <a:rPr lang="en-US" altLang="en-US" sz="1800" i="1" dirty="0">
                <a:latin typeface="Georgia" panose="02040502050405020303" pitchFamily="18" charset="0"/>
                <a:ea typeface="ＭＳ Ｐゴシック" panose="020B0600070205080204" pitchFamily="34" charset="-128"/>
              </a:rPr>
              <a:t>F</a:t>
            </a:r>
            <a:r>
              <a:rPr lang="en-US" altLang="en-US" sz="1800" dirty="0">
                <a:ea typeface="ＭＳ Ｐゴシック" panose="020B0600070205080204" pitchFamily="34" charset="-128"/>
              </a:rPr>
              <a:t>-test for RM ANOVA is often </a:t>
            </a:r>
            <a:r>
              <a:rPr lang="en-US" altLang="en-US" sz="1800" b="1" dirty="0">
                <a:latin typeface="Georgia" panose="02040502050405020303" pitchFamily="18" charset="0"/>
                <a:ea typeface="ＭＳ Ｐゴシック" panose="020B0600070205080204" pitchFamily="34" charset="-128"/>
              </a:rPr>
              <a:t>less</a:t>
            </a:r>
            <a:r>
              <a:rPr lang="en-US" altLang="en-US" sz="1800" dirty="0">
                <a:ea typeface="ＭＳ Ｐゴシック" panose="020B0600070205080204" pitchFamily="34" charset="-128"/>
              </a:rPr>
              <a:t> than in Independent Groups ANOVA</a:t>
            </a:r>
          </a:p>
          <a:p>
            <a:pPr lvl="4" eaLnBrk="1" hangingPunct="1"/>
            <a:endParaRPr lang="en-US" altLang="en-US" sz="1100" dirty="0">
              <a:ea typeface="ＭＳ Ｐゴシック" panose="020B0600070205080204" pitchFamily="34" charset="-128"/>
            </a:endParaRPr>
          </a:p>
          <a:p>
            <a:pPr marL="0" indent="0">
              <a:buNone/>
            </a:pPr>
            <a:r>
              <a:rPr lang="en-US" altLang="en-US" sz="2800" b="1" dirty="0">
                <a:solidFill>
                  <a:schemeClr val="accent6"/>
                </a:solidFill>
                <a:latin typeface="Georgia" panose="02040502050405020303" pitchFamily="18" charset="0"/>
                <a:ea typeface="ＭＳ Ｐゴシック" panose="020B0600070205080204" pitchFamily="34" charset="-128"/>
              </a:rPr>
              <a:t>More economical: </a:t>
            </a:r>
          </a:p>
          <a:p>
            <a:r>
              <a:rPr lang="en-US" altLang="en-US" sz="1800" b="1" dirty="0">
                <a:latin typeface="Georgia" panose="02040502050405020303" pitchFamily="18" charset="0"/>
                <a:ea typeface="ＭＳ Ｐゴシック" panose="020B0600070205080204" pitchFamily="34" charset="-128"/>
              </a:rPr>
              <a:t>Fewer cases </a:t>
            </a:r>
            <a:r>
              <a:rPr lang="en-US" altLang="en-US" sz="1800" dirty="0">
                <a:ea typeface="ＭＳ Ｐゴシック" panose="020B0600070205080204" pitchFamily="34" charset="-128"/>
              </a:rPr>
              <a:t>required</a:t>
            </a:r>
          </a:p>
          <a:p>
            <a:r>
              <a:rPr lang="en-US" altLang="en-US" sz="1800" dirty="0">
                <a:ea typeface="ＭＳ Ｐゴシック" panose="020B0600070205080204" pitchFamily="34" charset="-128"/>
              </a:rPr>
              <a:t>Independent Groups ANOVA: </a:t>
            </a:r>
          </a:p>
          <a:p>
            <a:pPr lvl="1"/>
            <a:r>
              <a:rPr lang="en-US" altLang="en-US" sz="1800" dirty="0">
                <a:ea typeface="ＭＳ Ｐゴシック" panose="020B0600070205080204" pitchFamily="34" charset="-128"/>
              </a:rPr>
              <a:t>3 conditions, </a:t>
            </a:r>
          </a:p>
          <a:p>
            <a:pPr lvl="1"/>
            <a:r>
              <a:rPr lang="en-US" altLang="en-US" sz="1800" dirty="0">
                <a:ea typeface="ＭＳ Ｐゴシック" panose="020B0600070205080204" pitchFamily="34" charset="-128"/>
              </a:rPr>
              <a:t>10 cases per condition </a:t>
            </a:r>
          </a:p>
          <a:p>
            <a:pPr lvl="1"/>
            <a:r>
              <a:rPr lang="en-US" altLang="en-US" sz="1800" dirty="0">
                <a:ea typeface="ＭＳ Ｐゴシック" panose="020B0600070205080204" pitchFamily="34" charset="-128"/>
              </a:rPr>
              <a:t>= 30 cases</a:t>
            </a:r>
          </a:p>
          <a:p>
            <a:r>
              <a:rPr lang="en-US" altLang="en-US" sz="1800" dirty="0">
                <a:ea typeface="ＭＳ Ｐゴシック" panose="020B0600070205080204" pitchFamily="34" charset="-128"/>
              </a:rPr>
              <a:t>RM ANOVA: </a:t>
            </a:r>
          </a:p>
          <a:p>
            <a:pPr lvl="1"/>
            <a:r>
              <a:rPr lang="en-US" altLang="en-US" sz="1800" dirty="0">
                <a:ea typeface="ＭＳ Ｐゴシック" panose="020B0600070205080204" pitchFamily="34" charset="-128"/>
              </a:rPr>
              <a:t>3 conditions, </a:t>
            </a:r>
          </a:p>
          <a:p>
            <a:pPr lvl="1"/>
            <a:r>
              <a:rPr lang="en-US" altLang="en-US" sz="1800" dirty="0">
                <a:ea typeface="ＭＳ Ｐゴシック" panose="020B0600070205080204" pitchFamily="34" charset="-128"/>
              </a:rPr>
              <a:t>same 10 cases used in all conditions </a:t>
            </a:r>
          </a:p>
          <a:p>
            <a:pPr lvl="1"/>
            <a:r>
              <a:rPr lang="en-US" altLang="en-US" sz="1800" dirty="0">
                <a:ea typeface="ＭＳ Ｐゴシック" panose="020B0600070205080204" pitchFamily="34" charset="-128"/>
              </a:rPr>
              <a:t>= 10 cases</a:t>
            </a:r>
          </a:p>
        </p:txBody>
      </p:sp>
      <p:sp>
        <p:nvSpPr>
          <p:cNvPr id="235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DF17717-BCB6-4932-BDDE-A3FE97FA1502}" type="slidenum">
              <a:rPr lang="en-US" altLang="en-US" sz="1400">
                <a:latin typeface="Georgia Regular" panose="02040502050405020303" pitchFamily="18" charset="0"/>
              </a:rPr>
              <a:pPr eaLnBrk="1" hangingPunct="1"/>
              <a:t>7</a:t>
            </a:fld>
            <a:endParaRPr lang="en-US" altLang="en-US" sz="1400" dirty="0">
              <a:latin typeface="Georgia Regular" panose="02040502050405020303" pitchFamily="18" charset="0"/>
            </a:endParaRPr>
          </a:p>
        </p:txBody>
      </p:sp>
      <p:sp>
        <p:nvSpPr>
          <p:cNvPr id="8" name="Rectangle 3"/>
          <p:cNvSpPr txBox="1">
            <a:spLocks noChangeArrowheads="1"/>
          </p:cNvSpPr>
          <p:nvPr/>
        </p:nvSpPr>
        <p:spPr>
          <a:xfrm>
            <a:off x="5791200" y="685801"/>
            <a:ext cx="6172200" cy="5586985"/>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nSpc>
                <a:spcPct val="80000"/>
              </a:lnSpc>
              <a:buNone/>
            </a:pPr>
            <a:r>
              <a:rPr lang="en-US" altLang="en-US" dirty="0">
                <a:solidFill>
                  <a:schemeClr val="accent2"/>
                </a:solidFill>
                <a:latin typeface="Georgia Regular" panose="02040502050405020303" pitchFamily="18" charset="0"/>
                <a:ea typeface="ＭＳ Ｐゴシック" panose="020B0600070205080204" pitchFamily="34" charset="-128"/>
              </a:rPr>
              <a:t>Repeated-Measures (RM) factor </a:t>
            </a:r>
            <a:r>
              <a:rPr lang="en-US" altLang="en-US" dirty="0">
                <a:latin typeface="Georgia Regular" panose="02040502050405020303" pitchFamily="18" charset="0"/>
                <a:ea typeface="ＭＳ Ｐゴシック" panose="020B0600070205080204" pitchFamily="34" charset="-128"/>
              </a:rPr>
              <a:t>often referred to as: </a:t>
            </a:r>
          </a:p>
          <a:p>
            <a:pPr marL="0" indent="0" algn="ctr">
              <a:lnSpc>
                <a:spcPct val="80000"/>
              </a:lnSpc>
              <a:buNone/>
            </a:pPr>
            <a:r>
              <a:rPr lang="en-US" altLang="en-US" u="sng" dirty="0">
                <a:solidFill>
                  <a:schemeClr val="accent2"/>
                </a:solidFill>
                <a:latin typeface="Georgia Regular" panose="02040502050405020303" pitchFamily="18" charset="0"/>
                <a:ea typeface="ＭＳ Ｐゴシック" panose="020B0600070205080204" pitchFamily="34" charset="-128"/>
              </a:rPr>
              <a:t>‘Within-Subjects’ factor</a:t>
            </a:r>
          </a:p>
          <a:p>
            <a:pPr marL="0" indent="0" algn="ctr">
              <a:lnSpc>
                <a:spcPct val="80000"/>
              </a:lnSpc>
              <a:buNone/>
            </a:pPr>
            <a:endParaRPr lang="en-US" altLang="en-US" sz="1100" u="sng" dirty="0">
              <a:latin typeface="Georgia Regular" panose="02040502050405020303" pitchFamily="18" charset="0"/>
              <a:ea typeface="ＭＳ Ｐゴシック" panose="020B0600070205080204" pitchFamily="34" charset="-128"/>
            </a:endParaRPr>
          </a:p>
          <a:p>
            <a:pPr lvl="1">
              <a:lnSpc>
                <a:spcPct val="80000"/>
              </a:lnSpc>
            </a:pPr>
            <a:r>
              <a:rPr lang="en-US" altLang="en-US" sz="2000" dirty="0">
                <a:latin typeface="Georgia Regular" panose="02040502050405020303" pitchFamily="18" charset="0"/>
                <a:ea typeface="ＭＳ Ｐゴシック" panose="020B0600070205080204" pitchFamily="34" charset="-128"/>
              </a:rPr>
              <a:t>Time 1, Time 2, Time 3, </a:t>
            </a:r>
            <a:r>
              <a:rPr lang="en-US" altLang="en-US" sz="2000" dirty="0" err="1">
                <a:latin typeface="Georgia Regular" panose="02040502050405020303" pitchFamily="18" charset="0"/>
                <a:ea typeface="ＭＳ Ｐゴシック" panose="020B0600070205080204" pitchFamily="34" charset="-128"/>
              </a:rPr>
              <a:t>etc</a:t>
            </a:r>
            <a:r>
              <a:rPr lang="en-US" altLang="en-US" sz="2000" dirty="0">
                <a:latin typeface="Georgia Regular" panose="02040502050405020303" pitchFamily="18" charset="0"/>
                <a:ea typeface="ＭＳ Ｐゴシック" panose="020B0600070205080204" pitchFamily="34" charset="-128"/>
              </a:rPr>
              <a:t>…</a:t>
            </a:r>
          </a:p>
          <a:p>
            <a:pPr lvl="1">
              <a:lnSpc>
                <a:spcPct val="80000"/>
              </a:lnSpc>
            </a:pPr>
            <a:r>
              <a:rPr lang="en-US" altLang="en-US" sz="2000" dirty="0">
                <a:latin typeface="Georgia Regular" panose="02040502050405020303" pitchFamily="18" charset="0"/>
                <a:ea typeface="ＭＳ Ｐゴシック" panose="020B0600070205080204" pitchFamily="34" charset="-128"/>
              </a:rPr>
              <a:t>Condition1, Condition2, Condition3, </a:t>
            </a:r>
            <a:r>
              <a:rPr lang="en-US" altLang="en-US" sz="2000" dirty="0" err="1">
                <a:latin typeface="Georgia Regular" panose="02040502050405020303" pitchFamily="18" charset="0"/>
                <a:ea typeface="ＭＳ Ｐゴシック" panose="020B0600070205080204" pitchFamily="34" charset="-128"/>
              </a:rPr>
              <a:t>etc</a:t>
            </a:r>
            <a:r>
              <a:rPr lang="en-US" altLang="en-US" sz="2000" dirty="0">
                <a:latin typeface="Georgia Regular" panose="02040502050405020303" pitchFamily="18" charset="0"/>
                <a:ea typeface="ＭＳ Ｐゴシック" panose="020B0600070205080204" pitchFamily="34" charset="-128"/>
              </a:rPr>
              <a:t>…</a:t>
            </a:r>
          </a:p>
          <a:p>
            <a:pPr lvl="4">
              <a:lnSpc>
                <a:spcPct val="80000"/>
              </a:lnSpc>
            </a:pPr>
            <a:endParaRPr lang="en-US" altLang="en-US" sz="2000" dirty="0">
              <a:latin typeface="Georgia Regular" panose="02040502050405020303" pitchFamily="18" charset="0"/>
              <a:ea typeface="ＭＳ Ｐゴシック" panose="020B0600070205080204" pitchFamily="34" charset="-128"/>
            </a:endParaRPr>
          </a:p>
          <a:p>
            <a:pPr marL="0" indent="0">
              <a:lnSpc>
                <a:spcPct val="80000"/>
              </a:lnSpc>
              <a:buNone/>
            </a:pPr>
            <a:r>
              <a:rPr lang="en-US" altLang="en-US" dirty="0">
                <a:latin typeface="Georgia Regular" panose="02040502050405020303" pitchFamily="18" charset="0"/>
                <a:ea typeface="ＭＳ Ｐゴシック" panose="020B0600070205080204" pitchFamily="34" charset="-128"/>
              </a:rPr>
              <a:t>May have… </a:t>
            </a:r>
          </a:p>
          <a:p>
            <a:pPr lvl="1">
              <a:lnSpc>
                <a:spcPct val="80000"/>
              </a:lnSpc>
            </a:pPr>
            <a:r>
              <a:rPr lang="en-US" altLang="en-US" sz="2000" dirty="0">
                <a:latin typeface="Georgia Regular" panose="02040502050405020303" pitchFamily="18" charset="0"/>
                <a:ea typeface="ＭＳ Ｐゴシック" panose="020B0600070205080204" pitchFamily="34" charset="-128"/>
              </a:rPr>
              <a:t>Multiple RM factors </a:t>
            </a:r>
            <a:r>
              <a:rPr lang="en-US" altLang="en-US" sz="2000" dirty="0">
                <a:latin typeface="Georgia Regular" panose="02040502050405020303" pitchFamily="18" charset="0"/>
                <a:ea typeface="ＭＳ Ｐゴシック" panose="020B0600070205080204" pitchFamily="34" charset="-128"/>
                <a:sym typeface="Wingdings" panose="05000000000000000000" pitchFamily="2" charset="2"/>
              </a:rPr>
              <a:t> Factorial RM ANOVA</a:t>
            </a:r>
          </a:p>
          <a:p>
            <a:pPr lvl="1">
              <a:lnSpc>
                <a:spcPct val="80000"/>
              </a:lnSpc>
            </a:pPr>
            <a:r>
              <a:rPr lang="en-US" altLang="en-US" sz="2000" dirty="0">
                <a:latin typeface="Georgia Regular" panose="02040502050405020303" pitchFamily="18" charset="0"/>
                <a:ea typeface="ＭＳ Ｐゴシック" panose="020B0600070205080204" pitchFamily="34" charset="-128"/>
                <a:sym typeface="Wingdings" panose="05000000000000000000" pitchFamily="2" charset="2"/>
              </a:rPr>
              <a:t>A combination of RM and independent groups factors  Mixed Design ANOVA</a:t>
            </a:r>
          </a:p>
          <a:p>
            <a:pPr lvl="4">
              <a:lnSpc>
                <a:spcPct val="80000"/>
              </a:lnSpc>
            </a:pPr>
            <a:endParaRPr lang="en-US" altLang="en-US" sz="2000" dirty="0">
              <a:latin typeface="Georgia Regular" panose="02040502050405020303" pitchFamily="18" charset="0"/>
              <a:ea typeface="ＭＳ Ｐゴシック" panose="020B0600070205080204" pitchFamily="34" charset="-128"/>
            </a:endParaRPr>
          </a:p>
          <a:p>
            <a:pPr>
              <a:lnSpc>
                <a:spcPct val="80000"/>
              </a:lnSpc>
            </a:pPr>
            <a:r>
              <a:rPr lang="en-US" altLang="en-US" i="1" dirty="0">
                <a:latin typeface="Georgia" panose="02040502050405020303" pitchFamily="18" charset="0"/>
                <a:ea typeface="ＭＳ Ｐゴシック" panose="020B0600070205080204" pitchFamily="34" charset="-128"/>
              </a:rPr>
              <a:t>Lack of independence of observations </a:t>
            </a:r>
            <a:r>
              <a:rPr lang="en-US" altLang="en-US" i="1" dirty="0">
                <a:latin typeface="Georgia" panose="02040502050405020303" pitchFamily="18" charset="0"/>
                <a:ea typeface="ＭＳ Ｐゴシック" panose="020B0600070205080204" pitchFamily="34" charset="-128"/>
                <a:sym typeface="Wingdings" panose="05000000000000000000" pitchFamily="2" charset="2"/>
              </a:rPr>
              <a:t> </a:t>
            </a:r>
            <a:r>
              <a:rPr lang="en-US" altLang="en-US" i="1" u="sng" dirty="0">
                <a:latin typeface="Georgia" panose="02040502050405020303" pitchFamily="18" charset="0"/>
                <a:ea typeface="ＭＳ Ｐゴシック" panose="020B0600070205080204" pitchFamily="34" charset="-128"/>
              </a:rPr>
              <a:t>must</a:t>
            </a:r>
            <a:r>
              <a:rPr lang="en-US" altLang="en-US" i="1" dirty="0">
                <a:latin typeface="Georgia" panose="02040502050405020303" pitchFamily="18" charset="0"/>
                <a:ea typeface="ＭＳ Ｐゴシック" panose="020B0600070205080204" pitchFamily="34" charset="-128"/>
              </a:rPr>
              <a:t> be accounted for in analysis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557">
                                            <p:txEl>
                                              <p:pRg st="5" end="5"/>
                                            </p:txEl>
                                          </p:spTgt>
                                        </p:tgtEl>
                                        <p:attrNameLst>
                                          <p:attrName>style.visibility</p:attrName>
                                        </p:attrNameLst>
                                      </p:cBhvr>
                                      <p:to>
                                        <p:strVal val="visible"/>
                                      </p:to>
                                    </p:set>
                                    <p:animEffect transition="in" filter="fade">
                                      <p:cBhvr>
                                        <p:cTn id="7" dur="1000"/>
                                        <p:tgtEl>
                                          <p:spTgt spid="23557">
                                            <p:txEl>
                                              <p:pRg st="5" end="5"/>
                                            </p:txEl>
                                          </p:spTgt>
                                        </p:tgtEl>
                                      </p:cBhvr>
                                    </p:animEffect>
                                    <p:anim calcmode="lin" valueType="num">
                                      <p:cBhvr>
                                        <p:cTn id="8" dur="1000" fill="hold"/>
                                        <p:tgtEl>
                                          <p:spTgt spid="23557">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23557">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3557">
                                            <p:txEl>
                                              <p:pRg st="6" end="6"/>
                                            </p:txEl>
                                          </p:spTgt>
                                        </p:tgtEl>
                                        <p:attrNameLst>
                                          <p:attrName>style.visibility</p:attrName>
                                        </p:attrNameLst>
                                      </p:cBhvr>
                                      <p:to>
                                        <p:strVal val="visible"/>
                                      </p:to>
                                    </p:set>
                                    <p:animEffect transition="in" filter="fade">
                                      <p:cBhvr>
                                        <p:cTn id="12" dur="1000"/>
                                        <p:tgtEl>
                                          <p:spTgt spid="23557">
                                            <p:txEl>
                                              <p:pRg st="6" end="6"/>
                                            </p:txEl>
                                          </p:spTgt>
                                        </p:tgtEl>
                                      </p:cBhvr>
                                    </p:animEffect>
                                    <p:anim calcmode="lin" valueType="num">
                                      <p:cBhvr>
                                        <p:cTn id="13" dur="1000" fill="hold"/>
                                        <p:tgtEl>
                                          <p:spTgt spid="23557">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23557">
                                            <p:txEl>
                                              <p:pRg st="6" end="6"/>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3557">
                                            <p:txEl>
                                              <p:pRg st="7" end="7"/>
                                            </p:txEl>
                                          </p:spTgt>
                                        </p:tgtEl>
                                        <p:attrNameLst>
                                          <p:attrName>style.visibility</p:attrName>
                                        </p:attrNameLst>
                                      </p:cBhvr>
                                      <p:to>
                                        <p:strVal val="visible"/>
                                      </p:to>
                                    </p:set>
                                    <p:animEffect transition="in" filter="fade">
                                      <p:cBhvr>
                                        <p:cTn id="17" dur="1000"/>
                                        <p:tgtEl>
                                          <p:spTgt spid="23557">
                                            <p:txEl>
                                              <p:pRg st="7" end="7"/>
                                            </p:txEl>
                                          </p:spTgt>
                                        </p:tgtEl>
                                      </p:cBhvr>
                                    </p:animEffect>
                                    <p:anim calcmode="lin" valueType="num">
                                      <p:cBhvr>
                                        <p:cTn id="18" dur="1000" fill="hold"/>
                                        <p:tgtEl>
                                          <p:spTgt spid="23557">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23557">
                                            <p:txEl>
                                              <p:pRg st="7" end="7"/>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3557">
                                            <p:txEl>
                                              <p:pRg st="8" end="8"/>
                                            </p:txEl>
                                          </p:spTgt>
                                        </p:tgtEl>
                                        <p:attrNameLst>
                                          <p:attrName>style.visibility</p:attrName>
                                        </p:attrNameLst>
                                      </p:cBhvr>
                                      <p:to>
                                        <p:strVal val="visible"/>
                                      </p:to>
                                    </p:set>
                                    <p:animEffect transition="in" filter="fade">
                                      <p:cBhvr>
                                        <p:cTn id="22" dur="1000"/>
                                        <p:tgtEl>
                                          <p:spTgt spid="23557">
                                            <p:txEl>
                                              <p:pRg st="8" end="8"/>
                                            </p:txEl>
                                          </p:spTgt>
                                        </p:tgtEl>
                                      </p:cBhvr>
                                    </p:animEffect>
                                    <p:anim calcmode="lin" valueType="num">
                                      <p:cBhvr>
                                        <p:cTn id="23" dur="1000" fill="hold"/>
                                        <p:tgtEl>
                                          <p:spTgt spid="23557">
                                            <p:txEl>
                                              <p:pRg st="8" end="8"/>
                                            </p:txEl>
                                          </p:spTgt>
                                        </p:tgtEl>
                                        <p:attrNameLst>
                                          <p:attrName>ppt_x</p:attrName>
                                        </p:attrNameLst>
                                      </p:cBhvr>
                                      <p:tavLst>
                                        <p:tav tm="0">
                                          <p:val>
                                            <p:strVal val="#ppt_x"/>
                                          </p:val>
                                        </p:tav>
                                        <p:tav tm="100000">
                                          <p:val>
                                            <p:strVal val="#ppt_x"/>
                                          </p:val>
                                        </p:tav>
                                      </p:tavLst>
                                    </p:anim>
                                    <p:anim calcmode="lin" valueType="num">
                                      <p:cBhvr>
                                        <p:cTn id="24" dur="1000" fill="hold"/>
                                        <p:tgtEl>
                                          <p:spTgt spid="23557">
                                            <p:txEl>
                                              <p:pRg st="8" end="8"/>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3557">
                                            <p:txEl>
                                              <p:pRg st="9" end="9"/>
                                            </p:txEl>
                                          </p:spTgt>
                                        </p:tgtEl>
                                        <p:attrNameLst>
                                          <p:attrName>style.visibility</p:attrName>
                                        </p:attrNameLst>
                                      </p:cBhvr>
                                      <p:to>
                                        <p:strVal val="visible"/>
                                      </p:to>
                                    </p:set>
                                    <p:animEffect transition="in" filter="fade">
                                      <p:cBhvr>
                                        <p:cTn id="27" dur="1000"/>
                                        <p:tgtEl>
                                          <p:spTgt spid="23557">
                                            <p:txEl>
                                              <p:pRg st="9" end="9"/>
                                            </p:txEl>
                                          </p:spTgt>
                                        </p:tgtEl>
                                      </p:cBhvr>
                                    </p:animEffect>
                                    <p:anim calcmode="lin" valueType="num">
                                      <p:cBhvr>
                                        <p:cTn id="28" dur="1000" fill="hold"/>
                                        <p:tgtEl>
                                          <p:spTgt spid="23557">
                                            <p:txEl>
                                              <p:pRg st="9" end="9"/>
                                            </p:txEl>
                                          </p:spTgt>
                                        </p:tgtEl>
                                        <p:attrNameLst>
                                          <p:attrName>ppt_x</p:attrName>
                                        </p:attrNameLst>
                                      </p:cBhvr>
                                      <p:tavLst>
                                        <p:tav tm="0">
                                          <p:val>
                                            <p:strVal val="#ppt_x"/>
                                          </p:val>
                                        </p:tav>
                                        <p:tav tm="100000">
                                          <p:val>
                                            <p:strVal val="#ppt_x"/>
                                          </p:val>
                                        </p:tav>
                                      </p:tavLst>
                                    </p:anim>
                                    <p:anim calcmode="lin" valueType="num">
                                      <p:cBhvr>
                                        <p:cTn id="29" dur="1000" fill="hold"/>
                                        <p:tgtEl>
                                          <p:spTgt spid="23557">
                                            <p:txEl>
                                              <p:pRg st="9" end="9"/>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3557">
                                            <p:txEl>
                                              <p:pRg st="10" end="10"/>
                                            </p:txEl>
                                          </p:spTgt>
                                        </p:tgtEl>
                                        <p:attrNameLst>
                                          <p:attrName>style.visibility</p:attrName>
                                        </p:attrNameLst>
                                      </p:cBhvr>
                                      <p:to>
                                        <p:strVal val="visible"/>
                                      </p:to>
                                    </p:set>
                                    <p:animEffect transition="in" filter="fade">
                                      <p:cBhvr>
                                        <p:cTn id="32" dur="1000"/>
                                        <p:tgtEl>
                                          <p:spTgt spid="23557">
                                            <p:txEl>
                                              <p:pRg st="10" end="10"/>
                                            </p:txEl>
                                          </p:spTgt>
                                        </p:tgtEl>
                                      </p:cBhvr>
                                    </p:animEffect>
                                    <p:anim calcmode="lin" valueType="num">
                                      <p:cBhvr>
                                        <p:cTn id="33" dur="1000" fill="hold"/>
                                        <p:tgtEl>
                                          <p:spTgt spid="23557">
                                            <p:txEl>
                                              <p:pRg st="10" end="10"/>
                                            </p:txEl>
                                          </p:spTgt>
                                        </p:tgtEl>
                                        <p:attrNameLst>
                                          <p:attrName>ppt_x</p:attrName>
                                        </p:attrNameLst>
                                      </p:cBhvr>
                                      <p:tavLst>
                                        <p:tav tm="0">
                                          <p:val>
                                            <p:strVal val="#ppt_x"/>
                                          </p:val>
                                        </p:tav>
                                        <p:tav tm="100000">
                                          <p:val>
                                            <p:strVal val="#ppt_x"/>
                                          </p:val>
                                        </p:tav>
                                      </p:tavLst>
                                    </p:anim>
                                    <p:anim calcmode="lin" valueType="num">
                                      <p:cBhvr>
                                        <p:cTn id="34" dur="1000" fill="hold"/>
                                        <p:tgtEl>
                                          <p:spTgt spid="23557">
                                            <p:txEl>
                                              <p:pRg st="10" end="10"/>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3557">
                                            <p:txEl>
                                              <p:pRg st="11" end="11"/>
                                            </p:txEl>
                                          </p:spTgt>
                                        </p:tgtEl>
                                        <p:attrNameLst>
                                          <p:attrName>style.visibility</p:attrName>
                                        </p:attrNameLst>
                                      </p:cBhvr>
                                      <p:to>
                                        <p:strVal val="visible"/>
                                      </p:to>
                                    </p:set>
                                    <p:animEffect transition="in" filter="fade">
                                      <p:cBhvr>
                                        <p:cTn id="37" dur="1000"/>
                                        <p:tgtEl>
                                          <p:spTgt spid="23557">
                                            <p:txEl>
                                              <p:pRg st="11" end="11"/>
                                            </p:txEl>
                                          </p:spTgt>
                                        </p:tgtEl>
                                      </p:cBhvr>
                                    </p:animEffect>
                                    <p:anim calcmode="lin" valueType="num">
                                      <p:cBhvr>
                                        <p:cTn id="38" dur="1000" fill="hold"/>
                                        <p:tgtEl>
                                          <p:spTgt spid="23557">
                                            <p:txEl>
                                              <p:pRg st="11" end="11"/>
                                            </p:txEl>
                                          </p:spTgt>
                                        </p:tgtEl>
                                        <p:attrNameLst>
                                          <p:attrName>ppt_x</p:attrName>
                                        </p:attrNameLst>
                                      </p:cBhvr>
                                      <p:tavLst>
                                        <p:tav tm="0">
                                          <p:val>
                                            <p:strVal val="#ppt_x"/>
                                          </p:val>
                                        </p:tav>
                                        <p:tav tm="100000">
                                          <p:val>
                                            <p:strVal val="#ppt_x"/>
                                          </p:val>
                                        </p:tav>
                                      </p:tavLst>
                                    </p:anim>
                                    <p:anim calcmode="lin" valueType="num">
                                      <p:cBhvr>
                                        <p:cTn id="39" dur="1000" fill="hold"/>
                                        <p:tgtEl>
                                          <p:spTgt spid="23557">
                                            <p:txEl>
                                              <p:pRg st="11" end="11"/>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3557">
                                            <p:txEl>
                                              <p:pRg st="12" end="12"/>
                                            </p:txEl>
                                          </p:spTgt>
                                        </p:tgtEl>
                                        <p:attrNameLst>
                                          <p:attrName>style.visibility</p:attrName>
                                        </p:attrNameLst>
                                      </p:cBhvr>
                                      <p:to>
                                        <p:strVal val="visible"/>
                                      </p:to>
                                    </p:set>
                                    <p:animEffect transition="in" filter="fade">
                                      <p:cBhvr>
                                        <p:cTn id="42" dur="1000"/>
                                        <p:tgtEl>
                                          <p:spTgt spid="23557">
                                            <p:txEl>
                                              <p:pRg st="12" end="12"/>
                                            </p:txEl>
                                          </p:spTgt>
                                        </p:tgtEl>
                                      </p:cBhvr>
                                    </p:animEffect>
                                    <p:anim calcmode="lin" valueType="num">
                                      <p:cBhvr>
                                        <p:cTn id="43" dur="1000" fill="hold"/>
                                        <p:tgtEl>
                                          <p:spTgt spid="23557">
                                            <p:txEl>
                                              <p:pRg st="12" end="12"/>
                                            </p:txEl>
                                          </p:spTgt>
                                        </p:tgtEl>
                                        <p:attrNameLst>
                                          <p:attrName>ppt_x</p:attrName>
                                        </p:attrNameLst>
                                      </p:cBhvr>
                                      <p:tavLst>
                                        <p:tav tm="0">
                                          <p:val>
                                            <p:strVal val="#ppt_x"/>
                                          </p:val>
                                        </p:tav>
                                        <p:tav tm="100000">
                                          <p:val>
                                            <p:strVal val="#ppt_x"/>
                                          </p:val>
                                        </p:tav>
                                      </p:tavLst>
                                    </p:anim>
                                    <p:anim calcmode="lin" valueType="num">
                                      <p:cBhvr>
                                        <p:cTn id="44" dur="1000" fill="hold"/>
                                        <p:tgtEl>
                                          <p:spTgt spid="23557">
                                            <p:txEl>
                                              <p:pRg st="12" end="12"/>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3557">
                                            <p:txEl>
                                              <p:pRg st="13" end="13"/>
                                            </p:txEl>
                                          </p:spTgt>
                                        </p:tgtEl>
                                        <p:attrNameLst>
                                          <p:attrName>style.visibility</p:attrName>
                                        </p:attrNameLst>
                                      </p:cBhvr>
                                      <p:to>
                                        <p:strVal val="visible"/>
                                      </p:to>
                                    </p:set>
                                    <p:animEffect transition="in" filter="fade">
                                      <p:cBhvr>
                                        <p:cTn id="47" dur="1000"/>
                                        <p:tgtEl>
                                          <p:spTgt spid="23557">
                                            <p:txEl>
                                              <p:pRg st="13" end="13"/>
                                            </p:txEl>
                                          </p:spTgt>
                                        </p:tgtEl>
                                      </p:cBhvr>
                                    </p:animEffect>
                                    <p:anim calcmode="lin" valueType="num">
                                      <p:cBhvr>
                                        <p:cTn id="48" dur="1000" fill="hold"/>
                                        <p:tgtEl>
                                          <p:spTgt spid="23557">
                                            <p:txEl>
                                              <p:pRg st="13" end="13"/>
                                            </p:txEl>
                                          </p:spTgt>
                                        </p:tgtEl>
                                        <p:attrNameLst>
                                          <p:attrName>ppt_x</p:attrName>
                                        </p:attrNameLst>
                                      </p:cBhvr>
                                      <p:tavLst>
                                        <p:tav tm="0">
                                          <p:val>
                                            <p:strVal val="#ppt_x"/>
                                          </p:val>
                                        </p:tav>
                                        <p:tav tm="100000">
                                          <p:val>
                                            <p:strVal val="#ppt_x"/>
                                          </p:val>
                                        </p:tav>
                                      </p:tavLst>
                                    </p:anim>
                                    <p:anim calcmode="lin" valueType="num">
                                      <p:cBhvr>
                                        <p:cTn id="49" dur="1000" fill="hold"/>
                                        <p:tgtEl>
                                          <p:spTgt spid="23557">
                                            <p:txEl>
                                              <p:pRg st="13" end="13"/>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23557">
                                            <p:txEl>
                                              <p:pRg st="14" end="14"/>
                                            </p:txEl>
                                          </p:spTgt>
                                        </p:tgtEl>
                                        <p:attrNameLst>
                                          <p:attrName>style.visibility</p:attrName>
                                        </p:attrNameLst>
                                      </p:cBhvr>
                                      <p:to>
                                        <p:strVal val="visible"/>
                                      </p:to>
                                    </p:set>
                                    <p:animEffect transition="in" filter="fade">
                                      <p:cBhvr>
                                        <p:cTn id="52" dur="1000"/>
                                        <p:tgtEl>
                                          <p:spTgt spid="23557">
                                            <p:txEl>
                                              <p:pRg st="14" end="14"/>
                                            </p:txEl>
                                          </p:spTgt>
                                        </p:tgtEl>
                                      </p:cBhvr>
                                    </p:animEffect>
                                    <p:anim calcmode="lin" valueType="num">
                                      <p:cBhvr>
                                        <p:cTn id="53" dur="1000" fill="hold"/>
                                        <p:tgtEl>
                                          <p:spTgt spid="23557">
                                            <p:txEl>
                                              <p:pRg st="14" end="14"/>
                                            </p:txEl>
                                          </p:spTgt>
                                        </p:tgtEl>
                                        <p:attrNameLst>
                                          <p:attrName>ppt_x</p:attrName>
                                        </p:attrNameLst>
                                      </p:cBhvr>
                                      <p:tavLst>
                                        <p:tav tm="0">
                                          <p:val>
                                            <p:strVal val="#ppt_x"/>
                                          </p:val>
                                        </p:tav>
                                        <p:tav tm="100000">
                                          <p:val>
                                            <p:strVal val="#ppt_x"/>
                                          </p:val>
                                        </p:tav>
                                      </p:tavLst>
                                    </p:anim>
                                    <p:anim calcmode="lin" valueType="num">
                                      <p:cBhvr>
                                        <p:cTn id="54" dur="1000" fill="hold"/>
                                        <p:tgtEl>
                                          <p:spTgt spid="23557">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8">
                                            <p:txEl>
                                              <p:pRg st="6" end="6"/>
                                            </p:txEl>
                                          </p:spTgt>
                                        </p:tgtEl>
                                        <p:attrNameLst>
                                          <p:attrName>style.visibility</p:attrName>
                                        </p:attrNameLst>
                                      </p:cBhvr>
                                      <p:to>
                                        <p:strVal val="visible"/>
                                      </p:to>
                                    </p:set>
                                    <p:animEffect transition="in" filter="fade">
                                      <p:cBhvr>
                                        <p:cTn id="59" dur="1000"/>
                                        <p:tgtEl>
                                          <p:spTgt spid="8">
                                            <p:txEl>
                                              <p:pRg st="6" end="6"/>
                                            </p:txEl>
                                          </p:spTgt>
                                        </p:tgtEl>
                                      </p:cBhvr>
                                    </p:animEffect>
                                    <p:anim calcmode="lin" valueType="num">
                                      <p:cBhvr>
                                        <p:cTn id="60"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61" dur="1000" fill="hold"/>
                                        <p:tgtEl>
                                          <p:spTgt spid="8">
                                            <p:txEl>
                                              <p:pRg st="6" end="6"/>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8">
                                            <p:txEl>
                                              <p:pRg st="7" end="7"/>
                                            </p:txEl>
                                          </p:spTgt>
                                        </p:tgtEl>
                                        <p:attrNameLst>
                                          <p:attrName>style.visibility</p:attrName>
                                        </p:attrNameLst>
                                      </p:cBhvr>
                                      <p:to>
                                        <p:strVal val="visible"/>
                                      </p:to>
                                    </p:set>
                                    <p:animEffect transition="in" filter="fade">
                                      <p:cBhvr>
                                        <p:cTn id="64" dur="1000"/>
                                        <p:tgtEl>
                                          <p:spTgt spid="8">
                                            <p:txEl>
                                              <p:pRg st="7" end="7"/>
                                            </p:txEl>
                                          </p:spTgt>
                                        </p:tgtEl>
                                      </p:cBhvr>
                                    </p:animEffect>
                                    <p:anim calcmode="lin" valueType="num">
                                      <p:cBhvr>
                                        <p:cTn id="65"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66" dur="1000" fill="hold"/>
                                        <p:tgtEl>
                                          <p:spTgt spid="8">
                                            <p:txEl>
                                              <p:pRg st="7" end="7"/>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8">
                                            <p:txEl>
                                              <p:pRg st="8" end="8"/>
                                            </p:txEl>
                                          </p:spTgt>
                                        </p:tgtEl>
                                        <p:attrNameLst>
                                          <p:attrName>style.visibility</p:attrName>
                                        </p:attrNameLst>
                                      </p:cBhvr>
                                      <p:to>
                                        <p:strVal val="visible"/>
                                      </p:to>
                                    </p:set>
                                    <p:animEffect transition="in" filter="fade">
                                      <p:cBhvr>
                                        <p:cTn id="69" dur="1000"/>
                                        <p:tgtEl>
                                          <p:spTgt spid="8">
                                            <p:txEl>
                                              <p:pRg st="8" end="8"/>
                                            </p:txEl>
                                          </p:spTgt>
                                        </p:tgtEl>
                                      </p:cBhvr>
                                    </p:animEffect>
                                    <p:anim calcmode="lin" valueType="num">
                                      <p:cBhvr>
                                        <p:cTn id="70"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71"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nodeType="clickEffect">
                                  <p:stCondLst>
                                    <p:cond delay="0"/>
                                  </p:stCondLst>
                                  <p:childTnLst>
                                    <p:set>
                                      <p:cBhvr>
                                        <p:cTn id="75" dur="1" fill="hold">
                                          <p:stCondLst>
                                            <p:cond delay="0"/>
                                          </p:stCondLst>
                                        </p:cTn>
                                        <p:tgtEl>
                                          <p:spTgt spid="8">
                                            <p:txEl>
                                              <p:pRg st="10" end="10"/>
                                            </p:txEl>
                                          </p:spTgt>
                                        </p:tgtEl>
                                        <p:attrNameLst>
                                          <p:attrName>style.visibility</p:attrName>
                                        </p:attrNameLst>
                                      </p:cBhvr>
                                      <p:to>
                                        <p:strVal val="visible"/>
                                      </p:to>
                                    </p:set>
                                    <p:animEffect transition="in" filter="fade">
                                      <p:cBhvr>
                                        <p:cTn id="76" dur="1000"/>
                                        <p:tgtEl>
                                          <p:spTgt spid="8">
                                            <p:txEl>
                                              <p:pRg st="10" end="10"/>
                                            </p:txEl>
                                          </p:spTgt>
                                        </p:tgtEl>
                                      </p:cBhvr>
                                    </p:animEffect>
                                    <p:anim calcmode="lin" valueType="num">
                                      <p:cBhvr>
                                        <p:cTn id="77" dur="1000" fill="hold"/>
                                        <p:tgtEl>
                                          <p:spTgt spid="8">
                                            <p:txEl>
                                              <p:pRg st="10" end="10"/>
                                            </p:txEl>
                                          </p:spTgt>
                                        </p:tgtEl>
                                        <p:attrNameLst>
                                          <p:attrName>ppt_x</p:attrName>
                                        </p:attrNameLst>
                                      </p:cBhvr>
                                      <p:tavLst>
                                        <p:tav tm="0">
                                          <p:val>
                                            <p:strVal val="#ppt_x"/>
                                          </p:val>
                                        </p:tav>
                                        <p:tav tm="100000">
                                          <p:val>
                                            <p:strVal val="#ppt_x"/>
                                          </p:val>
                                        </p:tav>
                                      </p:tavLst>
                                    </p:anim>
                                    <p:anim calcmode="lin" valueType="num">
                                      <p:cBhvr>
                                        <p:cTn id="78" dur="1000" fill="hold"/>
                                        <p:tgtEl>
                                          <p:spTgt spid="8">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2225218" y="-16213"/>
            <a:ext cx="7772400" cy="1219200"/>
          </a:xfrm>
        </p:spPr>
        <p:txBody>
          <a:bodyPr/>
          <a:lstStyle/>
          <a:p>
            <a:pPr algn="ctr" eaLnBrk="1" hangingPunct="1"/>
            <a:r>
              <a:rPr lang="en-US" altLang="en-US" b="1" dirty="0">
                <a:solidFill>
                  <a:schemeClr val="accent5"/>
                </a:solidFill>
                <a:latin typeface="Georgia" panose="02040502050405020303" pitchFamily="18" charset="0"/>
                <a:ea typeface="ＭＳ Ｐゴシック" panose="020B0600070205080204" pitchFamily="34" charset="-128"/>
              </a:rPr>
              <a:t>Time</a:t>
            </a:r>
            <a:r>
              <a:rPr lang="en-US" altLang="en-US" dirty="0">
                <a:solidFill>
                  <a:schemeClr val="accent5"/>
                </a:solidFill>
                <a:ea typeface="ＭＳ Ｐゴシック" panose="020B0600070205080204" pitchFamily="34" charset="-128"/>
              </a:rPr>
              <a:t> as a RM Factor</a:t>
            </a:r>
          </a:p>
        </p:txBody>
      </p:sp>
      <p:sp>
        <p:nvSpPr>
          <p:cNvPr id="25605" name="Rectangle 3"/>
          <p:cNvSpPr>
            <a:spLocks noGrp="1" noChangeArrowheads="1"/>
          </p:cNvSpPr>
          <p:nvPr>
            <p:ph idx="1"/>
          </p:nvPr>
        </p:nvSpPr>
        <p:spPr>
          <a:xfrm>
            <a:off x="914400" y="1066800"/>
            <a:ext cx="10363200" cy="5334000"/>
          </a:xfrm>
        </p:spPr>
        <p:txBody>
          <a:bodyPr>
            <a:noAutofit/>
          </a:bodyPr>
          <a:lstStyle/>
          <a:p>
            <a:pPr marL="174625" indent="-174625" algn="ctr" eaLnBrk="1" hangingPunct="1">
              <a:lnSpc>
                <a:spcPct val="20000"/>
              </a:lnSpc>
            </a:pPr>
            <a:endParaRPr lang="en-US" altLang="en-US" sz="1800" dirty="0">
              <a:ea typeface="ＭＳ Ｐゴシック" panose="020B0600070205080204" pitchFamily="34" charset="-128"/>
            </a:endParaRPr>
          </a:p>
          <a:p>
            <a:pPr marL="174625" lvl="3" indent="-174625" algn="ctr">
              <a:lnSpc>
                <a:spcPct val="20000"/>
              </a:lnSpc>
              <a:buNone/>
            </a:pPr>
            <a:r>
              <a:rPr lang="en-US" altLang="en-US" sz="1800" dirty="0">
                <a:ea typeface="ＭＳ Ｐゴシック" panose="020B0600070205080204" pitchFamily="34" charset="-128"/>
              </a:rPr>
              <a:t>Can answer questions such as:</a:t>
            </a:r>
          </a:p>
          <a:p>
            <a:pPr marL="174625" lvl="3" indent="-174625" algn="ctr">
              <a:lnSpc>
                <a:spcPct val="20000"/>
              </a:lnSpc>
              <a:buNone/>
            </a:pPr>
            <a:endParaRPr lang="en-US" altLang="en-US" sz="1800" dirty="0">
              <a:ea typeface="ＭＳ Ｐゴシック" panose="020B0600070205080204" pitchFamily="34" charset="-128"/>
            </a:endParaRPr>
          </a:p>
          <a:p>
            <a:pPr marL="174625" lvl="4" indent="-174625" algn="ctr">
              <a:buNone/>
            </a:pPr>
            <a:r>
              <a:rPr lang="en-US" altLang="en-US" sz="1800" i="1" dirty="0">
                <a:latin typeface="Georgia" panose="02040502050405020303" pitchFamily="18" charset="0"/>
                <a:ea typeface="ＭＳ Ｐゴシック" panose="020B0600070205080204" pitchFamily="34" charset="-128"/>
              </a:rPr>
              <a:t>Do measurements on outcome change over time or conditions?</a:t>
            </a:r>
          </a:p>
          <a:p>
            <a:pPr marL="174625" lvl="4" indent="-174625" algn="ctr">
              <a:buNone/>
            </a:pPr>
            <a:r>
              <a:rPr lang="en-US" altLang="en-US" sz="1800" i="1" dirty="0">
                <a:latin typeface="Georgia" panose="02040502050405020303" pitchFamily="18" charset="0"/>
                <a:ea typeface="ＭＳ Ｐゴシック" panose="020B0600070205080204" pitchFamily="34" charset="-128"/>
              </a:rPr>
              <a:t>Is change linear? Quadratic? </a:t>
            </a:r>
          </a:p>
          <a:p>
            <a:pPr marL="174625" lvl="4" indent="-174625" algn="ctr">
              <a:buNone/>
            </a:pPr>
            <a:r>
              <a:rPr lang="en-US" altLang="en-US" sz="1800" i="1" dirty="0">
                <a:latin typeface="Georgia" panose="02040502050405020303" pitchFamily="18" charset="0"/>
                <a:ea typeface="ＭＳ Ｐゴシック" panose="020B0600070205080204" pitchFamily="34" charset="-128"/>
              </a:rPr>
              <a:t>Is change positive or negative?</a:t>
            </a:r>
          </a:p>
          <a:p>
            <a:pPr marL="174625" lvl="4" indent="-174625" algn="ctr">
              <a:buNone/>
            </a:pPr>
            <a:r>
              <a:rPr lang="en-US" altLang="en-US" sz="1800" i="1" dirty="0">
                <a:latin typeface="Georgia" panose="02040502050405020303" pitchFamily="18" charset="0"/>
                <a:ea typeface="ＭＳ Ｐゴシック" panose="020B0600070205080204" pitchFamily="34" charset="-128"/>
              </a:rPr>
              <a:t>Does change 1</a:t>
            </a:r>
            <a:r>
              <a:rPr lang="en-US" altLang="en-US" sz="1800" i="1" baseline="30000" dirty="0">
                <a:latin typeface="Georgia" panose="02040502050405020303" pitchFamily="18" charset="0"/>
                <a:ea typeface="ＭＳ Ｐゴシック" panose="020B0600070205080204" pitchFamily="34" charset="-128"/>
              </a:rPr>
              <a:t>st </a:t>
            </a:r>
            <a:r>
              <a:rPr lang="en-US" altLang="en-US" sz="1800" i="1" dirty="0">
                <a:latin typeface="Georgia" panose="02040502050405020303" pitchFamily="18" charset="0"/>
                <a:ea typeface="ＭＳ Ｐゴシック" panose="020B0600070205080204" pitchFamily="34" charset="-128"/>
              </a:rPr>
              <a:t>increase, then decrease (or vice versa)?</a:t>
            </a:r>
          </a:p>
          <a:p>
            <a:pPr marL="174625" lvl="4" indent="-174625" algn="ctr">
              <a:buNone/>
            </a:pPr>
            <a:r>
              <a:rPr lang="en-US" altLang="en-US" sz="1800" i="1" dirty="0">
                <a:latin typeface="Georgia" panose="02040502050405020303" pitchFamily="18" charset="0"/>
                <a:ea typeface="ＭＳ Ｐゴシック" panose="020B0600070205080204" pitchFamily="34" charset="-128"/>
              </a:rPr>
              <a:t>How long does change last?</a:t>
            </a:r>
          </a:p>
          <a:p>
            <a:pPr marL="174625" lvl="4" indent="-174625" algn="ctr">
              <a:buNone/>
            </a:pPr>
            <a:r>
              <a:rPr lang="en-US" altLang="en-US" sz="1800" i="1" dirty="0">
                <a:latin typeface="Georgia" panose="02040502050405020303" pitchFamily="18" charset="0"/>
                <a:ea typeface="ＭＳ Ｐゴシック" panose="020B0600070205080204" pitchFamily="34" charset="-128"/>
              </a:rPr>
              <a:t>Is change permanent over duration of study?</a:t>
            </a:r>
          </a:p>
          <a:p>
            <a:pPr marL="174625" lvl="4" indent="-174625" algn="ctr">
              <a:buNone/>
            </a:pPr>
            <a:r>
              <a:rPr lang="en-US" altLang="en-US" sz="1800" i="1" dirty="0">
                <a:latin typeface="Georgia" panose="02040502050405020303" pitchFamily="18" charset="0"/>
                <a:ea typeface="ＭＳ Ｐゴシック" panose="020B0600070205080204" pitchFamily="34" charset="-128"/>
              </a:rPr>
              <a:t>Is outcome same at beginning and end of study? </a:t>
            </a:r>
          </a:p>
          <a:p>
            <a:pPr marL="1097280" lvl="4" indent="0" algn="ctr">
              <a:buNone/>
            </a:pPr>
            <a:endParaRPr lang="en-US" altLang="en-US" sz="1000" i="1" dirty="0">
              <a:ea typeface="ＭＳ Ｐゴシック" panose="020B0600070205080204" pitchFamily="34" charset="-128"/>
            </a:endParaRPr>
          </a:p>
          <a:p>
            <a:r>
              <a:rPr lang="en-US" altLang="en-US" sz="2000" dirty="0">
                <a:latin typeface="Georgia" panose="02040502050405020303" pitchFamily="18" charset="0"/>
                <a:ea typeface="ＭＳ Ｐゴシック" panose="020B0600070205080204" pitchFamily="34" charset="-128"/>
              </a:rPr>
              <a:t>Researcher chooses </a:t>
            </a:r>
            <a:r>
              <a:rPr lang="en-US" altLang="en-US" sz="2000" u="sng" dirty="0">
                <a:latin typeface="Georgia" panose="02040502050405020303" pitchFamily="18" charset="0"/>
                <a:ea typeface="ＭＳ Ｐゴシック" panose="020B0600070205080204" pitchFamily="34" charset="-128"/>
              </a:rPr>
              <a:t>when</a:t>
            </a:r>
            <a:r>
              <a:rPr lang="en-US" altLang="en-US" sz="2000" dirty="0">
                <a:latin typeface="Georgia" panose="02040502050405020303" pitchFamily="18" charset="0"/>
                <a:ea typeface="ＭＳ Ｐゴシック" panose="020B0600070205080204" pitchFamily="34" charset="-128"/>
              </a:rPr>
              <a:t> and </a:t>
            </a:r>
            <a:r>
              <a:rPr lang="en-US" altLang="en-US" sz="2000" u="sng" dirty="0">
                <a:latin typeface="Georgia" panose="02040502050405020303" pitchFamily="18" charset="0"/>
                <a:ea typeface="ＭＳ Ｐゴシック" panose="020B0600070205080204" pitchFamily="34" charset="-128"/>
              </a:rPr>
              <a:t>how frequently</a:t>
            </a:r>
            <a:r>
              <a:rPr lang="en-US" altLang="en-US" sz="2000" dirty="0">
                <a:latin typeface="Georgia" panose="02040502050405020303" pitchFamily="18" charset="0"/>
                <a:ea typeface="ＭＳ Ｐゴシック" panose="020B0600070205080204" pitchFamily="34" charset="-128"/>
              </a:rPr>
              <a:t> to observe outcome, </a:t>
            </a:r>
            <a:r>
              <a:rPr lang="en-US" altLang="en-US" sz="2000" dirty="0">
                <a:solidFill>
                  <a:schemeClr val="accent6"/>
                </a:solidFill>
                <a:latin typeface="Georgia" panose="02040502050405020303" pitchFamily="18" charset="0"/>
                <a:ea typeface="ＭＳ Ｐゴシック" panose="020B0600070205080204" pitchFamily="34" charset="-128"/>
              </a:rPr>
              <a:t>time</a:t>
            </a:r>
            <a:r>
              <a:rPr lang="en-US" altLang="en-US" sz="2000" dirty="0">
                <a:latin typeface="Georgia" panose="02040502050405020303" pitchFamily="18" charset="0"/>
                <a:ea typeface="ＭＳ Ｐゴシック" panose="020B0600070205080204" pitchFamily="34" charset="-128"/>
              </a:rPr>
              <a:t> is not traditionally considered experimental variable</a:t>
            </a:r>
          </a:p>
          <a:p>
            <a:pPr lvl="1"/>
            <a:r>
              <a:rPr lang="en-US" altLang="en-US" sz="1600" dirty="0">
                <a:latin typeface="Georgia" panose="02040502050405020303" pitchFamily="18" charset="0"/>
                <a:ea typeface="ＭＳ Ｐゴシック" panose="020B0600070205080204" pitchFamily="34" charset="-128"/>
              </a:rPr>
              <a:t>Not a manipulated factor, cannot counterbalance time, or randomize participants to have different times or orders of observation</a:t>
            </a:r>
          </a:p>
          <a:p>
            <a:pPr lvl="1"/>
            <a:r>
              <a:rPr lang="en-US" altLang="en-US" sz="1600" dirty="0">
                <a:latin typeface="Georgia" panose="02040502050405020303" pitchFamily="18" charset="0"/>
                <a:ea typeface="ＭＳ Ｐゴシック" panose="020B0600070205080204" pitchFamily="34" charset="-128"/>
              </a:rPr>
              <a:t>Although many experiments are longitudinal, they include an additional treatment variable that is experimentally manipulated</a:t>
            </a:r>
            <a:endParaRPr lang="en-US" altLang="en-US" dirty="0">
              <a:latin typeface="Georgia" panose="02040502050405020303" pitchFamily="18" charset="0"/>
              <a:ea typeface="ＭＳ Ｐゴシック" panose="020B0600070205080204" pitchFamily="34" charset="-128"/>
            </a:endParaRPr>
          </a:p>
          <a:p>
            <a:r>
              <a:rPr lang="en-US" altLang="en-US" sz="2000" dirty="0">
                <a:solidFill>
                  <a:schemeClr val="accent5"/>
                </a:solidFill>
                <a:latin typeface="Georgia" panose="02040502050405020303" pitchFamily="18" charset="0"/>
                <a:ea typeface="ＭＳ Ｐゴシック" panose="020B0600070205080204" pitchFamily="34" charset="-128"/>
              </a:rPr>
              <a:t>Time intervals must be </a:t>
            </a:r>
            <a:r>
              <a:rPr lang="en-US" altLang="en-US" sz="2000" u="sng" dirty="0">
                <a:solidFill>
                  <a:schemeClr val="accent5"/>
                </a:solidFill>
                <a:latin typeface="Georgia" panose="02040502050405020303" pitchFamily="18" charset="0"/>
                <a:ea typeface="ＭＳ Ｐゴシック" panose="020B0600070205080204" pitchFamily="34" charset="-128"/>
              </a:rPr>
              <a:t>equally spaced</a:t>
            </a:r>
          </a:p>
          <a:p>
            <a:pPr lvl="1"/>
            <a:r>
              <a:rPr lang="en-US" altLang="en-US" sz="2000" dirty="0">
                <a:latin typeface="Georgia" panose="02040502050405020303" pitchFamily="18" charset="0"/>
                <a:ea typeface="ＭＳ Ｐゴシック" panose="020B0600070205080204" pitchFamily="34" charset="-128"/>
              </a:rPr>
              <a:t>If spacing is unequal, ANOVA with </a:t>
            </a:r>
            <a:r>
              <a:rPr lang="en-US" altLang="en-US" sz="2000" u="sng" dirty="0">
                <a:latin typeface="Georgia" panose="02040502050405020303" pitchFamily="18" charset="0"/>
                <a:ea typeface="ＭＳ Ｐゴシック" panose="020B0600070205080204" pitchFamily="34" charset="-128"/>
              </a:rPr>
              <a:t>random-effects must be used instead</a:t>
            </a:r>
          </a:p>
          <a:p>
            <a:pPr lvl="1" eaLnBrk="1" hangingPunct="1">
              <a:lnSpc>
                <a:spcPct val="90000"/>
              </a:lnSpc>
            </a:pPr>
            <a:endParaRPr lang="en-US" altLang="en-US" dirty="0">
              <a:ea typeface="ＭＳ Ｐゴシック" panose="020B0600070205080204" pitchFamily="34" charset="-128"/>
            </a:endParaRPr>
          </a:p>
        </p:txBody>
      </p:sp>
      <p:sp>
        <p:nvSpPr>
          <p:cNvPr id="256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AF7BB13-1C38-4292-A5A4-D3002305DB00}" type="slidenum">
              <a:rPr lang="en-US" altLang="en-US" sz="1400">
                <a:latin typeface="Georgia Regular" panose="02040502050405020303" pitchFamily="18" charset="0"/>
              </a:rPr>
              <a:pPr eaLnBrk="1" hangingPunct="1"/>
              <a:t>8</a:t>
            </a:fld>
            <a:endParaRPr lang="en-US" altLang="en-US" sz="1400" dirty="0">
              <a:latin typeface="Georgia Regular" panose="020405020504050203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605">
                                            <p:txEl>
                                              <p:pRg st="3" end="3"/>
                                            </p:txEl>
                                          </p:spTgt>
                                        </p:tgtEl>
                                        <p:attrNameLst>
                                          <p:attrName>style.visibility</p:attrName>
                                        </p:attrNameLst>
                                      </p:cBhvr>
                                      <p:to>
                                        <p:strVal val="visible"/>
                                      </p:to>
                                    </p:set>
                                    <p:animEffect transition="in" filter="fade">
                                      <p:cBhvr>
                                        <p:cTn id="7" dur="1000"/>
                                        <p:tgtEl>
                                          <p:spTgt spid="25605">
                                            <p:txEl>
                                              <p:pRg st="3" end="3"/>
                                            </p:txEl>
                                          </p:spTgt>
                                        </p:tgtEl>
                                      </p:cBhvr>
                                    </p:animEffect>
                                    <p:anim calcmode="lin" valueType="num">
                                      <p:cBhvr>
                                        <p:cTn id="8" dur="1000" fill="hold"/>
                                        <p:tgtEl>
                                          <p:spTgt spid="25605">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25605">
                                            <p:txEl>
                                              <p:pRg st="3" end="3"/>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5605">
                                            <p:txEl>
                                              <p:pRg st="4" end="4"/>
                                            </p:txEl>
                                          </p:spTgt>
                                        </p:tgtEl>
                                        <p:attrNameLst>
                                          <p:attrName>style.visibility</p:attrName>
                                        </p:attrNameLst>
                                      </p:cBhvr>
                                      <p:to>
                                        <p:strVal val="visible"/>
                                      </p:to>
                                    </p:set>
                                    <p:animEffect transition="in" filter="fade">
                                      <p:cBhvr>
                                        <p:cTn id="13" dur="1000"/>
                                        <p:tgtEl>
                                          <p:spTgt spid="25605">
                                            <p:txEl>
                                              <p:pRg st="4" end="4"/>
                                            </p:txEl>
                                          </p:spTgt>
                                        </p:tgtEl>
                                      </p:cBhvr>
                                    </p:animEffect>
                                    <p:anim calcmode="lin" valueType="num">
                                      <p:cBhvr>
                                        <p:cTn id="14" dur="1000" fill="hold"/>
                                        <p:tgtEl>
                                          <p:spTgt spid="25605">
                                            <p:txEl>
                                              <p:pRg st="4" end="4"/>
                                            </p:txEl>
                                          </p:spTgt>
                                        </p:tgtEl>
                                        <p:attrNameLst>
                                          <p:attrName>ppt_x</p:attrName>
                                        </p:attrNameLst>
                                      </p:cBhvr>
                                      <p:tavLst>
                                        <p:tav tm="0">
                                          <p:val>
                                            <p:strVal val="#ppt_x"/>
                                          </p:val>
                                        </p:tav>
                                        <p:tav tm="100000">
                                          <p:val>
                                            <p:strVal val="#ppt_x"/>
                                          </p:val>
                                        </p:tav>
                                      </p:tavLst>
                                    </p:anim>
                                    <p:anim calcmode="lin" valueType="num">
                                      <p:cBhvr>
                                        <p:cTn id="15" dur="1000" fill="hold"/>
                                        <p:tgtEl>
                                          <p:spTgt spid="25605">
                                            <p:txEl>
                                              <p:pRg st="4" end="4"/>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5605">
                                            <p:txEl>
                                              <p:pRg st="5" end="5"/>
                                            </p:txEl>
                                          </p:spTgt>
                                        </p:tgtEl>
                                        <p:attrNameLst>
                                          <p:attrName>style.visibility</p:attrName>
                                        </p:attrNameLst>
                                      </p:cBhvr>
                                      <p:to>
                                        <p:strVal val="visible"/>
                                      </p:to>
                                    </p:set>
                                    <p:animEffect transition="in" filter="fade">
                                      <p:cBhvr>
                                        <p:cTn id="19" dur="1000"/>
                                        <p:tgtEl>
                                          <p:spTgt spid="25605">
                                            <p:txEl>
                                              <p:pRg st="5" end="5"/>
                                            </p:txEl>
                                          </p:spTgt>
                                        </p:tgtEl>
                                      </p:cBhvr>
                                    </p:animEffect>
                                    <p:anim calcmode="lin" valueType="num">
                                      <p:cBhvr>
                                        <p:cTn id="20" dur="1000" fill="hold"/>
                                        <p:tgtEl>
                                          <p:spTgt spid="25605">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25605">
                                            <p:txEl>
                                              <p:pRg st="5" end="5"/>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25605">
                                            <p:txEl>
                                              <p:pRg st="6" end="6"/>
                                            </p:txEl>
                                          </p:spTgt>
                                        </p:tgtEl>
                                        <p:attrNameLst>
                                          <p:attrName>style.visibility</p:attrName>
                                        </p:attrNameLst>
                                      </p:cBhvr>
                                      <p:to>
                                        <p:strVal val="visible"/>
                                      </p:to>
                                    </p:set>
                                    <p:animEffect transition="in" filter="fade">
                                      <p:cBhvr>
                                        <p:cTn id="25" dur="1000"/>
                                        <p:tgtEl>
                                          <p:spTgt spid="25605">
                                            <p:txEl>
                                              <p:pRg st="6" end="6"/>
                                            </p:txEl>
                                          </p:spTgt>
                                        </p:tgtEl>
                                      </p:cBhvr>
                                    </p:animEffect>
                                    <p:anim calcmode="lin" valueType="num">
                                      <p:cBhvr>
                                        <p:cTn id="26" dur="1000" fill="hold"/>
                                        <p:tgtEl>
                                          <p:spTgt spid="25605">
                                            <p:txEl>
                                              <p:pRg st="6" end="6"/>
                                            </p:txEl>
                                          </p:spTgt>
                                        </p:tgtEl>
                                        <p:attrNameLst>
                                          <p:attrName>ppt_x</p:attrName>
                                        </p:attrNameLst>
                                      </p:cBhvr>
                                      <p:tavLst>
                                        <p:tav tm="0">
                                          <p:val>
                                            <p:strVal val="#ppt_x"/>
                                          </p:val>
                                        </p:tav>
                                        <p:tav tm="100000">
                                          <p:val>
                                            <p:strVal val="#ppt_x"/>
                                          </p:val>
                                        </p:tav>
                                      </p:tavLst>
                                    </p:anim>
                                    <p:anim calcmode="lin" valueType="num">
                                      <p:cBhvr>
                                        <p:cTn id="27" dur="1000" fill="hold"/>
                                        <p:tgtEl>
                                          <p:spTgt spid="25605">
                                            <p:txEl>
                                              <p:pRg st="6" end="6"/>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25605">
                                            <p:txEl>
                                              <p:pRg st="7" end="7"/>
                                            </p:txEl>
                                          </p:spTgt>
                                        </p:tgtEl>
                                        <p:attrNameLst>
                                          <p:attrName>style.visibility</p:attrName>
                                        </p:attrNameLst>
                                      </p:cBhvr>
                                      <p:to>
                                        <p:strVal val="visible"/>
                                      </p:to>
                                    </p:set>
                                    <p:animEffect transition="in" filter="fade">
                                      <p:cBhvr>
                                        <p:cTn id="31" dur="1000"/>
                                        <p:tgtEl>
                                          <p:spTgt spid="25605">
                                            <p:txEl>
                                              <p:pRg st="7" end="7"/>
                                            </p:txEl>
                                          </p:spTgt>
                                        </p:tgtEl>
                                      </p:cBhvr>
                                    </p:animEffect>
                                    <p:anim calcmode="lin" valueType="num">
                                      <p:cBhvr>
                                        <p:cTn id="32" dur="1000" fill="hold"/>
                                        <p:tgtEl>
                                          <p:spTgt spid="25605">
                                            <p:txEl>
                                              <p:pRg st="7" end="7"/>
                                            </p:txEl>
                                          </p:spTgt>
                                        </p:tgtEl>
                                        <p:attrNameLst>
                                          <p:attrName>ppt_x</p:attrName>
                                        </p:attrNameLst>
                                      </p:cBhvr>
                                      <p:tavLst>
                                        <p:tav tm="0">
                                          <p:val>
                                            <p:strVal val="#ppt_x"/>
                                          </p:val>
                                        </p:tav>
                                        <p:tav tm="100000">
                                          <p:val>
                                            <p:strVal val="#ppt_x"/>
                                          </p:val>
                                        </p:tav>
                                      </p:tavLst>
                                    </p:anim>
                                    <p:anim calcmode="lin" valueType="num">
                                      <p:cBhvr>
                                        <p:cTn id="33" dur="1000" fill="hold"/>
                                        <p:tgtEl>
                                          <p:spTgt spid="25605">
                                            <p:txEl>
                                              <p:pRg st="7" end="7"/>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25605">
                                            <p:txEl>
                                              <p:pRg st="8" end="8"/>
                                            </p:txEl>
                                          </p:spTgt>
                                        </p:tgtEl>
                                        <p:attrNameLst>
                                          <p:attrName>style.visibility</p:attrName>
                                        </p:attrNameLst>
                                      </p:cBhvr>
                                      <p:to>
                                        <p:strVal val="visible"/>
                                      </p:to>
                                    </p:set>
                                    <p:animEffect transition="in" filter="fade">
                                      <p:cBhvr>
                                        <p:cTn id="37" dur="1000"/>
                                        <p:tgtEl>
                                          <p:spTgt spid="25605">
                                            <p:txEl>
                                              <p:pRg st="8" end="8"/>
                                            </p:txEl>
                                          </p:spTgt>
                                        </p:tgtEl>
                                      </p:cBhvr>
                                    </p:animEffect>
                                    <p:anim calcmode="lin" valueType="num">
                                      <p:cBhvr>
                                        <p:cTn id="38" dur="1000" fill="hold"/>
                                        <p:tgtEl>
                                          <p:spTgt spid="25605">
                                            <p:txEl>
                                              <p:pRg st="8" end="8"/>
                                            </p:txEl>
                                          </p:spTgt>
                                        </p:tgtEl>
                                        <p:attrNameLst>
                                          <p:attrName>ppt_x</p:attrName>
                                        </p:attrNameLst>
                                      </p:cBhvr>
                                      <p:tavLst>
                                        <p:tav tm="0">
                                          <p:val>
                                            <p:strVal val="#ppt_x"/>
                                          </p:val>
                                        </p:tav>
                                        <p:tav tm="100000">
                                          <p:val>
                                            <p:strVal val="#ppt_x"/>
                                          </p:val>
                                        </p:tav>
                                      </p:tavLst>
                                    </p:anim>
                                    <p:anim calcmode="lin" valueType="num">
                                      <p:cBhvr>
                                        <p:cTn id="39" dur="1000" fill="hold"/>
                                        <p:tgtEl>
                                          <p:spTgt spid="25605">
                                            <p:txEl>
                                              <p:pRg st="8" end="8"/>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nodeType="afterEffect">
                                  <p:stCondLst>
                                    <p:cond delay="0"/>
                                  </p:stCondLst>
                                  <p:childTnLst>
                                    <p:set>
                                      <p:cBhvr>
                                        <p:cTn id="42" dur="1" fill="hold">
                                          <p:stCondLst>
                                            <p:cond delay="0"/>
                                          </p:stCondLst>
                                        </p:cTn>
                                        <p:tgtEl>
                                          <p:spTgt spid="25605">
                                            <p:txEl>
                                              <p:pRg st="9" end="9"/>
                                            </p:txEl>
                                          </p:spTgt>
                                        </p:tgtEl>
                                        <p:attrNameLst>
                                          <p:attrName>style.visibility</p:attrName>
                                        </p:attrNameLst>
                                      </p:cBhvr>
                                      <p:to>
                                        <p:strVal val="visible"/>
                                      </p:to>
                                    </p:set>
                                    <p:animEffect transition="in" filter="fade">
                                      <p:cBhvr>
                                        <p:cTn id="43" dur="1000"/>
                                        <p:tgtEl>
                                          <p:spTgt spid="25605">
                                            <p:txEl>
                                              <p:pRg st="9" end="9"/>
                                            </p:txEl>
                                          </p:spTgt>
                                        </p:tgtEl>
                                      </p:cBhvr>
                                    </p:animEffect>
                                    <p:anim calcmode="lin" valueType="num">
                                      <p:cBhvr>
                                        <p:cTn id="44" dur="1000" fill="hold"/>
                                        <p:tgtEl>
                                          <p:spTgt spid="25605">
                                            <p:txEl>
                                              <p:pRg st="9" end="9"/>
                                            </p:txEl>
                                          </p:spTgt>
                                        </p:tgtEl>
                                        <p:attrNameLst>
                                          <p:attrName>ppt_x</p:attrName>
                                        </p:attrNameLst>
                                      </p:cBhvr>
                                      <p:tavLst>
                                        <p:tav tm="0">
                                          <p:val>
                                            <p:strVal val="#ppt_x"/>
                                          </p:val>
                                        </p:tav>
                                        <p:tav tm="100000">
                                          <p:val>
                                            <p:strVal val="#ppt_x"/>
                                          </p:val>
                                        </p:tav>
                                      </p:tavLst>
                                    </p:anim>
                                    <p:anim calcmode="lin" valueType="num">
                                      <p:cBhvr>
                                        <p:cTn id="45" dur="1000" fill="hold"/>
                                        <p:tgtEl>
                                          <p:spTgt spid="25605">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25605">
                                            <p:txEl>
                                              <p:pRg st="11" end="11"/>
                                            </p:txEl>
                                          </p:spTgt>
                                        </p:tgtEl>
                                        <p:attrNameLst>
                                          <p:attrName>style.visibility</p:attrName>
                                        </p:attrNameLst>
                                      </p:cBhvr>
                                      <p:to>
                                        <p:strVal val="visible"/>
                                      </p:to>
                                    </p:set>
                                    <p:animEffect transition="in" filter="fade">
                                      <p:cBhvr>
                                        <p:cTn id="50" dur="1000"/>
                                        <p:tgtEl>
                                          <p:spTgt spid="25605">
                                            <p:txEl>
                                              <p:pRg st="11" end="11"/>
                                            </p:txEl>
                                          </p:spTgt>
                                        </p:tgtEl>
                                      </p:cBhvr>
                                    </p:animEffect>
                                    <p:anim calcmode="lin" valueType="num">
                                      <p:cBhvr>
                                        <p:cTn id="51" dur="1000" fill="hold"/>
                                        <p:tgtEl>
                                          <p:spTgt spid="25605">
                                            <p:txEl>
                                              <p:pRg st="11" end="11"/>
                                            </p:txEl>
                                          </p:spTgt>
                                        </p:tgtEl>
                                        <p:attrNameLst>
                                          <p:attrName>ppt_x</p:attrName>
                                        </p:attrNameLst>
                                      </p:cBhvr>
                                      <p:tavLst>
                                        <p:tav tm="0">
                                          <p:val>
                                            <p:strVal val="#ppt_x"/>
                                          </p:val>
                                        </p:tav>
                                        <p:tav tm="100000">
                                          <p:val>
                                            <p:strVal val="#ppt_x"/>
                                          </p:val>
                                        </p:tav>
                                      </p:tavLst>
                                    </p:anim>
                                    <p:anim calcmode="lin" valueType="num">
                                      <p:cBhvr>
                                        <p:cTn id="52" dur="1000" fill="hold"/>
                                        <p:tgtEl>
                                          <p:spTgt spid="25605">
                                            <p:txEl>
                                              <p:pRg st="11" end="11"/>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25605">
                                            <p:txEl>
                                              <p:pRg st="12" end="12"/>
                                            </p:txEl>
                                          </p:spTgt>
                                        </p:tgtEl>
                                        <p:attrNameLst>
                                          <p:attrName>style.visibility</p:attrName>
                                        </p:attrNameLst>
                                      </p:cBhvr>
                                      <p:to>
                                        <p:strVal val="visible"/>
                                      </p:to>
                                    </p:set>
                                    <p:animEffect transition="in" filter="fade">
                                      <p:cBhvr>
                                        <p:cTn id="55" dur="1000"/>
                                        <p:tgtEl>
                                          <p:spTgt spid="25605">
                                            <p:txEl>
                                              <p:pRg st="12" end="12"/>
                                            </p:txEl>
                                          </p:spTgt>
                                        </p:tgtEl>
                                      </p:cBhvr>
                                    </p:animEffect>
                                    <p:anim calcmode="lin" valueType="num">
                                      <p:cBhvr>
                                        <p:cTn id="56" dur="1000" fill="hold"/>
                                        <p:tgtEl>
                                          <p:spTgt spid="25605">
                                            <p:txEl>
                                              <p:pRg st="12" end="12"/>
                                            </p:txEl>
                                          </p:spTgt>
                                        </p:tgtEl>
                                        <p:attrNameLst>
                                          <p:attrName>ppt_x</p:attrName>
                                        </p:attrNameLst>
                                      </p:cBhvr>
                                      <p:tavLst>
                                        <p:tav tm="0">
                                          <p:val>
                                            <p:strVal val="#ppt_x"/>
                                          </p:val>
                                        </p:tav>
                                        <p:tav tm="100000">
                                          <p:val>
                                            <p:strVal val="#ppt_x"/>
                                          </p:val>
                                        </p:tav>
                                      </p:tavLst>
                                    </p:anim>
                                    <p:anim calcmode="lin" valueType="num">
                                      <p:cBhvr>
                                        <p:cTn id="57" dur="1000" fill="hold"/>
                                        <p:tgtEl>
                                          <p:spTgt spid="25605">
                                            <p:txEl>
                                              <p:pRg st="12" end="12"/>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25605">
                                            <p:txEl>
                                              <p:pRg st="13" end="13"/>
                                            </p:txEl>
                                          </p:spTgt>
                                        </p:tgtEl>
                                        <p:attrNameLst>
                                          <p:attrName>style.visibility</p:attrName>
                                        </p:attrNameLst>
                                      </p:cBhvr>
                                      <p:to>
                                        <p:strVal val="visible"/>
                                      </p:to>
                                    </p:set>
                                    <p:animEffect transition="in" filter="fade">
                                      <p:cBhvr>
                                        <p:cTn id="60" dur="1000"/>
                                        <p:tgtEl>
                                          <p:spTgt spid="25605">
                                            <p:txEl>
                                              <p:pRg st="13" end="13"/>
                                            </p:txEl>
                                          </p:spTgt>
                                        </p:tgtEl>
                                      </p:cBhvr>
                                    </p:animEffect>
                                    <p:anim calcmode="lin" valueType="num">
                                      <p:cBhvr>
                                        <p:cTn id="61" dur="1000" fill="hold"/>
                                        <p:tgtEl>
                                          <p:spTgt spid="25605">
                                            <p:txEl>
                                              <p:pRg st="13" end="13"/>
                                            </p:txEl>
                                          </p:spTgt>
                                        </p:tgtEl>
                                        <p:attrNameLst>
                                          <p:attrName>ppt_x</p:attrName>
                                        </p:attrNameLst>
                                      </p:cBhvr>
                                      <p:tavLst>
                                        <p:tav tm="0">
                                          <p:val>
                                            <p:strVal val="#ppt_x"/>
                                          </p:val>
                                        </p:tav>
                                        <p:tav tm="100000">
                                          <p:val>
                                            <p:strVal val="#ppt_x"/>
                                          </p:val>
                                        </p:tav>
                                      </p:tavLst>
                                    </p:anim>
                                    <p:anim calcmode="lin" valueType="num">
                                      <p:cBhvr>
                                        <p:cTn id="62" dur="1000" fill="hold"/>
                                        <p:tgtEl>
                                          <p:spTgt spid="25605">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25605">
                                            <p:txEl>
                                              <p:pRg st="14" end="14"/>
                                            </p:txEl>
                                          </p:spTgt>
                                        </p:tgtEl>
                                        <p:attrNameLst>
                                          <p:attrName>style.visibility</p:attrName>
                                        </p:attrNameLst>
                                      </p:cBhvr>
                                      <p:to>
                                        <p:strVal val="visible"/>
                                      </p:to>
                                    </p:set>
                                    <p:animEffect transition="in" filter="fade">
                                      <p:cBhvr>
                                        <p:cTn id="67" dur="1000"/>
                                        <p:tgtEl>
                                          <p:spTgt spid="25605">
                                            <p:txEl>
                                              <p:pRg st="14" end="14"/>
                                            </p:txEl>
                                          </p:spTgt>
                                        </p:tgtEl>
                                      </p:cBhvr>
                                    </p:animEffect>
                                    <p:anim calcmode="lin" valueType="num">
                                      <p:cBhvr>
                                        <p:cTn id="68" dur="1000" fill="hold"/>
                                        <p:tgtEl>
                                          <p:spTgt spid="25605">
                                            <p:txEl>
                                              <p:pRg st="14" end="14"/>
                                            </p:txEl>
                                          </p:spTgt>
                                        </p:tgtEl>
                                        <p:attrNameLst>
                                          <p:attrName>ppt_x</p:attrName>
                                        </p:attrNameLst>
                                      </p:cBhvr>
                                      <p:tavLst>
                                        <p:tav tm="0">
                                          <p:val>
                                            <p:strVal val="#ppt_x"/>
                                          </p:val>
                                        </p:tav>
                                        <p:tav tm="100000">
                                          <p:val>
                                            <p:strVal val="#ppt_x"/>
                                          </p:val>
                                        </p:tav>
                                      </p:tavLst>
                                    </p:anim>
                                    <p:anim calcmode="lin" valueType="num">
                                      <p:cBhvr>
                                        <p:cTn id="69" dur="1000" fill="hold"/>
                                        <p:tgtEl>
                                          <p:spTgt spid="25605">
                                            <p:txEl>
                                              <p:pRg st="14" end="14"/>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25605">
                                            <p:txEl>
                                              <p:pRg st="15" end="15"/>
                                            </p:txEl>
                                          </p:spTgt>
                                        </p:tgtEl>
                                        <p:attrNameLst>
                                          <p:attrName>style.visibility</p:attrName>
                                        </p:attrNameLst>
                                      </p:cBhvr>
                                      <p:to>
                                        <p:strVal val="visible"/>
                                      </p:to>
                                    </p:set>
                                    <p:animEffect transition="in" filter="fade">
                                      <p:cBhvr>
                                        <p:cTn id="72" dur="1000"/>
                                        <p:tgtEl>
                                          <p:spTgt spid="25605">
                                            <p:txEl>
                                              <p:pRg st="15" end="15"/>
                                            </p:txEl>
                                          </p:spTgt>
                                        </p:tgtEl>
                                      </p:cBhvr>
                                    </p:animEffect>
                                    <p:anim calcmode="lin" valueType="num">
                                      <p:cBhvr>
                                        <p:cTn id="73" dur="1000" fill="hold"/>
                                        <p:tgtEl>
                                          <p:spTgt spid="25605">
                                            <p:txEl>
                                              <p:pRg st="15" end="15"/>
                                            </p:txEl>
                                          </p:spTgt>
                                        </p:tgtEl>
                                        <p:attrNameLst>
                                          <p:attrName>ppt_x</p:attrName>
                                        </p:attrNameLst>
                                      </p:cBhvr>
                                      <p:tavLst>
                                        <p:tav tm="0">
                                          <p:val>
                                            <p:strVal val="#ppt_x"/>
                                          </p:val>
                                        </p:tav>
                                        <p:tav tm="100000">
                                          <p:val>
                                            <p:strVal val="#ppt_x"/>
                                          </p:val>
                                        </p:tav>
                                      </p:tavLst>
                                    </p:anim>
                                    <p:anim calcmode="lin" valueType="num">
                                      <p:cBhvr>
                                        <p:cTn id="74" dur="1000" fill="hold"/>
                                        <p:tgtEl>
                                          <p:spTgt spid="25605">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8153400" y="4419600"/>
            <a:ext cx="3810000" cy="1066800"/>
          </a:xfrm>
        </p:spPr>
        <p:txBody>
          <a:bodyPr>
            <a:normAutofit fontScale="90000"/>
          </a:bodyPr>
          <a:lstStyle/>
          <a:p>
            <a:pPr algn="ctr" eaLnBrk="1" hangingPunct="1"/>
            <a:r>
              <a:rPr lang="en-US" altLang="en-US" b="1" dirty="0">
                <a:solidFill>
                  <a:schemeClr val="accent6"/>
                </a:solidFill>
                <a:latin typeface="Georgia" panose="02040502050405020303" pitchFamily="18" charset="0"/>
                <a:ea typeface="ＭＳ Ｐゴシック" panose="020B0600070205080204" pitchFamily="34" charset="-128"/>
              </a:rPr>
              <a:t>Condition</a:t>
            </a:r>
            <a:r>
              <a:rPr lang="en-US" altLang="en-US" dirty="0">
                <a:solidFill>
                  <a:schemeClr val="accent6"/>
                </a:solidFill>
                <a:ea typeface="ＭＳ Ｐゴシック" panose="020B0600070205080204" pitchFamily="34" charset="-128"/>
              </a:rPr>
              <a:t> as the</a:t>
            </a:r>
            <a:br>
              <a:rPr lang="en-US" altLang="en-US" dirty="0">
                <a:solidFill>
                  <a:schemeClr val="accent6"/>
                </a:solidFill>
                <a:ea typeface="ＭＳ Ｐゴシック" panose="020B0600070205080204" pitchFamily="34" charset="-128"/>
              </a:rPr>
            </a:br>
            <a:r>
              <a:rPr lang="en-US" altLang="en-US" dirty="0">
                <a:solidFill>
                  <a:schemeClr val="accent6"/>
                </a:solidFill>
                <a:ea typeface="ＭＳ Ｐゴシック" panose="020B0600070205080204" pitchFamily="34" charset="-128"/>
              </a:rPr>
              <a:t>RM Factor</a:t>
            </a:r>
          </a:p>
        </p:txBody>
      </p:sp>
      <p:sp>
        <p:nvSpPr>
          <p:cNvPr id="3379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CA38A29-E694-46E0-9C0C-1E85D249B50F}" type="slidenum">
              <a:rPr lang="en-US" altLang="en-US" sz="1400">
                <a:latin typeface="Georgia Regular" panose="02040502050405020303" pitchFamily="18" charset="0"/>
              </a:rPr>
              <a:pPr eaLnBrk="1" hangingPunct="1"/>
              <a:t>9</a:t>
            </a:fld>
            <a:endParaRPr lang="en-US" altLang="en-US" sz="1400" dirty="0">
              <a:latin typeface="Georgia Regular" panose="02040502050405020303" pitchFamily="18" charset="0"/>
            </a:endParaRPr>
          </a:p>
        </p:txBody>
      </p:sp>
      <p:pic>
        <p:nvPicPr>
          <p:cNvPr id="33797" name="Picture 164"/>
          <p:cNvPicPr>
            <a:picLocks noChangeAspect="1" noChangeArrowheads="1"/>
          </p:cNvPicPr>
          <p:nvPr/>
        </p:nvPicPr>
        <p:blipFill rotWithShape="1">
          <a:blip r:embed="rId2">
            <a:extLst>
              <a:ext uri="{28A0092B-C50C-407E-A947-70E740481C1C}">
                <a14:useLocalDpi xmlns:a14="http://schemas.microsoft.com/office/drawing/2010/main" val="0"/>
              </a:ext>
            </a:extLst>
          </a:blip>
          <a:srcRect b="50630"/>
          <a:stretch/>
        </p:blipFill>
        <p:spPr bwMode="auto">
          <a:xfrm>
            <a:off x="1676400" y="3771900"/>
            <a:ext cx="6553200" cy="2362200"/>
          </a:xfrm>
          <a:prstGeom prst="rect">
            <a:avLst/>
          </a:prstGeom>
          <a:solidFill>
            <a:schemeClr val="accent6">
              <a:lumMod val="20000"/>
              <a:lumOff val="80000"/>
            </a:schemeClr>
          </a:solidFill>
          <a:ln>
            <a:noFill/>
          </a:ln>
          <a:extLst/>
        </p:spPr>
      </p:pic>
      <p:pic>
        <p:nvPicPr>
          <p:cNvPr id="7" name="Picture 164"/>
          <p:cNvPicPr>
            <a:picLocks noChangeAspect="1" noChangeArrowheads="1"/>
          </p:cNvPicPr>
          <p:nvPr/>
        </p:nvPicPr>
        <p:blipFill rotWithShape="1">
          <a:blip r:embed="rId2">
            <a:extLst>
              <a:ext uri="{28A0092B-C50C-407E-A947-70E740481C1C}">
                <a14:useLocalDpi xmlns:a14="http://schemas.microsoft.com/office/drawing/2010/main" val="0"/>
              </a:ext>
            </a:extLst>
          </a:blip>
          <a:srcRect l="-868" t="51510" r="868" b="-880"/>
          <a:stretch/>
        </p:blipFill>
        <p:spPr bwMode="auto">
          <a:xfrm>
            <a:off x="3505200" y="1187450"/>
            <a:ext cx="6553200" cy="2362200"/>
          </a:xfrm>
          <a:prstGeom prst="rect">
            <a:avLst/>
          </a:prstGeom>
          <a:solidFill>
            <a:schemeClr val="accent5">
              <a:lumMod val="20000"/>
              <a:lumOff val="80000"/>
            </a:schemeClr>
          </a:solidFill>
          <a:ln>
            <a:noFill/>
          </a:ln>
          <a:extLst/>
        </p:spPr>
      </p:pic>
      <p:sp>
        <p:nvSpPr>
          <p:cNvPr id="10" name="Rectangle 2">
            <a:extLst>
              <a:ext uri="{FF2B5EF4-FFF2-40B4-BE49-F238E27FC236}">
                <a16:creationId xmlns:a16="http://schemas.microsoft.com/office/drawing/2014/main" id="{FE63702D-34ED-044E-A73D-BD3CCD4B9157}"/>
              </a:ext>
            </a:extLst>
          </p:cNvPr>
          <p:cNvSpPr txBox="1">
            <a:spLocks noChangeArrowheads="1"/>
          </p:cNvSpPr>
          <p:nvPr/>
        </p:nvSpPr>
        <p:spPr>
          <a:xfrm>
            <a:off x="381000" y="1524000"/>
            <a:ext cx="2971800" cy="1524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tx1"/>
                </a:solidFill>
                <a:latin typeface="Georgia Regular" panose="02040502050405020303" pitchFamily="18" charset="0"/>
                <a:ea typeface="+mj-ea"/>
                <a:cs typeface="+mj-cs"/>
              </a:defRPr>
            </a:lvl1pPr>
          </a:lstStyle>
          <a:p>
            <a:pPr algn="ctr"/>
            <a:r>
              <a:rPr lang="en-US" altLang="en-US" b="1" dirty="0">
                <a:solidFill>
                  <a:schemeClr val="accent5"/>
                </a:solidFill>
                <a:latin typeface="Georgia" panose="02040502050405020303" pitchFamily="18" charset="0"/>
                <a:ea typeface="ＭＳ Ｐゴシック" panose="020B0600070205080204" pitchFamily="34" charset="-128"/>
              </a:rPr>
              <a:t>Time</a:t>
            </a:r>
            <a:r>
              <a:rPr lang="en-US" altLang="en-US" dirty="0">
                <a:solidFill>
                  <a:schemeClr val="accent5"/>
                </a:solidFill>
                <a:ea typeface="ＭＳ Ｐゴシック" panose="020B0600070205080204" pitchFamily="34" charset="-128"/>
              </a:rPr>
              <a:t> as a RM Factor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3797"/>
                                        </p:tgtEl>
                                        <p:attrNameLst>
                                          <p:attrName>style.visibility</p:attrName>
                                        </p:attrNameLst>
                                      </p:cBhvr>
                                      <p:to>
                                        <p:strVal val="visible"/>
                                      </p:to>
                                    </p:set>
                                    <p:animEffect transition="in" filter="fade">
                                      <p:cBhvr>
                                        <p:cTn id="12" dur="1000"/>
                                        <p:tgtEl>
                                          <p:spTgt spid="33797"/>
                                        </p:tgtEl>
                                      </p:cBhvr>
                                    </p:animEffect>
                                    <p:anim calcmode="lin" valueType="num">
                                      <p:cBhvr>
                                        <p:cTn id="13" dur="1000" fill="hold"/>
                                        <p:tgtEl>
                                          <p:spTgt spid="33797"/>
                                        </p:tgtEl>
                                        <p:attrNameLst>
                                          <p:attrName>ppt_x</p:attrName>
                                        </p:attrNameLst>
                                      </p:cBhvr>
                                      <p:tavLst>
                                        <p:tav tm="0">
                                          <p:val>
                                            <p:strVal val="#ppt_x"/>
                                          </p:val>
                                        </p:tav>
                                        <p:tav tm="100000">
                                          <p:val>
                                            <p:strVal val="#ppt_x"/>
                                          </p:val>
                                        </p:tav>
                                      </p:tavLst>
                                    </p:anim>
                                    <p:anim calcmode="lin" valueType="num">
                                      <p:cBhvr>
                                        <p:cTn id="14" dur="1000" fill="hold"/>
                                        <p:tgtEl>
                                          <p:spTgt spid="337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8673</TotalTime>
  <Words>4493</Words>
  <Application>Microsoft Office PowerPoint</Application>
  <PresentationFormat>Widescreen</PresentationFormat>
  <Paragraphs>704</Paragraphs>
  <Slides>52</Slides>
  <Notes>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62" baseType="lpstr">
      <vt:lpstr>ＭＳ Ｐゴシック</vt:lpstr>
      <vt:lpstr>Arial</vt:lpstr>
      <vt:lpstr>Calibri</vt:lpstr>
      <vt:lpstr>Georgia</vt:lpstr>
      <vt:lpstr>Georgia Regular</vt:lpstr>
      <vt:lpstr>Monaco</vt:lpstr>
      <vt:lpstr>Times New Roman</vt:lpstr>
      <vt:lpstr>Wingdings</vt:lpstr>
      <vt:lpstr>Office Theme</vt:lpstr>
      <vt:lpstr>Equation</vt:lpstr>
      <vt:lpstr>Repeated Measures </vt:lpstr>
      <vt:lpstr>PowerPoint Presentation</vt:lpstr>
      <vt:lpstr>One-Way  Repeated Measures ANOVA</vt:lpstr>
      <vt:lpstr>PowerPoint Presentation</vt:lpstr>
      <vt:lpstr>PowerPoint Presentation</vt:lpstr>
      <vt:lpstr>Design Types</vt:lpstr>
      <vt:lpstr>PowerPoint Presentation</vt:lpstr>
      <vt:lpstr>Time as a RM Factor</vt:lpstr>
      <vt:lpstr>Condition as the RM Factor</vt:lpstr>
      <vt:lpstr>Simultaneous RM Factors</vt:lpstr>
      <vt:lpstr>Carryover Effects: The Problem…</vt:lpstr>
      <vt:lpstr>Carryover Effects: Possible Solutions</vt:lpstr>
      <vt:lpstr>Matched Designs</vt:lpstr>
      <vt:lpstr>PowerPoint Presentation</vt:lpstr>
      <vt:lpstr>Partitioning Variance</vt:lpstr>
      <vt:lpstr>SSRepeated Measure</vt:lpstr>
      <vt:lpstr>SSSubject</vt:lpstr>
      <vt:lpstr>SSinteraction</vt:lpstr>
      <vt:lpstr>PowerPoint Presentation</vt:lpstr>
      <vt:lpstr>MS Subj = SS Subj  / df Subj</vt:lpstr>
      <vt:lpstr>MSRM*S = SS RM*S   / df RM*S </vt:lpstr>
      <vt:lpstr>1-Way RM ANOVA: Summary Table</vt:lpstr>
      <vt:lpstr>Assumptions</vt:lpstr>
      <vt:lpstr>Sphericity</vt:lpstr>
      <vt:lpstr>Sphericity: Mauchly’s test</vt:lpstr>
      <vt:lpstr>Compound Symmetry</vt:lpstr>
      <vt:lpstr>PowerPoint Presentation</vt:lpstr>
      <vt:lpstr>Additivity</vt:lpstr>
      <vt:lpstr>Assessing Assumptions</vt:lpstr>
      <vt:lpstr>Violations of Assumptions</vt:lpstr>
      <vt:lpstr>Alternatives</vt:lpstr>
      <vt:lpstr>PowerPoint Presentation</vt:lpstr>
      <vt:lpstr>PowerPoint Presentation</vt:lpstr>
      <vt:lpstr>PowerPoint Presentation</vt:lpstr>
      <vt:lpstr>Effect Size: η2</vt:lpstr>
      <vt:lpstr>Effect Size: ω2</vt:lpstr>
      <vt:lpstr>PowerPoint Presentation</vt:lpstr>
      <vt:lpstr>PowerPoint Presentation</vt:lpstr>
      <vt:lpstr>PowerPoint Presentation</vt:lpstr>
      <vt:lpstr>Factorial RM ANOVA</vt:lpstr>
      <vt:lpstr>Factorial RM ANOVA</vt:lpstr>
      <vt:lpstr>Factorial RM ANOVA: Summary Table</vt:lpstr>
      <vt:lpstr>Effect Size: η2</vt:lpstr>
      <vt:lpstr>Effect Size: ω2</vt:lpstr>
      <vt:lpstr>Multiple Comparisons</vt:lpstr>
      <vt:lpstr>Non-Significant Interaction(s)</vt:lpstr>
      <vt:lpstr>Significant Interaction(s)</vt:lpstr>
      <vt:lpstr>Significant Interaction(s)</vt:lpstr>
      <vt:lpstr>Reporting Results</vt:lpstr>
      <vt:lpstr>Problems</vt:lpstr>
      <vt:lpstr>Supplemental</vt:lpstr>
      <vt:lpstr>MSRM*S</vt:lpstr>
    </vt:vector>
  </TitlesOfParts>
  <Company>Utah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Repeated-Measures ANOVA Theory</dc:title>
  <dc:creator>JD Fargo</dc:creator>
  <cp:lastModifiedBy>Sarah Schwartz</cp:lastModifiedBy>
  <cp:revision>942</cp:revision>
  <dcterms:created xsi:type="dcterms:W3CDTF">2008-04-09T02:45:57Z</dcterms:created>
  <dcterms:modified xsi:type="dcterms:W3CDTF">2020-04-17T01:46:32Z</dcterms:modified>
</cp:coreProperties>
</file>