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1"/>
  </p:sldMasterIdLst>
  <p:notesMasterIdLst>
    <p:notesMasterId r:id="rId12"/>
  </p:notesMasterIdLst>
  <p:handoutMasterIdLst>
    <p:handoutMasterId r:id="rId13"/>
  </p:handoutMasterIdLst>
  <p:sldIdLst>
    <p:sldId id="447" r:id="rId2"/>
    <p:sldId id="256" r:id="rId3"/>
    <p:sldId id="315" r:id="rId4"/>
    <p:sldId id="448" r:id="rId5"/>
    <p:sldId id="446" r:id="rId6"/>
    <p:sldId id="454" r:id="rId7"/>
    <p:sldId id="450" r:id="rId8"/>
    <p:sldId id="451" r:id="rId9"/>
    <p:sldId id="452" r:id="rId10"/>
    <p:sldId id="453" r:id="rId11"/>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99CCFF"/>
    <a:srgbClr val="0099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6"/>
    <p:restoredTop sz="94694"/>
  </p:normalViewPr>
  <p:slideViewPr>
    <p:cSldViewPr>
      <p:cViewPr varScale="1">
        <p:scale>
          <a:sx n="74" d="100"/>
          <a:sy n="74" d="100"/>
        </p:scale>
        <p:origin x="39" y="22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23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ltLang="en-US" dirty="0">
              <a:latin typeface="Georgia Regular" panose="02040502050405020303" pitchFamily="18" charset="0"/>
            </a:endParaRPr>
          </a:p>
        </p:txBody>
      </p:sp>
      <p:sp>
        <p:nvSpPr>
          <p:cNvPr id="40963"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ltLang="en-US" dirty="0">
              <a:latin typeface="Georgia Regular" panose="02040502050405020303" pitchFamily="18" charset="0"/>
            </a:endParaRPr>
          </a:p>
        </p:txBody>
      </p:sp>
      <p:sp>
        <p:nvSpPr>
          <p:cNvPr id="40964"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endParaRPr lang="en-US" altLang="en-US" dirty="0">
              <a:latin typeface="Georgia Regular" panose="02040502050405020303" pitchFamily="18" charset="0"/>
            </a:endParaRPr>
          </a:p>
        </p:txBody>
      </p:sp>
      <p:sp>
        <p:nvSpPr>
          <p:cNvPr id="40965"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E464F8B1-30A1-4A84-9D8B-3B40CDCFF038}" type="slidenum">
              <a:rPr lang="en-US" altLang="en-US">
                <a:latin typeface="Georgia Regular" panose="02040502050405020303" pitchFamily="18" charset="0"/>
              </a:rPr>
              <a:pPr/>
              <a:t>‹#›</a:t>
            </a:fld>
            <a:endParaRPr lang="en-US" altLang="en-US" dirty="0">
              <a:latin typeface="Georgia Regular" panose="02040502050405020303"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b="0" i="0">
                <a:latin typeface="Georgia Regular" panose="02040502050405020303" pitchFamily="18" charset="0"/>
              </a:defRPr>
            </a:lvl1pPr>
          </a:lstStyle>
          <a:p>
            <a:endParaRPr lang="en-US" altLang="en-US" dirty="0"/>
          </a:p>
        </p:txBody>
      </p:sp>
      <p:sp>
        <p:nvSpPr>
          <p:cNvPr id="11264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b="0" i="0">
                <a:latin typeface="Georgia Regular" panose="02040502050405020303" pitchFamily="18" charset="0"/>
              </a:defRPr>
            </a:lvl1pPr>
          </a:lstStyle>
          <a:p>
            <a:endParaRPr lang="en-US" altLang="en-US" dirty="0"/>
          </a:p>
        </p:txBody>
      </p:sp>
      <p:sp>
        <p:nvSpPr>
          <p:cNvPr id="17412"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1264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b="0" i="0">
                <a:latin typeface="Georgia Regular" panose="02040502050405020303" pitchFamily="18" charset="0"/>
              </a:defRPr>
            </a:lvl1pPr>
          </a:lstStyle>
          <a:p>
            <a:endParaRPr lang="en-US" altLang="en-US" dirty="0"/>
          </a:p>
        </p:txBody>
      </p:sp>
      <p:sp>
        <p:nvSpPr>
          <p:cNvPr id="11264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b="0" i="0">
                <a:latin typeface="Georgia Regular" panose="02040502050405020303" pitchFamily="18" charset="0"/>
              </a:defRPr>
            </a:lvl1pPr>
          </a:lstStyle>
          <a:p>
            <a:fld id="{88F0B1FB-2D0E-4890-8ACF-4F6C3DD0F3F4}" type="slidenum">
              <a:rPr lang="en-US" altLang="en-US" smtClean="0"/>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b="0" i="0" kern="1200">
        <a:solidFill>
          <a:schemeClr val="tx1"/>
        </a:solidFill>
        <a:latin typeface="Georgia Regular" panose="02040502050405020303" pitchFamily="18"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sz="1200" b="0" i="0" kern="1200">
        <a:solidFill>
          <a:schemeClr val="tx1"/>
        </a:solidFill>
        <a:latin typeface="Georgia Regular" panose="02040502050405020303" pitchFamily="18" charset="0"/>
        <a:ea typeface="ＭＳ Ｐゴシック" pitchFamily="-106" charset="-128"/>
        <a:cs typeface="+mn-cs"/>
      </a:defRPr>
    </a:lvl2pPr>
    <a:lvl3pPr marL="914400" algn="l" rtl="0" eaLnBrk="0" fontAlgn="base" hangingPunct="0">
      <a:spcBef>
        <a:spcPct val="30000"/>
      </a:spcBef>
      <a:spcAft>
        <a:spcPct val="0"/>
      </a:spcAft>
      <a:defRPr sz="1200" b="0" i="0" kern="1200">
        <a:solidFill>
          <a:schemeClr val="tx1"/>
        </a:solidFill>
        <a:latin typeface="Georgia Regular" panose="02040502050405020303" pitchFamily="18" charset="0"/>
        <a:ea typeface="ＭＳ Ｐゴシック" pitchFamily="-106" charset="-128"/>
        <a:cs typeface="+mn-cs"/>
      </a:defRPr>
    </a:lvl3pPr>
    <a:lvl4pPr marL="1371600" algn="l" rtl="0" eaLnBrk="0" fontAlgn="base" hangingPunct="0">
      <a:spcBef>
        <a:spcPct val="30000"/>
      </a:spcBef>
      <a:spcAft>
        <a:spcPct val="0"/>
      </a:spcAft>
      <a:defRPr sz="1200" b="0" i="0" kern="1200">
        <a:solidFill>
          <a:schemeClr val="tx1"/>
        </a:solidFill>
        <a:latin typeface="Georgia Regular" panose="02040502050405020303" pitchFamily="18" charset="0"/>
        <a:ea typeface="ＭＳ Ｐゴシック" pitchFamily="-106" charset="-128"/>
        <a:cs typeface="+mn-cs"/>
      </a:defRPr>
    </a:lvl4pPr>
    <a:lvl5pPr marL="1828800" algn="l" rtl="0" eaLnBrk="0" fontAlgn="base" hangingPunct="0">
      <a:spcBef>
        <a:spcPct val="30000"/>
      </a:spcBef>
      <a:spcAft>
        <a:spcPct val="0"/>
      </a:spcAft>
      <a:defRPr sz="1200" b="0" i="0" kern="1200">
        <a:solidFill>
          <a:schemeClr val="tx1"/>
        </a:solidFill>
        <a:latin typeface="Georgia Regular" panose="02040502050405020303" pitchFamily="18" charset="0"/>
        <a:ea typeface="ＭＳ Ｐゴシック" pitchFamily="-106"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F0B1FB-2D0E-4890-8ACF-4F6C3DD0F3F4}" type="slidenum">
              <a:rPr lang="en-US" altLang="en-US" smtClean="0"/>
              <a:pPr/>
              <a:t>1</a:t>
            </a:fld>
            <a:endParaRPr lang="en-US" altLang="en-US" dirty="0"/>
          </a:p>
        </p:txBody>
      </p:sp>
    </p:spTree>
    <p:extLst>
      <p:ext uri="{BB962C8B-B14F-4D97-AF65-F5344CB8AC3E}">
        <p14:creationId xmlns:p14="http://schemas.microsoft.com/office/powerpoint/2010/main" val="2027544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ltLang="en-US"/>
              <a:t>Jamison Fargo, PhD</a:t>
            </a:r>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F37005D4-5F1E-4B6E-8FAE-C2E02932A2A0}" type="slidenum">
              <a:rPr lang="en-US" altLang="en-US" smtClean="0"/>
              <a:pPr/>
              <a:t>‹#›</a:t>
            </a:fld>
            <a:endParaRPr lang="en-US" altLang="en-US"/>
          </a:p>
        </p:txBody>
      </p:sp>
    </p:spTree>
    <p:extLst>
      <p:ext uri="{BB962C8B-B14F-4D97-AF65-F5344CB8AC3E}">
        <p14:creationId xmlns:p14="http://schemas.microsoft.com/office/powerpoint/2010/main" val="4292204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ltLang="en-US"/>
              <a:t>Jamison Fargo, PhD</a:t>
            </a:r>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A859741C-A0AF-42DF-A0CE-57B567803D51}" type="slidenum">
              <a:rPr lang="en-US" altLang="en-US" smtClean="0"/>
              <a:pPr/>
              <a:t>‹#›</a:t>
            </a:fld>
            <a:endParaRPr lang="en-US" altLang="en-US"/>
          </a:p>
        </p:txBody>
      </p:sp>
    </p:spTree>
    <p:extLst>
      <p:ext uri="{BB962C8B-B14F-4D97-AF65-F5344CB8AC3E}">
        <p14:creationId xmlns:p14="http://schemas.microsoft.com/office/powerpoint/2010/main" val="2595874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ltLang="en-US"/>
              <a:t>Jamison Fargo, PhD</a:t>
            </a:r>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73DEDF2-7914-48E2-A514-CD2B03D1141F}" type="slidenum">
              <a:rPr lang="en-US" altLang="en-US" smtClean="0"/>
              <a:pPr/>
              <a:t>‹#›</a:t>
            </a:fld>
            <a:endParaRPr lang="en-US" altLang="en-US"/>
          </a:p>
        </p:txBody>
      </p:sp>
    </p:spTree>
    <p:extLst>
      <p:ext uri="{BB962C8B-B14F-4D97-AF65-F5344CB8AC3E}">
        <p14:creationId xmlns:p14="http://schemas.microsoft.com/office/powerpoint/2010/main" val="94782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ltLang="en-US"/>
              <a:t>Jamison Fargo, PhD</a:t>
            </a:r>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E7DC3035-C8D6-4312-8AC4-36A973EDC8AE}" type="slidenum">
              <a:rPr lang="en-US" altLang="en-US" smtClean="0"/>
              <a:pPr/>
              <a:t>‹#›</a:t>
            </a:fld>
            <a:endParaRPr lang="en-US" altLang="en-US"/>
          </a:p>
        </p:txBody>
      </p:sp>
    </p:spTree>
    <p:extLst>
      <p:ext uri="{BB962C8B-B14F-4D97-AF65-F5344CB8AC3E}">
        <p14:creationId xmlns:p14="http://schemas.microsoft.com/office/powerpoint/2010/main" val="399096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ltLang="en-US"/>
              <a:t>Jamison Fargo, PhD</a:t>
            </a:r>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445AA36C-018D-4924-84A7-49197125C422}" type="slidenum">
              <a:rPr lang="en-US" altLang="en-US" smtClean="0"/>
              <a:pPr/>
              <a:t>‹#›</a:t>
            </a:fld>
            <a:endParaRPr lang="en-US" altLang="en-US"/>
          </a:p>
        </p:txBody>
      </p:sp>
    </p:spTree>
    <p:extLst>
      <p:ext uri="{BB962C8B-B14F-4D97-AF65-F5344CB8AC3E}">
        <p14:creationId xmlns:p14="http://schemas.microsoft.com/office/powerpoint/2010/main" val="1396607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ltLang="en-US"/>
              <a:t>Jamison Fargo, PhD</a:t>
            </a:r>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3580070F-7739-4A9F-A19C-4E9B2E1A2FEF}" type="slidenum">
              <a:rPr lang="en-US" altLang="en-US" smtClean="0"/>
              <a:pPr/>
              <a:t>‹#›</a:t>
            </a:fld>
            <a:endParaRPr lang="en-US" altLang="en-US"/>
          </a:p>
        </p:txBody>
      </p:sp>
    </p:spTree>
    <p:extLst>
      <p:ext uri="{BB962C8B-B14F-4D97-AF65-F5344CB8AC3E}">
        <p14:creationId xmlns:p14="http://schemas.microsoft.com/office/powerpoint/2010/main" val="2755613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ltLang="en-US"/>
              <a:t>Jamison Fargo, PhD</a:t>
            </a:r>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BC4BC2AA-A7FA-4BF3-85A0-F1705EED44F7}" type="slidenum">
              <a:rPr lang="en-US" altLang="en-US" smtClean="0"/>
              <a:pPr/>
              <a:t>‹#›</a:t>
            </a:fld>
            <a:endParaRPr lang="en-US" altLang="en-US"/>
          </a:p>
        </p:txBody>
      </p:sp>
    </p:spTree>
    <p:extLst>
      <p:ext uri="{BB962C8B-B14F-4D97-AF65-F5344CB8AC3E}">
        <p14:creationId xmlns:p14="http://schemas.microsoft.com/office/powerpoint/2010/main" val="2476624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ltLang="en-US"/>
              <a:t>Jamison Fargo, PhD</a:t>
            </a:r>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9155F58B-42A8-44CA-BECB-4092C770FBE7}" type="slidenum">
              <a:rPr lang="en-US" altLang="en-US" smtClean="0"/>
              <a:pPr/>
              <a:t>‹#›</a:t>
            </a:fld>
            <a:endParaRPr lang="en-US" altLang="en-US"/>
          </a:p>
        </p:txBody>
      </p:sp>
    </p:spTree>
    <p:extLst>
      <p:ext uri="{BB962C8B-B14F-4D97-AF65-F5344CB8AC3E}">
        <p14:creationId xmlns:p14="http://schemas.microsoft.com/office/powerpoint/2010/main" val="3190920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en-US"/>
              <a:t>Jamison Fargo, PhD</a:t>
            </a:r>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CD473FF5-9C14-4771-80FF-59222800040D}" type="slidenum">
              <a:rPr lang="en-US" altLang="en-US" smtClean="0"/>
              <a:pPr/>
              <a:t>‹#›</a:t>
            </a:fld>
            <a:endParaRPr lang="en-US" altLang="en-US"/>
          </a:p>
        </p:txBody>
      </p:sp>
    </p:spTree>
    <p:extLst>
      <p:ext uri="{BB962C8B-B14F-4D97-AF65-F5344CB8AC3E}">
        <p14:creationId xmlns:p14="http://schemas.microsoft.com/office/powerpoint/2010/main" val="2699013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ltLang="en-US"/>
              <a:t>Jamison Fargo, PhD</a:t>
            </a:r>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2A7B28C8-22A6-4522-9EA8-8012C904AD80}" type="slidenum">
              <a:rPr lang="en-US" altLang="en-US" smtClean="0"/>
              <a:pPr/>
              <a:t>‹#›</a:t>
            </a:fld>
            <a:endParaRPr lang="en-US" altLang="en-US"/>
          </a:p>
        </p:txBody>
      </p:sp>
    </p:spTree>
    <p:extLst>
      <p:ext uri="{BB962C8B-B14F-4D97-AF65-F5344CB8AC3E}">
        <p14:creationId xmlns:p14="http://schemas.microsoft.com/office/powerpoint/2010/main" val="258976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ltLang="en-US"/>
              <a:t>Jamison Fargo, PhD</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73B85B-D566-4719-B0B1-F6205ACE2523}" type="slidenum">
              <a:rPr lang="en-US" altLang="en-US" smtClean="0"/>
              <a:pPr/>
              <a:t>‹#›</a:t>
            </a:fld>
            <a:endParaRPr lang="en-US" altLang="en-US"/>
          </a:p>
        </p:txBody>
      </p:sp>
    </p:spTree>
    <p:extLst>
      <p:ext uri="{BB962C8B-B14F-4D97-AF65-F5344CB8AC3E}">
        <p14:creationId xmlns:p14="http://schemas.microsoft.com/office/powerpoint/2010/main" val="2802818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Georgia Regular" panose="02040502050405020303" pitchFamily="18" charset="0"/>
              </a:defRPr>
            </a:lvl1pPr>
          </a:lstStyle>
          <a:p>
            <a:r>
              <a:rPr lang="en-US" altLang="en-US" dirty="0"/>
              <a:t>Jamison Fargo, PhD</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Georgia Regular" panose="02040502050405020303" pitchFamily="18" charset="0"/>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Georgia Regular" panose="02040502050405020303" pitchFamily="18" charset="0"/>
              </a:defRPr>
            </a:lvl1pPr>
          </a:lstStyle>
          <a:p>
            <a:fld id="{52B048DB-ADC9-4582-8744-500C8B1C427C}" type="slidenum">
              <a:rPr lang="en-US" altLang="en-US" smtClean="0"/>
              <a:pPr/>
              <a:t>‹#›</a:t>
            </a:fld>
            <a:endParaRPr lang="en-US" altLang="en-US" dirty="0"/>
          </a:p>
        </p:txBody>
      </p:sp>
    </p:spTree>
    <p:extLst>
      <p:ext uri="{BB962C8B-B14F-4D97-AF65-F5344CB8AC3E}">
        <p14:creationId xmlns:p14="http://schemas.microsoft.com/office/powerpoint/2010/main" val="163990911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p:txStyles>
    <p:titleStyle>
      <a:lvl1pPr algn="l" defTabSz="914400" rtl="0" eaLnBrk="1" latinLnBrk="0" hangingPunct="1">
        <a:lnSpc>
          <a:spcPct val="90000"/>
        </a:lnSpc>
        <a:spcBef>
          <a:spcPct val="0"/>
        </a:spcBef>
        <a:buNone/>
        <a:defRPr sz="4400" b="0" i="0" kern="1200">
          <a:solidFill>
            <a:schemeClr val="tx1"/>
          </a:solidFill>
          <a:latin typeface="Georgia Regular"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Georgia Regular"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Georgia Regular"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Georgia Regular"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eorgia Regular"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eorgia Regular"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ctrTitle"/>
          </p:nvPr>
        </p:nvSpPr>
        <p:spPr>
          <a:xfrm>
            <a:off x="926841" y="2438400"/>
            <a:ext cx="9447245" cy="1219200"/>
          </a:xfrm>
        </p:spPr>
        <p:txBody>
          <a:bodyPr>
            <a:normAutofit fontScale="90000"/>
          </a:bodyPr>
          <a:lstStyle/>
          <a:p>
            <a:pPr algn="l" eaLnBrk="1" hangingPunct="1"/>
            <a:r>
              <a:rPr lang="en-US" altLang="en-US" sz="6700" dirty="0">
                <a:solidFill>
                  <a:schemeClr val="bg1">
                    <a:lumMod val="95000"/>
                  </a:schemeClr>
                </a:solidFill>
                <a:ea typeface="ＭＳ Ｐゴシック" panose="020B0600070205080204" pitchFamily="34" charset="-128"/>
              </a:rPr>
              <a:t>(Two-Way) </a:t>
            </a:r>
            <a:r>
              <a:rPr lang="en-US" altLang="en-US" sz="8800" dirty="0">
                <a:solidFill>
                  <a:schemeClr val="bg1">
                    <a:lumMod val="95000"/>
                  </a:schemeClr>
                </a:solidFill>
                <a:ea typeface="ＭＳ Ｐゴシック" panose="020B0600070205080204" pitchFamily="34" charset="-128"/>
              </a:rPr>
              <a:t/>
            </a:r>
            <a:br>
              <a:rPr lang="en-US" altLang="en-US" sz="8800" dirty="0">
                <a:solidFill>
                  <a:schemeClr val="bg1">
                    <a:lumMod val="95000"/>
                  </a:schemeClr>
                </a:solidFill>
                <a:ea typeface="ＭＳ Ｐゴシック" panose="020B0600070205080204" pitchFamily="34" charset="-128"/>
              </a:rPr>
            </a:br>
            <a:r>
              <a:rPr lang="en-US" altLang="en-US" sz="12800" dirty="0">
                <a:solidFill>
                  <a:schemeClr val="bg1">
                    <a:lumMod val="95000"/>
                  </a:schemeClr>
                </a:solidFill>
                <a:ea typeface="ＭＳ Ｐゴシック" panose="020B0600070205080204" pitchFamily="34" charset="-128"/>
              </a:rPr>
              <a:t>Mixed</a:t>
            </a:r>
            <a:endParaRPr lang="en-US" altLang="en-US" sz="8800" dirty="0">
              <a:solidFill>
                <a:schemeClr val="bg1">
                  <a:lumMod val="95000"/>
                </a:schemeClr>
              </a:solidFill>
              <a:ea typeface="ＭＳ Ｐゴシック" panose="020B0600070205080204" pitchFamily="34" charset="-128"/>
            </a:endParaRPr>
          </a:p>
        </p:txBody>
      </p:sp>
      <p:sp>
        <p:nvSpPr>
          <p:cNvPr id="18435" name="Rectangle 3"/>
          <p:cNvSpPr>
            <a:spLocks noGrp="1" noChangeArrowheads="1"/>
          </p:cNvSpPr>
          <p:nvPr>
            <p:ph type="subTitle" idx="1"/>
          </p:nvPr>
        </p:nvSpPr>
        <p:spPr>
          <a:xfrm>
            <a:off x="926841" y="609600"/>
            <a:ext cx="6400800" cy="764838"/>
          </a:xfrm>
        </p:spPr>
        <p:txBody>
          <a:bodyPr>
            <a:normAutofit/>
          </a:bodyPr>
          <a:lstStyle/>
          <a:p>
            <a:pPr algn="l" eaLnBrk="1" hangingPunct="1"/>
            <a:r>
              <a:rPr lang="en-US" altLang="en-US" dirty="0">
                <a:solidFill>
                  <a:schemeClr val="bg1">
                    <a:lumMod val="95000"/>
                  </a:schemeClr>
                </a:solidFill>
                <a:ea typeface="ＭＳ Ｐゴシック" panose="020B0600070205080204" pitchFamily="34" charset="-128"/>
              </a:rPr>
              <a:t>Cohen Chapter 16</a:t>
            </a:r>
          </a:p>
        </p:txBody>
      </p:sp>
      <p:sp>
        <p:nvSpPr>
          <p:cNvPr id="2" name="TextBox 1">
            <a:extLst>
              <a:ext uri="{FF2B5EF4-FFF2-40B4-BE49-F238E27FC236}">
                <a16:creationId xmlns:a16="http://schemas.microsoft.com/office/drawing/2014/main" id="{E1EC3345-CF9D-4A45-89E0-4E4AF08284D7}"/>
              </a:ext>
            </a:extLst>
          </p:cNvPr>
          <p:cNvSpPr txBox="1"/>
          <p:nvPr/>
        </p:nvSpPr>
        <p:spPr>
          <a:xfrm>
            <a:off x="926841" y="3048000"/>
            <a:ext cx="8988358" cy="3093154"/>
          </a:xfrm>
          <a:prstGeom prst="rect">
            <a:avLst/>
          </a:prstGeom>
          <a:noFill/>
        </p:spPr>
        <p:txBody>
          <a:bodyPr wrap="none" rtlCol="0">
            <a:spAutoFit/>
          </a:bodyPr>
          <a:lstStyle/>
          <a:p>
            <a:r>
              <a:rPr lang="en-US" sz="19500" dirty="0">
                <a:solidFill>
                  <a:schemeClr val="bg1">
                    <a:lumMod val="95000"/>
                  </a:schemeClr>
                </a:solidFill>
                <a:latin typeface="Georgia" panose="02040502050405020303" pitchFamily="18" charset="0"/>
              </a:rPr>
              <a:t>ANOVA</a:t>
            </a:r>
          </a:p>
        </p:txBody>
      </p:sp>
    </p:spTree>
    <p:extLst>
      <p:ext uri="{BB962C8B-B14F-4D97-AF65-F5344CB8AC3E}">
        <p14:creationId xmlns:p14="http://schemas.microsoft.com/office/powerpoint/2010/main" val="36940907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7DC3035-C8D6-4312-8AC4-36A973EDC8AE}" type="slidenum">
              <a:rPr lang="en-US" altLang="en-US" smtClean="0"/>
              <a:pPr/>
              <a:t>10</a:t>
            </a:fld>
            <a:endParaRPr lang="en-US" altLang="en-US"/>
          </a:p>
        </p:txBody>
      </p:sp>
      <p:pic>
        <p:nvPicPr>
          <p:cNvPr id="6" name="Picture 5"/>
          <p:cNvPicPr>
            <a:picLocks noChangeAspect="1"/>
          </p:cNvPicPr>
          <p:nvPr/>
        </p:nvPicPr>
        <p:blipFill rotWithShape="1">
          <a:blip r:embed="rId2"/>
          <a:srcRect l="8570" t="16416" r="56200" b="52859"/>
          <a:stretch/>
        </p:blipFill>
        <p:spPr>
          <a:xfrm>
            <a:off x="4495800" y="152399"/>
            <a:ext cx="2819400" cy="1981201"/>
          </a:xfrm>
          <a:prstGeom prst="rect">
            <a:avLst/>
          </a:prstGeom>
        </p:spPr>
      </p:pic>
      <p:pic>
        <p:nvPicPr>
          <p:cNvPr id="7" name="Picture 6"/>
          <p:cNvPicPr>
            <a:picLocks noChangeAspect="1"/>
          </p:cNvPicPr>
          <p:nvPr/>
        </p:nvPicPr>
        <p:blipFill rotWithShape="1">
          <a:blip r:embed="rId2"/>
          <a:srcRect t="47141" r="56200" b="12680"/>
          <a:stretch/>
        </p:blipFill>
        <p:spPr>
          <a:xfrm>
            <a:off x="978794" y="3536324"/>
            <a:ext cx="3505200" cy="2590800"/>
          </a:xfrm>
          <a:prstGeom prst="rect">
            <a:avLst/>
          </a:prstGeom>
        </p:spPr>
      </p:pic>
      <p:pic>
        <p:nvPicPr>
          <p:cNvPr id="8" name="Picture 7"/>
          <p:cNvPicPr>
            <a:picLocks noChangeAspect="1"/>
          </p:cNvPicPr>
          <p:nvPr/>
        </p:nvPicPr>
        <p:blipFill rotWithShape="1">
          <a:blip r:embed="rId2"/>
          <a:srcRect l="43800" r="13352" b="52731"/>
          <a:stretch/>
        </p:blipFill>
        <p:spPr>
          <a:xfrm>
            <a:off x="1039969" y="457200"/>
            <a:ext cx="3429000" cy="3048000"/>
          </a:xfrm>
          <a:prstGeom prst="rect">
            <a:avLst/>
          </a:prstGeom>
        </p:spPr>
      </p:pic>
      <p:pic>
        <p:nvPicPr>
          <p:cNvPr id="9" name="Picture 8"/>
          <p:cNvPicPr>
            <a:picLocks noChangeAspect="1"/>
          </p:cNvPicPr>
          <p:nvPr/>
        </p:nvPicPr>
        <p:blipFill rotWithShape="1">
          <a:blip r:embed="rId2"/>
          <a:srcRect l="43800" t="47270" r="22" b="734"/>
          <a:stretch/>
        </p:blipFill>
        <p:spPr>
          <a:xfrm>
            <a:off x="4495800" y="2133600"/>
            <a:ext cx="6019800" cy="4489342"/>
          </a:xfrm>
          <a:prstGeom prst="rect">
            <a:avLst/>
          </a:prstGeom>
        </p:spPr>
      </p:pic>
    </p:spTree>
    <p:extLst>
      <p:ext uri="{BB962C8B-B14F-4D97-AF65-F5344CB8AC3E}">
        <p14:creationId xmlns:p14="http://schemas.microsoft.com/office/powerpoint/2010/main" val="284823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8436" name="Text Box 4"/>
          <p:cNvSpPr txBox="1">
            <a:spLocks noChangeArrowheads="1"/>
          </p:cNvSpPr>
          <p:nvPr/>
        </p:nvSpPr>
        <p:spPr bwMode="auto">
          <a:xfrm>
            <a:off x="685800" y="914400"/>
            <a:ext cx="108966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en-US" sz="4800" dirty="0">
                <a:solidFill>
                  <a:schemeClr val="bg1">
                    <a:lumMod val="95000"/>
                  </a:schemeClr>
                </a:solidFill>
                <a:latin typeface="Georgia Regular" panose="02040502050405020303" pitchFamily="18" charset="0"/>
              </a:rPr>
              <a:t>“There are only two mistakes one can make along the road to truth; </a:t>
            </a:r>
            <a:endParaRPr lang="en-US" altLang="en-US" sz="4800" dirty="0" smtClean="0">
              <a:solidFill>
                <a:schemeClr val="bg1">
                  <a:lumMod val="95000"/>
                </a:schemeClr>
              </a:solidFill>
              <a:latin typeface="Georgia Regular" panose="02040502050405020303" pitchFamily="18" charset="0"/>
            </a:endParaRPr>
          </a:p>
          <a:p>
            <a:pPr algn="ctr" eaLnBrk="1" hangingPunct="1">
              <a:spcBef>
                <a:spcPct val="50000"/>
              </a:spcBef>
            </a:pPr>
            <a:r>
              <a:rPr lang="en-US" altLang="en-US" sz="4800" dirty="0" smtClean="0">
                <a:solidFill>
                  <a:schemeClr val="bg1">
                    <a:lumMod val="95000"/>
                  </a:schemeClr>
                </a:solidFill>
                <a:latin typeface="Georgia Regular" panose="02040502050405020303" pitchFamily="18" charset="0"/>
              </a:rPr>
              <a:t>not </a:t>
            </a:r>
            <a:r>
              <a:rPr lang="en-US" altLang="en-US" sz="4800" dirty="0">
                <a:solidFill>
                  <a:schemeClr val="bg1">
                    <a:lumMod val="95000"/>
                  </a:schemeClr>
                </a:solidFill>
                <a:latin typeface="Georgia Regular" panose="02040502050405020303" pitchFamily="18" charset="0"/>
              </a:rPr>
              <a:t>going all the way, </a:t>
            </a:r>
            <a:endParaRPr lang="en-US" altLang="en-US" sz="4800" dirty="0" smtClean="0">
              <a:solidFill>
                <a:schemeClr val="bg1">
                  <a:lumMod val="95000"/>
                </a:schemeClr>
              </a:solidFill>
              <a:latin typeface="Georgia Regular" panose="02040502050405020303" pitchFamily="18" charset="0"/>
            </a:endParaRPr>
          </a:p>
          <a:p>
            <a:pPr algn="ctr" eaLnBrk="1" hangingPunct="1">
              <a:spcBef>
                <a:spcPct val="50000"/>
              </a:spcBef>
            </a:pPr>
            <a:r>
              <a:rPr lang="en-US" altLang="en-US" sz="4800" dirty="0" smtClean="0">
                <a:solidFill>
                  <a:schemeClr val="bg1">
                    <a:lumMod val="95000"/>
                  </a:schemeClr>
                </a:solidFill>
                <a:latin typeface="Georgia Regular" panose="02040502050405020303" pitchFamily="18" charset="0"/>
              </a:rPr>
              <a:t>and </a:t>
            </a:r>
            <a:r>
              <a:rPr lang="en-US" altLang="en-US" sz="4800" dirty="0">
                <a:solidFill>
                  <a:schemeClr val="bg1">
                    <a:lumMod val="95000"/>
                  </a:schemeClr>
                </a:solidFill>
                <a:latin typeface="Georgia Regular" panose="02040502050405020303" pitchFamily="18" charset="0"/>
              </a:rPr>
              <a:t>not starting.”</a:t>
            </a:r>
          </a:p>
          <a:p>
            <a:pPr algn="ctr" eaLnBrk="1" hangingPunct="1">
              <a:spcBef>
                <a:spcPct val="50000"/>
              </a:spcBef>
            </a:pPr>
            <a:r>
              <a:rPr lang="en-US" altLang="en-US" sz="3600" dirty="0">
                <a:solidFill>
                  <a:schemeClr val="bg1">
                    <a:lumMod val="95000"/>
                  </a:schemeClr>
                </a:solidFill>
                <a:latin typeface="Georgia Regular" panose="02040502050405020303" pitchFamily="18" charset="0"/>
              </a:rPr>
              <a:t>Buddha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8B36D1B-D055-4DD8-A3AF-F185A0517326}" type="slidenum">
              <a:rPr lang="en-US" altLang="en-US" sz="1400">
                <a:latin typeface="Georgia Regular" panose="02040502050405020303" pitchFamily="18" charset="0"/>
              </a:rPr>
              <a:pPr eaLnBrk="1" hangingPunct="1"/>
              <a:t>3</a:t>
            </a:fld>
            <a:endParaRPr lang="en-US" altLang="en-US" sz="1400" dirty="0">
              <a:latin typeface="Georgia Regular" panose="02040502050405020303" pitchFamily="18" charset="0"/>
            </a:endParaRPr>
          </a:p>
        </p:txBody>
      </p:sp>
      <p:sp>
        <p:nvSpPr>
          <p:cNvPr id="2" name="TextBox 1">
            <a:extLst>
              <a:ext uri="{FF2B5EF4-FFF2-40B4-BE49-F238E27FC236}">
                <a16:creationId xmlns:a16="http://schemas.microsoft.com/office/drawing/2014/main" id="{98559F92-2EAD-9442-97F6-F26F3EECA28E}"/>
              </a:ext>
            </a:extLst>
          </p:cNvPr>
          <p:cNvSpPr txBox="1"/>
          <p:nvPr/>
        </p:nvSpPr>
        <p:spPr>
          <a:xfrm>
            <a:off x="838200" y="609600"/>
            <a:ext cx="10515600" cy="2005806"/>
          </a:xfrm>
          <a:prstGeom prst="rect">
            <a:avLst/>
          </a:prstGeom>
          <a:solidFill>
            <a:schemeClr val="accent2">
              <a:lumMod val="20000"/>
              <a:lumOff val="80000"/>
            </a:schemeClr>
          </a:solidFill>
          <a:ln>
            <a:solidFill>
              <a:schemeClr val="accent2"/>
            </a:solidFill>
          </a:ln>
        </p:spPr>
        <p:txBody>
          <a:bodyPr wrap="square" rtlCol="0">
            <a:spAutoFit/>
          </a:bodyPr>
          <a:lstStyle/>
          <a:p>
            <a:pPr>
              <a:lnSpc>
                <a:spcPct val="80000"/>
              </a:lnSpc>
            </a:pPr>
            <a:endParaRPr lang="en-US" altLang="en-US" sz="1100" i="1" dirty="0">
              <a:ea typeface="ＭＳ Ｐゴシック" panose="020B0600070205080204" pitchFamily="34" charset="-128"/>
            </a:endParaRPr>
          </a:p>
          <a:p>
            <a:pPr>
              <a:lnSpc>
                <a:spcPct val="80000"/>
              </a:lnSpc>
            </a:pPr>
            <a:r>
              <a:rPr lang="en-US" altLang="en-US" sz="2400" i="1" dirty="0">
                <a:latin typeface="Georgia" panose="02040502050405020303" pitchFamily="18" charset="0"/>
                <a:ea typeface="ＭＳ Ｐゴシック" panose="020B0600070205080204" pitchFamily="34" charset="-128"/>
              </a:rPr>
              <a:t>Dr. Professor is interested in determining whether the average man wants to express his worries to his wife more (or less) the longer they are married. However, it may depend on at what age the man was when he became married. So Dr. Professor administers the Expression scale at 1 year, 5 years, and 10 years after marriage and, at baseline, finds out the man’s age at marriage (categorical with older, middle age, and younger).</a:t>
            </a:r>
            <a:endParaRPr lang="en-US" sz="2400" dirty="0"/>
          </a:p>
        </p:txBody>
      </p:sp>
      <p:sp>
        <p:nvSpPr>
          <p:cNvPr id="6" name="Rectangle 5">
            <a:extLst>
              <a:ext uri="{FF2B5EF4-FFF2-40B4-BE49-F238E27FC236}">
                <a16:creationId xmlns:a16="http://schemas.microsoft.com/office/drawing/2014/main" id="{A6000088-A327-BE4C-8AB3-3A93AC57AC16}"/>
              </a:ext>
            </a:extLst>
          </p:cNvPr>
          <p:cNvSpPr/>
          <p:nvPr/>
        </p:nvSpPr>
        <p:spPr>
          <a:xfrm>
            <a:off x="835630" y="2902381"/>
            <a:ext cx="9756169" cy="757130"/>
          </a:xfrm>
          <a:prstGeom prst="rect">
            <a:avLst/>
          </a:prstGeom>
        </p:spPr>
        <p:txBody>
          <a:bodyPr wrap="square">
            <a:spAutoFit/>
          </a:bodyPr>
          <a:lstStyle/>
          <a:p>
            <a:pPr>
              <a:lnSpc>
                <a:spcPct val="80000"/>
              </a:lnSpc>
            </a:pPr>
            <a:r>
              <a:rPr lang="en-US" altLang="en-US" dirty="0">
                <a:latin typeface="Georgia" panose="02040502050405020303" pitchFamily="18" charset="0"/>
                <a:ea typeface="ＭＳ Ｐゴシック" panose="020B0600070205080204" pitchFamily="34" charset="-128"/>
              </a:rPr>
              <a:t>What is the repeated-measures (within-subjects) factor and what are its levels?</a:t>
            </a:r>
          </a:p>
          <a:p>
            <a:pPr>
              <a:lnSpc>
                <a:spcPct val="80000"/>
              </a:lnSpc>
            </a:pPr>
            <a:r>
              <a:rPr lang="en-US" altLang="en-US" dirty="0">
                <a:latin typeface="Georgia" panose="02040502050405020303" pitchFamily="18" charset="0"/>
                <a:ea typeface="ＭＳ Ｐゴシック" panose="020B0600070205080204" pitchFamily="34" charset="-128"/>
              </a:rPr>
              <a:t>What is the between-subjects factor and its levels?</a:t>
            </a:r>
          </a:p>
          <a:p>
            <a:pPr>
              <a:lnSpc>
                <a:spcPct val="80000"/>
              </a:lnSpc>
            </a:pPr>
            <a:r>
              <a:rPr lang="en-US" altLang="en-US" dirty="0">
                <a:latin typeface="Georgia" panose="02040502050405020303" pitchFamily="18" charset="0"/>
                <a:ea typeface="ＭＳ Ｐゴシック" panose="020B0600070205080204" pitchFamily="34" charset="-128"/>
              </a:rPr>
              <a:t>What is the outcome variable?</a:t>
            </a:r>
          </a:p>
        </p:txBody>
      </p:sp>
      <p:grpSp>
        <p:nvGrpSpPr>
          <p:cNvPr id="7" name="Group 6">
            <a:extLst>
              <a:ext uri="{FF2B5EF4-FFF2-40B4-BE49-F238E27FC236}">
                <a16:creationId xmlns:a16="http://schemas.microsoft.com/office/drawing/2014/main" id="{574D06B0-E62F-9546-BF03-3BA53BD6DF68}"/>
              </a:ext>
            </a:extLst>
          </p:cNvPr>
          <p:cNvGrpSpPr/>
          <p:nvPr/>
        </p:nvGrpSpPr>
        <p:grpSpPr>
          <a:xfrm>
            <a:off x="835630" y="3962400"/>
            <a:ext cx="10518170" cy="2204930"/>
            <a:chOff x="1826777" y="4419600"/>
            <a:chExt cx="8274214" cy="2204930"/>
          </a:xfrm>
        </p:grpSpPr>
        <p:sp>
          <p:nvSpPr>
            <p:cNvPr id="3" name="Rectangle 2">
              <a:extLst>
                <a:ext uri="{FF2B5EF4-FFF2-40B4-BE49-F238E27FC236}">
                  <a16:creationId xmlns:a16="http://schemas.microsoft.com/office/drawing/2014/main" id="{9242F3CC-4D01-5B40-A691-8F17A913A3C3}"/>
                </a:ext>
              </a:extLst>
            </p:cNvPr>
            <p:cNvSpPr/>
            <p:nvPr/>
          </p:nvSpPr>
          <p:spPr>
            <a:xfrm>
              <a:off x="1828800" y="4419600"/>
              <a:ext cx="8272191" cy="1274195"/>
            </a:xfrm>
            <a:prstGeom prst="rect">
              <a:avLst/>
            </a:prstGeom>
            <a:solidFill>
              <a:schemeClr val="accent4">
                <a:lumMod val="20000"/>
                <a:lumOff val="80000"/>
              </a:schemeClr>
            </a:solidFill>
            <a:ln>
              <a:solidFill>
                <a:schemeClr val="accent4"/>
              </a:solidFill>
            </a:ln>
          </p:spPr>
          <p:txBody>
            <a:bodyPr wrap="square">
              <a:spAutoFit/>
            </a:bodyPr>
            <a:lstStyle/>
            <a:p>
              <a:pPr>
                <a:lnSpc>
                  <a:spcPct val="80000"/>
                </a:lnSpc>
              </a:pPr>
              <a:r>
                <a:rPr lang="en-US" altLang="en-US" sz="2400" i="1" dirty="0">
                  <a:latin typeface="Georgia" panose="02040502050405020303" pitchFamily="18" charset="0"/>
                  <a:ea typeface="ＭＳ Ｐゴシック" panose="020B0600070205080204" pitchFamily="34" charset="-128"/>
                </a:rPr>
                <a:t>Dr. Test wishes to compare reaction time differences for the three subtests of the Stroop Test in patients with Parkinson’s Disease: Color, Word, and Color Word. Dr. Test believes that any differences may be influenced by the sex of the individual.</a:t>
              </a:r>
            </a:p>
          </p:txBody>
        </p:sp>
        <p:sp>
          <p:nvSpPr>
            <p:cNvPr id="9" name="Rectangle 8">
              <a:extLst>
                <a:ext uri="{FF2B5EF4-FFF2-40B4-BE49-F238E27FC236}">
                  <a16:creationId xmlns:a16="http://schemas.microsoft.com/office/drawing/2014/main" id="{F06182FB-1DA7-7340-9372-2892CD25075F}"/>
                </a:ext>
              </a:extLst>
            </p:cNvPr>
            <p:cNvSpPr/>
            <p:nvPr/>
          </p:nvSpPr>
          <p:spPr>
            <a:xfrm>
              <a:off x="1826777" y="5867400"/>
              <a:ext cx="7162800" cy="757130"/>
            </a:xfrm>
            <a:prstGeom prst="rect">
              <a:avLst/>
            </a:prstGeom>
          </p:spPr>
          <p:txBody>
            <a:bodyPr wrap="square">
              <a:spAutoFit/>
            </a:bodyPr>
            <a:lstStyle/>
            <a:p>
              <a:pPr>
                <a:lnSpc>
                  <a:spcPct val="80000"/>
                </a:lnSpc>
              </a:pPr>
              <a:r>
                <a:rPr lang="en-US" altLang="en-US" dirty="0">
                  <a:latin typeface="Georgia" panose="02040502050405020303" pitchFamily="18" charset="0"/>
                  <a:ea typeface="ＭＳ Ｐゴシック" panose="020B0600070205080204" pitchFamily="34" charset="-128"/>
                </a:rPr>
                <a:t>What is the repeated-measures factor and what are its levels?</a:t>
              </a:r>
            </a:p>
            <a:p>
              <a:pPr>
                <a:lnSpc>
                  <a:spcPct val="80000"/>
                </a:lnSpc>
              </a:pPr>
              <a:r>
                <a:rPr lang="en-US" altLang="en-US" dirty="0">
                  <a:latin typeface="Georgia" panose="02040502050405020303" pitchFamily="18" charset="0"/>
                  <a:ea typeface="ＭＳ Ｐゴシック" panose="020B0600070205080204" pitchFamily="34" charset="-128"/>
                </a:rPr>
                <a:t>What is the between-subjects factor and its levels?</a:t>
              </a:r>
            </a:p>
            <a:p>
              <a:pPr>
                <a:lnSpc>
                  <a:spcPct val="80000"/>
                </a:lnSpc>
              </a:pPr>
              <a:r>
                <a:rPr lang="en-US" altLang="en-US" dirty="0">
                  <a:latin typeface="Georgia" panose="02040502050405020303" pitchFamily="18" charset="0"/>
                  <a:ea typeface="ＭＳ Ｐゴシック" panose="020B0600070205080204" pitchFamily="34" charset="-128"/>
                </a:rPr>
                <a:t>What is the outcome variable?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7DC3035-C8D6-4312-8AC4-36A973EDC8AE}" type="slidenum">
              <a:rPr lang="en-US" altLang="en-US" smtClean="0"/>
              <a:pPr/>
              <a:t>4</a:t>
            </a:fld>
            <a:endParaRPr lang="en-US" altLang="en-US"/>
          </a:p>
        </p:txBody>
      </p:sp>
      <p:sp>
        <p:nvSpPr>
          <p:cNvPr id="2" name="Rectangle 1">
            <a:extLst>
              <a:ext uri="{FF2B5EF4-FFF2-40B4-BE49-F238E27FC236}">
                <a16:creationId xmlns:a16="http://schemas.microsoft.com/office/drawing/2014/main" id="{1F39F37C-30F2-C548-BE18-A44758F46223}"/>
              </a:ext>
            </a:extLst>
          </p:cNvPr>
          <p:cNvSpPr/>
          <p:nvPr/>
        </p:nvSpPr>
        <p:spPr>
          <a:xfrm>
            <a:off x="436622" y="3041445"/>
            <a:ext cx="2667000" cy="762000"/>
          </a:xfrm>
          <a:prstGeom prst="rect">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solidFill>
                <a:latin typeface="Georgia" panose="02040502050405020303" pitchFamily="18" charset="0"/>
              </a:rPr>
              <a:t>Sample</a:t>
            </a:r>
          </a:p>
        </p:txBody>
      </p:sp>
      <p:cxnSp>
        <p:nvCxnSpPr>
          <p:cNvPr id="4" name="Straight Arrow Connector 3">
            <a:extLst>
              <a:ext uri="{FF2B5EF4-FFF2-40B4-BE49-F238E27FC236}">
                <a16:creationId xmlns:a16="http://schemas.microsoft.com/office/drawing/2014/main" id="{0D2DBB25-D995-D04F-A1A7-1E8126204023}"/>
              </a:ext>
            </a:extLst>
          </p:cNvPr>
          <p:cNvCxnSpPr>
            <a:cxnSpLocks/>
            <a:stCxn id="2" idx="3"/>
          </p:cNvCxnSpPr>
          <p:nvPr/>
        </p:nvCxnSpPr>
        <p:spPr>
          <a:xfrm>
            <a:off x="3103622" y="3422445"/>
            <a:ext cx="419100" cy="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33A2753-567A-EB44-8170-B6DBCB5C9C7D}"/>
              </a:ext>
            </a:extLst>
          </p:cNvPr>
          <p:cNvCxnSpPr>
            <a:cxnSpLocks/>
          </p:cNvCxnSpPr>
          <p:nvPr/>
        </p:nvCxnSpPr>
        <p:spPr>
          <a:xfrm flipV="1">
            <a:off x="6177493" y="2355645"/>
            <a:ext cx="1231889" cy="685235"/>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3AF4746-662B-9448-A81B-7AF4FE0A17F0}"/>
              </a:ext>
            </a:extLst>
          </p:cNvPr>
          <p:cNvCxnSpPr>
            <a:cxnSpLocks/>
            <a:endCxn id="26" idx="1"/>
          </p:cNvCxnSpPr>
          <p:nvPr/>
        </p:nvCxnSpPr>
        <p:spPr>
          <a:xfrm>
            <a:off x="6177493" y="3802913"/>
            <a:ext cx="1225895" cy="1618391"/>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CA982AA-2C3C-F848-BC5E-B4254DEC99FA}"/>
              </a:ext>
            </a:extLst>
          </p:cNvPr>
          <p:cNvSpPr/>
          <p:nvPr/>
        </p:nvSpPr>
        <p:spPr>
          <a:xfrm>
            <a:off x="3510493" y="3041445"/>
            <a:ext cx="2667000" cy="762000"/>
          </a:xfrm>
          <a:prstGeom prst="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lumMod val="50000"/>
                  </a:schemeClr>
                </a:solidFill>
                <a:latin typeface="Georgia" panose="02040502050405020303" pitchFamily="18" charset="0"/>
              </a:rPr>
              <a:t>Groups </a:t>
            </a:r>
          </a:p>
          <a:p>
            <a:pPr algn="ctr"/>
            <a:r>
              <a:rPr lang="en-US" sz="1600" dirty="0">
                <a:solidFill>
                  <a:schemeClr val="accent2">
                    <a:lumMod val="50000"/>
                  </a:schemeClr>
                </a:solidFill>
                <a:latin typeface="Georgia" panose="02040502050405020303" pitchFamily="18" charset="0"/>
              </a:rPr>
              <a:t>(between-subjects)</a:t>
            </a:r>
          </a:p>
        </p:txBody>
      </p:sp>
      <p:cxnSp>
        <p:nvCxnSpPr>
          <p:cNvPr id="19" name="Straight Arrow Connector 18">
            <a:extLst>
              <a:ext uri="{FF2B5EF4-FFF2-40B4-BE49-F238E27FC236}">
                <a16:creationId xmlns:a16="http://schemas.microsoft.com/office/drawing/2014/main" id="{A4B589C8-00C9-F74D-A19D-C5F946FEA9DB}"/>
              </a:ext>
            </a:extLst>
          </p:cNvPr>
          <p:cNvCxnSpPr>
            <a:cxnSpLocks/>
          </p:cNvCxnSpPr>
          <p:nvPr/>
        </p:nvCxnSpPr>
        <p:spPr>
          <a:xfrm>
            <a:off x="6177493" y="3310552"/>
            <a:ext cx="1231889" cy="0"/>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EE3CC4FA-8106-AF42-897C-3D5AE6DB9225}"/>
              </a:ext>
            </a:extLst>
          </p:cNvPr>
          <p:cNvSpPr/>
          <p:nvPr/>
        </p:nvSpPr>
        <p:spPr>
          <a:xfrm>
            <a:off x="7403388" y="1974645"/>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4">
                    <a:lumMod val="75000"/>
                  </a:schemeClr>
                </a:solidFill>
                <a:latin typeface="Georgia" panose="02040502050405020303" pitchFamily="18" charset="0"/>
              </a:rPr>
              <a:t>Time 1</a:t>
            </a:r>
          </a:p>
        </p:txBody>
      </p:sp>
      <p:sp>
        <p:nvSpPr>
          <p:cNvPr id="23" name="Rectangle 22">
            <a:extLst>
              <a:ext uri="{FF2B5EF4-FFF2-40B4-BE49-F238E27FC236}">
                <a16:creationId xmlns:a16="http://schemas.microsoft.com/office/drawing/2014/main" id="{521EDD06-7ADA-434E-9C8D-1306AF3993DA}"/>
              </a:ext>
            </a:extLst>
          </p:cNvPr>
          <p:cNvSpPr/>
          <p:nvPr/>
        </p:nvSpPr>
        <p:spPr>
          <a:xfrm>
            <a:off x="7412739" y="2910527"/>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4">
                    <a:lumMod val="75000"/>
                  </a:schemeClr>
                </a:solidFill>
                <a:latin typeface="Georgia" panose="02040502050405020303" pitchFamily="18" charset="0"/>
              </a:rPr>
              <a:t>Time 1</a:t>
            </a:r>
          </a:p>
        </p:txBody>
      </p:sp>
      <p:sp>
        <p:nvSpPr>
          <p:cNvPr id="26" name="Rectangle 25">
            <a:extLst>
              <a:ext uri="{FF2B5EF4-FFF2-40B4-BE49-F238E27FC236}">
                <a16:creationId xmlns:a16="http://schemas.microsoft.com/office/drawing/2014/main" id="{E9C3B6DC-AD45-3649-BF54-F1B552AF3B6E}"/>
              </a:ext>
            </a:extLst>
          </p:cNvPr>
          <p:cNvSpPr/>
          <p:nvPr/>
        </p:nvSpPr>
        <p:spPr>
          <a:xfrm>
            <a:off x="7403388" y="5040304"/>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4">
                    <a:lumMod val="75000"/>
                  </a:schemeClr>
                </a:solidFill>
                <a:latin typeface="Georgia" panose="02040502050405020303" pitchFamily="18" charset="0"/>
              </a:rPr>
              <a:t>Time 1</a:t>
            </a:r>
          </a:p>
        </p:txBody>
      </p:sp>
      <p:sp>
        <p:nvSpPr>
          <p:cNvPr id="27" name="Rectangle 26">
            <a:extLst>
              <a:ext uri="{FF2B5EF4-FFF2-40B4-BE49-F238E27FC236}">
                <a16:creationId xmlns:a16="http://schemas.microsoft.com/office/drawing/2014/main" id="{E23E1ACC-C235-744E-A8D3-0F9DF4A54D1D}"/>
              </a:ext>
            </a:extLst>
          </p:cNvPr>
          <p:cNvSpPr/>
          <p:nvPr/>
        </p:nvSpPr>
        <p:spPr>
          <a:xfrm>
            <a:off x="8883294" y="1966939"/>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4">
                    <a:lumMod val="75000"/>
                  </a:schemeClr>
                </a:solidFill>
                <a:latin typeface="Georgia" panose="02040502050405020303" pitchFamily="18" charset="0"/>
              </a:rPr>
              <a:t>Time 2</a:t>
            </a:r>
          </a:p>
        </p:txBody>
      </p:sp>
      <p:sp>
        <p:nvSpPr>
          <p:cNvPr id="28" name="Rectangle 27">
            <a:extLst>
              <a:ext uri="{FF2B5EF4-FFF2-40B4-BE49-F238E27FC236}">
                <a16:creationId xmlns:a16="http://schemas.microsoft.com/office/drawing/2014/main" id="{2C25B8A0-7C1C-D645-80CC-C33B8AC44B7E}"/>
              </a:ext>
            </a:extLst>
          </p:cNvPr>
          <p:cNvSpPr/>
          <p:nvPr/>
        </p:nvSpPr>
        <p:spPr>
          <a:xfrm>
            <a:off x="8892645" y="2910527"/>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4">
                    <a:lumMod val="75000"/>
                  </a:schemeClr>
                </a:solidFill>
                <a:latin typeface="Georgia" panose="02040502050405020303" pitchFamily="18" charset="0"/>
              </a:rPr>
              <a:t>Time 2</a:t>
            </a:r>
          </a:p>
        </p:txBody>
      </p:sp>
      <p:sp>
        <p:nvSpPr>
          <p:cNvPr id="29" name="Rectangle 28">
            <a:extLst>
              <a:ext uri="{FF2B5EF4-FFF2-40B4-BE49-F238E27FC236}">
                <a16:creationId xmlns:a16="http://schemas.microsoft.com/office/drawing/2014/main" id="{FCBC3BF6-6DF3-0440-896A-85FF40CBCC4C}"/>
              </a:ext>
            </a:extLst>
          </p:cNvPr>
          <p:cNvSpPr/>
          <p:nvPr/>
        </p:nvSpPr>
        <p:spPr>
          <a:xfrm>
            <a:off x="8895282" y="5037664"/>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4">
                    <a:lumMod val="75000"/>
                  </a:schemeClr>
                </a:solidFill>
                <a:latin typeface="Georgia" panose="02040502050405020303" pitchFamily="18" charset="0"/>
              </a:rPr>
              <a:t>Time 2</a:t>
            </a:r>
          </a:p>
        </p:txBody>
      </p:sp>
      <p:cxnSp>
        <p:nvCxnSpPr>
          <p:cNvPr id="30" name="Straight Arrow Connector 29">
            <a:extLst>
              <a:ext uri="{FF2B5EF4-FFF2-40B4-BE49-F238E27FC236}">
                <a16:creationId xmlns:a16="http://schemas.microsoft.com/office/drawing/2014/main" id="{2CFB0A7E-F99A-334A-8103-A3BA6ABAD556}"/>
              </a:ext>
            </a:extLst>
          </p:cNvPr>
          <p:cNvCxnSpPr>
            <a:cxnSpLocks/>
            <a:stCxn id="22" idx="3"/>
            <a:endCxn id="27" idx="1"/>
          </p:cNvCxnSpPr>
          <p:nvPr/>
        </p:nvCxnSpPr>
        <p:spPr>
          <a:xfrm flipV="1">
            <a:off x="8698788" y="2347939"/>
            <a:ext cx="184506" cy="7706"/>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FC6E655-0E84-2F44-A3F6-C6B7DC93E17C}"/>
              </a:ext>
            </a:extLst>
          </p:cNvPr>
          <p:cNvCxnSpPr>
            <a:cxnSpLocks/>
          </p:cNvCxnSpPr>
          <p:nvPr/>
        </p:nvCxnSpPr>
        <p:spPr>
          <a:xfrm>
            <a:off x="8708139" y="3278684"/>
            <a:ext cx="190500" cy="1712"/>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AE854FC-392B-0942-8E67-45C4ED349F2C}"/>
              </a:ext>
            </a:extLst>
          </p:cNvPr>
          <p:cNvCxnSpPr>
            <a:cxnSpLocks/>
          </p:cNvCxnSpPr>
          <p:nvPr/>
        </p:nvCxnSpPr>
        <p:spPr>
          <a:xfrm>
            <a:off x="8709277" y="5421908"/>
            <a:ext cx="190500" cy="1712"/>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A92E0FF5-EFE5-9441-9338-40E36871DE00}"/>
              </a:ext>
            </a:extLst>
          </p:cNvPr>
          <p:cNvSpPr txBox="1"/>
          <p:nvPr/>
        </p:nvSpPr>
        <p:spPr>
          <a:xfrm rot="19827836">
            <a:off x="6350770" y="2400047"/>
            <a:ext cx="809837" cy="307777"/>
          </a:xfrm>
          <a:prstGeom prst="rect">
            <a:avLst/>
          </a:prstGeom>
          <a:noFill/>
        </p:spPr>
        <p:txBody>
          <a:bodyPr wrap="none" rtlCol="0">
            <a:spAutoFit/>
          </a:bodyPr>
          <a:lstStyle/>
          <a:p>
            <a:r>
              <a:rPr lang="en-US" sz="1400" dirty="0">
                <a:solidFill>
                  <a:schemeClr val="accent2">
                    <a:lumMod val="50000"/>
                  </a:schemeClr>
                </a:solidFill>
                <a:latin typeface="Georgia" panose="02040502050405020303" pitchFamily="18" charset="0"/>
              </a:rPr>
              <a:t>Group 1</a:t>
            </a:r>
          </a:p>
        </p:txBody>
      </p:sp>
      <p:sp>
        <p:nvSpPr>
          <p:cNvPr id="40" name="TextBox 39">
            <a:extLst>
              <a:ext uri="{FF2B5EF4-FFF2-40B4-BE49-F238E27FC236}">
                <a16:creationId xmlns:a16="http://schemas.microsoft.com/office/drawing/2014/main" id="{A627077D-9DC4-834D-8CDD-54485B6F5879}"/>
              </a:ext>
            </a:extLst>
          </p:cNvPr>
          <p:cNvSpPr txBox="1"/>
          <p:nvPr/>
        </p:nvSpPr>
        <p:spPr>
          <a:xfrm>
            <a:off x="6439535" y="3031783"/>
            <a:ext cx="833883" cy="307777"/>
          </a:xfrm>
          <a:prstGeom prst="rect">
            <a:avLst/>
          </a:prstGeom>
          <a:noFill/>
        </p:spPr>
        <p:txBody>
          <a:bodyPr wrap="none" rtlCol="0">
            <a:spAutoFit/>
          </a:bodyPr>
          <a:lstStyle/>
          <a:p>
            <a:r>
              <a:rPr lang="en-US" sz="1400" dirty="0">
                <a:solidFill>
                  <a:schemeClr val="accent2">
                    <a:lumMod val="50000"/>
                  </a:schemeClr>
                </a:solidFill>
                <a:latin typeface="Georgia" panose="02040502050405020303" pitchFamily="18" charset="0"/>
              </a:rPr>
              <a:t>Group 2</a:t>
            </a:r>
          </a:p>
        </p:txBody>
      </p:sp>
      <p:cxnSp>
        <p:nvCxnSpPr>
          <p:cNvPr id="42" name="Straight Arrow Connector 41">
            <a:extLst>
              <a:ext uri="{FF2B5EF4-FFF2-40B4-BE49-F238E27FC236}">
                <a16:creationId xmlns:a16="http://schemas.microsoft.com/office/drawing/2014/main" id="{8DCC07CD-D634-5949-A867-8DCFE17C4D51}"/>
              </a:ext>
            </a:extLst>
          </p:cNvPr>
          <p:cNvCxnSpPr>
            <a:cxnSpLocks/>
          </p:cNvCxnSpPr>
          <p:nvPr/>
        </p:nvCxnSpPr>
        <p:spPr>
          <a:xfrm>
            <a:off x="6160832" y="3542526"/>
            <a:ext cx="1234468" cy="814206"/>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B938DE25-A443-184C-A42E-23E0E56C981F}"/>
              </a:ext>
            </a:extLst>
          </p:cNvPr>
          <p:cNvSpPr/>
          <p:nvPr/>
        </p:nvSpPr>
        <p:spPr>
          <a:xfrm>
            <a:off x="7725008" y="4322450"/>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173ABC93-4828-814A-A480-60E46D33A848}"/>
              </a:ext>
            </a:extLst>
          </p:cNvPr>
          <p:cNvSpPr/>
          <p:nvPr/>
        </p:nvSpPr>
        <p:spPr>
          <a:xfrm>
            <a:off x="7977885" y="4321190"/>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DB24D45-0D0F-334D-AD3E-7C0C43B1D76D}"/>
              </a:ext>
            </a:extLst>
          </p:cNvPr>
          <p:cNvSpPr/>
          <p:nvPr/>
        </p:nvSpPr>
        <p:spPr>
          <a:xfrm>
            <a:off x="8230762" y="4327644"/>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16D94DCC-96B0-8D4A-ABCE-AB02FCC315CC}"/>
              </a:ext>
            </a:extLst>
          </p:cNvPr>
          <p:cNvSpPr txBox="1"/>
          <p:nvPr/>
        </p:nvSpPr>
        <p:spPr>
          <a:xfrm rot="3013864">
            <a:off x="6490439" y="4326156"/>
            <a:ext cx="829073" cy="307777"/>
          </a:xfrm>
          <a:prstGeom prst="rect">
            <a:avLst/>
          </a:prstGeom>
          <a:noFill/>
        </p:spPr>
        <p:txBody>
          <a:bodyPr wrap="none" rtlCol="0">
            <a:spAutoFit/>
          </a:bodyPr>
          <a:lstStyle/>
          <a:p>
            <a:r>
              <a:rPr lang="en-US" sz="1400" dirty="0">
                <a:solidFill>
                  <a:schemeClr val="accent2">
                    <a:lumMod val="50000"/>
                  </a:schemeClr>
                </a:solidFill>
                <a:latin typeface="Georgia" panose="02040502050405020303" pitchFamily="18" charset="0"/>
              </a:rPr>
              <a:t>Group k</a:t>
            </a:r>
          </a:p>
        </p:txBody>
      </p:sp>
      <p:sp>
        <p:nvSpPr>
          <p:cNvPr id="53" name="TextBox 52">
            <a:extLst>
              <a:ext uri="{FF2B5EF4-FFF2-40B4-BE49-F238E27FC236}">
                <a16:creationId xmlns:a16="http://schemas.microsoft.com/office/drawing/2014/main" id="{DE9B19D9-7ADA-FC42-9DF5-B032508008EB}"/>
              </a:ext>
            </a:extLst>
          </p:cNvPr>
          <p:cNvSpPr txBox="1"/>
          <p:nvPr/>
        </p:nvSpPr>
        <p:spPr>
          <a:xfrm rot="2038625">
            <a:off x="6371198" y="3688950"/>
            <a:ext cx="1082348" cy="307777"/>
          </a:xfrm>
          <a:prstGeom prst="rect">
            <a:avLst/>
          </a:prstGeom>
          <a:noFill/>
        </p:spPr>
        <p:txBody>
          <a:bodyPr wrap="none" rtlCol="0">
            <a:spAutoFit/>
          </a:bodyPr>
          <a:lstStyle/>
          <a:p>
            <a:r>
              <a:rPr lang="en-US" sz="1400" dirty="0">
                <a:solidFill>
                  <a:schemeClr val="accent2">
                    <a:lumMod val="50000"/>
                  </a:schemeClr>
                </a:solidFill>
                <a:latin typeface="Georgia" panose="02040502050405020303" pitchFamily="18" charset="0"/>
              </a:rPr>
              <a:t>Group 3 - k</a:t>
            </a:r>
          </a:p>
        </p:txBody>
      </p:sp>
      <p:cxnSp>
        <p:nvCxnSpPr>
          <p:cNvPr id="59" name="Straight Arrow Connector 58">
            <a:extLst>
              <a:ext uri="{FF2B5EF4-FFF2-40B4-BE49-F238E27FC236}">
                <a16:creationId xmlns:a16="http://schemas.microsoft.com/office/drawing/2014/main" id="{EE370682-82C8-7042-8368-955FD930E504}"/>
              </a:ext>
            </a:extLst>
          </p:cNvPr>
          <p:cNvCxnSpPr>
            <a:cxnSpLocks/>
            <a:stCxn id="27" idx="3"/>
          </p:cNvCxnSpPr>
          <p:nvPr/>
        </p:nvCxnSpPr>
        <p:spPr>
          <a:xfrm>
            <a:off x="10178694" y="2347939"/>
            <a:ext cx="184506"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CBCD9280-7D48-DC4B-A19B-BB8265B6810B}"/>
              </a:ext>
            </a:extLst>
          </p:cNvPr>
          <p:cNvSpPr/>
          <p:nvPr/>
        </p:nvSpPr>
        <p:spPr>
          <a:xfrm>
            <a:off x="10363200" y="1966939"/>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4">
                    <a:lumMod val="75000"/>
                  </a:schemeClr>
                </a:solidFill>
                <a:latin typeface="Georgia" panose="02040502050405020303" pitchFamily="18" charset="0"/>
              </a:rPr>
              <a:t>Time t</a:t>
            </a:r>
          </a:p>
        </p:txBody>
      </p:sp>
      <p:cxnSp>
        <p:nvCxnSpPr>
          <p:cNvPr id="63" name="Straight Arrow Connector 62">
            <a:extLst>
              <a:ext uri="{FF2B5EF4-FFF2-40B4-BE49-F238E27FC236}">
                <a16:creationId xmlns:a16="http://schemas.microsoft.com/office/drawing/2014/main" id="{73A74C0B-DE48-7A47-A471-4A0252CF5992}"/>
              </a:ext>
            </a:extLst>
          </p:cNvPr>
          <p:cNvCxnSpPr>
            <a:cxnSpLocks/>
          </p:cNvCxnSpPr>
          <p:nvPr/>
        </p:nvCxnSpPr>
        <p:spPr>
          <a:xfrm>
            <a:off x="10188045" y="3285957"/>
            <a:ext cx="184506"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01A4E850-90BD-F24E-B39C-5ED153D0755B}"/>
              </a:ext>
            </a:extLst>
          </p:cNvPr>
          <p:cNvSpPr/>
          <p:nvPr/>
        </p:nvSpPr>
        <p:spPr>
          <a:xfrm>
            <a:off x="10372551" y="2904957"/>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4">
                    <a:lumMod val="75000"/>
                  </a:schemeClr>
                </a:solidFill>
                <a:latin typeface="Georgia" panose="02040502050405020303" pitchFamily="18" charset="0"/>
              </a:rPr>
              <a:t>Time t</a:t>
            </a:r>
          </a:p>
        </p:txBody>
      </p:sp>
      <p:cxnSp>
        <p:nvCxnSpPr>
          <p:cNvPr id="65" name="Straight Arrow Connector 64">
            <a:extLst>
              <a:ext uri="{FF2B5EF4-FFF2-40B4-BE49-F238E27FC236}">
                <a16:creationId xmlns:a16="http://schemas.microsoft.com/office/drawing/2014/main" id="{C661A371-44FB-5A4E-BA5E-F031B75378C1}"/>
              </a:ext>
            </a:extLst>
          </p:cNvPr>
          <p:cNvCxnSpPr>
            <a:cxnSpLocks/>
          </p:cNvCxnSpPr>
          <p:nvPr/>
        </p:nvCxnSpPr>
        <p:spPr>
          <a:xfrm>
            <a:off x="10178694" y="5410200"/>
            <a:ext cx="184506"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531655D5-49C3-E54D-A230-69AD38E51F3D}"/>
              </a:ext>
            </a:extLst>
          </p:cNvPr>
          <p:cNvSpPr/>
          <p:nvPr/>
        </p:nvSpPr>
        <p:spPr>
          <a:xfrm>
            <a:off x="10363200" y="5029200"/>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4">
                    <a:lumMod val="75000"/>
                  </a:schemeClr>
                </a:solidFill>
                <a:latin typeface="Georgia" panose="02040502050405020303" pitchFamily="18" charset="0"/>
              </a:rPr>
              <a:t>Time t</a:t>
            </a:r>
          </a:p>
        </p:txBody>
      </p:sp>
      <p:sp>
        <p:nvSpPr>
          <p:cNvPr id="67" name="Oval 66">
            <a:extLst>
              <a:ext uri="{FF2B5EF4-FFF2-40B4-BE49-F238E27FC236}">
                <a16:creationId xmlns:a16="http://schemas.microsoft.com/office/drawing/2014/main" id="{FE4E1649-D4C4-EB4D-9E54-6A033A8133F6}"/>
              </a:ext>
            </a:extLst>
          </p:cNvPr>
          <p:cNvSpPr/>
          <p:nvPr/>
        </p:nvSpPr>
        <p:spPr>
          <a:xfrm>
            <a:off x="9189628" y="4326167"/>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B7EC3774-039C-2C47-B003-EF29253C96CA}"/>
              </a:ext>
            </a:extLst>
          </p:cNvPr>
          <p:cNvSpPr/>
          <p:nvPr/>
        </p:nvSpPr>
        <p:spPr>
          <a:xfrm>
            <a:off x="9442505" y="4324907"/>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D5787B9E-E4AD-3A4F-9BE6-F293B7FA5006}"/>
              </a:ext>
            </a:extLst>
          </p:cNvPr>
          <p:cNvSpPr/>
          <p:nvPr/>
        </p:nvSpPr>
        <p:spPr>
          <a:xfrm>
            <a:off x="9695382" y="4331361"/>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BA305F4C-9AD6-B54D-A43B-7FF67BA96499}"/>
              </a:ext>
            </a:extLst>
          </p:cNvPr>
          <p:cNvSpPr/>
          <p:nvPr/>
        </p:nvSpPr>
        <p:spPr>
          <a:xfrm>
            <a:off x="10691852" y="4317703"/>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B623749F-63FA-4942-9902-3D49E3078624}"/>
              </a:ext>
            </a:extLst>
          </p:cNvPr>
          <p:cNvSpPr/>
          <p:nvPr/>
        </p:nvSpPr>
        <p:spPr>
          <a:xfrm>
            <a:off x="10944729" y="4316443"/>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10BC65F8-BF99-4B4D-81AC-334BABE9E1E0}"/>
              </a:ext>
            </a:extLst>
          </p:cNvPr>
          <p:cNvSpPr/>
          <p:nvPr/>
        </p:nvSpPr>
        <p:spPr>
          <a:xfrm>
            <a:off x="11197606" y="4322897"/>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2A0DA531-B256-4243-8AFE-FBCC3FB29F06}"/>
              </a:ext>
            </a:extLst>
          </p:cNvPr>
          <p:cNvSpPr txBox="1"/>
          <p:nvPr/>
        </p:nvSpPr>
        <p:spPr>
          <a:xfrm>
            <a:off x="2482857" y="3895067"/>
            <a:ext cx="1655519" cy="1261884"/>
          </a:xfrm>
          <a:prstGeom prst="rect">
            <a:avLst/>
          </a:prstGeom>
          <a:noFill/>
        </p:spPr>
        <p:txBody>
          <a:bodyPr wrap="square" rtlCol="0">
            <a:spAutoFit/>
          </a:bodyPr>
          <a:lstStyle/>
          <a:p>
            <a:pPr algn="ctr"/>
            <a:r>
              <a:rPr lang="en-US" sz="1200" dirty="0">
                <a:latin typeface="Georgia" panose="02040502050405020303" pitchFamily="18" charset="0"/>
              </a:rPr>
              <a:t>Randomize sample to k groups (experiment)</a:t>
            </a:r>
          </a:p>
          <a:p>
            <a:pPr algn="ctr"/>
            <a:endParaRPr lang="en-US" sz="400" dirty="0">
              <a:latin typeface="Georgia" panose="02040502050405020303" pitchFamily="18" charset="0"/>
            </a:endParaRPr>
          </a:p>
          <a:p>
            <a:pPr algn="ctr"/>
            <a:r>
              <a:rPr lang="en-US" sz="1200" dirty="0">
                <a:latin typeface="Georgia" panose="02040502050405020303" pitchFamily="18" charset="0"/>
              </a:rPr>
              <a:t>Individuals self-select groups (quasi-experimental)</a:t>
            </a:r>
          </a:p>
        </p:txBody>
      </p:sp>
      <p:sp>
        <p:nvSpPr>
          <p:cNvPr id="75" name="TextBox 74">
            <a:extLst>
              <a:ext uri="{FF2B5EF4-FFF2-40B4-BE49-F238E27FC236}">
                <a16:creationId xmlns:a16="http://schemas.microsoft.com/office/drawing/2014/main" id="{003741C1-7B35-3846-A251-9CFC1A3351CB}"/>
              </a:ext>
            </a:extLst>
          </p:cNvPr>
          <p:cNvSpPr txBox="1"/>
          <p:nvPr/>
        </p:nvSpPr>
        <p:spPr>
          <a:xfrm>
            <a:off x="5080920" y="4717702"/>
            <a:ext cx="1655519" cy="1384995"/>
          </a:xfrm>
          <a:prstGeom prst="rect">
            <a:avLst/>
          </a:prstGeom>
          <a:noFill/>
        </p:spPr>
        <p:txBody>
          <a:bodyPr wrap="square" rtlCol="0">
            <a:spAutoFit/>
          </a:bodyPr>
          <a:lstStyle/>
          <a:p>
            <a:pPr algn="ctr"/>
            <a:r>
              <a:rPr lang="en-US" sz="1200" dirty="0">
                <a:latin typeface="Georgia" panose="02040502050405020303" pitchFamily="18" charset="0"/>
              </a:rPr>
              <a:t>Use matched or repeated measures for each group</a:t>
            </a:r>
          </a:p>
          <a:p>
            <a:pPr algn="ctr"/>
            <a:endParaRPr lang="en-US" sz="1200" dirty="0">
              <a:latin typeface="Georgia" panose="02040502050405020303" pitchFamily="18" charset="0"/>
            </a:endParaRPr>
          </a:p>
          <a:p>
            <a:pPr algn="ctr"/>
            <a:r>
              <a:rPr lang="en-US" sz="1200" dirty="0">
                <a:latin typeface="Georgia" panose="02040502050405020303" pitchFamily="18" charset="0"/>
              </a:rPr>
              <a:t>(can have different treatments, different treatment times)</a:t>
            </a:r>
          </a:p>
        </p:txBody>
      </p:sp>
      <p:grpSp>
        <p:nvGrpSpPr>
          <p:cNvPr id="7" name="Group 6">
            <a:extLst>
              <a:ext uri="{FF2B5EF4-FFF2-40B4-BE49-F238E27FC236}">
                <a16:creationId xmlns:a16="http://schemas.microsoft.com/office/drawing/2014/main" id="{F782C843-B495-8340-B321-12B20217492D}"/>
              </a:ext>
            </a:extLst>
          </p:cNvPr>
          <p:cNvGrpSpPr/>
          <p:nvPr/>
        </p:nvGrpSpPr>
        <p:grpSpPr>
          <a:xfrm>
            <a:off x="7306479" y="1043704"/>
            <a:ext cx="4467729" cy="709873"/>
            <a:chOff x="7306479" y="1043704"/>
            <a:chExt cx="4467729" cy="709873"/>
          </a:xfrm>
        </p:grpSpPr>
        <p:sp>
          <p:nvSpPr>
            <p:cNvPr id="3" name="Right Brace 2">
              <a:extLst>
                <a:ext uri="{FF2B5EF4-FFF2-40B4-BE49-F238E27FC236}">
                  <a16:creationId xmlns:a16="http://schemas.microsoft.com/office/drawing/2014/main" id="{0865FEEE-D3BA-3540-9D72-EE9CEB995FBF}"/>
                </a:ext>
              </a:extLst>
            </p:cNvPr>
            <p:cNvSpPr/>
            <p:nvPr/>
          </p:nvSpPr>
          <p:spPr>
            <a:xfrm rot="16200000">
              <a:off x="9382930" y="-637702"/>
              <a:ext cx="314828" cy="4467729"/>
            </a:xfrm>
            <a:prstGeom prst="rightBrace">
              <a:avLst>
                <a:gd name="adj1" fmla="val 34360"/>
                <a:gd name="adj2" fmla="val 50000"/>
              </a:avLst>
            </a:prstGeom>
            <a:ln>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D75337B6-73AC-F14D-9FAC-C45A1F625318}"/>
                </a:ext>
              </a:extLst>
            </p:cNvPr>
            <p:cNvSpPr txBox="1"/>
            <p:nvPr/>
          </p:nvSpPr>
          <p:spPr>
            <a:xfrm>
              <a:off x="7784153" y="1043704"/>
              <a:ext cx="3621504" cy="369332"/>
            </a:xfrm>
            <a:prstGeom prst="rect">
              <a:avLst/>
            </a:prstGeom>
            <a:noFill/>
          </p:spPr>
          <p:txBody>
            <a:bodyPr wrap="none" rtlCol="0">
              <a:spAutoFit/>
            </a:bodyPr>
            <a:lstStyle/>
            <a:p>
              <a:pPr algn="ctr"/>
              <a:r>
                <a:rPr lang="en-US" dirty="0">
                  <a:solidFill>
                    <a:schemeClr val="accent4"/>
                  </a:solidFill>
                  <a:latin typeface="Georgia" panose="02040502050405020303" pitchFamily="18" charset="0"/>
                </a:rPr>
                <a:t>Just like in One-Way RM ANOVA</a:t>
              </a:r>
            </a:p>
          </p:txBody>
        </p:sp>
      </p:grpSp>
      <p:grpSp>
        <p:nvGrpSpPr>
          <p:cNvPr id="44" name="Group 43">
            <a:extLst>
              <a:ext uri="{FF2B5EF4-FFF2-40B4-BE49-F238E27FC236}">
                <a16:creationId xmlns:a16="http://schemas.microsoft.com/office/drawing/2014/main" id="{FCCB993C-B0AD-924C-BFC0-6AC2F44EBCCC}"/>
              </a:ext>
            </a:extLst>
          </p:cNvPr>
          <p:cNvGrpSpPr/>
          <p:nvPr/>
        </p:nvGrpSpPr>
        <p:grpSpPr>
          <a:xfrm>
            <a:off x="3323316" y="2017990"/>
            <a:ext cx="3188694" cy="709873"/>
            <a:chOff x="6819711" y="1043704"/>
            <a:chExt cx="5550391" cy="709873"/>
          </a:xfrm>
        </p:grpSpPr>
        <p:sp>
          <p:nvSpPr>
            <p:cNvPr id="45" name="Right Brace 44">
              <a:extLst>
                <a:ext uri="{FF2B5EF4-FFF2-40B4-BE49-F238E27FC236}">
                  <a16:creationId xmlns:a16="http://schemas.microsoft.com/office/drawing/2014/main" id="{AC68B2AC-D9EF-334F-B308-09584FFBA2AE}"/>
                </a:ext>
              </a:extLst>
            </p:cNvPr>
            <p:cNvSpPr/>
            <p:nvPr/>
          </p:nvSpPr>
          <p:spPr>
            <a:xfrm rot="16200000">
              <a:off x="9382930" y="-637702"/>
              <a:ext cx="314828" cy="4467729"/>
            </a:xfrm>
            <a:prstGeom prst="rightBrace">
              <a:avLst>
                <a:gd name="adj1" fmla="val 34360"/>
                <a:gd name="adj2" fmla="val 50000"/>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accent2">
                    <a:lumMod val="50000"/>
                  </a:schemeClr>
                </a:solidFill>
              </a:endParaRPr>
            </a:p>
          </p:txBody>
        </p:sp>
        <p:sp>
          <p:nvSpPr>
            <p:cNvPr id="48" name="TextBox 47">
              <a:extLst>
                <a:ext uri="{FF2B5EF4-FFF2-40B4-BE49-F238E27FC236}">
                  <a16:creationId xmlns:a16="http://schemas.microsoft.com/office/drawing/2014/main" id="{46D86A80-B85B-F042-BD76-DCD19F011E06}"/>
                </a:ext>
              </a:extLst>
            </p:cNvPr>
            <p:cNvSpPr txBox="1"/>
            <p:nvPr/>
          </p:nvSpPr>
          <p:spPr>
            <a:xfrm>
              <a:off x="6819711" y="1043704"/>
              <a:ext cx="5550391" cy="369332"/>
            </a:xfrm>
            <a:prstGeom prst="rect">
              <a:avLst/>
            </a:prstGeom>
            <a:noFill/>
          </p:spPr>
          <p:txBody>
            <a:bodyPr wrap="none" rtlCol="0">
              <a:spAutoFit/>
            </a:bodyPr>
            <a:lstStyle/>
            <a:p>
              <a:pPr algn="ctr"/>
              <a:r>
                <a:rPr lang="en-US" dirty="0">
                  <a:solidFill>
                    <a:schemeClr val="accent2">
                      <a:lumMod val="50000"/>
                    </a:schemeClr>
                  </a:solidFill>
                  <a:latin typeface="Georgia" panose="02040502050405020303" pitchFamily="18" charset="0"/>
                </a:rPr>
                <a:t>Just like in One-Way ANOVA</a:t>
              </a:r>
            </a:p>
          </p:txBody>
        </p:sp>
      </p:grpSp>
      <p:sp>
        <p:nvSpPr>
          <p:cNvPr id="49" name="TextBox 48">
            <a:extLst>
              <a:ext uri="{FF2B5EF4-FFF2-40B4-BE49-F238E27FC236}">
                <a16:creationId xmlns:a16="http://schemas.microsoft.com/office/drawing/2014/main" id="{17E6A558-1E4B-214A-924C-6CBE27A1C894}"/>
              </a:ext>
            </a:extLst>
          </p:cNvPr>
          <p:cNvSpPr txBox="1"/>
          <p:nvPr/>
        </p:nvSpPr>
        <p:spPr>
          <a:xfrm>
            <a:off x="436622" y="304800"/>
            <a:ext cx="6952544" cy="646331"/>
          </a:xfrm>
          <a:prstGeom prst="rect">
            <a:avLst/>
          </a:prstGeom>
          <a:noFill/>
        </p:spPr>
        <p:txBody>
          <a:bodyPr wrap="none" rtlCol="0">
            <a:spAutoFit/>
          </a:bodyPr>
          <a:lstStyle/>
          <a:p>
            <a:r>
              <a:rPr lang="en-US" sz="3600" b="1" dirty="0">
                <a:latin typeface="Georgia" panose="02040502050405020303" pitchFamily="18" charset="0"/>
              </a:rPr>
              <a:t>The Design of Mixed ANOVA</a:t>
            </a:r>
          </a:p>
        </p:txBody>
      </p:sp>
    </p:spTree>
    <p:extLst>
      <p:ext uri="{BB962C8B-B14F-4D97-AF65-F5344CB8AC3E}">
        <p14:creationId xmlns:p14="http://schemas.microsoft.com/office/powerpoint/2010/main" val="1559044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fade">
                                      <p:cBhvr>
                                        <p:cTn id="33" dur="500"/>
                                        <p:tgtEl>
                                          <p:spTgt spid="2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par>
                                <p:cTn id="43" presetID="10"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par>
                                <p:cTn id="46" presetID="10" presetClass="entr" presetSubtype="0" fill="hold"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500"/>
                                        <p:tgtEl>
                                          <p:spTgt spid="3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500"/>
                                        <p:tgtEl>
                                          <p:spTgt spid="40"/>
                                        </p:tgtEl>
                                      </p:cBhvr>
                                    </p:animEffect>
                                  </p:childTnLst>
                                </p:cTn>
                              </p:par>
                              <p:par>
                                <p:cTn id="55" presetID="10"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fade">
                                      <p:cBhvr>
                                        <p:cTn id="57" dur="500"/>
                                        <p:tgtEl>
                                          <p:spTgt spid="4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fade">
                                      <p:cBhvr>
                                        <p:cTn id="60" dur="500"/>
                                        <p:tgtEl>
                                          <p:spTgt spid="4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fade">
                                      <p:cBhvr>
                                        <p:cTn id="63" dur="500"/>
                                        <p:tgtEl>
                                          <p:spTgt spid="4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7"/>
                                        </p:tgtEl>
                                        <p:attrNameLst>
                                          <p:attrName>style.visibility</p:attrName>
                                        </p:attrNameLst>
                                      </p:cBhvr>
                                      <p:to>
                                        <p:strVal val="visible"/>
                                      </p:to>
                                    </p:set>
                                    <p:animEffect transition="in" filter="fade">
                                      <p:cBhvr>
                                        <p:cTn id="66" dur="500"/>
                                        <p:tgtEl>
                                          <p:spTgt spid="4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2"/>
                                        </p:tgtEl>
                                        <p:attrNameLst>
                                          <p:attrName>style.visibility</p:attrName>
                                        </p:attrNameLst>
                                      </p:cBhvr>
                                      <p:to>
                                        <p:strVal val="visible"/>
                                      </p:to>
                                    </p:set>
                                    <p:animEffect transition="in" filter="fade">
                                      <p:cBhvr>
                                        <p:cTn id="69" dur="500"/>
                                        <p:tgtEl>
                                          <p:spTgt spid="52"/>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par>
                                <p:cTn id="73" presetID="10" presetClass="entr" presetSubtype="0" fill="hold" nodeType="withEffect">
                                  <p:stCondLst>
                                    <p:cond delay="0"/>
                                  </p:stCondLst>
                                  <p:childTnLst>
                                    <p:set>
                                      <p:cBhvr>
                                        <p:cTn id="74" dur="1" fill="hold">
                                          <p:stCondLst>
                                            <p:cond delay="0"/>
                                          </p:stCondLst>
                                        </p:cTn>
                                        <p:tgtEl>
                                          <p:spTgt spid="59"/>
                                        </p:tgtEl>
                                        <p:attrNameLst>
                                          <p:attrName>style.visibility</p:attrName>
                                        </p:attrNameLst>
                                      </p:cBhvr>
                                      <p:to>
                                        <p:strVal val="visible"/>
                                      </p:to>
                                    </p:set>
                                    <p:animEffect transition="in" filter="fade">
                                      <p:cBhvr>
                                        <p:cTn id="75" dur="500"/>
                                        <p:tgtEl>
                                          <p:spTgt spid="59"/>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62"/>
                                        </p:tgtEl>
                                        <p:attrNameLst>
                                          <p:attrName>style.visibility</p:attrName>
                                        </p:attrNameLst>
                                      </p:cBhvr>
                                      <p:to>
                                        <p:strVal val="visible"/>
                                      </p:to>
                                    </p:set>
                                    <p:animEffect transition="in" filter="fade">
                                      <p:cBhvr>
                                        <p:cTn id="78" dur="500"/>
                                        <p:tgtEl>
                                          <p:spTgt spid="62"/>
                                        </p:tgtEl>
                                      </p:cBhvr>
                                    </p:animEffect>
                                  </p:childTnLst>
                                </p:cTn>
                              </p:par>
                              <p:par>
                                <p:cTn id="79" presetID="10" presetClass="entr" presetSubtype="0" fill="hold" nodeType="withEffect">
                                  <p:stCondLst>
                                    <p:cond delay="0"/>
                                  </p:stCondLst>
                                  <p:childTnLst>
                                    <p:set>
                                      <p:cBhvr>
                                        <p:cTn id="80" dur="1" fill="hold">
                                          <p:stCondLst>
                                            <p:cond delay="0"/>
                                          </p:stCondLst>
                                        </p:cTn>
                                        <p:tgtEl>
                                          <p:spTgt spid="63"/>
                                        </p:tgtEl>
                                        <p:attrNameLst>
                                          <p:attrName>style.visibility</p:attrName>
                                        </p:attrNameLst>
                                      </p:cBhvr>
                                      <p:to>
                                        <p:strVal val="visible"/>
                                      </p:to>
                                    </p:set>
                                    <p:animEffect transition="in" filter="fade">
                                      <p:cBhvr>
                                        <p:cTn id="81" dur="500"/>
                                        <p:tgtEl>
                                          <p:spTgt spid="63"/>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4"/>
                                        </p:tgtEl>
                                        <p:attrNameLst>
                                          <p:attrName>style.visibility</p:attrName>
                                        </p:attrNameLst>
                                      </p:cBhvr>
                                      <p:to>
                                        <p:strVal val="visible"/>
                                      </p:to>
                                    </p:set>
                                    <p:animEffect transition="in" filter="fade">
                                      <p:cBhvr>
                                        <p:cTn id="84" dur="500"/>
                                        <p:tgtEl>
                                          <p:spTgt spid="64"/>
                                        </p:tgtEl>
                                      </p:cBhvr>
                                    </p:animEffect>
                                  </p:childTnLst>
                                </p:cTn>
                              </p:par>
                              <p:par>
                                <p:cTn id="85" presetID="10" presetClass="entr" presetSubtype="0" fill="hold" nodeType="withEffect">
                                  <p:stCondLst>
                                    <p:cond delay="0"/>
                                  </p:stCondLst>
                                  <p:childTnLst>
                                    <p:set>
                                      <p:cBhvr>
                                        <p:cTn id="86" dur="1" fill="hold">
                                          <p:stCondLst>
                                            <p:cond delay="0"/>
                                          </p:stCondLst>
                                        </p:cTn>
                                        <p:tgtEl>
                                          <p:spTgt spid="65"/>
                                        </p:tgtEl>
                                        <p:attrNameLst>
                                          <p:attrName>style.visibility</p:attrName>
                                        </p:attrNameLst>
                                      </p:cBhvr>
                                      <p:to>
                                        <p:strVal val="visible"/>
                                      </p:to>
                                    </p:set>
                                    <p:animEffect transition="in" filter="fade">
                                      <p:cBhvr>
                                        <p:cTn id="87" dur="500"/>
                                        <p:tgtEl>
                                          <p:spTgt spid="65"/>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66"/>
                                        </p:tgtEl>
                                        <p:attrNameLst>
                                          <p:attrName>style.visibility</p:attrName>
                                        </p:attrNameLst>
                                      </p:cBhvr>
                                      <p:to>
                                        <p:strVal val="visible"/>
                                      </p:to>
                                    </p:set>
                                    <p:animEffect transition="in" filter="fade">
                                      <p:cBhvr>
                                        <p:cTn id="90" dur="500"/>
                                        <p:tgtEl>
                                          <p:spTgt spid="6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67"/>
                                        </p:tgtEl>
                                        <p:attrNameLst>
                                          <p:attrName>style.visibility</p:attrName>
                                        </p:attrNameLst>
                                      </p:cBhvr>
                                      <p:to>
                                        <p:strVal val="visible"/>
                                      </p:to>
                                    </p:set>
                                    <p:animEffect transition="in" filter="fade">
                                      <p:cBhvr>
                                        <p:cTn id="93" dur="500"/>
                                        <p:tgtEl>
                                          <p:spTgt spid="67"/>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68"/>
                                        </p:tgtEl>
                                        <p:attrNameLst>
                                          <p:attrName>style.visibility</p:attrName>
                                        </p:attrNameLst>
                                      </p:cBhvr>
                                      <p:to>
                                        <p:strVal val="visible"/>
                                      </p:to>
                                    </p:set>
                                    <p:animEffect transition="in" filter="fade">
                                      <p:cBhvr>
                                        <p:cTn id="96" dur="500"/>
                                        <p:tgtEl>
                                          <p:spTgt spid="6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69"/>
                                        </p:tgtEl>
                                        <p:attrNameLst>
                                          <p:attrName>style.visibility</p:attrName>
                                        </p:attrNameLst>
                                      </p:cBhvr>
                                      <p:to>
                                        <p:strVal val="visible"/>
                                      </p:to>
                                    </p:set>
                                    <p:animEffect transition="in" filter="fade">
                                      <p:cBhvr>
                                        <p:cTn id="99" dur="500"/>
                                        <p:tgtEl>
                                          <p:spTgt spid="69"/>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70"/>
                                        </p:tgtEl>
                                        <p:attrNameLst>
                                          <p:attrName>style.visibility</p:attrName>
                                        </p:attrNameLst>
                                      </p:cBhvr>
                                      <p:to>
                                        <p:strVal val="visible"/>
                                      </p:to>
                                    </p:set>
                                    <p:animEffect transition="in" filter="fade">
                                      <p:cBhvr>
                                        <p:cTn id="102" dur="500"/>
                                        <p:tgtEl>
                                          <p:spTgt spid="70"/>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71"/>
                                        </p:tgtEl>
                                        <p:attrNameLst>
                                          <p:attrName>style.visibility</p:attrName>
                                        </p:attrNameLst>
                                      </p:cBhvr>
                                      <p:to>
                                        <p:strVal val="visible"/>
                                      </p:to>
                                    </p:set>
                                    <p:animEffect transition="in" filter="fade">
                                      <p:cBhvr>
                                        <p:cTn id="105" dur="500"/>
                                        <p:tgtEl>
                                          <p:spTgt spid="71"/>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72"/>
                                        </p:tgtEl>
                                        <p:attrNameLst>
                                          <p:attrName>style.visibility</p:attrName>
                                        </p:attrNameLst>
                                      </p:cBhvr>
                                      <p:to>
                                        <p:strVal val="visible"/>
                                      </p:to>
                                    </p:set>
                                    <p:animEffect transition="in" filter="fade">
                                      <p:cBhvr>
                                        <p:cTn id="108" dur="500"/>
                                        <p:tgtEl>
                                          <p:spTgt spid="72"/>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75"/>
                                        </p:tgtEl>
                                        <p:attrNameLst>
                                          <p:attrName>style.visibility</p:attrName>
                                        </p:attrNameLst>
                                      </p:cBhvr>
                                      <p:to>
                                        <p:strVal val="visible"/>
                                      </p:to>
                                    </p:set>
                                    <p:animEffect transition="in" filter="fade">
                                      <p:cBhvr>
                                        <p:cTn id="111"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6" grpId="0" animBg="1"/>
      <p:bldP spid="27" grpId="0" animBg="1"/>
      <p:bldP spid="28" grpId="0" animBg="1"/>
      <p:bldP spid="29" grpId="0" animBg="1"/>
      <p:bldP spid="38" grpId="0"/>
      <p:bldP spid="40" grpId="0"/>
      <p:bldP spid="43" grpId="0" animBg="1"/>
      <p:bldP spid="46" grpId="0" animBg="1"/>
      <p:bldP spid="47" grpId="0" animBg="1"/>
      <p:bldP spid="52" grpId="0"/>
      <p:bldP spid="53" grpId="0"/>
      <p:bldP spid="62" grpId="0" animBg="1"/>
      <p:bldP spid="64" grpId="0" animBg="1"/>
      <p:bldP spid="66" grpId="0" animBg="1"/>
      <p:bldP spid="67" grpId="0" animBg="1"/>
      <p:bldP spid="68" grpId="0" animBg="1"/>
      <p:bldP spid="69" grpId="0" animBg="1"/>
      <p:bldP spid="70" grpId="0" animBg="1"/>
      <p:bldP spid="71" grpId="0" animBg="1"/>
      <p:bldP spid="72" grpId="0" animBg="1"/>
      <p:bldP spid="7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7DC3035-C8D6-4312-8AC4-36A973EDC8AE}" type="slidenum">
              <a:rPr lang="en-US" altLang="en-US" smtClean="0"/>
              <a:pPr/>
              <a:t>5</a:t>
            </a:fld>
            <a:endParaRPr lang="en-US" altLang="en-US"/>
          </a:p>
        </p:txBody>
      </p:sp>
      <p:sp>
        <p:nvSpPr>
          <p:cNvPr id="2" name="Rectangle 1">
            <a:extLst>
              <a:ext uri="{FF2B5EF4-FFF2-40B4-BE49-F238E27FC236}">
                <a16:creationId xmlns:a16="http://schemas.microsoft.com/office/drawing/2014/main" id="{1F39F37C-30F2-C548-BE18-A44758F46223}"/>
              </a:ext>
            </a:extLst>
          </p:cNvPr>
          <p:cNvSpPr/>
          <p:nvPr/>
        </p:nvSpPr>
        <p:spPr>
          <a:xfrm>
            <a:off x="436622" y="3041445"/>
            <a:ext cx="2667000" cy="762000"/>
          </a:xfrm>
          <a:prstGeom prst="rect">
            <a:avLst/>
          </a:prstGeom>
          <a:solidFill>
            <a:schemeClr val="accent5">
              <a:lumMod val="20000"/>
              <a:lumOff val="8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Georgia" panose="02040502050405020303" pitchFamily="18" charset="0"/>
              </a:rPr>
              <a:t>Sample</a:t>
            </a:r>
          </a:p>
        </p:txBody>
      </p:sp>
      <p:cxnSp>
        <p:nvCxnSpPr>
          <p:cNvPr id="4" name="Straight Arrow Connector 3">
            <a:extLst>
              <a:ext uri="{FF2B5EF4-FFF2-40B4-BE49-F238E27FC236}">
                <a16:creationId xmlns:a16="http://schemas.microsoft.com/office/drawing/2014/main" id="{0D2DBB25-D995-D04F-A1A7-1E8126204023}"/>
              </a:ext>
            </a:extLst>
          </p:cNvPr>
          <p:cNvCxnSpPr>
            <a:cxnSpLocks/>
            <a:stCxn id="2" idx="3"/>
          </p:cNvCxnSpPr>
          <p:nvPr/>
        </p:nvCxnSpPr>
        <p:spPr>
          <a:xfrm>
            <a:off x="3103622" y="3422445"/>
            <a:ext cx="419100" cy="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33A2753-567A-EB44-8170-B6DBCB5C9C7D}"/>
              </a:ext>
            </a:extLst>
          </p:cNvPr>
          <p:cNvCxnSpPr>
            <a:cxnSpLocks/>
          </p:cNvCxnSpPr>
          <p:nvPr/>
        </p:nvCxnSpPr>
        <p:spPr>
          <a:xfrm flipV="1">
            <a:off x="6177493" y="2355645"/>
            <a:ext cx="1231889" cy="685235"/>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3AF4746-662B-9448-A81B-7AF4FE0A17F0}"/>
              </a:ext>
            </a:extLst>
          </p:cNvPr>
          <p:cNvCxnSpPr>
            <a:cxnSpLocks/>
            <a:endCxn id="26" idx="1"/>
          </p:cNvCxnSpPr>
          <p:nvPr/>
        </p:nvCxnSpPr>
        <p:spPr>
          <a:xfrm>
            <a:off x="6177493" y="3802913"/>
            <a:ext cx="1225895" cy="1618391"/>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CA982AA-2C3C-F848-BC5E-B4254DEC99FA}"/>
              </a:ext>
            </a:extLst>
          </p:cNvPr>
          <p:cNvSpPr/>
          <p:nvPr/>
        </p:nvSpPr>
        <p:spPr>
          <a:xfrm>
            <a:off x="3510493" y="3041445"/>
            <a:ext cx="2667000" cy="762000"/>
          </a:xfrm>
          <a:prstGeom prst="rect">
            <a:avLst/>
          </a:prstGeom>
          <a:solidFill>
            <a:schemeClr val="accent2">
              <a:lumMod val="20000"/>
              <a:lumOff val="8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Georgia" panose="02040502050405020303" pitchFamily="18" charset="0"/>
              </a:rPr>
              <a:t>Groups </a:t>
            </a:r>
          </a:p>
          <a:p>
            <a:pPr algn="ctr"/>
            <a:r>
              <a:rPr lang="en-US" sz="1600" dirty="0">
                <a:solidFill>
                  <a:schemeClr val="bg2"/>
                </a:solidFill>
                <a:latin typeface="Georgia" panose="02040502050405020303" pitchFamily="18" charset="0"/>
              </a:rPr>
              <a:t>(between-subjects)</a:t>
            </a:r>
          </a:p>
        </p:txBody>
      </p:sp>
      <p:cxnSp>
        <p:nvCxnSpPr>
          <p:cNvPr id="19" name="Straight Arrow Connector 18">
            <a:extLst>
              <a:ext uri="{FF2B5EF4-FFF2-40B4-BE49-F238E27FC236}">
                <a16:creationId xmlns:a16="http://schemas.microsoft.com/office/drawing/2014/main" id="{A4B589C8-00C9-F74D-A19D-C5F946FEA9DB}"/>
              </a:ext>
            </a:extLst>
          </p:cNvPr>
          <p:cNvCxnSpPr>
            <a:cxnSpLocks/>
          </p:cNvCxnSpPr>
          <p:nvPr/>
        </p:nvCxnSpPr>
        <p:spPr>
          <a:xfrm>
            <a:off x="6177493" y="3310552"/>
            <a:ext cx="1231889" cy="0"/>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EE3CC4FA-8106-AF42-897C-3D5AE6DB9225}"/>
              </a:ext>
            </a:extLst>
          </p:cNvPr>
          <p:cNvSpPr/>
          <p:nvPr/>
        </p:nvSpPr>
        <p:spPr>
          <a:xfrm>
            <a:off x="7403388" y="1974645"/>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Georgia" panose="02040502050405020303" pitchFamily="18" charset="0"/>
              </a:rPr>
              <a:t>Time 1</a:t>
            </a:r>
          </a:p>
        </p:txBody>
      </p:sp>
      <p:sp>
        <p:nvSpPr>
          <p:cNvPr id="23" name="Rectangle 22">
            <a:extLst>
              <a:ext uri="{FF2B5EF4-FFF2-40B4-BE49-F238E27FC236}">
                <a16:creationId xmlns:a16="http://schemas.microsoft.com/office/drawing/2014/main" id="{521EDD06-7ADA-434E-9C8D-1306AF3993DA}"/>
              </a:ext>
            </a:extLst>
          </p:cNvPr>
          <p:cNvSpPr/>
          <p:nvPr/>
        </p:nvSpPr>
        <p:spPr>
          <a:xfrm>
            <a:off x="7412739" y="2910527"/>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Georgia" panose="02040502050405020303" pitchFamily="18" charset="0"/>
              </a:rPr>
              <a:t>Time 1</a:t>
            </a:r>
          </a:p>
        </p:txBody>
      </p:sp>
      <p:sp>
        <p:nvSpPr>
          <p:cNvPr id="26" name="Rectangle 25">
            <a:extLst>
              <a:ext uri="{FF2B5EF4-FFF2-40B4-BE49-F238E27FC236}">
                <a16:creationId xmlns:a16="http://schemas.microsoft.com/office/drawing/2014/main" id="{E9C3B6DC-AD45-3649-BF54-F1B552AF3B6E}"/>
              </a:ext>
            </a:extLst>
          </p:cNvPr>
          <p:cNvSpPr/>
          <p:nvPr/>
        </p:nvSpPr>
        <p:spPr>
          <a:xfrm>
            <a:off x="7403388" y="5040304"/>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Georgia" panose="02040502050405020303" pitchFamily="18" charset="0"/>
              </a:rPr>
              <a:t>Time 1</a:t>
            </a:r>
          </a:p>
        </p:txBody>
      </p:sp>
      <p:sp>
        <p:nvSpPr>
          <p:cNvPr id="27" name="Rectangle 26">
            <a:extLst>
              <a:ext uri="{FF2B5EF4-FFF2-40B4-BE49-F238E27FC236}">
                <a16:creationId xmlns:a16="http://schemas.microsoft.com/office/drawing/2014/main" id="{E23E1ACC-C235-744E-A8D3-0F9DF4A54D1D}"/>
              </a:ext>
            </a:extLst>
          </p:cNvPr>
          <p:cNvSpPr/>
          <p:nvPr/>
        </p:nvSpPr>
        <p:spPr>
          <a:xfrm>
            <a:off x="8883294" y="1966939"/>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Georgia" panose="02040502050405020303" pitchFamily="18" charset="0"/>
              </a:rPr>
              <a:t>Time 2</a:t>
            </a:r>
          </a:p>
        </p:txBody>
      </p:sp>
      <p:sp>
        <p:nvSpPr>
          <p:cNvPr id="28" name="Rectangle 27">
            <a:extLst>
              <a:ext uri="{FF2B5EF4-FFF2-40B4-BE49-F238E27FC236}">
                <a16:creationId xmlns:a16="http://schemas.microsoft.com/office/drawing/2014/main" id="{2C25B8A0-7C1C-D645-80CC-C33B8AC44B7E}"/>
              </a:ext>
            </a:extLst>
          </p:cNvPr>
          <p:cNvSpPr/>
          <p:nvPr/>
        </p:nvSpPr>
        <p:spPr>
          <a:xfrm>
            <a:off x="8892645" y="2910527"/>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Georgia" panose="02040502050405020303" pitchFamily="18" charset="0"/>
              </a:rPr>
              <a:t>Time 2</a:t>
            </a:r>
          </a:p>
        </p:txBody>
      </p:sp>
      <p:sp>
        <p:nvSpPr>
          <p:cNvPr id="29" name="Rectangle 28">
            <a:extLst>
              <a:ext uri="{FF2B5EF4-FFF2-40B4-BE49-F238E27FC236}">
                <a16:creationId xmlns:a16="http://schemas.microsoft.com/office/drawing/2014/main" id="{FCBC3BF6-6DF3-0440-896A-85FF40CBCC4C}"/>
              </a:ext>
            </a:extLst>
          </p:cNvPr>
          <p:cNvSpPr/>
          <p:nvPr/>
        </p:nvSpPr>
        <p:spPr>
          <a:xfrm>
            <a:off x="8895282" y="5037664"/>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Georgia" panose="02040502050405020303" pitchFamily="18" charset="0"/>
              </a:rPr>
              <a:t>Time 2</a:t>
            </a:r>
          </a:p>
        </p:txBody>
      </p:sp>
      <p:cxnSp>
        <p:nvCxnSpPr>
          <p:cNvPr id="30" name="Straight Arrow Connector 29">
            <a:extLst>
              <a:ext uri="{FF2B5EF4-FFF2-40B4-BE49-F238E27FC236}">
                <a16:creationId xmlns:a16="http://schemas.microsoft.com/office/drawing/2014/main" id="{2CFB0A7E-F99A-334A-8103-A3BA6ABAD556}"/>
              </a:ext>
            </a:extLst>
          </p:cNvPr>
          <p:cNvCxnSpPr>
            <a:cxnSpLocks/>
            <a:stCxn id="22" idx="3"/>
            <a:endCxn id="27" idx="1"/>
          </p:cNvCxnSpPr>
          <p:nvPr/>
        </p:nvCxnSpPr>
        <p:spPr>
          <a:xfrm flipV="1">
            <a:off x="8698788" y="2347939"/>
            <a:ext cx="184506" cy="7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FC6E655-0E84-2F44-A3F6-C6B7DC93E17C}"/>
              </a:ext>
            </a:extLst>
          </p:cNvPr>
          <p:cNvCxnSpPr>
            <a:cxnSpLocks/>
          </p:cNvCxnSpPr>
          <p:nvPr/>
        </p:nvCxnSpPr>
        <p:spPr>
          <a:xfrm>
            <a:off x="8708139" y="3278684"/>
            <a:ext cx="190500" cy="1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AE854FC-392B-0942-8E67-45C4ED349F2C}"/>
              </a:ext>
            </a:extLst>
          </p:cNvPr>
          <p:cNvCxnSpPr>
            <a:cxnSpLocks/>
          </p:cNvCxnSpPr>
          <p:nvPr/>
        </p:nvCxnSpPr>
        <p:spPr>
          <a:xfrm>
            <a:off x="8709277" y="5421908"/>
            <a:ext cx="190500" cy="1712"/>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A92E0FF5-EFE5-9441-9338-40E36871DE00}"/>
              </a:ext>
            </a:extLst>
          </p:cNvPr>
          <p:cNvSpPr txBox="1"/>
          <p:nvPr/>
        </p:nvSpPr>
        <p:spPr>
          <a:xfrm rot="19827836">
            <a:off x="6350770" y="2400047"/>
            <a:ext cx="809837" cy="307777"/>
          </a:xfrm>
          <a:prstGeom prst="rect">
            <a:avLst/>
          </a:prstGeom>
          <a:noFill/>
        </p:spPr>
        <p:txBody>
          <a:bodyPr wrap="none" rtlCol="0">
            <a:spAutoFit/>
          </a:bodyPr>
          <a:lstStyle/>
          <a:p>
            <a:r>
              <a:rPr lang="en-US" sz="1400" dirty="0">
                <a:solidFill>
                  <a:schemeClr val="bg2"/>
                </a:solidFill>
                <a:latin typeface="Georgia" panose="02040502050405020303" pitchFamily="18" charset="0"/>
              </a:rPr>
              <a:t>Group 1</a:t>
            </a:r>
          </a:p>
        </p:txBody>
      </p:sp>
      <p:sp>
        <p:nvSpPr>
          <p:cNvPr id="40" name="TextBox 39">
            <a:extLst>
              <a:ext uri="{FF2B5EF4-FFF2-40B4-BE49-F238E27FC236}">
                <a16:creationId xmlns:a16="http://schemas.microsoft.com/office/drawing/2014/main" id="{A627077D-9DC4-834D-8CDD-54485B6F5879}"/>
              </a:ext>
            </a:extLst>
          </p:cNvPr>
          <p:cNvSpPr txBox="1"/>
          <p:nvPr/>
        </p:nvSpPr>
        <p:spPr>
          <a:xfrm>
            <a:off x="6439535" y="3031783"/>
            <a:ext cx="833883" cy="307777"/>
          </a:xfrm>
          <a:prstGeom prst="rect">
            <a:avLst/>
          </a:prstGeom>
          <a:noFill/>
        </p:spPr>
        <p:txBody>
          <a:bodyPr wrap="none" rtlCol="0">
            <a:spAutoFit/>
          </a:bodyPr>
          <a:lstStyle/>
          <a:p>
            <a:r>
              <a:rPr lang="en-US" sz="1400" dirty="0">
                <a:solidFill>
                  <a:schemeClr val="bg2"/>
                </a:solidFill>
                <a:latin typeface="Georgia" panose="02040502050405020303" pitchFamily="18" charset="0"/>
              </a:rPr>
              <a:t>Group 2</a:t>
            </a:r>
          </a:p>
        </p:txBody>
      </p:sp>
      <p:cxnSp>
        <p:nvCxnSpPr>
          <p:cNvPr id="42" name="Straight Arrow Connector 41">
            <a:extLst>
              <a:ext uri="{FF2B5EF4-FFF2-40B4-BE49-F238E27FC236}">
                <a16:creationId xmlns:a16="http://schemas.microsoft.com/office/drawing/2014/main" id="{8DCC07CD-D634-5949-A867-8DCFE17C4D51}"/>
              </a:ext>
            </a:extLst>
          </p:cNvPr>
          <p:cNvCxnSpPr>
            <a:cxnSpLocks/>
          </p:cNvCxnSpPr>
          <p:nvPr/>
        </p:nvCxnSpPr>
        <p:spPr>
          <a:xfrm>
            <a:off x="6160832" y="3542526"/>
            <a:ext cx="1234468" cy="814206"/>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B938DE25-A443-184C-A42E-23E0E56C981F}"/>
              </a:ext>
            </a:extLst>
          </p:cNvPr>
          <p:cNvSpPr/>
          <p:nvPr/>
        </p:nvSpPr>
        <p:spPr>
          <a:xfrm>
            <a:off x="7725008" y="4322450"/>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46" name="Oval 45">
            <a:extLst>
              <a:ext uri="{FF2B5EF4-FFF2-40B4-BE49-F238E27FC236}">
                <a16:creationId xmlns:a16="http://schemas.microsoft.com/office/drawing/2014/main" id="{173ABC93-4828-814A-A480-60E46D33A848}"/>
              </a:ext>
            </a:extLst>
          </p:cNvPr>
          <p:cNvSpPr/>
          <p:nvPr/>
        </p:nvSpPr>
        <p:spPr>
          <a:xfrm>
            <a:off x="7977885" y="4321190"/>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47" name="Oval 46">
            <a:extLst>
              <a:ext uri="{FF2B5EF4-FFF2-40B4-BE49-F238E27FC236}">
                <a16:creationId xmlns:a16="http://schemas.microsoft.com/office/drawing/2014/main" id="{5DB24D45-0D0F-334D-AD3E-7C0C43B1D76D}"/>
              </a:ext>
            </a:extLst>
          </p:cNvPr>
          <p:cNvSpPr/>
          <p:nvPr/>
        </p:nvSpPr>
        <p:spPr>
          <a:xfrm>
            <a:off x="8230762" y="4327644"/>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2" name="TextBox 51">
            <a:extLst>
              <a:ext uri="{FF2B5EF4-FFF2-40B4-BE49-F238E27FC236}">
                <a16:creationId xmlns:a16="http://schemas.microsoft.com/office/drawing/2014/main" id="{16D94DCC-96B0-8D4A-ABCE-AB02FCC315CC}"/>
              </a:ext>
            </a:extLst>
          </p:cNvPr>
          <p:cNvSpPr txBox="1"/>
          <p:nvPr/>
        </p:nvSpPr>
        <p:spPr>
          <a:xfrm rot="3013864">
            <a:off x="6490439" y="4326156"/>
            <a:ext cx="829073" cy="307777"/>
          </a:xfrm>
          <a:prstGeom prst="rect">
            <a:avLst/>
          </a:prstGeom>
          <a:noFill/>
        </p:spPr>
        <p:txBody>
          <a:bodyPr wrap="none" rtlCol="0">
            <a:spAutoFit/>
          </a:bodyPr>
          <a:lstStyle/>
          <a:p>
            <a:r>
              <a:rPr lang="en-US" sz="1400" dirty="0">
                <a:solidFill>
                  <a:schemeClr val="bg2"/>
                </a:solidFill>
                <a:latin typeface="Georgia" panose="02040502050405020303" pitchFamily="18" charset="0"/>
              </a:rPr>
              <a:t>Group k</a:t>
            </a:r>
          </a:p>
        </p:txBody>
      </p:sp>
      <p:sp>
        <p:nvSpPr>
          <p:cNvPr id="53" name="TextBox 52">
            <a:extLst>
              <a:ext uri="{FF2B5EF4-FFF2-40B4-BE49-F238E27FC236}">
                <a16:creationId xmlns:a16="http://schemas.microsoft.com/office/drawing/2014/main" id="{DE9B19D9-7ADA-FC42-9DF5-B032508008EB}"/>
              </a:ext>
            </a:extLst>
          </p:cNvPr>
          <p:cNvSpPr txBox="1"/>
          <p:nvPr/>
        </p:nvSpPr>
        <p:spPr>
          <a:xfrm rot="2038625">
            <a:off x="6371198" y="3688950"/>
            <a:ext cx="1082348" cy="307777"/>
          </a:xfrm>
          <a:prstGeom prst="rect">
            <a:avLst/>
          </a:prstGeom>
          <a:noFill/>
        </p:spPr>
        <p:txBody>
          <a:bodyPr wrap="none" rtlCol="0">
            <a:spAutoFit/>
          </a:bodyPr>
          <a:lstStyle/>
          <a:p>
            <a:r>
              <a:rPr lang="en-US" sz="1400" dirty="0">
                <a:solidFill>
                  <a:schemeClr val="bg2"/>
                </a:solidFill>
                <a:latin typeface="Georgia" panose="02040502050405020303" pitchFamily="18" charset="0"/>
              </a:rPr>
              <a:t>Group 3 - k</a:t>
            </a:r>
          </a:p>
        </p:txBody>
      </p:sp>
      <p:cxnSp>
        <p:nvCxnSpPr>
          <p:cNvPr id="59" name="Straight Arrow Connector 58">
            <a:extLst>
              <a:ext uri="{FF2B5EF4-FFF2-40B4-BE49-F238E27FC236}">
                <a16:creationId xmlns:a16="http://schemas.microsoft.com/office/drawing/2014/main" id="{EE370682-82C8-7042-8368-955FD930E504}"/>
              </a:ext>
            </a:extLst>
          </p:cNvPr>
          <p:cNvCxnSpPr>
            <a:cxnSpLocks/>
            <a:stCxn id="27" idx="3"/>
          </p:cNvCxnSpPr>
          <p:nvPr/>
        </p:nvCxnSpPr>
        <p:spPr>
          <a:xfrm>
            <a:off x="10178694" y="2347939"/>
            <a:ext cx="1845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CBCD9280-7D48-DC4B-A19B-BB8265B6810B}"/>
              </a:ext>
            </a:extLst>
          </p:cNvPr>
          <p:cNvSpPr/>
          <p:nvPr/>
        </p:nvSpPr>
        <p:spPr>
          <a:xfrm>
            <a:off x="10363200" y="1966939"/>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Georgia" panose="02040502050405020303" pitchFamily="18" charset="0"/>
              </a:rPr>
              <a:t>Time t</a:t>
            </a:r>
          </a:p>
        </p:txBody>
      </p:sp>
      <p:cxnSp>
        <p:nvCxnSpPr>
          <p:cNvPr id="63" name="Straight Arrow Connector 62">
            <a:extLst>
              <a:ext uri="{FF2B5EF4-FFF2-40B4-BE49-F238E27FC236}">
                <a16:creationId xmlns:a16="http://schemas.microsoft.com/office/drawing/2014/main" id="{73A74C0B-DE48-7A47-A471-4A0252CF5992}"/>
              </a:ext>
            </a:extLst>
          </p:cNvPr>
          <p:cNvCxnSpPr>
            <a:cxnSpLocks/>
          </p:cNvCxnSpPr>
          <p:nvPr/>
        </p:nvCxnSpPr>
        <p:spPr>
          <a:xfrm>
            <a:off x="10188045" y="3285957"/>
            <a:ext cx="1845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01A4E850-90BD-F24E-B39C-5ED153D0755B}"/>
              </a:ext>
            </a:extLst>
          </p:cNvPr>
          <p:cNvSpPr/>
          <p:nvPr/>
        </p:nvSpPr>
        <p:spPr>
          <a:xfrm>
            <a:off x="10372551" y="2904957"/>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Georgia" panose="02040502050405020303" pitchFamily="18" charset="0"/>
              </a:rPr>
              <a:t>Time t</a:t>
            </a:r>
          </a:p>
        </p:txBody>
      </p:sp>
      <p:cxnSp>
        <p:nvCxnSpPr>
          <p:cNvPr id="65" name="Straight Arrow Connector 64">
            <a:extLst>
              <a:ext uri="{FF2B5EF4-FFF2-40B4-BE49-F238E27FC236}">
                <a16:creationId xmlns:a16="http://schemas.microsoft.com/office/drawing/2014/main" id="{C661A371-44FB-5A4E-BA5E-F031B75378C1}"/>
              </a:ext>
            </a:extLst>
          </p:cNvPr>
          <p:cNvCxnSpPr>
            <a:cxnSpLocks/>
          </p:cNvCxnSpPr>
          <p:nvPr/>
        </p:nvCxnSpPr>
        <p:spPr>
          <a:xfrm>
            <a:off x="10178694" y="5410200"/>
            <a:ext cx="184506" cy="0"/>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531655D5-49C3-E54D-A230-69AD38E51F3D}"/>
              </a:ext>
            </a:extLst>
          </p:cNvPr>
          <p:cNvSpPr/>
          <p:nvPr/>
        </p:nvSpPr>
        <p:spPr>
          <a:xfrm>
            <a:off x="10363200" y="5029200"/>
            <a:ext cx="1295400" cy="762000"/>
          </a:xfrm>
          <a:prstGeom prst="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solidFill>
                <a:latin typeface="Georgia" panose="02040502050405020303" pitchFamily="18" charset="0"/>
              </a:rPr>
              <a:t>Time t</a:t>
            </a:r>
          </a:p>
        </p:txBody>
      </p:sp>
      <p:sp>
        <p:nvSpPr>
          <p:cNvPr id="67" name="Oval 66">
            <a:extLst>
              <a:ext uri="{FF2B5EF4-FFF2-40B4-BE49-F238E27FC236}">
                <a16:creationId xmlns:a16="http://schemas.microsoft.com/office/drawing/2014/main" id="{FE4E1649-D4C4-EB4D-9E54-6A033A8133F6}"/>
              </a:ext>
            </a:extLst>
          </p:cNvPr>
          <p:cNvSpPr/>
          <p:nvPr/>
        </p:nvSpPr>
        <p:spPr>
          <a:xfrm>
            <a:off x="9189628" y="4326167"/>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68" name="Oval 67">
            <a:extLst>
              <a:ext uri="{FF2B5EF4-FFF2-40B4-BE49-F238E27FC236}">
                <a16:creationId xmlns:a16="http://schemas.microsoft.com/office/drawing/2014/main" id="{B7EC3774-039C-2C47-B003-EF29253C96CA}"/>
              </a:ext>
            </a:extLst>
          </p:cNvPr>
          <p:cNvSpPr/>
          <p:nvPr/>
        </p:nvSpPr>
        <p:spPr>
          <a:xfrm>
            <a:off x="9442505" y="4324907"/>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69" name="Oval 68">
            <a:extLst>
              <a:ext uri="{FF2B5EF4-FFF2-40B4-BE49-F238E27FC236}">
                <a16:creationId xmlns:a16="http://schemas.microsoft.com/office/drawing/2014/main" id="{D5787B9E-E4AD-3A4F-9BE6-F293B7FA5006}"/>
              </a:ext>
            </a:extLst>
          </p:cNvPr>
          <p:cNvSpPr/>
          <p:nvPr/>
        </p:nvSpPr>
        <p:spPr>
          <a:xfrm>
            <a:off x="9695382" y="4331361"/>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70" name="Oval 69">
            <a:extLst>
              <a:ext uri="{FF2B5EF4-FFF2-40B4-BE49-F238E27FC236}">
                <a16:creationId xmlns:a16="http://schemas.microsoft.com/office/drawing/2014/main" id="{BA305F4C-9AD6-B54D-A43B-7FF67BA96499}"/>
              </a:ext>
            </a:extLst>
          </p:cNvPr>
          <p:cNvSpPr/>
          <p:nvPr/>
        </p:nvSpPr>
        <p:spPr>
          <a:xfrm>
            <a:off x="10691852" y="4317703"/>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71" name="Oval 70">
            <a:extLst>
              <a:ext uri="{FF2B5EF4-FFF2-40B4-BE49-F238E27FC236}">
                <a16:creationId xmlns:a16="http://schemas.microsoft.com/office/drawing/2014/main" id="{B623749F-63FA-4942-9902-3D49E3078624}"/>
              </a:ext>
            </a:extLst>
          </p:cNvPr>
          <p:cNvSpPr/>
          <p:nvPr/>
        </p:nvSpPr>
        <p:spPr>
          <a:xfrm>
            <a:off x="10944729" y="4316443"/>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72" name="Oval 71">
            <a:extLst>
              <a:ext uri="{FF2B5EF4-FFF2-40B4-BE49-F238E27FC236}">
                <a16:creationId xmlns:a16="http://schemas.microsoft.com/office/drawing/2014/main" id="{10BC65F8-BF99-4B4D-81AC-334BABE9E1E0}"/>
              </a:ext>
            </a:extLst>
          </p:cNvPr>
          <p:cNvSpPr/>
          <p:nvPr/>
        </p:nvSpPr>
        <p:spPr>
          <a:xfrm>
            <a:off x="11197606" y="4322897"/>
            <a:ext cx="152400" cy="152400"/>
          </a:xfrm>
          <a:prstGeom prst="ellipse">
            <a:avLst/>
          </a:prstGeom>
          <a:solidFill>
            <a:schemeClr val="accent4">
              <a:lumMod val="20000"/>
              <a:lumOff val="80000"/>
            </a:schemeClr>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61" name="TextBox 60">
            <a:extLst>
              <a:ext uri="{FF2B5EF4-FFF2-40B4-BE49-F238E27FC236}">
                <a16:creationId xmlns:a16="http://schemas.microsoft.com/office/drawing/2014/main" id="{A4D3EFD7-9276-0946-B9AE-40D557A06114}"/>
              </a:ext>
            </a:extLst>
          </p:cNvPr>
          <p:cNvSpPr txBox="1"/>
          <p:nvPr/>
        </p:nvSpPr>
        <p:spPr>
          <a:xfrm>
            <a:off x="436622" y="304800"/>
            <a:ext cx="6952544" cy="646331"/>
          </a:xfrm>
          <a:prstGeom prst="rect">
            <a:avLst/>
          </a:prstGeom>
          <a:noFill/>
        </p:spPr>
        <p:txBody>
          <a:bodyPr wrap="none" rtlCol="0">
            <a:spAutoFit/>
          </a:bodyPr>
          <a:lstStyle/>
          <a:p>
            <a:r>
              <a:rPr lang="en-US" sz="3600" b="1" dirty="0">
                <a:latin typeface="Georgia" panose="02040502050405020303" pitchFamily="18" charset="0"/>
              </a:rPr>
              <a:t>The Design of Mixed ANOVA</a:t>
            </a:r>
          </a:p>
        </p:txBody>
      </p:sp>
      <p:sp>
        <p:nvSpPr>
          <p:cNvPr id="75" name="TextBox 74">
            <a:extLst>
              <a:ext uri="{FF2B5EF4-FFF2-40B4-BE49-F238E27FC236}">
                <a16:creationId xmlns:a16="http://schemas.microsoft.com/office/drawing/2014/main" id="{003741C1-7B35-3846-A251-9CFC1A3351CB}"/>
              </a:ext>
            </a:extLst>
          </p:cNvPr>
          <p:cNvSpPr txBox="1"/>
          <p:nvPr/>
        </p:nvSpPr>
        <p:spPr>
          <a:xfrm>
            <a:off x="5080920" y="4717702"/>
            <a:ext cx="1655519" cy="1384995"/>
          </a:xfrm>
          <a:prstGeom prst="rect">
            <a:avLst/>
          </a:prstGeom>
          <a:noFill/>
        </p:spPr>
        <p:txBody>
          <a:bodyPr wrap="square" rtlCol="0">
            <a:spAutoFit/>
          </a:bodyPr>
          <a:lstStyle/>
          <a:p>
            <a:pPr algn="ctr"/>
            <a:r>
              <a:rPr lang="en-US" sz="1200" dirty="0">
                <a:solidFill>
                  <a:schemeClr val="bg2"/>
                </a:solidFill>
                <a:latin typeface="Georgia" panose="02040502050405020303" pitchFamily="18" charset="0"/>
              </a:rPr>
              <a:t>Use matched or repeated measures for each group</a:t>
            </a:r>
          </a:p>
          <a:p>
            <a:pPr algn="ctr"/>
            <a:endParaRPr lang="en-US" sz="1200" dirty="0">
              <a:solidFill>
                <a:schemeClr val="bg2"/>
              </a:solidFill>
              <a:latin typeface="Georgia" panose="02040502050405020303" pitchFamily="18" charset="0"/>
            </a:endParaRPr>
          </a:p>
          <a:p>
            <a:pPr algn="ctr"/>
            <a:r>
              <a:rPr lang="en-US" sz="1200" dirty="0">
                <a:solidFill>
                  <a:schemeClr val="bg2"/>
                </a:solidFill>
                <a:latin typeface="Georgia" panose="02040502050405020303" pitchFamily="18" charset="0"/>
              </a:rPr>
              <a:t>(can have different treatments, different treatment times)</a:t>
            </a:r>
          </a:p>
        </p:txBody>
      </p:sp>
      <p:sp>
        <p:nvSpPr>
          <p:cNvPr id="76" name="TextBox 75">
            <a:extLst>
              <a:ext uri="{FF2B5EF4-FFF2-40B4-BE49-F238E27FC236}">
                <a16:creationId xmlns:a16="http://schemas.microsoft.com/office/drawing/2014/main" id="{099FEE60-5898-1848-B07B-467805DBD54F}"/>
              </a:ext>
            </a:extLst>
          </p:cNvPr>
          <p:cNvSpPr txBox="1"/>
          <p:nvPr/>
        </p:nvSpPr>
        <p:spPr>
          <a:xfrm>
            <a:off x="2482857" y="3895067"/>
            <a:ext cx="1655519" cy="1261884"/>
          </a:xfrm>
          <a:prstGeom prst="rect">
            <a:avLst/>
          </a:prstGeom>
          <a:noFill/>
        </p:spPr>
        <p:txBody>
          <a:bodyPr wrap="square" rtlCol="0">
            <a:spAutoFit/>
          </a:bodyPr>
          <a:lstStyle/>
          <a:p>
            <a:pPr algn="ctr"/>
            <a:r>
              <a:rPr lang="en-US" sz="1200" dirty="0">
                <a:solidFill>
                  <a:schemeClr val="bg2"/>
                </a:solidFill>
                <a:latin typeface="Georgia" panose="02040502050405020303" pitchFamily="18" charset="0"/>
              </a:rPr>
              <a:t>Randomize sample to k groups (experiment)</a:t>
            </a:r>
          </a:p>
          <a:p>
            <a:pPr algn="ctr"/>
            <a:endParaRPr lang="en-US" sz="400" dirty="0">
              <a:solidFill>
                <a:schemeClr val="bg2"/>
              </a:solidFill>
              <a:latin typeface="Georgia" panose="02040502050405020303" pitchFamily="18" charset="0"/>
            </a:endParaRPr>
          </a:p>
          <a:p>
            <a:pPr algn="ctr"/>
            <a:r>
              <a:rPr lang="en-US" sz="1200" dirty="0">
                <a:solidFill>
                  <a:schemeClr val="bg2"/>
                </a:solidFill>
                <a:latin typeface="Georgia" panose="02040502050405020303" pitchFamily="18" charset="0"/>
              </a:rPr>
              <a:t>Individuals self-select groups (quasi-experimental)</a:t>
            </a:r>
          </a:p>
        </p:txBody>
      </p:sp>
      <p:sp>
        <p:nvSpPr>
          <p:cNvPr id="3" name="TextBox 2">
            <a:extLst>
              <a:ext uri="{FF2B5EF4-FFF2-40B4-BE49-F238E27FC236}">
                <a16:creationId xmlns:a16="http://schemas.microsoft.com/office/drawing/2014/main" id="{43AEFA1A-72A6-A843-81C4-B8D3231E0DF0}"/>
              </a:ext>
            </a:extLst>
          </p:cNvPr>
          <p:cNvSpPr txBox="1"/>
          <p:nvPr/>
        </p:nvSpPr>
        <p:spPr>
          <a:xfrm>
            <a:off x="762001" y="2152444"/>
            <a:ext cx="10588006" cy="1323439"/>
          </a:xfrm>
          <a:prstGeom prst="rect">
            <a:avLst/>
          </a:prstGeom>
          <a:solidFill>
            <a:schemeClr val="accent5">
              <a:lumMod val="60000"/>
              <a:lumOff val="40000"/>
            </a:schemeClr>
          </a:solidFill>
          <a:ln>
            <a:solidFill>
              <a:schemeClr val="accent5"/>
            </a:solidFill>
          </a:ln>
        </p:spPr>
        <p:txBody>
          <a:bodyPr wrap="square" rtlCol="0">
            <a:spAutoFit/>
          </a:bodyPr>
          <a:lstStyle/>
          <a:p>
            <a:pPr algn="ctr"/>
            <a:r>
              <a:rPr lang="en-US" sz="4000" dirty="0">
                <a:solidFill>
                  <a:schemeClr val="accent5">
                    <a:lumMod val="75000"/>
                  </a:schemeClr>
                </a:solidFill>
                <a:latin typeface="Georgia" panose="02040502050405020303" pitchFamily="18" charset="0"/>
              </a:rPr>
              <a:t>When there is repeated measures for </a:t>
            </a:r>
            <a:r>
              <a:rPr lang="en-US" sz="4000" b="1" dirty="0">
                <a:solidFill>
                  <a:schemeClr val="accent5">
                    <a:lumMod val="75000"/>
                  </a:schemeClr>
                </a:solidFill>
                <a:latin typeface="Georgia" panose="02040502050405020303" pitchFamily="18" charset="0"/>
              </a:rPr>
              <a:t>one</a:t>
            </a:r>
            <a:r>
              <a:rPr lang="en-US" sz="4000" dirty="0">
                <a:solidFill>
                  <a:schemeClr val="accent5">
                    <a:lumMod val="75000"/>
                  </a:schemeClr>
                </a:solidFill>
                <a:latin typeface="Georgia" panose="02040502050405020303" pitchFamily="18" charset="0"/>
              </a:rPr>
              <a:t> of the factors but </a:t>
            </a:r>
            <a:r>
              <a:rPr lang="en-US" sz="4000" b="1" dirty="0">
                <a:solidFill>
                  <a:schemeClr val="accent5">
                    <a:lumMod val="75000"/>
                  </a:schemeClr>
                </a:solidFill>
                <a:latin typeface="Georgia" panose="02040502050405020303" pitchFamily="18" charset="0"/>
              </a:rPr>
              <a:t>not</a:t>
            </a:r>
            <a:r>
              <a:rPr lang="en-US" sz="4000" dirty="0">
                <a:solidFill>
                  <a:schemeClr val="accent5">
                    <a:lumMod val="75000"/>
                  </a:schemeClr>
                </a:solidFill>
                <a:latin typeface="Georgia" panose="02040502050405020303" pitchFamily="18" charset="0"/>
              </a:rPr>
              <a:t> for the other</a:t>
            </a:r>
          </a:p>
        </p:txBody>
      </p:sp>
    </p:spTree>
    <p:extLst>
      <p:ext uri="{BB962C8B-B14F-4D97-AF65-F5344CB8AC3E}">
        <p14:creationId xmlns:p14="http://schemas.microsoft.com/office/powerpoint/2010/main" val="37222810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Independent Variables </a:t>
            </a:r>
            <a:r>
              <a:rPr lang="en-US" i="1" dirty="0" smtClean="0"/>
              <a:t>(predictors)</a:t>
            </a:r>
            <a:endParaRPr lang="en-US" dirty="0"/>
          </a:p>
        </p:txBody>
      </p:sp>
      <p:sp>
        <p:nvSpPr>
          <p:cNvPr id="5" name="Slide Number Placeholder 4"/>
          <p:cNvSpPr>
            <a:spLocks noGrp="1"/>
          </p:cNvSpPr>
          <p:nvPr>
            <p:ph type="sldNum" sz="quarter" idx="12"/>
          </p:nvPr>
        </p:nvSpPr>
        <p:spPr/>
        <p:txBody>
          <a:bodyPr/>
          <a:lstStyle/>
          <a:p>
            <a:fld id="{E7DC3035-C8D6-4312-8AC4-36A973EDC8AE}" type="slidenum">
              <a:rPr lang="en-US" altLang="en-US" smtClean="0"/>
              <a:pPr/>
              <a:t>6</a:t>
            </a:fld>
            <a:endParaRPr lang="en-US" altLang="en-US"/>
          </a:p>
        </p:txBody>
      </p:sp>
      <p:sp>
        <p:nvSpPr>
          <p:cNvPr id="6" name="Content Placeholder 2">
            <a:extLst>
              <a:ext uri="{FF2B5EF4-FFF2-40B4-BE49-F238E27FC236}">
                <a16:creationId xmlns:a16="http://schemas.microsoft.com/office/drawing/2014/main" id="{D4E1D5F5-50DF-4648-BBBF-8E093EF6D84F}"/>
              </a:ext>
            </a:extLst>
          </p:cNvPr>
          <p:cNvSpPr txBox="1">
            <a:spLocks/>
          </p:cNvSpPr>
          <p:nvPr/>
        </p:nvSpPr>
        <p:spPr>
          <a:xfrm>
            <a:off x="762000" y="2209801"/>
            <a:ext cx="5029200" cy="32003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Georgia Regular"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Georgia Regular"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Georgia Regular"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eorgia Regular"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eorgia Regular"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smtClean="0">
                <a:solidFill>
                  <a:srgbClr val="00B050"/>
                </a:solidFill>
                <a:latin typeface="Georgia" panose="02040502050405020303" pitchFamily="18" charset="0"/>
              </a:rPr>
              <a:t>Between-Subjects Factor</a:t>
            </a:r>
          </a:p>
          <a:p>
            <a:endParaRPr lang="en-US" dirty="0" smtClean="0">
              <a:latin typeface="Georgia" panose="02040502050405020303" pitchFamily="18" charset="0"/>
            </a:endParaRPr>
          </a:p>
          <a:p>
            <a:r>
              <a:rPr lang="en-US" sz="2400" dirty="0" smtClean="0">
                <a:latin typeface="Georgia" panose="02040502050405020303" pitchFamily="18" charset="0"/>
              </a:rPr>
              <a:t>Independent Groups</a:t>
            </a:r>
          </a:p>
          <a:p>
            <a:r>
              <a:rPr lang="en-US" sz="2400" dirty="0" smtClean="0">
                <a:latin typeface="Georgia" panose="02040502050405020303" pitchFamily="18" charset="0"/>
              </a:rPr>
              <a:t>Participants belong to only ONE</a:t>
            </a:r>
          </a:p>
          <a:p>
            <a:endParaRPr lang="en-US" dirty="0" smtClean="0">
              <a:latin typeface="Georgia" panose="02040502050405020303" pitchFamily="18" charset="0"/>
            </a:endParaRPr>
          </a:p>
        </p:txBody>
      </p:sp>
      <p:sp>
        <p:nvSpPr>
          <p:cNvPr id="7" name="Content Placeholder 2">
            <a:extLst>
              <a:ext uri="{FF2B5EF4-FFF2-40B4-BE49-F238E27FC236}">
                <a16:creationId xmlns:a16="http://schemas.microsoft.com/office/drawing/2014/main" id="{D4E1D5F5-50DF-4648-BBBF-8E093EF6D84F}"/>
              </a:ext>
            </a:extLst>
          </p:cNvPr>
          <p:cNvSpPr txBox="1">
            <a:spLocks/>
          </p:cNvSpPr>
          <p:nvPr/>
        </p:nvSpPr>
        <p:spPr>
          <a:xfrm>
            <a:off x="6385560" y="2209801"/>
            <a:ext cx="5029200" cy="32003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Georgia Regular"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Georgia Regular"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Georgia Regular"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eorgia Regular"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eorgia Regular"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smtClean="0">
                <a:solidFill>
                  <a:srgbClr val="7030A0"/>
                </a:solidFill>
                <a:latin typeface="Georgia" panose="02040502050405020303" pitchFamily="18" charset="0"/>
              </a:rPr>
              <a:t>Within-Subjects Factor</a:t>
            </a:r>
          </a:p>
          <a:p>
            <a:pPr marL="0" indent="0" algn="ctr">
              <a:buNone/>
            </a:pPr>
            <a:endParaRPr lang="en-US" b="1" dirty="0">
              <a:solidFill>
                <a:schemeClr val="accent6"/>
              </a:solidFill>
              <a:latin typeface="Georgia" panose="02040502050405020303" pitchFamily="18" charset="0"/>
            </a:endParaRPr>
          </a:p>
          <a:p>
            <a:r>
              <a:rPr lang="en-US" sz="2400" dirty="0" smtClean="0">
                <a:latin typeface="Georgia" panose="02040502050405020303" pitchFamily="18" charset="0"/>
              </a:rPr>
              <a:t>Repeated Measures</a:t>
            </a:r>
            <a:endParaRPr lang="en-US" sz="2400" dirty="0">
              <a:latin typeface="Georgia" panose="02040502050405020303" pitchFamily="18" charset="0"/>
            </a:endParaRPr>
          </a:p>
          <a:p>
            <a:r>
              <a:rPr lang="en-US" sz="2400" dirty="0">
                <a:latin typeface="Georgia" panose="02040502050405020303" pitchFamily="18" charset="0"/>
              </a:rPr>
              <a:t>Participants </a:t>
            </a:r>
            <a:r>
              <a:rPr lang="en-US" sz="2400" dirty="0" smtClean="0">
                <a:latin typeface="Georgia" panose="02040502050405020303" pitchFamily="18" charset="0"/>
              </a:rPr>
              <a:t>have ALL levels</a:t>
            </a:r>
            <a:endParaRPr lang="en-US" sz="2400" b="1" dirty="0" smtClean="0">
              <a:solidFill>
                <a:schemeClr val="accent6"/>
              </a:solidFill>
              <a:latin typeface="Georgia" panose="02040502050405020303" pitchFamily="18" charset="0"/>
            </a:endParaRPr>
          </a:p>
        </p:txBody>
      </p:sp>
      <p:sp>
        <p:nvSpPr>
          <p:cNvPr id="8" name="TextBox 7"/>
          <p:cNvSpPr txBox="1"/>
          <p:nvPr/>
        </p:nvSpPr>
        <p:spPr>
          <a:xfrm>
            <a:off x="1738648" y="5105400"/>
            <a:ext cx="8229600" cy="707886"/>
          </a:xfrm>
          <a:prstGeom prst="rect">
            <a:avLst/>
          </a:prstGeom>
          <a:noFill/>
        </p:spPr>
        <p:txBody>
          <a:bodyPr wrap="square" rtlCol="0">
            <a:spAutoFit/>
          </a:bodyPr>
          <a:lstStyle/>
          <a:p>
            <a:pPr algn="ctr"/>
            <a:r>
              <a:rPr lang="en-US" sz="4000" dirty="0" err="1" smtClean="0"/>
              <a:t>contin_var</a:t>
            </a:r>
            <a:r>
              <a:rPr lang="en-US" sz="4000" dirty="0" smtClean="0"/>
              <a:t> ~ </a:t>
            </a:r>
            <a:r>
              <a:rPr lang="en-US" sz="4000" dirty="0" err="1" smtClean="0">
                <a:solidFill>
                  <a:srgbClr val="00B050"/>
                </a:solidFill>
              </a:rPr>
              <a:t>group_var</a:t>
            </a:r>
            <a:r>
              <a:rPr lang="en-US" sz="4000" dirty="0" smtClean="0"/>
              <a:t> + (</a:t>
            </a:r>
            <a:r>
              <a:rPr lang="en-US" sz="4000" dirty="0" err="1" smtClean="0">
                <a:solidFill>
                  <a:srgbClr val="7030A0"/>
                </a:solidFill>
              </a:rPr>
              <a:t>rm_var</a:t>
            </a:r>
            <a:r>
              <a:rPr lang="en-US" sz="4000" dirty="0" smtClean="0"/>
              <a:t> | id)</a:t>
            </a:r>
            <a:endParaRPr lang="en-US" sz="4000" dirty="0"/>
          </a:p>
        </p:txBody>
      </p:sp>
      <p:cxnSp>
        <p:nvCxnSpPr>
          <p:cNvPr id="10" name="Straight Arrow Connector 9"/>
          <p:cNvCxnSpPr/>
          <p:nvPr/>
        </p:nvCxnSpPr>
        <p:spPr>
          <a:xfrm>
            <a:off x="5463540" y="4191000"/>
            <a:ext cx="175260" cy="99060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001000" y="4129088"/>
            <a:ext cx="152400" cy="1128712"/>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021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up)">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98C91-A246-294B-A683-7CC1A2009057}"/>
              </a:ext>
            </a:extLst>
          </p:cNvPr>
          <p:cNvSpPr>
            <a:spLocks noGrp="1"/>
          </p:cNvSpPr>
          <p:nvPr>
            <p:ph type="title"/>
          </p:nvPr>
        </p:nvSpPr>
        <p:spPr>
          <a:xfrm>
            <a:off x="228600" y="365125"/>
            <a:ext cx="11658600" cy="1325563"/>
          </a:xfrm>
        </p:spPr>
        <p:txBody>
          <a:bodyPr>
            <a:normAutofit/>
          </a:bodyPr>
          <a:lstStyle/>
          <a:p>
            <a:pPr algn="ctr"/>
            <a:r>
              <a:rPr lang="en-US" sz="4000" b="1" dirty="0" smtClean="0">
                <a:latin typeface="Georgia" panose="02040502050405020303" pitchFamily="18" charset="0"/>
              </a:rPr>
              <a:t>Analyzing: </a:t>
            </a:r>
            <a:r>
              <a:rPr lang="en-US" sz="4000" b="1" dirty="0" smtClean="0">
                <a:solidFill>
                  <a:srgbClr val="FF0000"/>
                </a:solidFill>
                <a:latin typeface="Georgia" panose="02040502050405020303" pitchFamily="18" charset="0"/>
              </a:rPr>
              <a:t>Between</a:t>
            </a:r>
            <a:r>
              <a:rPr lang="en-US" sz="4000" b="1" dirty="0" smtClean="0">
                <a:latin typeface="Georgia" panose="02040502050405020303" pitchFamily="18" charset="0"/>
              </a:rPr>
              <a:t>-Subjects </a:t>
            </a:r>
            <a:r>
              <a:rPr lang="en-US" sz="4000" b="1" dirty="0">
                <a:latin typeface="Georgia" panose="02040502050405020303" pitchFamily="18" charset="0"/>
              </a:rPr>
              <a:t>Variability</a:t>
            </a:r>
          </a:p>
        </p:txBody>
      </p:sp>
      <p:sp>
        <p:nvSpPr>
          <p:cNvPr id="3" name="Content Placeholder 2">
            <a:extLst>
              <a:ext uri="{FF2B5EF4-FFF2-40B4-BE49-F238E27FC236}">
                <a16:creationId xmlns:a16="http://schemas.microsoft.com/office/drawing/2014/main" id="{D4E1D5F5-50DF-4648-BBBF-8E093EF6D84F}"/>
              </a:ext>
            </a:extLst>
          </p:cNvPr>
          <p:cNvSpPr>
            <a:spLocks noGrp="1"/>
          </p:cNvSpPr>
          <p:nvPr>
            <p:ph idx="1"/>
          </p:nvPr>
        </p:nvSpPr>
        <p:spPr>
          <a:xfrm>
            <a:off x="6154202" y="1524000"/>
            <a:ext cx="5623560" cy="5029200"/>
          </a:xfrm>
        </p:spPr>
        <p:txBody>
          <a:bodyPr>
            <a:noAutofit/>
          </a:bodyPr>
          <a:lstStyle/>
          <a:p>
            <a:pPr marL="0" indent="0" algn="ctr">
              <a:buNone/>
            </a:pPr>
            <a:r>
              <a:rPr lang="en-US" b="1" dirty="0" smtClean="0">
                <a:solidFill>
                  <a:srgbClr val="0070C0"/>
                </a:solidFill>
                <a:latin typeface="Georgia" panose="02040502050405020303" pitchFamily="18" charset="0"/>
              </a:rPr>
              <a:t>Mixed Design</a:t>
            </a:r>
          </a:p>
          <a:p>
            <a:pPr marL="0" indent="0" algn="ctr">
              <a:buNone/>
            </a:pPr>
            <a:endParaRPr lang="en-US" b="1" u="sng" dirty="0">
              <a:solidFill>
                <a:schemeClr val="accent5"/>
              </a:solidFill>
              <a:latin typeface="Georgia" panose="02040502050405020303" pitchFamily="18" charset="0"/>
            </a:endParaRPr>
          </a:p>
          <a:p>
            <a:pPr marL="457200" lvl="1" indent="0" algn="ctr">
              <a:buNone/>
            </a:pPr>
            <a:r>
              <a:rPr lang="en-US" u="sng" dirty="0" smtClean="0">
                <a:solidFill>
                  <a:srgbClr val="FF0000"/>
                </a:solidFill>
                <a:latin typeface="Georgia" panose="02040502050405020303" pitchFamily="18" charset="0"/>
              </a:rPr>
              <a:t>Assess and Test</a:t>
            </a:r>
            <a:r>
              <a:rPr lang="en-US" dirty="0" smtClean="0">
                <a:latin typeface="Georgia" panose="02040502050405020303" pitchFamily="18" charset="0"/>
              </a:rPr>
              <a:t> </a:t>
            </a:r>
            <a:endParaRPr lang="en-US" dirty="0">
              <a:latin typeface="Georgia" panose="02040502050405020303" pitchFamily="18" charset="0"/>
            </a:endParaRPr>
          </a:p>
          <a:p>
            <a:pPr lvl="1"/>
            <a:r>
              <a:rPr lang="en-US" dirty="0" smtClean="0">
                <a:latin typeface="Georgia" panose="02040502050405020303" pitchFamily="18" charset="0"/>
              </a:rPr>
              <a:t>general </a:t>
            </a:r>
            <a:r>
              <a:rPr lang="en-US" dirty="0">
                <a:latin typeface="Georgia" panose="02040502050405020303" pitchFamily="18" charset="0"/>
              </a:rPr>
              <a:t>pattern across </a:t>
            </a:r>
            <a:r>
              <a:rPr lang="en-US" dirty="0" smtClean="0">
                <a:latin typeface="Georgia" panose="02040502050405020303" pitchFamily="18" charset="0"/>
              </a:rPr>
              <a:t>time </a:t>
            </a:r>
            <a:r>
              <a:rPr lang="en-US" i="1" dirty="0" smtClean="0">
                <a:latin typeface="Georgia" panose="02040502050405020303" pitchFamily="18" charset="0"/>
              </a:rPr>
              <a:t>(or condition) </a:t>
            </a:r>
            <a:r>
              <a:rPr lang="en-US" b="1" u="sng" dirty="0" smtClean="0">
                <a:latin typeface="Georgia" panose="02040502050405020303" pitchFamily="18" charset="0"/>
              </a:rPr>
              <a:t>and</a:t>
            </a:r>
          </a:p>
          <a:p>
            <a:pPr lvl="1"/>
            <a:r>
              <a:rPr lang="en-US" dirty="0" smtClean="0">
                <a:solidFill>
                  <a:srgbClr val="00B050"/>
                </a:solidFill>
                <a:latin typeface="Georgia" panose="02040502050405020303" pitchFamily="18" charset="0"/>
              </a:rPr>
              <a:t>subject-to-subject differences due to the </a:t>
            </a:r>
            <a:r>
              <a:rPr lang="en-US" dirty="0" smtClean="0">
                <a:solidFill>
                  <a:srgbClr val="00B050"/>
                </a:solidFill>
                <a:latin typeface="Georgia" panose="02040502050405020303" pitchFamily="18" charset="0"/>
              </a:rPr>
              <a:t>independent groups</a:t>
            </a:r>
            <a:endParaRPr lang="en-US" dirty="0" smtClean="0">
              <a:solidFill>
                <a:srgbClr val="00B050"/>
              </a:solidFill>
              <a:latin typeface="Georgia" panose="02040502050405020303" pitchFamily="18" charset="0"/>
            </a:endParaRPr>
          </a:p>
          <a:p>
            <a:pPr marL="457200" lvl="1" indent="0">
              <a:buNone/>
            </a:pPr>
            <a:endParaRPr lang="en-US" u="sng" dirty="0" smtClean="0">
              <a:solidFill>
                <a:srgbClr val="FF0000"/>
              </a:solidFill>
              <a:latin typeface="Georgia" panose="02040502050405020303" pitchFamily="18" charset="0"/>
            </a:endParaRPr>
          </a:p>
          <a:p>
            <a:pPr marL="457200" lvl="1" indent="0" algn="ctr">
              <a:buNone/>
            </a:pPr>
            <a:r>
              <a:rPr lang="en-US" u="sng" dirty="0">
                <a:solidFill>
                  <a:srgbClr val="FF0000"/>
                </a:solidFill>
                <a:latin typeface="Georgia" panose="02040502050405020303" pitchFamily="18" charset="0"/>
              </a:rPr>
              <a:t>Subject-to-subject variability</a:t>
            </a:r>
            <a:endParaRPr lang="en-US" dirty="0">
              <a:latin typeface="Georgia" panose="02040502050405020303" pitchFamily="18" charset="0"/>
            </a:endParaRPr>
          </a:p>
          <a:p>
            <a:pPr lvl="1"/>
            <a:r>
              <a:rPr lang="en-US" dirty="0" smtClean="0">
                <a:latin typeface="Georgia" panose="02040502050405020303" pitchFamily="18" charset="0"/>
              </a:rPr>
              <a:t>Some is </a:t>
            </a:r>
            <a:r>
              <a:rPr lang="en-US" b="1" dirty="0">
                <a:latin typeface="Georgia" panose="02040502050405020303" pitchFamily="18" charset="0"/>
              </a:rPr>
              <a:t>due to </a:t>
            </a:r>
            <a:r>
              <a:rPr lang="en-US" dirty="0">
                <a:latin typeface="Georgia" panose="02040502050405020303" pitchFamily="18" charset="0"/>
              </a:rPr>
              <a:t>the difference in the levels of the </a:t>
            </a:r>
            <a:r>
              <a:rPr lang="en-US" dirty="0">
                <a:solidFill>
                  <a:srgbClr val="00B050"/>
                </a:solidFill>
                <a:latin typeface="Georgia" panose="02040502050405020303" pitchFamily="18" charset="0"/>
              </a:rPr>
              <a:t>between-subjects </a:t>
            </a:r>
            <a:r>
              <a:rPr lang="en-US" dirty="0" smtClean="0">
                <a:solidFill>
                  <a:srgbClr val="00B050"/>
                </a:solidFill>
                <a:latin typeface="Georgia" panose="02040502050405020303" pitchFamily="18" charset="0"/>
              </a:rPr>
              <a:t>factor</a:t>
            </a:r>
            <a:endParaRPr lang="en-US" dirty="0">
              <a:solidFill>
                <a:srgbClr val="00B050"/>
              </a:solidFill>
              <a:latin typeface="Georgia" panose="02040502050405020303" pitchFamily="18" charset="0"/>
            </a:endParaRPr>
          </a:p>
          <a:p>
            <a:pPr lvl="1"/>
            <a:endParaRPr lang="en-US" dirty="0">
              <a:latin typeface="Georgia" panose="02040502050405020303" pitchFamily="18" charset="0"/>
            </a:endParaRPr>
          </a:p>
        </p:txBody>
      </p:sp>
      <p:sp>
        <p:nvSpPr>
          <p:cNvPr id="5" name="Slide Number Placeholder 4">
            <a:extLst>
              <a:ext uri="{FF2B5EF4-FFF2-40B4-BE49-F238E27FC236}">
                <a16:creationId xmlns:a16="http://schemas.microsoft.com/office/drawing/2014/main" id="{52AEF3C6-AA56-A14A-A2C8-0FB54DAC39C3}"/>
              </a:ext>
            </a:extLst>
          </p:cNvPr>
          <p:cNvSpPr>
            <a:spLocks noGrp="1"/>
          </p:cNvSpPr>
          <p:nvPr>
            <p:ph type="sldNum" sz="quarter" idx="12"/>
          </p:nvPr>
        </p:nvSpPr>
        <p:spPr/>
        <p:txBody>
          <a:bodyPr/>
          <a:lstStyle/>
          <a:p>
            <a:fld id="{E7DC3035-C8D6-4312-8AC4-36A973EDC8AE}" type="slidenum">
              <a:rPr lang="en-US" altLang="en-US" smtClean="0"/>
              <a:pPr/>
              <a:t>7</a:t>
            </a:fld>
            <a:endParaRPr lang="en-US" altLang="en-US"/>
          </a:p>
        </p:txBody>
      </p:sp>
      <p:sp>
        <p:nvSpPr>
          <p:cNvPr id="6" name="Content Placeholder 2">
            <a:extLst>
              <a:ext uri="{FF2B5EF4-FFF2-40B4-BE49-F238E27FC236}">
                <a16:creationId xmlns:a16="http://schemas.microsoft.com/office/drawing/2014/main" id="{D4E1D5F5-50DF-4648-BBBF-8E093EF6D84F}"/>
              </a:ext>
            </a:extLst>
          </p:cNvPr>
          <p:cNvSpPr txBox="1">
            <a:spLocks/>
          </p:cNvSpPr>
          <p:nvPr/>
        </p:nvSpPr>
        <p:spPr>
          <a:xfrm>
            <a:off x="457200" y="1524001"/>
            <a:ext cx="5623560" cy="48211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Georgia Regular"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Georgia Regular"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Georgia Regular"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eorgia Regular"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eorgia Regular"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smtClean="0">
                <a:solidFill>
                  <a:srgbClr val="0070C0"/>
                </a:solidFill>
                <a:latin typeface="Georgia" panose="02040502050405020303" pitchFamily="18" charset="0"/>
              </a:rPr>
              <a:t>Simple RM Design </a:t>
            </a:r>
          </a:p>
          <a:p>
            <a:pPr marL="0" indent="0" algn="ctr">
              <a:buNone/>
            </a:pPr>
            <a:endParaRPr lang="en-US" b="1" dirty="0" smtClean="0">
              <a:solidFill>
                <a:schemeClr val="accent6"/>
              </a:solidFill>
              <a:latin typeface="Georgia" panose="02040502050405020303" pitchFamily="18" charset="0"/>
            </a:endParaRPr>
          </a:p>
          <a:p>
            <a:pPr marL="457200" lvl="1" indent="0" algn="ctr">
              <a:buNone/>
            </a:pPr>
            <a:r>
              <a:rPr lang="en-US" u="sng" dirty="0" smtClean="0">
                <a:solidFill>
                  <a:srgbClr val="FF0000"/>
                </a:solidFill>
                <a:latin typeface="Georgia" panose="02040502050405020303" pitchFamily="18" charset="0"/>
              </a:rPr>
              <a:t>Assess and Test</a:t>
            </a:r>
            <a:r>
              <a:rPr lang="en-US" dirty="0" smtClean="0">
                <a:latin typeface="Georgia" panose="02040502050405020303" pitchFamily="18" charset="0"/>
              </a:rPr>
              <a:t> </a:t>
            </a:r>
          </a:p>
          <a:p>
            <a:pPr lvl="1"/>
            <a:r>
              <a:rPr lang="en-US" dirty="0" smtClean="0">
                <a:latin typeface="Georgia" panose="02040502050405020303" pitchFamily="18" charset="0"/>
              </a:rPr>
              <a:t>general pattern across time </a:t>
            </a:r>
            <a:r>
              <a:rPr lang="en-US" i="1" dirty="0" smtClean="0">
                <a:latin typeface="Georgia" panose="02040502050405020303" pitchFamily="18" charset="0"/>
              </a:rPr>
              <a:t>(or condition)</a:t>
            </a:r>
          </a:p>
          <a:p>
            <a:pPr lvl="1"/>
            <a:endParaRPr lang="en-US" dirty="0" smtClean="0">
              <a:latin typeface="Georgia" panose="02040502050405020303" pitchFamily="18" charset="0"/>
            </a:endParaRPr>
          </a:p>
          <a:p>
            <a:pPr lvl="1"/>
            <a:endParaRPr lang="en-US" dirty="0" smtClean="0">
              <a:latin typeface="Georgia" panose="02040502050405020303" pitchFamily="18" charset="0"/>
            </a:endParaRPr>
          </a:p>
          <a:p>
            <a:pPr lvl="1"/>
            <a:endParaRPr lang="en-US" dirty="0" smtClean="0">
              <a:latin typeface="Georgia" panose="02040502050405020303" pitchFamily="18" charset="0"/>
            </a:endParaRPr>
          </a:p>
          <a:p>
            <a:pPr marL="457200" lvl="1" indent="0" algn="ctr">
              <a:buNone/>
            </a:pPr>
            <a:r>
              <a:rPr lang="en-US" u="sng" dirty="0" smtClean="0">
                <a:solidFill>
                  <a:srgbClr val="FF0000"/>
                </a:solidFill>
                <a:latin typeface="Georgia" panose="02040502050405020303" pitchFamily="18" charset="0"/>
              </a:rPr>
              <a:t>Subject-to-subject variability</a:t>
            </a:r>
            <a:endParaRPr lang="en-US" dirty="0" smtClean="0">
              <a:latin typeface="Georgia" panose="02040502050405020303" pitchFamily="18" charset="0"/>
            </a:endParaRPr>
          </a:p>
          <a:p>
            <a:pPr lvl="1"/>
            <a:r>
              <a:rPr lang="en-US" dirty="0" smtClean="0">
                <a:latin typeface="Georgia" panose="02040502050405020303" pitchFamily="18" charset="0"/>
              </a:rPr>
              <a:t>Ignored it all: </a:t>
            </a:r>
            <a:r>
              <a:rPr lang="en-US" i="1" dirty="0" smtClean="0">
                <a:latin typeface="Georgia" panose="02040502050405020303" pitchFamily="18" charset="0"/>
              </a:rPr>
              <a:t>it is assumed to just be error</a:t>
            </a:r>
            <a:endParaRPr lang="en-US" i="1" dirty="0">
              <a:latin typeface="Georgia" panose="02040502050405020303" pitchFamily="18" charset="0"/>
            </a:endParaRPr>
          </a:p>
        </p:txBody>
      </p:sp>
    </p:spTree>
    <p:extLst>
      <p:ext uri="{BB962C8B-B14F-4D97-AF65-F5344CB8AC3E}">
        <p14:creationId xmlns:p14="http://schemas.microsoft.com/office/powerpoint/2010/main" val="70529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8" end="8"/>
                                            </p:txEl>
                                          </p:spTgt>
                                        </p:tgtEl>
                                        <p:attrNameLst>
                                          <p:attrName>style.visibility</p:attrName>
                                        </p:attrNameLst>
                                      </p:cBhvr>
                                      <p:to>
                                        <p:strVal val="visible"/>
                                      </p:to>
                                    </p:set>
                                    <p:animEffect transition="in" filter="fade">
                                      <p:cBhvr>
                                        <p:cTn id="22" dur="500"/>
                                        <p:tgtEl>
                                          <p:spTgt spid="6">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19CC64-DF17-ED47-AC7F-D2B61656D1F1}"/>
              </a:ext>
            </a:extLst>
          </p:cNvPr>
          <p:cNvSpPr>
            <a:spLocks noGrp="1"/>
          </p:cNvSpPr>
          <p:nvPr>
            <p:ph idx="1"/>
          </p:nvPr>
        </p:nvSpPr>
        <p:spPr/>
        <p:txBody>
          <a:bodyPr>
            <a:normAutofit fontScale="92500" lnSpcReduction="20000"/>
          </a:bodyPr>
          <a:lstStyle/>
          <a:p>
            <a:pPr marL="0" indent="0">
              <a:buNone/>
            </a:pPr>
            <a:r>
              <a:rPr lang="en-US" sz="3100" dirty="0"/>
              <a:t>We already have seen the calculation of </a:t>
            </a:r>
            <a:r>
              <a:rPr lang="en-US" sz="3100" dirty="0">
                <a:latin typeface="Georgia" panose="02040502050405020303" pitchFamily="18" charset="0"/>
              </a:rPr>
              <a:t>an </a:t>
            </a:r>
            <a:r>
              <a:rPr lang="en-US" sz="3100" i="1" dirty="0">
                <a:latin typeface="Georgia" panose="02040502050405020303" pitchFamily="18" charset="0"/>
              </a:rPr>
              <a:t>F</a:t>
            </a:r>
            <a:r>
              <a:rPr lang="en-US" sz="3100" dirty="0">
                <a:latin typeface="Georgia" panose="02040502050405020303" pitchFamily="18" charset="0"/>
              </a:rPr>
              <a:t> </a:t>
            </a:r>
            <a:r>
              <a:rPr lang="en-US" sz="3100" dirty="0"/>
              <a:t>ratio for the main effect of the repeated measures when we analyzed the one-way RM </a:t>
            </a:r>
            <a:r>
              <a:rPr lang="en-US" sz="3100" dirty="0" smtClean="0"/>
              <a:t>ANOVA</a:t>
            </a:r>
          </a:p>
          <a:p>
            <a:pPr marL="0" indent="0">
              <a:buNone/>
            </a:pPr>
            <a:endParaRPr lang="en-US" sz="3100" dirty="0"/>
          </a:p>
          <a:p>
            <a:pPr lvl="1"/>
            <a:r>
              <a:rPr lang="en-US" sz="2800" dirty="0">
                <a:latin typeface="Georgia" panose="02040502050405020303" pitchFamily="18" charset="0"/>
              </a:rPr>
              <a:t>This </a:t>
            </a:r>
            <a:r>
              <a:rPr lang="en-US" sz="2800" i="1" dirty="0">
                <a:latin typeface="Georgia" panose="02040502050405020303" pitchFamily="18" charset="0"/>
              </a:rPr>
              <a:t>F</a:t>
            </a:r>
            <a:r>
              <a:rPr lang="en-US" sz="2800" dirty="0">
                <a:latin typeface="Georgia" panose="02040502050405020303" pitchFamily="18" charset="0"/>
              </a:rPr>
              <a:t> can now be recalculated to </a:t>
            </a:r>
            <a:r>
              <a:rPr lang="en-US" sz="2800" dirty="0">
                <a:solidFill>
                  <a:schemeClr val="accent2">
                    <a:lumMod val="75000"/>
                  </a:schemeClr>
                </a:solidFill>
                <a:latin typeface="Georgia" panose="02040502050405020303" pitchFamily="18" charset="0"/>
              </a:rPr>
              <a:t>take into account the </a:t>
            </a:r>
            <a:r>
              <a:rPr lang="en-US" sz="2800" b="1" dirty="0">
                <a:solidFill>
                  <a:srgbClr val="00B050"/>
                </a:solidFill>
                <a:latin typeface="Georgia" panose="02040502050405020303" pitchFamily="18" charset="0"/>
              </a:rPr>
              <a:t>separation of subjects into subgroups</a:t>
            </a:r>
            <a:r>
              <a:rPr lang="en-US" sz="2800" dirty="0">
                <a:solidFill>
                  <a:schemeClr val="accent2">
                    <a:lumMod val="75000"/>
                  </a:schemeClr>
                </a:solidFill>
                <a:latin typeface="Georgia" panose="02040502050405020303" pitchFamily="18" charset="0"/>
              </a:rPr>
              <a:t> (between-subjects factor)</a:t>
            </a:r>
            <a:r>
              <a:rPr lang="en-US" sz="2800" dirty="0">
                <a:latin typeface="Georgia" panose="02040502050405020303" pitchFamily="18" charset="0"/>
              </a:rPr>
              <a:t>, which decreases the error term</a:t>
            </a:r>
            <a:r>
              <a:rPr lang="en-US" sz="2800" dirty="0" smtClean="0">
                <a:latin typeface="Georgia" panose="02040502050405020303" pitchFamily="18" charset="0"/>
              </a:rPr>
              <a:t>.</a:t>
            </a:r>
          </a:p>
          <a:p>
            <a:pPr lvl="1"/>
            <a:endParaRPr lang="en-US" sz="2800" dirty="0">
              <a:latin typeface="Georgia" panose="02040502050405020303" pitchFamily="18" charset="0"/>
            </a:endParaRPr>
          </a:p>
          <a:p>
            <a:pPr lvl="1"/>
            <a:r>
              <a:rPr lang="en-US" sz="2800" i="1" dirty="0">
                <a:latin typeface="Georgia" panose="02040502050405020303" pitchFamily="18" charset="0"/>
              </a:rPr>
              <a:t>The numerator of F</a:t>
            </a:r>
            <a:r>
              <a:rPr lang="en-US" sz="2800" i="1" baseline="-25000" dirty="0">
                <a:latin typeface="Georgia" panose="02040502050405020303" pitchFamily="18" charset="0"/>
              </a:rPr>
              <a:t>RM</a:t>
            </a:r>
            <a:r>
              <a:rPr lang="en-US" sz="2800" i="1" dirty="0">
                <a:latin typeface="Georgia" panose="02040502050405020303" pitchFamily="18" charset="0"/>
              </a:rPr>
              <a:t> won’t </a:t>
            </a:r>
            <a:r>
              <a:rPr lang="en-US" sz="2800" i="1" dirty="0" smtClean="0">
                <a:latin typeface="Georgia" panose="02040502050405020303" pitchFamily="18" charset="0"/>
              </a:rPr>
              <a:t>change</a:t>
            </a:r>
          </a:p>
          <a:p>
            <a:pPr lvl="1"/>
            <a:endParaRPr lang="en-US" sz="2800" i="1" dirty="0">
              <a:latin typeface="Georgia" panose="02040502050405020303" pitchFamily="18" charset="0"/>
            </a:endParaRPr>
          </a:p>
          <a:p>
            <a:pPr lvl="1"/>
            <a:r>
              <a:rPr lang="en-US" sz="2800" dirty="0">
                <a:solidFill>
                  <a:schemeClr val="accent5"/>
                </a:solidFill>
                <a:latin typeface="Georgia" panose="02040502050405020303" pitchFamily="18" charset="0"/>
              </a:rPr>
              <a:t>The denominator will change</a:t>
            </a:r>
          </a:p>
          <a:p>
            <a:pPr lvl="2"/>
            <a:r>
              <a:rPr lang="en-US" sz="2200" dirty="0">
                <a:latin typeface="Georgia" panose="02040502050405020303" pitchFamily="18" charset="0"/>
              </a:rPr>
              <a:t>Most of the </a:t>
            </a:r>
            <a:r>
              <a:rPr lang="en-US" sz="2200" i="1" dirty="0">
                <a:latin typeface="Georgia" panose="02040502050405020303" pitchFamily="18" charset="0"/>
              </a:rPr>
              <a:t>S</a:t>
            </a:r>
            <a:r>
              <a:rPr lang="en-US" sz="2200" dirty="0">
                <a:latin typeface="Georgia" panose="02040502050405020303" pitchFamily="18" charset="0"/>
              </a:rPr>
              <a:t> × RM interaction is really due to a </a:t>
            </a:r>
            <a:r>
              <a:rPr lang="en-US" sz="2200" dirty="0">
                <a:solidFill>
                  <a:schemeClr val="accent5"/>
                </a:solidFill>
                <a:latin typeface="Georgia" panose="02040502050405020303" pitchFamily="18" charset="0"/>
              </a:rPr>
              <a:t>group × condition interaction</a:t>
            </a:r>
            <a:r>
              <a:rPr lang="en-US" sz="2200" dirty="0">
                <a:latin typeface="Georgia" panose="02040502050405020303" pitchFamily="18" charset="0"/>
              </a:rPr>
              <a:t>, which should be removed from the total </a:t>
            </a:r>
            <a:r>
              <a:rPr lang="en-US" sz="2200" i="1" dirty="0">
                <a:latin typeface="Georgia" panose="02040502050405020303" pitchFamily="18" charset="0"/>
              </a:rPr>
              <a:t>S</a:t>
            </a:r>
            <a:r>
              <a:rPr lang="en-US" sz="2200" dirty="0">
                <a:latin typeface="Georgia" panose="02040502050405020303" pitchFamily="18" charset="0"/>
              </a:rPr>
              <a:t> × RM interaction.</a:t>
            </a:r>
          </a:p>
        </p:txBody>
      </p:sp>
      <p:sp>
        <p:nvSpPr>
          <p:cNvPr id="5" name="Slide Number Placeholder 4">
            <a:extLst>
              <a:ext uri="{FF2B5EF4-FFF2-40B4-BE49-F238E27FC236}">
                <a16:creationId xmlns:a16="http://schemas.microsoft.com/office/drawing/2014/main" id="{4F0D9CF8-CF01-DC4F-8CC4-FAAB125B0C59}"/>
              </a:ext>
            </a:extLst>
          </p:cNvPr>
          <p:cNvSpPr>
            <a:spLocks noGrp="1"/>
          </p:cNvSpPr>
          <p:nvPr>
            <p:ph type="sldNum" sz="quarter" idx="12"/>
          </p:nvPr>
        </p:nvSpPr>
        <p:spPr/>
        <p:txBody>
          <a:bodyPr/>
          <a:lstStyle/>
          <a:p>
            <a:fld id="{E7DC3035-C8D6-4312-8AC4-36A973EDC8AE}" type="slidenum">
              <a:rPr lang="en-US" altLang="en-US" smtClean="0"/>
              <a:pPr/>
              <a:t>8</a:t>
            </a:fld>
            <a:endParaRPr lang="en-US" altLang="en-US"/>
          </a:p>
        </p:txBody>
      </p:sp>
      <p:sp>
        <p:nvSpPr>
          <p:cNvPr id="6" name="Title 1">
            <a:extLst>
              <a:ext uri="{FF2B5EF4-FFF2-40B4-BE49-F238E27FC236}">
                <a16:creationId xmlns:a16="http://schemas.microsoft.com/office/drawing/2014/main" id="{8D88A06E-337B-F745-A6CB-28F295824037}"/>
              </a:ext>
            </a:extLst>
          </p:cNvPr>
          <p:cNvSpPr>
            <a:spLocks noGrp="1"/>
          </p:cNvSpPr>
          <p:nvPr>
            <p:ph type="title"/>
          </p:nvPr>
        </p:nvSpPr>
        <p:spPr>
          <a:xfrm>
            <a:off x="228600" y="365125"/>
            <a:ext cx="11658600" cy="1325563"/>
          </a:xfrm>
        </p:spPr>
        <p:txBody>
          <a:bodyPr>
            <a:normAutofit/>
          </a:bodyPr>
          <a:lstStyle/>
          <a:p>
            <a:pPr algn="ctr"/>
            <a:r>
              <a:rPr lang="en-US" sz="4000" b="1" dirty="0" smtClean="0">
                <a:latin typeface="Georgia" panose="02040502050405020303" pitchFamily="18" charset="0"/>
              </a:rPr>
              <a:t>Analyzing: </a:t>
            </a:r>
            <a:r>
              <a:rPr lang="en-US" sz="4000" b="1" dirty="0" smtClean="0">
                <a:solidFill>
                  <a:srgbClr val="FF0000"/>
                </a:solidFill>
                <a:latin typeface="Georgia" panose="02040502050405020303" pitchFamily="18" charset="0"/>
              </a:rPr>
              <a:t>Within</a:t>
            </a:r>
            <a:r>
              <a:rPr lang="en-US" sz="4000" b="1" dirty="0" smtClean="0">
                <a:latin typeface="Georgia" panose="02040502050405020303" pitchFamily="18" charset="0"/>
              </a:rPr>
              <a:t>-Subjects </a:t>
            </a:r>
            <a:r>
              <a:rPr lang="en-US" sz="4000" b="1" dirty="0">
                <a:latin typeface="Georgia" panose="02040502050405020303" pitchFamily="18" charset="0"/>
              </a:rPr>
              <a:t>Variability</a:t>
            </a:r>
          </a:p>
        </p:txBody>
      </p:sp>
      <p:cxnSp>
        <p:nvCxnSpPr>
          <p:cNvPr id="7" name="Straight Arrow Connector 6">
            <a:extLst>
              <a:ext uri="{FF2B5EF4-FFF2-40B4-BE49-F238E27FC236}">
                <a16:creationId xmlns:a16="http://schemas.microsoft.com/office/drawing/2014/main" id="{298C3E1B-802F-594D-AB35-E20996A3E919}"/>
              </a:ext>
            </a:extLst>
          </p:cNvPr>
          <p:cNvCxnSpPr/>
          <p:nvPr/>
        </p:nvCxnSpPr>
        <p:spPr>
          <a:xfrm flipH="1" flipV="1">
            <a:off x="7620000" y="4038600"/>
            <a:ext cx="685800" cy="144780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088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19CC64-DF17-ED47-AC7F-D2B61656D1F1}"/>
              </a:ext>
            </a:extLst>
          </p:cNvPr>
          <p:cNvSpPr>
            <a:spLocks noGrp="1"/>
          </p:cNvSpPr>
          <p:nvPr>
            <p:ph idx="1"/>
          </p:nvPr>
        </p:nvSpPr>
        <p:spPr>
          <a:xfrm>
            <a:off x="685800" y="1447800"/>
            <a:ext cx="10972800" cy="5273675"/>
          </a:xfrm>
        </p:spPr>
        <p:txBody>
          <a:bodyPr>
            <a:normAutofit fontScale="85000" lnSpcReduction="20000"/>
          </a:bodyPr>
          <a:lstStyle/>
          <a:p>
            <a:pPr marL="0" indent="0">
              <a:buNone/>
            </a:pPr>
            <a:r>
              <a:rPr lang="en-US" dirty="0" smtClean="0">
                <a:solidFill>
                  <a:srgbClr val="7030A0"/>
                </a:solidFill>
              </a:rPr>
              <a:t>Independence</a:t>
            </a:r>
          </a:p>
          <a:p>
            <a:pPr lvl="1"/>
            <a:r>
              <a:rPr lang="en-US" dirty="0" smtClean="0"/>
              <a:t>SUBJECTS are independent of each other </a:t>
            </a:r>
            <a:endParaRPr lang="en-US" dirty="0" smtClean="0"/>
          </a:p>
          <a:p>
            <a:pPr lvl="1"/>
            <a:endParaRPr lang="en-US" dirty="0" smtClean="0"/>
          </a:p>
          <a:p>
            <a:pPr marL="0" indent="0">
              <a:buNone/>
            </a:pPr>
            <a:r>
              <a:rPr lang="en-US" dirty="0" smtClean="0">
                <a:solidFill>
                  <a:schemeClr val="accent5">
                    <a:lumMod val="75000"/>
                  </a:schemeClr>
                </a:solidFill>
              </a:rPr>
              <a:t>Equal Spacing</a:t>
            </a:r>
          </a:p>
          <a:p>
            <a:pPr lvl="1"/>
            <a:r>
              <a:rPr lang="en-US" dirty="0" smtClean="0"/>
              <a:t>If the repeated measures is </a:t>
            </a:r>
            <a:r>
              <a:rPr lang="en-US" dirty="0" smtClean="0"/>
              <a:t>time</a:t>
            </a:r>
          </a:p>
          <a:p>
            <a:pPr lvl="1"/>
            <a:endParaRPr lang="en-US" dirty="0" smtClean="0"/>
          </a:p>
          <a:p>
            <a:pPr marL="0" indent="0">
              <a:buNone/>
            </a:pPr>
            <a:r>
              <a:rPr lang="en-US" dirty="0" smtClean="0">
                <a:solidFill>
                  <a:schemeClr val="accent2">
                    <a:lumMod val="75000"/>
                  </a:schemeClr>
                </a:solidFill>
              </a:rPr>
              <a:t>Normality</a:t>
            </a:r>
          </a:p>
          <a:p>
            <a:pPr lvl="1"/>
            <a:r>
              <a:rPr lang="en-US" dirty="0" smtClean="0"/>
              <a:t>OUTCOMES (dependent variable) </a:t>
            </a:r>
            <a:r>
              <a:rPr lang="en-US" dirty="0"/>
              <a:t>for each </a:t>
            </a:r>
            <a:r>
              <a:rPr lang="en-US" dirty="0" smtClean="0"/>
              <a:t>condition combination </a:t>
            </a:r>
            <a:r>
              <a:rPr lang="en-US" dirty="0"/>
              <a:t>should be sampled from a normally distributed </a:t>
            </a:r>
            <a:r>
              <a:rPr lang="en-US" dirty="0" smtClean="0"/>
              <a:t>population</a:t>
            </a:r>
          </a:p>
          <a:p>
            <a:pPr lvl="1"/>
            <a:endParaRPr lang="en-US" dirty="0"/>
          </a:p>
          <a:p>
            <a:pPr marL="0" indent="0">
              <a:buNone/>
            </a:pPr>
            <a:r>
              <a:rPr lang="en-US" dirty="0">
                <a:solidFill>
                  <a:schemeClr val="accent4"/>
                </a:solidFill>
              </a:rPr>
              <a:t>Homogeneity of Variance</a:t>
            </a:r>
          </a:p>
          <a:p>
            <a:pPr lvl="1"/>
            <a:r>
              <a:rPr lang="en-US" dirty="0"/>
              <a:t>Each </a:t>
            </a:r>
            <a:r>
              <a:rPr lang="en-US" dirty="0" smtClean="0"/>
              <a:t>population (condition combination) </a:t>
            </a:r>
            <a:r>
              <a:rPr lang="en-US" dirty="0"/>
              <a:t>should have the same error </a:t>
            </a:r>
            <a:r>
              <a:rPr lang="en-US" dirty="0" smtClean="0"/>
              <a:t>variance</a:t>
            </a:r>
          </a:p>
          <a:p>
            <a:pPr lvl="1"/>
            <a:endParaRPr lang="en-US" dirty="0"/>
          </a:p>
          <a:p>
            <a:pPr marL="0" indent="0">
              <a:buNone/>
            </a:pPr>
            <a:r>
              <a:rPr lang="en-US" dirty="0" err="1">
                <a:solidFill>
                  <a:schemeClr val="accent5"/>
                </a:solidFill>
              </a:rPr>
              <a:t>Sphericity</a:t>
            </a:r>
            <a:endParaRPr lang="en-US" dirty="0">
              <a:solidFill>
                <a:schemeClr val="accent5"/>
              </a:solidFill>
            </a:endParaRPr>
          </a:p>
          <a:p>
            <a:pPr lvl="1"/>
            <a:r>
              <a:rPr lang="en-US" dirty="0"/>
              <a:t>Same as before (essentially all individuals have </a:t>
            </a:r>
            <a:r>
              <a:rPr lang="en-US" b="1" dirty="0"/>
              <a:t>similar patterns </a:t>
            </a:r>
            <a:r>
              <a:rPr lang="en-US" dirty="0"/>
              <a:t>of change across conditions/time) but after accounting for any between-subjects factors</a:t>
            </a:r>
          </a:p>
          <a:p>
            <a:pPr lvl="1"/>
            <a:endParaRPr lang="en-US" dirty="0"/>
          </a:p>
        </p:txBody>
      </p:sp>
      <p:sp>
        <p:nvSpPr>
          <p:cNvPr id="5" name="Slide Number Placeholder 4">
            <a:extLst>
              <a:ext uri="{FF2B5EF4-FFF2-40B4-BE49-F238E27FC236}">
                <a16:creationId xmlns:a16="http://schemas.microsoft.com/office/drawing/2014/main" id="{4F0D9CF8-CF01-DC4F-8CC4-FAAB125B0C59}"/>
              </a:ext>
            </a:extLst>
          </p:cNvPr>
          <p:cNvSpPr>
            <a:spLocks noGrp="1"/>
          </p:cNvSpPr>
          <p:nvPr>
            <p:ph type="sldNum" sz="quarter" idx="12"/>
          </p:nvPr>
        </p:nvSpPr>
        <p:spPr/>
        <p:txBody>
          <a:bodyPr/>
          <a:lstStyle/>
          <a:p>
            <a:fld id="{E7DC3035-C8D6-4312-8AC4-36A973EDC8AE}" type="slidenum">
              <a:rPr lang="en-US" altLang="en-US" smtClean="0"/>
              <a:pPr/>
              <a:t>9</a:t>
            </a:fld>
            <a:endParaRPr lang="en-US" altLang="en-US"/>
          </a:p>
        </p:txBody>
      </p:sp>
      <p:sp>
        <p:nvSpPr>
          <p:cNvPr id="6" name="Title 1">
            <a:extLst>
              <a:ext uri="{FF2B5EF4-FFF2-40B4-BE49-F238E27FC236}">
                <a16:creationId xmlns:a16="http://schemas.microsoft.com/office/drawing/2014/main" id="{8D88A06E-337B-F745-A6CB-28F295824037}"/>
              </a:ext>
            </a:extLst>
          </p:cNvPr>
          <p:cNvSpPr>
            <a:spLocks noGrp="1"/>
          </p:cNvSpPr>
          <p:nvPr>
            <p:ph type="title"/>
          </p:nvPr>
        </p:nvSpPr>
        <p:spPr>
          <a:xfrm>
            <a:off x="838200" y="365125"/>
            <a:ext cx="10515600" cy="1325563"/>
          </a:xfrm>
        </p:spPr>
        <p:txBody>
          <a:bodyPr>
            <a:normAutofit/>
          </a:bodyPr>
          <a:lstStyle/>
          <a:p>
            <a:r>
              <a:rPr lang="en-US" sz="4000" b="1" dirty="0" smtClean="0">
                <a:latin typeface="Georgia" panose="02040502050405020303" pitchFamily="18" charset="0"/>
              </a:rPr>
              <a:t>Assumptions: Mixed ANOVA</a:t>
            </a:r>
            <a:endParaRPr lang="en-US" sz="4000" b="1" dirty="0">
              <a:latin typeface="Georgia" panose="02040502050405020303" pitchFamily="18" charset="0"/>
            </a:endParaRPr>
          </a:p>
        </p:txBody>
      </p:sp>
      <p:sp>
        <p:nvSpPr>
          <p:cNvPr id="2" name="10-Point Star 1"/>
          <p:cNvSpPr/>
          <p:nvPr/>
        </p:nvSpPr>
        <p:spPr>
          <a:xfrm>
            <a:off x="8454980" y="457200"/>
            <a:ext cx="3200400" cy="2743200"/>
          </a:xfrm>
          <a:prstGeom prst="star10">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Restriction:</a:t>
            </a:r>
          </a:p>
          <a:p>
            <a:pPr algn="ctr"/>
            <a:r>
              <a:rPr lang="en-US" dirty="0" smtClean="0"/>
              <a:t>Only Can Include Participants with ALL levels of the RM factor (complete cases)</a:t>
            </a:r>
          </a:p>
        </p:txBody>
      </p:sp>
    </p:spTree>
    <p:extLst>
      <p:ext uri="{BB962C8B-B14F-4D97-AF65-F5344CB8AC3E}">
        <p14:creationId xmlns:p14="http://schemas.microsoft.com/office/powerpoint/2010/main" val="1623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fade">
                                      <p:cBhvr>
                                        <p:cTn id="23" dur="500"/>
                                        <p:tgtEl>
                                          <p:spTgt spid="3">
                                            <p:txEl>
                                              <p:pRg st="9" end="9"/>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Effect transition="in" filter="fade">
                                      <p:cBhvr>
                                        <p:cTn id="26" dur="500"/>
                                        <p:tgtEl>
                                          <p:spTgt spid="3">
                                            <p:txEl>
                                              <p:pRg st="10" end="1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fade">
                                      <p:cBhvr>
                                        <p:cTn id="31" dur="500"/>
                                        <p:tgtEl>
                                          <p:spTgt spid="3">
                                            <p:txEl>
                                              <p:pRg st="12" end="12"/>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3" end="13"/>
                                            </p:txEl>
                                          </p:spTgt>
                                        </p:tgtEl>
                                        <p:attrNameLst>
                                          <p:attrName>style.visibility</p:attrName>
                                        </p:attrNameLst>
                                      </p:cBhvr>
                                      <p:to>
                                        <p:strVal val="visible"/>
                                      </p:to>
                                    </p:set>
                                    <p:animEffect transition="in" filter="fade">
                                      <p:cBhvr>
                                        <p:cTn id="34" dur="500"/>
                                        <p:tgtEl>
                                          <p:spTgt spid="3">
                                            <p:txEl>
                                              <p:pRg st="13" end="1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p:cTn id="39" dur="1000" fill="hold"/>
                                        <p:tgtEl>
                                          <p:spTgt spid="2"/>
                                        </p:tgtEl>
                                        <p:attrNameLst>
                                          <p:attrName>ppt_w</p:attrName>
                                        </p:attrNameLst>
                                      </p:cBhvr>
                                      <p:tavLst>
                                        <p:tav tm="0">
                                          <p:val>
                                            <p:fltVal val="0"/>
                                          </p:val>
                                        </p:tav>
                                        <p:tav tm="100000">
                                          <p:val>
                                            <p:strVal val="#ppt_w"/>
                                          </p:val>
                                        </p:tav>
                                      </p:tavLst>
                                    </p:anim>
                                    <p:anim calcmode="lin" valueType="num">
                                      <p:cBhvr>
                                        <p:cTn id="40" dur="1000" fill="hold"/>
                                        <p:tgtEl>
                                          <p:spTgt spid="2"/>
                                        </p:tgtEl>
                                        <p:attrNameLst>
                                          <p:attrName>ppt_h</p:attrName>
                                        </p:attrNameLst>
                                      </p:cBhvr>
                                      <p:tavLst>
                                        <p:tav tm="0">
                                          <p:val>
                                            <p:fltVal val="0"/>
                                          </p:val>
                                        </p:tav>
                                        <p:tav tm="100000">
                                          <p:val>
                                            <p:strVal val="#ppt_h"/>
                                          </p:val>
                                        </p:tav>
                                      </p:tavLst>
                                    </p:anim>
                                    <p:anim calcmode="lin" valueType="num">
                                      <p:cBhvr>
                                        <p:cTn id="41" dur="1000" fill="hold"/>
                                        <p:tgtEl>
                                          <p:spTgt spid="2"/>
                                        </p:tgtEl>
                                        <p:attrNameLst>
                                          <p:attrName>style.rotation</p:attrName>
                                        </p:attrNameLst>
                                      </p:cBhvr>
                                      <p:tavLst>
                                        <p:tav tm="0">
                                          <p:val>
                                            <p:fltVal val="90"/>
                                          </p:val>
                                        </p:tav>
                                        <p:tav tm="100000">
                                          <p:val>
                                            <p:fltVal val="0"/>
                                          </p:val>
                                        </p:tav>
                                      </p:tavLst>
                                    </p:anim>
                                    <p:animEffect transition="in" filter="fade">
                                      <p:cBhvr>
                                        <p:cTn id="4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4912</TotalTime>
  <Words>687</Words>
  <Application>Microsoft Office PowerPoint</Application>
  <PresentationFormat>Widescreen</PresentationFormat>
  <Paragraphs>128</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ＭＳ Ｐゴシック</vt:lpstr>
      <vt:lpstr>Arial</vt:lpstr>
      <vt:lpstr>Calibri</vt:lpstr>
      <vt:lpstr>Georgia</vt:lpstr>
      <vt:lpstr>Georgia Regular</vt:lpstr>
      <vt:lpstr>Office Theme</vt:lpstr>
      <vt:lpstr>(Two-Way)  Mixed</vt:lpstr>
      <vt:lpstr>PowerPoint Presentation</vt:lpstr>
      <vt:lpstr>PowerPoint Presentation</vt:lpstr>
      <vt:lpstr>PowerPoint Presentation</vt:lpstr>
      <vt:lpstr>PowerPoint Presentation</vt:lpstr>
      <vt:lpstr>Independent Variables (predictors)</vt:lpstr>
      <vt:lpstr>Analyzing: Between-Subjects Variability</vt:lpstr>
      <vt:lpstr>Analyzing: Within-Subjects Variability</vt:lpstr>
      <vt:lpstr>Assumptions: Mixed ANOVA</vt:lpstr>
      <vt:lpstr>PowerPoint Presentation</vt:lpstr>
    </vt:vector>
  </TitlesOfParts>
  <Company>Utah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Repeated-Measures ANOVA Theory</dc:title>
  <dc:creator>JD Fargo</dc:creator>
  <cp:lastModifiedBy>Sarah Schwartz</cp:lastModifiedBy>
  <cp:revision>968</cp:revision>
  <cp:lastPrinted>2018-04-12T21:42:17Z</cp:lastPrinted>
  <dcterms:created xsi:type="dcterms:W3CDTF">2008-04-09T02:45:57Z</dcterms:created>
  <dcterms:modified xsi:type="dcterms:W3CDTF">2020-04-16T06:50:40Z</dcterms:modified>
</cp:coreProperties>
</file>