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Cohen chap 1. Intro to 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77" y="148209"/>
            <a:ext cx="9720072" cy="1499616"/>
          </a:xfrm>
        </p:spPr>
        <p:txBody>
          <a:bodyPr/>
          <a:lstStyle/>
          <a:p>
            <a:r>
              <a:rPr lang="en-US" dirty="0" smtClean="0"/>
              <a:t>SPSS: specifying Value labels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7" y="1333790"/>
            <a:ext cx="4305300" cy="52101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75854" y="1647825"/>
            <a:ext cx="1745673" cy="3350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98" y="1875272"/>
            <a:ext cx="8001000" cy="2362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112039" y="1743873"/>
            <a:ext cx="969819" cy="16089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2521527" y="1788309"/>
            <a:ext cx="7590512" cy="27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97354" y="2548336"/>
            <a:ext cx="1899009" cy="130065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206842" y="2555490"/>
            <a:ext cx="780212" cy="19141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declaring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3" y="1986250"/>
            <a:ext cx="3943350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70" y="3891396"/>
            <a:ext cx="8058150" cy="24003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79163" y="3451813"/>
            <a:ext cx="1648403" cy="3350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77236" y="3891396"/>
            <a:ext cx="990311" cy="2400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430120" y="3809010"/>
            <a:ext cx="9163989" cy="2702625"/>
          </a:xfrm>
          <a:prstGeom prst="bentArrow">
            <a:avLst>
              <a:gd name="adj1" fmla="val 2640"/>
              <a:gd name="adj2" fmla="val 8336"/>
              <a:gd name="adj3" fmla="val 8336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5289" y="2453513"/>
            <a:ext cx="3927224" cy="45980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744200" y="6028660"/>
            <a:ext cx="303028" cy="18075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95552" y="6019776"/>
            <a:ext cx="808075" cy="19852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056" y="150513"/>
            <a:ext cx="9720072" cy="1499616"/>
          </a:xfrm>
        </p:spPr>
        <p:txBody>
          <a:bodyPr/>
          <a:lstStyle/>
          <a:p>
            <a:r>
              <a:rPr lang="en-US" dirty="0" err="1" smtClean="0"/>
              <a:t>Spss</a:t>
            </a:r>
            <a:r>
              <a:rPr lang="en-US" dirty="0" smtClean="0"/>
              <a:t>: computing </a:t>
            </a:r>
            <a:r>
              <a:rPr lang="en-US" u="sng" dirty="0" smtClean="0"/>
              <a:t>new</a:t>
            </a:r>
            <a:r>
              <a:rPr lang="en-US" dirty="0" smtClean="0"/>
              <a:t>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" y="1795030"/>
            <a:ext cx="3790950" cy="1524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7559" y="2184991"/>
            <a:ext cx="1648403" cy="3350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01017" y="1169838"/>
            <a:ext cx="4581525" cy="4819650"/>
            <a:chOff x="4128509" y="1795030"/>
            <a:chExt cx="4581525" cy="4819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8509" y="1795030"/>
              <a:ext cx="4581525" cy="481965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5764093" y="5320145"/>
              <a:ext cx="1052344" cy="26785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2" y="6159928"/>
            <a:ext cx="10591800" cy="342900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5400000">
            <a:off x="4468748" y="-229680"/>
            <a:ext cx="2478141" cy="7371125"/>
          </a:xfrm>
          <a:prstGeom prst="bentArrow">
            <a:avLst>
              <a:gd name="adj1" fmla="val 2412"/>
              <a:gd name="adj2" fmla="val 8336"/>
              <a:gd name="adj3" fmla="val 8336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2585196" y="1614652"/>
            <a:ext cx="3946041" cy="5144511"/>
          </a:xfrm>
          <a:prstGeom prst="bentArrow">
            <a:avLst>
              <a:gd name="adj1" fmla="val 2412"/>
              <a:gd name="adj2" fmla="val 8336"/>
              <a:gd name="adj3" fmla="val 8336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0690" y="6195890"/>
            <a:ext cx="1052344" cy="2678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VS. VARIABLE</a:t>
            </a:r>
            <a:endParaRPr lang="en-US" dirty="0"/>
          </a:p>
        </p:txBody>
      </p:sp>
      <p:pic>
        <p:nvPicPr>
          <p:cNvPr id="1026" name="Picture 2" descr="https://blackboard.angelo.edu/bbcswebdav/institution/LFA/CSS/Course%20Material/BOR6302/Images/levelmeas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6" y="2084832"/>
            <a:ext cx="6030795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77891" y="265805"/>
            <a:ext cx="508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MEASUREMENT SCALE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Nominal	named groupings, no meaningful order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Ordinal	groupings that do have natural order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Interval	precise units that are equally spaced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Ratio		interval + true zero point</a:t>
            </a:r>
          </a:p>
          <a:p>
            <a:pPr algn="ctr">
              <a:lnSpc>
                <a:spcPct val="250000"/>
              </a:lnSpc>
            </a:pPr>
            <a:r>
              <a:rPr lang="en-US" sz="2400" b="1" u="sng" dirty="0"/>
              <a:t>VARIABLE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Discrete	finite, countable number of levels, no 			intermediate values possible	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Continuous	infinite intermediate values are 				possible, at least in </a:t>
            </a:r>
            <a:r>
              <a:rPr lang="en-US" dirty="0" smtClean="0"/>
              <a:t>theory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algn="ctr"/>
            <a:r>
              <a:rPr lang="en-US" i="1" dirty="0" smtClean="0"/>
              <a:t>NOTE: due to limits on measurement precision, </a:t>
            </a:r>
          </a:p>
          <a:p>
            <a:pPr algn="ctr"/>
            <a:r>
              <a:rPr lang="en-US" i="1" dirty="0" smtClean="0"/>
              <a:t>observed data may be discrete, </a:t>
            </a:r>
          </a:p>
          <a:p>
            <a:pPr algn="ctr"/>
            <a:r>
              <a:rPr lang="en-US" i="1" dirty="0" smtClean="0"/>
              <a:t>even though the </a:t>
            </a:r>
            <a:r>
              <a:rPr lang="en-US" b="1" i="1" dirty="0" smtClean="0"/>
              <a:t>underlying construct </a:t>
            </a:r>
            <a:r>
              <a:rPr lang="en-US" i="1" dirty="0" smtClean="0"/>
              <a:t>is continuous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98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Study vs. Experiment</a:t>
            </a:r>
            <a:endParaRPr lang="en-US" dirty="0"/>
          </a:p>
        </p:txBody>
      </p:sp>
      <p:pic>
        <p:nvPicPr>
          <p:cNvPr id="2050" name="Picture 2" descr="http://www.med.uottawa.ca/SIM/data/assets/images/Study_Desig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" y="2047843"/>
            <a:ext cx="4317807" cy="3238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bindichen.co.uk/uploads/duke%20data%20science%20-%20data%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01" y="2047843"/>
            <a:ext cx="7210406" cy="33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off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6455" y="1131455"/>
            <a:ext cx="4276437" cy="49460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Round to TWO decimal places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65.3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8/3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3/8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0.4255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0.4358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0.425 </a:t>
            </a:r>
            <a:r>
              <a:rPr lang="en-US" dirty="0" smtClean="0"/>
              <a:t>= </a:t>
            </a:r>
            <a:endParaRPr lang="en-US" dirty="0" smtClean="0"/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0.435 =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673" y="2084831"/>
            <a:ext cx="63823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Rules for Rounding</a:t>
            </a:r>
          </a:p>
          <a:p>
            <a:endParaRPr lang="en-US" dirty="0"/>
          </a:p>
          <a:p>
            <a:r>
              <a:rPr lang="en-US" dirty="0" smtClean="0"/>
              <a:t>If you want to round to N decimal places, </a:t>
            </a:r>
          </a:p>
          <a:p>
            <a:r>
              <a:rPr lang="en-US" dirty="0"/>
              <a:t>	</a:t>
            </a:r>
            <a:r>
              <a:rPr lang="en-US" dirty="0" smtClean="0"/>
              <a:t>look at the digit in the N + 1 place…</a:t>
            </a:r>
          </a:p>
          <a:p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If it is LESS than 5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 not change the digit in the Nth place</a:t>
            </a:r>
          </a:p>
          <a:p>
            <a:pPr marL="342900" indent="-342900">
              <a:buFont typeface="+mj-lt"/>
              <a:buAutoNum type="alphaUcPeriod"/>
            </a:pP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If it is MORE than 5	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smtClean="0"/>
              <a:t>increase the digit in the Nth place by 1</a:t>
            </a:r>
          </a:p>
          <a:p>
            <a:pPr marL="342900" indent="-342900">
              <a:buFont typeface="+mj-lt"/>
              <a:buAutoNum type="alphaUcPeriod"/>
            </a:pP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If it is EQUAL to 5 </a:t>
            </a:r>
            <a:r>
              <a:rPr lang="en-US" u="sng" dirty="0" smtClean="0"/>
              <a:t>AND</a:t>
            </a:r>
            <a:r>
              <a:rPr lang="en-US" dirty="0" smtClean="0"/>
              <a:t> there are no non-zero digits to the right,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increase </a:t>
            </a:r>
            <a:r>
              <a:rPr lang="en-US" dirty="0"/>
              <a:t>the digit in the Nth place by </a:t>
            </a:r>
            <a:r>
              <a:rPr lang="en-US" dirty="0" smtClean="0"/>
              <a:t>1 ONLY IF the Nth digit is ODD (do not change it if it is EVEN)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 smtClean="0"/>
          </a:p>
          <a:p>
            <a:r>
              <a:rPr lang="en-US" i="1" dirty="0" smtClean="0"/>
              <a:t>In all cases, the last step is to drop the digit in the N+1 place and other digits to the right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46030" y="1815849"/>
            <a:ext cx="113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65.30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1998" y="2981774"/>
            <a:ext cx="223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0.37</a:t>
            </a:r>
            <a:r>
              <a:rPr lang="en-US" sz="2000" b="1" u="sng" dirty="0" smtClean="0"/>
              <a:t>5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= 0.38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6030" y="2417174"/>
            <a:ext cx="223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2.66</a:t>
            </a:r>
            <a:r>
              <a:rPr lang="en-US" sz="2000" b="1" u="sng" dirty="0" smtClean="0"/>
              <a:t>6</a:t>
            </a:r>
            <a:r>
              <a:rPr lang="en-US" sz="2000" dirty="0" smtClean="0"/>
              <a:t>66… </a:t>
            </a:r>
            <a:r>
              <a:rPr lang="en-US" sz="2000" b="1" dirty="0" smtClean="0">
                <a:solidFill>
                  <a:srgbClr val="FF0000"/>
                </a:solidFill>
              </a:rPr>
              <a:t>= 2.67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998" y="3603107"/>
            <a:ext cx="246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0.42</a:t>
            </a:r>
            <a:r>
              <a:rPr lang="en-US" sz="2000" b="1" u="sng" dirty="0" smtClean="0"/>
              <a:t>5</a:t>
            </a:r>
            <a:r>
              <a:rPr lang="en-US" sz="2000" dirty="0" smtClean="0"/>
              <a:t>5 </a:t>
            </a:r>
            <a:r>
              <a:rPr lang="en-US" sz="2000" b="1" dirty="0" smtClean="0">
                <a:solidFill>
                  <a:srgbClr val="FF0000"/>
                </a:solidFill>
              </a:rPr>
              <a:t>= 0.43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6030" y="4204432"/>
            <a:ext cx="211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0.43</a:t>
            </a:r>
            <a:r>
              <a:rPr lang="en-US" sz="2000" b="1" u="sng" dirty="0" smtClean="0"/>
              <a:t>5</a:t>
            </a:r>
            <a:r>
              <a:rPr lang="en-US" sz="2000" dirty="0" smtClean="0"/>
              <a:t>8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0.44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6030" y="4840317"/>
            <a:ext cx="211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0.42</a:t>
            </a:r>
            <a:r>
              <a:rPr lang="en-US" sz="2000" b="1" u="sng" dirty="0" smtClean="0"/>
              <a:t>5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0.42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47877" y="5373085"/>
            <a:ext cx="211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0.43</a:t>
            </a:r>
            <a:r>
              <a:rPr lang="en-US" sz="2000" b="1" u="sng" dirty="0" smtClean="0"/>
              <a:t>5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0.44</a:t>
            </a:r>
          </a:p>
        </p:txBody>
      </p:sp>
    </p:spTree>
    <p:extLst>
      <p:ext uri="{BB962C8B-B14F-4D97-AF65-F5344CB8AC3E}">
        <p14:creationId xmlns:p14="http://schemas.microsoft.com/office/powerpoint/2010/main" val="42218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notation</a:t>
            </a:r>
            <a:endParaRPr lang="en-US" dirty="0"/>
          </a:p>
        </p:txBody>
      </p:sp>
      <p:pic>
        <p:nvPicPr>
          <p:cNvPr id="3076" name="Picture 4" descr="http://everythingcomputerscience.com/images/summation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5" y="2216612"/>
            <a:ext cx="4868672" cy="225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8" y="4737437"/>
            <a:ext cx="1369735" cy="1478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0363" y="5261311"/>
                <a:ext cx="43272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3" y="5261311"/>
                <a:ext cx="432723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00799" y="453436"/>
                <a:ext cx="5623745" cy="587218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=5,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=−2,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10 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=1,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=7,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</a:t>
                </a: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</a:t>
                </a: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= </a:t>
                </a:r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endParaRPr lang="en-US" dirty="0"/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= </a:t>
                </a:r>
                <a:endParaRPr lang="en-US" dirty="0" smtClean="0"/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453436"/>
                <a:ext cx="5623745" cy="5872185"/>
              </a:xfrm>
              <a:prstGeom prst="rect">
                <a:avLst/>
              </a:prstGeom>
              <a:blipFill>
                <a:blip r:embed="rId5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953166" y="1612709"/>
            <a:ext cx="211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 + (-2)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1528" y="2340915"/>
            <a:ext cx="211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 + 7 + 3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6840" y="3004974"/>
            <a:ext cx="3434303" cy="40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25 + 4 + 100 </a:t>
            </a:r>
            <a:r>
              <a:rPr lang="en-US" sz="2000" b="1" dirty="0" smtClean="0">
                <a:solidFill>
                  <a:srgbClr val="FF0000"/>
                </a:solidFill>
              </a:rPr>
              <a:t>= 129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166" y="3677000"/>
            <a:ext cx="385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(5 + -2 + 10)^2 = 13*13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169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0246" y="4333193"/>
            <a:ext cx="3317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(5*1) + (-2 * 7) + (10 * 3) =    5 + 5 + 30 </a:t>
            </a:r>
            <a:r>
              <a:rPr lang="en-US" sz="2000" b="1" dirty="0" smtClean="0">
                <a:solidFill>
                  <a:srgbClr val="FF0000"/>
                </a:solidFill>
              </a:rPr>
              <a:t>= 40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64471" y="5122811"/>
            <a:ext cx="3246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(5 + -2 + 10) * (1 + 7 + 3) = 13*11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143</a:t>
            </a:r>
          </a:p>
        </p:txBody>
      </p:sp>
    </p:spTree>
    <p:extLst>
      <p:ext uri="{BB962C8B-B14F-4D97-AF65-F5344CB8AC3E}">
        <p14:creationId xmlns:p14="http://schemas.microsoft.com/office/powerpoint/2010/main" val="10972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      and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𝑁𝐶</m:t>
                    </m:r>
                  </m:oMath>
                </a14:m>
                <a:endParaRPr lang="en-US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7576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Spss</a:t>
            </a:r>
            <a:r>
              <a:rPr lang="en-US" dirty="0" smtClean="0"/>
              <a:t>: STEPS FOR DATASET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0065"/>
            <a:ext cx="9720071" cy="44592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Get </a:t>
            </a:r>
            <a:r>
              <a:rPr lang="en-US" dirty="0" smtClean="0"/>
              <a:t>the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Prep</a:t>
            </a:r>
            <a:r>
              <a:rPr lang="en-US" dirty="0" smtClean="0"/>
              <a:t> the data</a:t>
            </a:r>
          </a:p>
          <a:p>
            <a:pPr marL="813816" lvl="2" indent="-457200">
              <a:buFont typeface="+mj-lt"/>
              <a:buAutoNum type="alphaLcParenR"/>
            </a:pPr>
            <a:r>
              <a:rPr lang="en-US" sz="3600" dirty="0"/>
              <a:t>Variable Labels 	</a:t>
            </a:r>
            <a:endParaRPr lang="en-US" sz="3600" dirty="0" smtClean="0"/>
          </a:p>
          <a:p>
            <a:pPr marL="813816" lvl="2" indent="-457200">
              <a:buFont typeface="+mj-lt"/>
              <a:buAutoNum type="alphaLcParenR"/>
            </a:pPr>
            <a:r>
              <a:rPr lang="en-US" sz="3600" dirty="0" smtClean="0"/>
              <a:t>Value Labels	</a:t>
            </a:r>
          </a:p>
          <a:p>
            <a:pPr marL="813816" lvl="2" indent="-457200">
              <a:buFont typeface="+mj-lt"/>
              <a:buAutoNum type="alphaLcParenR"/>
            </a:pPr>
            <a:r>
              <a:rPr lang="en-US" sz="3600" dirty="0" smtClean="0"/>
              <a:t>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Compute</a:t>
            </a:r>
            <a:r>
              <a:rPr lang="en-US" dirty="0" smtClean="0"/>
              <a:t> new variables and values (fill in missing codes, recode scores, categorize/group values, combine (average, sum, …),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b="1" dirty="0" smtClean="0"/>
              <a:t>FREQUENCIES</a:t>
            </a:r>
            <a:r>
              <a:rPr lang="en-US" dirty="0" smtClean="0"/>
              <a:t> to check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19772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c: </a:t>
            </a:r>
            <a:r>
              <a:rPr lang="en-US" dirty="0"/>
              <a:t>IHNO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01208"/>
            <a:ext cx="7342044" cy="47791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24126" y="2456121"/>
            <a:ext cx="6833333" cy="21265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24127" y="3979122"/>
            <a:ext cx="7067249" cy="22073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055" y="141871"/>
            <a:ext cx="9720072" cy="1499616"/>
          </a:xfrm>
        </p:spPr>
        <p:txBody>
          <a:bodyPr/>
          <a:lstStyle/>
          <a:p>
            <a:r>
              <a:rPr lang="en-US" dirty="0" smtClean="0"/>
              <a:t>SPSS: </a:t>
            </a:r>
            <a:r>
              <a:rPr lang="en-US" dirty="0"/>
              <a:t>specifying </a:t>
            </a:r>
            <a:r>
              <a:rPr lang="en-US" dirty="0" smtClean="0"/>
              <a:t>variable 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7" y="1335024"/>
            <a:ext cx="8534400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93" y="4135725"/>
            <a:ext cx="7943850" cy="24288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18836" y="1641487"/>
            <a:ext cx="2253673" cy="3350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95309" y="4221099"/>
            <a:ext cx="2627746" cy="24942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5070000" y="-418566"/>
            <a:ext cx="2494238" cy="6614344"/>
          </a:xfrm>
          <a:prstGeom prst="bentArrow">
            <a:avLst>
              <a:gd name="adj1" fmla="val 2412"/>
              <a:gd name="adj2" fmla="val 8336"/>
              <a:gd name="adj3" fmla="val 8336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95309" y="4848445"/>
            <a:ext cx="1297817" cy="24456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97571" y="4848445"/>
            <a:ext cx="808075" cy="21265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6616" y="2402958"/>
            <a:ext cx="3571467" cy="20201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04459" y="3880883"/>
            <a:ext cx="4596882" cy="19854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97571" y="6318828"/>
            <a:ext cx="808075" cy="19852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95309" y="6318828"/>
            <a:ext cx="1988933" cy="19442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176</TotalTime>
  <Words>206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Tw Cen MT</vt:lpstr>
      <vt:lpstr>Tw Cen MT Condensed</vt:lpstr>
      <vt:lpstr>Wingdings</vt:lpstr>
      <vt:lpstr>Wingdings 3</vt:lpstr>
      <vt:lpstr>Integral</vt:lpstr>
      <vt:lpstr>Cohen chap 1. Intro to Stats</vt:lpstr>
      <vt:lpstr>SCALE VS. VARIABLE</vt:lpstr>
      <vt:lpstr>Observational Study vs. Experiment</vt:lpstr>
      <vt:lpstr>Rounding off numbers</vt:lpstr>
      <vt:lpstr>Summation notation</vt:lpstr>
      <vt:lpstr>Summation Rules</vt:lpstr>
      <vt:lpstr>Spss: STEPS FOR DATASET PREP</vt:lpstr>
      <vt:lpstr>Appendix c: IHNO Data KEY</vt:lpstr>
      <vt:lpstr>SPSS: specifying variable labels</vt:lpstr>
      <vt:lpstr>SPSS: specifying Value labels</vt:lpstr>
      <vt:lpstr>SPSS: declaring missing values</vt:lpstr>
      <vt:lpstr>Spss: computing new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1. Intro to Stats</dc:title>
  <dc:creator>Sarah Schwartz</dc:creator>
  <cp:lastModifiedBy>Sarah Schwartz</cp:lastModifiedBy>
  <cp:revision>16</cp:revision>
  <dcterms:created xsi:type="dcterms:W3CDTF">2015-07-01T07:12:06Z</dcterms:created>
  <dcterms:modified xsi:type="dcterms:W3CDTF">2016-06-27T07:17:01Z</dcterms:modified>
</cp:coreProperties>
</file>