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9"/>
  </p:notesMasterIdLst>
  <p:sldIdLst>
    <p:sldId id="257" r:id="rId2"/>
    <p:sldId id="258" r:id="rId3"/>
    <p:sldId id="259" r:id="rId4"/>
    <p:sldId id="262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82" r:id="rId24"/>
    <p:sldId id="279" r:id="rId25"/>
    <p:sldId id="280" r:id="rId26"/>
    <p:sldId id="283" r:id="rId27"/>
    <p:sldId id="281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E9B2046-FB26-4DA1-B887-05F2AC999270}">
          <p14:sldIdLst>
            <p14:sldId id="257"/>
            <p14:sldId id="258"/>
            <p14:sldId id="259"/>
            <p14:sldId id="262"/>
            <p14:sldId id="260"/>
            <p14:sldId id="261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82"/>
            <p14:sldId id="279"/>
            <p14:sldId id="280"/>
            <p14:sldId id="283"/>
            <p14:sldId id="28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rah Schwartz" initials="SS" lastIdx="1" clrIdx="0">
    <p:extLst>
      <p:ext uri="{19B8F6BF-5375-455C-9EA6-DF929625EA0E}">
        <p15:presenceInfo xmlns:p15="http://schemas.microsoft.com/office/powerpoint/2012/main" userId="81bb3b139124cde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3300"/>
    <a:srgbClr val="FF00FF"/>
    <a:srgbClr val="FF9900"/>
    <a:srgbClr val="33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88" d="100"/>
          <a:sy n="88" d="100"/>
        </p:scale>
        <p:origin x="90" y="54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3B2355-98C8-451F-BE71-5FA915B2B77F}" type="datetimeFigureOut">
              <a:rPr lang="en-US" smtClean="0"/>
              <a:t>7/27/2015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8AD8C3-A8D3-403F-8C66-5048C8CDEC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1573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8AD8C3-A8D3-403F-8C66-5048C8CDEC5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0726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7" name="Group 1556"/>
          <p:cNvGrpSpPr/>
          <p:nvPr/>
        </p:nvGrpSpPr>
        <p:grpSpPr>
          <a:xfrm>
            <a:off x="0" y="420256"/>
            <a:ext cx="12188952" cy="3795497"/>
            <a:chOff x="0" y="420256"/>
            <a:chExt cx="12188952" cy="3795497"/>
          </a:xfrm>
        </p:grpSpPr>
        <p:cxnSp>
          <p:nvCxnSpPr>
            <p:cNvPr id="1558" name="Straight Connector 1557"/>
            <p:cNvCxnSpPr/>
            <p:nvPr/>
          </p:nvCxnSpPr>
          <p:spPr>
            <a:xfrm>
              <a:off x="0" y="4215753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9" name="Straight Connector 1558"/>
            <p:cNvCxnSpPr/>
            <p:nvPr/>
          </p:nvCxnSpPr>
          <p:spPr>
            <a:xfrm>
              <a:off x="0" y="3794032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0" name="Straight Connector 1559"/>
            <p:cNvCxnSpPr/>
            <p:nvPr/>
          </p:nvCxnSpPr>
          <p:spPr>
            <a:xfrm>
              <a:off x="0" y="3372310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1" name="Straight Connector 1560"/>
            <p:cNvCxnSpPr/>
            <p:nvPr/>
          </p:nvCxnSpPr>
          <p:spPr>
            <a:xfrm>
              <a:off x="0" y="2950588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2" name="Straight Connector 1561"/>
            <p:cNvCxnSpPr/>
            <p:nvPr/>
          </p:nvCxnSpPr>
          <p:spPr>
            <a:xfrm>
              <a:off x="0" y="2528866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3" name="Straight Connector 1562"/>
            <p:cNvCxnSpPr/>
            <p:nvPr/>
          </p:nvCxnSpPr>
          <p:spPr>
            <a:xfrm>
              <a:off x="0" y="2107144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4" name="Straight Connector 1563"/>
            <p:cNvCxnSpPr/>
            <p:nvPr/>
          </p:nvCxnSpPr>
          <p:spPr>
            <a:xfrm>
              <a:off x="0" y="1685422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5" name="Straight Connector 1564"/>
            <p:cNvCxnSpPr/>
            <p:nvPr/>
          </p:nvCxnSpPr>
          <p:spPr>
            <a:xfrm>
              <a:off x="0" y="1263700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6" name="Straight Connector 1565"/>
            <p:cNvCxnSpPr/>
            <p:nvPr/>
          </p:nvCxnSpPr>
          <p:spPr>
            <a:xfrm>
              <a:off x="0" y="841978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7" name="Straight Connector 1566"/>
            <p:cNvCxnSpPr/>
            <p:nvPr/>
          </p:nvCxnSpPr>
          <p:spPr>
            <a:xfrm>
              <a:off x="0" y="420256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68" name="Rectangle 379"/>
          <p:cNvSpPr/>
          <p:nvPr/>
        </p:nvSpPr>
        <p:spPr>
          <a:xfrm rot="18900000" flipV="1">
            <a:off x="9445819" y="-965459"/>
            <a:ext cx="13717" cy="6493220"/>
          </a:xfrm>
          <a:custGeom>
            <a:avLst/>
            <a:gdLst/>
            <a:ahLst/>
            <a:cxnLst/>
            <a:rect l="l" t="t" r="r" b="b"/>
            <a:pathLst>
              <a:path w="13717" h="6493220">
                <a:moveTo>
                  <a:pt x="1" y="6493220"/>
                </a:moveTo>
                <a:lnTo>
                  <a:pt x="13717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69" name="Rectangle 56"/>
          <p:cNvSpPr/>
          <p:nvPr/>
        </p:nvSpPr>
        <p:spPr>
          <a:xfrm>
            <a:off x="0" y="0"/>
            <a:ext cx="11816540" cy="4572004"/>
          </a:xfrm>
          <a:custGeom>
            <a:avLst/>
            <a:gdLst/>
            <a:ahLst/>
            <a:cxnLst/>
            <a:rect l="l" t="t" r="r" b="b"/>
            <a:pathLst>
              <a:path w="11816540" h="4572004">
                <a:moveTo>
                  <a:pt x="11802824" y="4"/>
                </a:moveTo>
                <a:lnTo>
                  <a:pt x="11816540" y="4"/>
                </a:lnTo>
                <a:lnTo>
                  <a:pt x="11816540" y="4572004"/>
                </a:lnTo>
                <a:lnTo>
                  <a:pt x="11802824" y="4572004"/>
                </a:lnTo>
                <a:close/>
                <a:moveTo>
                  <a:pt x="5901406" y="4"/>
                </a:moveTo>
                <a:lnTo>
                  <a:pt x="5915122" y="4"/>
                </a:lnTo>
                <a:lnTo>
                  <a:pt x="5915122" y="4572004"/>
                </a:lnTo>
                <a:lnTo>
                  <a:pt x="5901406" y="4572004"/>
                </a:lnTo>
                <a:close/>
                <a:moveTo>
                  <a:pt x="10959754" y="3"/>
                </a:moveTo>
                <a:lnTo>
                  <a:pt x="10973470" y="3"/>
                </a:lnTo>
                <a:lnTo>
                  <a:pt x="10973470" y="4572003"/>
                </a:lnTo>
                <a:lnTo>
                  <a:pt x="10959754" y="4572003"/>
                </a:lnTo>
                <a:close/>
                <a:moveTo>
                  <a:pt x="5058348" y="3"/>
                </a:moveTo>
                <a:lnTo>
                  <a:pt x="5072064" y="3"/>
                </a:lnTo>
                <a:lnTo>
                  <a:pt x="5072064" y="4572003"/>
                </a:lnTo>
                <a:lnTo>
                  <a:pt x="5058348" y="4572003"/>
                </a:lnTo>
                <a:close/>
                <a:moveTo>
                  <a:pt x="11381283" y="2"/>
                </a:moveTo>
                <a:lnTo>
                  <a:pt x="11394999" y="2"/>
                </a:lnTo>
                <a:lnTo>
                  <a:pt x="11394999" y="4572002"/>
                </a:lnTo>
                <a:lnTo>
                  <a:pt x="11381283" y="4572002"/>
                </a:lnTo>
                <a:close/>
                <a:moveTo>
                  <a:pt x="10538225" y="2"/>
                </a:moveTo>
                <a:lnTo>
                  <a:pt x="10551941" y="2"/>
                </a:lnTo>
                <a:lnTo>
                  <a:pt x="10551941" y="4572002"/>
                </a:lnTo>
                <a:lnTo>
                  <a:pt x="10538225" y="4572002"/>
                </a:lnTo>
                <a:close/>
                <a:moveTo>
                  <a:pt x="10116696" y="2"/>
                </a:moveTo>
                <a:lnTo>
                  <a:pt x="10130412" y="2"/>
                </a:lnTo>
                <a:lnTo>
                  <a:pt x="10130412" y="4572002"/>
                </a:lnTo>
                <a:lnTo>
                  <a:pt x="10116696" y="4572002"/>
                </a:lnTo>
                <a:close/>
                <a:moveTo>
                  <a:pt x="6322935" y="2"/>
                </a:moveTo>
                <a:lnTo>
                  <a:pt x="6336651" y="2"/>
                </a:lnTo>
                <a:lnTo>
                  <a:pt x="6336651" y="4572002"/>
                </a:lnTo>
                <a:lnTo>
                  <a:pt x="6322935" y="4572002"/>
                </a:lnTo>
                <a:close/>
                <a:moveTo>
                  <a:pt x="5479877" y="2"/>
                </a:moveTo>
                <a:lnTo>
                  <a:pt x="5493593" y="2"/>
                </a:lnTo>
                <a:lnTo>
                  <a:pt x="5493593" y="4572002"/>
                </a:lnTo>
                <a:lnTo>
                  <a:pt x="5479877" y="4572002"/>
                </a:lnTo>
                <a:close/>
                <a:moveTo>
                  <a:pt x="4636819" y="2"/>
                </a:moveTo>
                <a:lnTo>
                  <a:pt x="4650535" y="2"/>
                </a:lnTo>
                <a:lnTo>
                  <a:pt x="4650535" y="4572002"/>
                </a:lnTo>
                <a:lnTo>
                  <a:pt x="4636819" y="4572002"/>
                </a:lnTo>
                <a:close/>
                <a:moveTo>
                  <a:pt x="4215290" y="2"/>
                </a:moveTo>
                <a:lnTo>
                  <a:pt x="4229006" y="2"/>
                </a:lnTo>
                <a:lnTo>
                  <a:pt x="4229006" y="4572002"/>
                </a:lnTo>
                <a:lnTo>
                  <a:pt x="4215290" y="4572002"/>
                </a:lnTo>
                <a:close/>
                <a:moveTo>
                  <a:pt x="421529" y="2"/>
                </a:moveTo>
                <a:lnTo>
                  <a:pt x="435245" y="2"/>
                </a:lnTo>
                <a:lnTo>
                  <a:pt x="435245" y="4572002"/>
                </a:lnTo>
                <a:lnTo>
                  <a:pt x="421529" y="4572002"/>
                </a:lnTo>
                <a:close/>
                <a:moveTo>
                  <a:pt x="0" y="2"/>
                </a:moveTo>
                <a:lnTo>
                  <a:pt x="13716" y="2"/>
                </a:lnTo>
                <a:lnTo>
                  <a:pt x="13716" y="4572002"/>
                </a:lnTo>
                <a:lnTo>
                  <a:pt x="0" y="4572002"/>
                </a:lnTo>
                <a:close/>
                <a:moveTo>
                  <a:pt x="9273638" y="1"/>
                </a:moveTo>
                <a:lnTo>
                  <a:pt x="9287354" y="1"/>
                </a:lnTo>
                <a:lnTo>
                  <a:pt x="9287354" y="4572001"/>
                </a:lnTo>
                <a:lnTo>
                  <a:pt x="9273638" y="4572001"/>
                </a:lnTo>
                <a:close/>
                <a:moveTo>
                  <a:pt x="3372232" y="1"/>
                </a:moveTo>
                <a:lnTo>
                  <a:pt x="3385948" y="1"/>
                </a:lnTo>
                <a:lnTo>
                  <a:pt x="3385948" y="4572001"/>
                </a:lnTo>
                <a:lnTo>
                  <a:pt x="3372232" y="4572001"/>
                </a:lnTo>
                <a:close/>
                <a:moveTo>
                  <a:pt x="9695167" y="0"/>
                </a:moveTo>
                <a:lnTo>
                  <a:pt x="9708883" y="0"/>
                </a:lnTo>
                <a:lnTo>
                  <a:pt x="9708883" y="4572000"/>
                </a:lnTo>
                <a:lnTo>
                  <a:pt x="9695167" y="4572000"/>
                </a:lnTo>
                <a:close/>
                <a:moveTo>
                  <a:pt x="8852109" y="0"/>
                </a:moveTo>
                <a:lnTo>
                  <a:pt x="8865825" y="0"/>
                </a:lnTo>
                <a:lnTo>
                  <a:pt x="8865825" y="4572000"/>
                </a:lnTo>
                <a:lnTo>
                  <a:pt x="8852109" y="4572000"/>
                </a:lnTo>
                <a:close/>
                <a:moveTo>
                  <a:pt x="8430580" y="0"/>
                </a:moveTo>
                <a:lnTo>
                  <a:pt x="8444296" y="0"/>
                </a:lnTo>
                <a:lnTo>
                  <a:pt x="8444296" y="4572000"/>
                </a:lnTo>
                <a:lnTo>
                  <a:pt x="8430580" y="4572000"/>
                </a:lnTo>
                <a:close/>
                <a:moveTo>
                  <a:pt x="8009051" y="0"/>
                </a:moveTo>
                <a:lnTo>
                  <a:pt x="8022767" y="0"/>
                </a:lnTo>
                <a:lnTo>
                  <a:pt x="8022767" y="4572000"/>
                </a:lnTo>
                <a:lnTo>
                  <a:pt x="8009051" y="4572000"/>
                </a:lnTo>
                <a:close/>
                <a:moveTo>
                  <a:pt x="7587522" y="0"/>
                </a:moveTo>
                <a:lnTo>
                  <a:pt x="7601238" y="0"/>
                </a:lnTo>
                <a:lnTo>
                  <a:pt x="7601238" y="4572000"/>
                </a:lnTo>
                <a:lnTo>
                  <a:pt x="7587522" y="4572000"/>
                </a:lnTo>
                <a:close/>
                <a:moveTo>
                  <a:pt x="7165993" y="0"/>
                </a:moveTo>
                <a:lnTo>
                  <a:pt x="7179709" y="0"/>
                </a:lnTo>
                <a:lnTo>
                  <a:pt x="7179709" y="4572000"/>
                </a:lnTo>
                <a:lnTo>
                  <a:pt x="7165993" y="4572000"/>
                </a:lnTo>
                <a:close/>
                <a:moveTo>
                  <a:pt x="6744464" y="0"/>
                </a:moveTo>
                <a:lnTo>
                  <a:pt x="6758180" y="0"/>
                </a:lnTo>
                <a:lnTo>
                  <a:pt x="6758180" y="4572000"/>
                </a:lnTo>
                <a:lnTo>
                  <a:pt x="6744464" y="4572000"/>
                </a:lnTo>
                <a:close/>
                <a:moveTo>
                  <a:pt x="3793761" y="0"/>
                </a:moveTo>
                <a:lnTo>
                  <a:pt x="3807477" y="0"/>
                </a:lnTo>
                <a:lnTo>
                  <a:pt x="3807477" y="4572000"/>
                </a:lnTo>
                <a:lnTo>
                  <a:pt x="3793761" y="4572000"/>
                </a:lnTo>
                <a:close/>
                <a:moveTo>
                  <a:pt x="2950703" y="0"/>
                </a:moveTo>
                <a:lnTo>
                  <a:pt x="2964419" y="0"/>
                </a:lnTo>
                <a:lnTo>
                  <a:pt x="2964419" y="4572000"/>
                </a:lnTo>
                <a:lnTo>
                  <a:pt x="2950703" y="4572000"/>
                </a:lnTo>
                <a:close/>
                <a:moveTo>
                  <a:pt x="2529174" y="0"/>
                </a:moveTo>
                <a:lnTo>
                  <a:pt x="2542890" y="0"/>
                </a:lnTo>
                <a:lnTo>
                  <a:pt x="2542890" y="4572000"/>
                </a:lnTo>
                <a:lnTo>
                  <a:pt x="2529174" y="4572000"/>
                </a:lnTo>
                <a:close/>
                <a:moveTo>
                  <a:pt x="2107645" y="0"/>
                </a:moveTo>
                <a:lnTo>
                  <a:pt x="2121361" y="0"/>
                </a:lnTo>
                <a:lnTo>
                  <a:pt x="2121361" y="4572000"/>
                </a:lnTo>
                <a:lnTo>
                  <a:pt x="2107645" y="4572000"/>
                </a:lnTo>
                <a:close/>
                <a:moveTo>
                  <a:pt x="1686116" y="0"/>
                </a:moveTo>
                <a:lnTo>
                  <a:pt x="1699832" y="0"/>
                </a:lnTo>
                <a:lnTo>
                  <a:pt x="1699832" y="4572000"/>
                </a:lnTo>
                <a:lnTo>
                  <a:pt x="1686116" y="4572000"/>
                </a:lnTo>
                <a:close/>
                <a:moveTo>
                  <a:pt x="1264587" y="0"/>
                </a:moveTo>
                <a:lnTo>
                  <a:pt x="1278303" y="0"/>
                </a:lnTo>
                <a:lnTo>
                  <a:pt x="1278303" y="4572000"/>
                </a:lnTo>
                <a:lnTo>
                  <a:pt x="1264587" y="4572000"/>
                </a:lnTo>
                <a:close/>
                <a:moveTo>
                  <a:pt x="843058" y="0"/>
                </a:moveTo>
                <a:lnTo>
                  <a:pt x="856774" y="0"/>
                </a:lnTo>
                <a:lnTo>
                  <a:pt x="856774" y="4572000"/>
                </a:lnTo>
                <a:lnTo>
                  <a:pt x="843058" y="457200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0" name="Rectangle 87"/>
          <p:cNvSpPr/>
          <p:nvPr/>
        </p:nvSpPr>
        <p:spPr>
          <a:xfrm rot="2700000">
            <a:off x="2311242" y="-967047"/>
            <a:ext cx="13716" cy="6570294"/>
          </a:xfrm>
          <a:custGeom>
            <a:avLst/>
            <a:gdLst/>
            <a:ahLst/>
            <a:cxnLst/>
            <a:rect l="l" t="t" r="r" b="b"/>
            <a:pathLst>
              <a:path w="13716" h="6570294">
                <a:moveTo>
                  <a:pt x="0" y="6556578"/>
                </a:moveTo>
                <a:lnTo>
                  <a:pt x="13716" y="6570294"/>
                </a:lnTo>
                <a:lnTo>
                  <a:pt x="13716" y="6570294"/>
                </a:lnTo>
                <a:lnTo>
                  <a:pt x="0" y="6556578"/>
                </a:lnTo>
                <a:close/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1" name="Rectangle 88"/>
          <p:cNvSpPr/>
          <p:nvPr/>
        </p:nvSpPr>
        <p:spPr>
          <a:xfrm rot="2700000">
            <a:off x="3186527" y="-953751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2" name="Rectangle 89"/>
          <p:cNvSpPr/>
          <p:nvPr/>
        </p:nvSpPr>
        <p:spPr>
          <a:xfrm rot="2700000">
            <a:off x="4029713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7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3" name="Rectangle 90"/>
          <p:cNvSpPr/>
          <p:nvPr/>
        </p:nvSpPr>
        <p:spPr>
          <a:xfrm rot="2700000">
            <a:off x="4872899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4" name="Rectangle 91"/>
          <p:cNvSpPr/>
          <p:nvPr/>
        </p:nvSpPr>
        <p:spPr>
          <a:xfrm rot="2700000">
            <a:off x="5716086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13716"/>
                </a:moveTo>
                <a:lnTo>
                  <a:pt x="13716" y="0"/>
                </a:lnTo>
                <a:lnTo>
                  <a:pt x="13716" y="6465785"/>
                </a:lnTo>
                <a:lnTo>
                  <a:pt x="0" y="647950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5" name="Rectangle 92"/>
          <p:cNvSpPr/>
          <p:nvPr/>
        </p:nvSpPr>
        <p:spPr>
          <a:xfrm rot="2700000">
            <a:off x="6559272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6" name="Rectangle 93"/>
          <p:cNvSpPr/>
          <p:nvPr/>
        </p:nvSpPr>
        <p:spPr>
          <a:xfrm rot="2700000">
            <a:off x="7402457" y="-944051"/>
            <a:ext cx="13717" cy="6479502"/>
          </a:xfrm>
          <a:custGeom>
            <a:avLst/>
            <a:gdLst/>
            <a:ahLst/>
            <a:cxnLst/>
            <a:rect l="l" t="t" r="r" b="b"/>
            <a:pathLst>
              <a:path w="13717" h="6479502">
                <a:moveTo>
                  <a:pt x="0" y="13716"/>
                </a:moveTo>
                <a:lnTo>
                  <a:pt x="13717" y="0"/>
                </a:lnTo>
                <a:lnTo>
                  <a:pt x="13716" y="6465787"/>
                </a:lnTo>
                <a:lnTo>
                  <a:pt x="1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7" name="Rectangle 94"/>
          <p:cNvSpPr/>
          <p:nvPr/>
        </p:nvSpPr>
        <p:spPr>
          <a:xfrm rot="2700000">
            <a:off x="8245644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8" name="Rectangle 95"/>
          <p:cNvSpPr/>
          <p:nvPr/>
        </p:nvSpPr>
        <p:spPr>
          <a:xfrm rot="2700000">
            <a:off x="9088831" y="-953750"/>
            <a:ext cx="13717" cy="6479503"/>
          </a:xfrm>
          <a:custGeom>
            <a:avLst/>
            <a:gdLst/>
            <a:ahLst/>
            <a:cxnLst/>
            <a:rect l="l" t="t" r="r" b="b"/>
            <a:pathLst>
              <a:path w="13717" h="6479503">
                <a:moveTo>
                  <a:pt x="13717" y="0"/>
                </a:moveTo>
                <a:lnTo>
                  <a:pt x="13716" y="6465787"/>
                </a:lnTo>
                <a:lnTo>
                  <a:pt x="0" y="6479503"/>
                </a:lnTo>
                <a:lnTo>
                  <a:pt x="1" y="13717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9" name="Rectangle 96"/>
          <p:cNvSpPr/>
          <p:nvPr/>
        </p:nvSpPr>
        <p:spPr>
          <a:xfrm rot="2700000">
            <a:off x="9912896" y="-907596"/>
            <a:ext cx="13716" cy="6425429"/>
          </a:xfrm>
          <a:custGeom>
            <a:avLst/>
            <a:gdLst/>
            <a:ahLst/>
            <a:cxnLst/>
            <a:rect l="l" t="t" r="r" b="b"/>
            <a:pathLst>
              <a:path w="13716" h="6425429">
                <a:moveTo>
                  <a:pt x="0" y="0"/>
                </a:moveTo>
                <a:lnTo>
                  <a:pt x="13716" y="13717"/>
                </a:lnTo>
                <a:lnTo>
                  <a:pt x="13716" y="6411713"/>
                </a:lnTo>
                <a:lnTo>
                  <a:pt x="0" y="642542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0" name="Rectangle 97"/>
          <p:cNvSpPr/>
          <p:nvPr/>
        </p:nvSpPr>
        <p:spPr>
          <a:xfrm rot="2700000">
            <a:off x="10334491" y="110221"/>
            <a:ext cx="13717" cy="5232981"/>
          </a:xfrm>
          <a:custGeom>
            <a:avLst/>
            <a:gdLst/>
            <a:ahLst/>
            <a:cxnLst/>
            <a:rect l="l" t="t" r="r" b="b"/>
            <a:pathLst>
              <a:path w="13717" h="5232981">
                <a:moveTo>
                  <a:pt x="0" y="0"/>
                </a:moveTo>
                <a:lnTo>
                  <a:pt x="13717" y="13716"/>
                </a:lnTo>
                <a:lnTo>
                  <a:pt x="13717" y="5219264"/>
                </a:lnTo>
                <a:lnTo>
                  <a:pt x="1" y="523298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1" name="Rectangle 98"/>
          <p:cNvSpPr/>
          <p:nvPr/>
        </p:nvSpPr>
        <p:spPr>
          <a:xfrm rot="2700000">
            <a:off x="10756084" y="1128037"/>
            <a:ext cx="13716" cy="4040537"/>
          </a:xfrm>
          <a:custGeom>
            <a:avLst/>
            <a:gdLst/>
            <a:ahLst/>
            <a:cxnLst/>
            <a:rect l="l" t="t" r="r" b="b"/>
            <a:pathLst>
              <a:path w="13716" h="4040537">
                <a:moveTo>
                  <a:pt x="0" y="0"/>
                </a:moveTo>
                <a:lnTo>
                  <a:pt x="13716" y="13716"/>
                </a:lnTo>
                <a:lnTo>
                  <a:pt x="13715" y="4026822"/>
                </a:lnTo>
                <a:lnTo>
                  <a:pt x="1" y="4040537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2" name="Rectangle 99"/>
          <p:cNvSpPr/>
          <p:nvPr/>
        </p:nvSpPr>
        <p:spPr>
          <a:xfrm rot="2700000">
            <a:off x="11177678" y="2145853"/>
            <a:ext cx="13716" cy="2848091"/>
          </a:xfrm>
          <a:custGeom>
            <a:avLst/>
            <a:gdLst/>
            <a:ahLst/>
            <a:cxnLst/>
            <a:rect l="l" t="t" r="r" b="b"/>
            <a:pathLst>
              <a:path w="13716" h="2848091">
                <a:moveTo>
                  <a:pt x="0" y="0"/>
                </a:moveTo>
                <a:lnTo>
                  <a:pt x="13716" y="13716"/>
                </a:lnTo>
                <a:lnTo>
                  <a:pt x="13715" y="2834375"/>
                </a:lnTo>
                <a:lnTo>
                  <a:pt x="0" y="284809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3" name="Rectangle 100"/>
          <p:cNvSpPr/>
          <p:nvPr/>
        </p:nvSpPr>
        <p:spPr>
          <a:xfrm rot="2700000">
            <a:off x="11599272" y="3163669"/>
            <a:ext cx="13715" cy="1655644"/>
          </a:xfrm>
          <a:custGeom>
            <a:avLst/>
            <a:gdLst/>
            <a:ahLst/>
            <a:cxnLst/>
            <a:rect l="l" t="t" r="r" b="b"/>
            <a:pathLst>
              <a:path w="13715" h="1655644">
                <a:moveTo>
                  <a:pt x="0" y="0"/>
                </a:moveTo>
                <a:lnTo>
                  <a:pt x="13715" y="13716"/>
                </a:lnTo>
                <a:lnTo>
                  <a:pt x="13715" y="1641929"/>
                </a:lnTo>
                <a:lnTo>
                  <a:pt x="0" y="1655644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4" name="Rectangle 101"/>
          <p:cNvSpPr/>
          <p:nvPr/>
        </p:nvSpPr>
        <p:spPr>
          <a:xfrm rot="2700000">
            <a:off x="12020868" y="4181493"/>
            <a:ext cx="13715" cy="463189"/>
          </a:xfrm>
          <a:custGeom>
            <a:avLst/>
            <a:gdLst/>
            <a:ahLst/>
            <a:cxnLst/>
            <a:rect l="l" t="t" r="r" b="b"/>
            <a:pathLst>
              <a:path w="13715" h="463189">
                <a:moveTo>
                  <a:pt x="1" y="0"/>
                </a:moveTo>
                <a:lnTo>
                  <a:pt x="13715" y="13716"/>
                </a:lnTo>
                <a:lnTo>
                  <a:pt x="13715" y="449474"/>
                </a:lnTo>
                <a:lnTo>
                  <a:pt x="0" y="46318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5" name="Rectangle 102"/>
          <p:cNvSpPr/>
          <p:nvPr/>
        </p:nvSpPr>
        <p:spPr>
          <a:xfrm rot="2700000">
            <a:off x="203277" y="-93899"/>
            <a:ext cx="13716" cy="608068"/>
          </a:xfrm>
          <a:custGeom>
            <a:avLst/>
            <a:gdLst/>
            <a:ahLst/>
            <a:cxnLst/>
            <a:rect l="l" t="t" r="r" b="b"/>
            <a:pathLst>
              <a:path w="13716" h="608068">
                <a:moveTo>
                  <a:pt x="0" y="13716"/>
                </a:moveTo>
                <a:lnTo>
                  <a:pt x="13716" y="0"/>
                </a:lnTo>
                <a:lnTo>
                  <a:pt x="13716" y="608068"/>
                </a:lnTo>
                <a:lnTo>
                  <a:pt x="0" y="59435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6" name="Rectangle 103"/>
          <p:cNvSpPr/>
          <p:nvPr/>
        </p:nvSpPr>
        <p:spPr>
          <a:xfrm rot="2700000">
            <a:off x="624870" y="-268529"/>
            <a:ext cx="13716" cy="1800514"/>
          </a:xfrm>
          <a:custGeom>
            <a:avLst/>
            <a:gdLst/>
            <a:ahLst/>
            <a:cxnLst/>
            <a:rect l="l" t="t" r="r" b="b"/>
            <a:pathLst>
              <a:path w="13716" h="1800514">
                <a:moveTo>
                  <a:pt x="0" y="13716"/>
                </a:moveTo>
                <a:lnTo>
                  <a:pt x="13716" y="0"/>
                </a:lnTo>
                <a:lnTo>
                  <a:pt x="13716" y="1800514"/>
                </a:lnTo>
                <a:lnTo>
                  <a:pt x="0" y="178679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7" name="Rectangle 104"/>
          <p:cNvSpPr/>
          <p:nvPr/>
        </p:nvSpPr>
        <p:spPr>
          <a:xfrm rot="2700000">
            <a:off x="1046463" y="-443158"/>
            <a:ext cx="13716" cy="2992958"/>
          </a:xfrm>
          <a:custGeom>
            <a:avLst/>
            <a:gdLst/>
            <a:ahLst/>
            <a:cxnLst/>
            <a:rect l="l" t="t" r="r" b="b"/>
            <a:pathLst>
              <a:path w="13716" h="2992958">
                <a:moveTo>
                  <a:pt x="0" y="13716"/>
                </a:moveTo>
                <a:lnTo>
                  <a:pt x="13716" y="0"/>
                </a:lnTo>
                <a:lnTo>
                  <a:pt x="13716" y="2992958"/>
                </a:lnTo>
                <a:lnTo>
                  <a:pt x="0" y="297924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8" name="Rectangle 105"/>
          <p:cNvSpPr/>
          <p:nvPr/>
        </p:nvSpPr>
        <p:spPr>
          <a:xfrm rot="2700000">
            <a:off x="1468056" y="-617788"/>
            <a:ext cx="13716" cy="4185404"/>
          </a:xfrm>
          <a:custGeom>
            <a:avLst/>
            <a:gdLst/>
            <a:ahLst/>
            <a:cxnLst/>
            <a:rect l="l" t="t" r="r" b="b"/>
            <a:pathLst>
              <a:path w="13716" h="4185404">
                <a:moveTo>
                  <a:pt x="0" y="13716"/>
                </a:moveTo>
                <a:lnTo>
                  <a:pt x="13716" y="0"/>
                </a:lnTo>
                <a:lnTo>
                  <a:pt x="13716" y="4185404"/>
                </a:lnTo>
                <a:lnTo>
                  <a:pt x="0" y="417168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9" name="Rectangle 106"/>
          <p:cNvSpPr/>
          <p:nvPr/>
        </p:nvSpPr>
        <p:spPr>
          <a:xfrm rot="2700000">
            <a:off x="1889649" y="-792416"/>
            <a:ext cx="13716" cy="5377849"/>
          </a:xfrm>
          <a:custGeom>
            <a:avLst/>
            <a:gdLst/>
            <a:ahLst/>
            <a:cxnLst/>
            <a:rect l="l" t="t" r="r" b="b"/>
            <a:pathLst>
              <a:path w="13716" h="5377849">
                <a:moveTo>
                  <a:pt x="0" y="13716"/>
                </a:moveTo>
                <a:lnTo>
                  <a:pt x="13716" y="0"/>
                </a:lnTo>
                <a:lnTo>
                  <a:pt x="13716" y="5377849"/>
                </a:lnTo>
                <a:lnTo>
                  <a:pt x="0" y="536413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0" name="Rectangle 148"/>
          <p:cNvSpPr/>
          <p:nvPr/>
        </p:nvSpPr>
        <p:spPr>
          <a:xfrm rot="18900000" flipV="1">
            <a:off x="2070569" y="-450209"/>
            <a:ext cx="13716" cy="5889566"/>
          </a:xfrm>
          <a:custGeom>
            <a:avLst/>
            <a:gdLst/>
            <a:ahLst/>
            <a:cxnLst/>
            <a:rect l="l" t="t" r="r" b="b"/>
            <a:pathLst>
              <a:path w="13716" h="5889566">
                <a:moveTo>
                  <a:pt x="13716" y="5889566"/>
                </a:moveTo>
                <a:lnTo>
                  <a:pt x="13716" y="0"/>
                </a:lnTo>
                <a:lnTo>
                  <a:pt x="0" y="13716"/>
                </a:lnTo>
                <a:lnTo>
                  <a:pt x="0" y="587585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1" name="Rectangle 323"/>
          <p:cNvSpPr/>
          <p:nvPr/>
        </p:nvSpPr>
        <p:spPr>
          <a:xfrm rot="18900000" flipV="1">
            <a:off x="1648976" y="567610"/>
            <a:ext cx="13716" cy="4697119"/>
          </a:xfrm>
          <a:custGeom>
            <a:avLst/>
            <a:gdLst/>
            <a:ahLst/>
            <a:cxnLst/>
            <a:rect l="l" t="t" r="r" b="b"/>
            <a:pathLst>
              <a:path w="13716" h="4697119">
                <a:moveTo>
                  <a:pt x="13716" y="4697119"/>
                </a:moveTo>
                <a:lnTo>
                  <a:pt x="13716" y="0"/>
                </a:lnTo>
                <a:lnTo>
                  <a:pt x="0" y="13716"/>
                </a:lnTo>
                <a:lnTo>
                  <a:pt x="0" y="46834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2" name="Rectangle 324"/>
          <p:cNvSpPr/>
          <p:nvPr/>
        </p:nvSpPr>
        <p:spPr>
          <a:xfrm rot="18900000" flipV="1">
            <a:off x="1227383" y="1585424"/>
            <a:ext cx="13716" cy="3504674"/>
          </a:xfrm>
          <a:custGeom>
            <a:avLst/>
            <a:gdLst/>
            <a:ahLst/>
            <a:cxnLst/>
            <a:rect l="l" t="t" r="r" b="b"/>
            <a:pathLst>
              <a:path w="13716" h="3504674">
                <a:moveTo>
                  <a:pt x="13716" y="3504674"/>
                </a:moveTo>
                <a:lnTo>
                  <a:pt x="13716" y="0"/>
                </a:lnTo>
                <a:lnTo>
                  <a:pt x="0" y="13716"/>
                </a:lnTo>
                <a:lnTo>
                  <a:pt x="0" y="349095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3" name="Rectangle 325"/>
          <p:cNvSpPr/>
          <p:nvPr/>
        </p:nvSpPr>
        <p:spPr>
          <a:xfrm rot="18900000" flipV="1">
            <a:off x="805790" y="2603242"/>
            <a:ext cx="13716" cy="2312226"/>
          </a:xfrm>
          <a:custGeom>
            <a:avLst/>
            <a:gdLst/>
            <a:ahLst/>
            <a:cxnLst/>
            <a:rect l="l" t="t" r="r" b="b"/>
            <a:pathLst>
              <a:path w="13716" h="2312226">
                <a:moveTo>
                  <a:pt x="13716" y="2312226"/>
                </a:moveTo>
                <a:lnTo>
                  <a:pt x="13716" y="0"/>
                </a:lnTo>
                <a:lnTo>
                  <a:pt x="0" y="13716"/>
                </a:lnTo>
                <a:lnTo>
                  <a:pt x="0" y="229851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4" name="Rectangle 326"/>
          <p:cNvSpPr/>
          <p:nvPr/>
        </p:nvSpPr>
        <p:spPr>
          <a:xfrm rot="18900000" flipV="1">
            <a:off x="384198" y="3621057"/>
            <a:ext cx="13716" cy="1119782"/>
          </a:xfrm>
          <a:custGeom>
            <a:avLst/>
            <a:gdLst/>
            <a:ahLst/>
            <a:cxnLst/>
            <a:rect l="l" t="t" r="r" b="b"/>
            <a:pathLst>
              <a:path w="13716" h="1119782">
                <a:moveTo>
                  <a:pt x="13716" y="1119782"/>
                </a:moveTo>
                <a:lnTo>
                  <a:pt x="13716" y="0"/>
                </a:lnTo>
                <a:lnTo>
                  <a:pt x="0" y="13716"/>
                </a:lnTo>
                <a:lnTo>
                  <a:pt x="0" y="110606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5" name="Rectangle 371"/>
          <p:cNvSpPr/>
          <p:nvPr/>
        </p:nvSpPr>
        <p:spPr>
          <a:xfrm rot="18900000" flipV="1">
            <a:off x="2705180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6" name="Rectangle 373"/>
          <p:cNvSpPr/>
          <p:nvPr/>
        </p:nvSpPr>
        <p:spPr>
          <a:xfrm rot="18900000" flipV="1">
            <a:off x="4391552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5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7" name="Rectangle 375"/>
          <p:cNvSpPr/>
          <p:nvPr/>
        </p:nvSpPr>
        <p:spPr>
          <a:xfrm rot="18900000" flipV="1">
            <a:off x="6077925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6479501"/>
                </a:moveTo>
                <a:lnTo>
                  <a:pt x="13716" y="6465785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8" name="Rectangle 376"/>
          <p:cNvSpPr/>
          <p:nvPr/>
        </p:nvSpPr>
        <p:spPr>
          <a:xfrm rot="18900000" flipV="1">
            <a:off x="6916261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13716" y="6479504"/>
                </a:moveTo>
                <a:lnTo>
                  <a:pt x="13716" y="0"/>
                </a:lnTo>
                <a:lnTo>
                  <a:pt x="0" y="13717"/>
                </a:lnTo>
                <a:lnTo>
                  <a:pt x="0" y="649321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9" name="Rectangle 377"/>
          <p:cNvSpPr/>
          <p:nvPr/>
        </p:nvSpPr>
        <p:spPr>
          <a:xfrm rot="18900000" flipV="1">
            <a:off x="7759447" y="-965458"/>
            <a:ext cx="13717" cy="6493219"/>
          </a:xfrm>
          <a:custGeom>
            <a:avLst/>
            <a:gdLst/>
            <a:ahLst/>
            <a:cxnLst/>
            <a:rect l="l" t="t" r="r" b="b"/>
            <a:pathLst>
              <a:path w="13717" h="6493219">
                <a:moveTo>
                  <a:pt x="0" y="6493219"/>
                </a:moveTo>
                <a:lnTo>
                  <a:pt x="13716" y="6479502"/>
                </a:lnTo>
                <a:lnTo>
                  <a:pt x="13717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0" name="Rectangle 378"/>
          <p:cNvSpPr/>
          <p:nvPr/>
        </p:nvSpPr>
        <p:spPr>
          <a:xfrm rot="18900000" flipV="1">
            <a:off x="8602633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13716" y="6479504"/>
                </a:moveTo>
                <a:lnTo>
                  <a:pt x="13716" y="0"/>
                </a:lnTo>
                <a:lnTo>
                  <a:pt x="0" y="13716"/>
                </a:lnTo>
                <a:lnTo>
                  <a:pt x="0" y="649321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1" name="Rectangle 138"/>
          <p:cNvSpPr/>
          <p:nvPr/>
        </p:nvSpPr>
        <p:spPr>
          <a:xfrm rot="18900000" flipV="1">
            <a:off x="10088968" y="-882602"/>
            <a:ext cx="13716" cy="5927431"/>
          </a:xfrm>
          <a:custGeom>
            <a:avLst/>
            <a:gdLst/>
            <a:ahLst/>
            <a:cxnLst/>
            <a:rect l="l" t="t" r="r" b="b"/>
            <a:pathLst>
              <a:path w="13716" h="5927431">
                <a:moveTo>
                  <a:pt x="0" y="5927431"/>
                </a:moveTo>
                <a:lnTo>
                  <a:pt x="13715" y="5913716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2" name="Rectangle 139"/>
          <p:cNvSpPr/>
          <p:nvPr/>
        </p:nvSpPr>
        <p:spPr>
          <a:xfrm rot="18900000" flipV="1">
            <a:off x="10510562" y="-707971"/>
            <a:ext cx="13716" cy="4734985"/>
          </a:xfrm>
          <a:custGeom>
            <a:avLst/>
            <a:gdLst/>
            <a:ahLst/>
            <a:cxnLst/>
            <a:rect l="l" t="t" r="r" b="b"/>
            <a:pathLst>
              <a:path w="13716" h="4734985">
                <a:moveTo>
                  <a:pt x="0" y="4734985"/>
                </a:moveTo>
                <a:lnTo>
                  <a:pt x="13715" y="4721270"/>
                </a:lnTo>
                <a:lnTo>
                  <a:pt x="13716" y="1371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3" name="Rectangle 140"/>
          <p:cNvSpPr/>
          <p:nvPr/>
        </p:nvSpPr>
        <p:spPr>
          <a:xfrm rot="18900000" flipV="1">
            <a:off x="10932155" y="-533342"/>
            <a:ext cx="13716" cy="3542540"/>
          </a:xfrm>
          <a:custGeom>
            <a:avLst/>
            <a:gdLst/>
            <a:ahLst/>
            <a:cxnLst/>
            <a:rect l="l" t="t" r="r" b="b"/>
            <a:pathLst>
              <a:path w="13716" h="3542540">
                <a:moveTo>
                  <a:pt x="0" y="3542540"/>
                </a:moveTo>
                <a:lnTo>
                  <a:pt x="13715" y="3528825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4" name="Rectangle 141"/>
          <p:cNvSpPr/>
          <p:nvPr/>
        </p:nvSpPr>
        <p:spPr>
          <a:xfrm rot="18900000" flipV="1">
            <a:off x="11353748" y="-358712"/>
            <a:ext cx="13716" cy="2350095"/>
          </a:xfrm>
          <a:custGeom>
            <a:avLst/>
            <a:gdLst/>
            <a:ahLst/>
            <a:cxnLst/>
            <a:rect l="l" t="t" r="r" b="b"/>
            <a:pathLst>
              <a:path w="13716" h="2350095">
                <a:moveTo>
                  <a:pt x="0" y="2350095"/>
                </a:moveTo>
                <a:lnTo>
                  <a:pt x="13715" y="2336380"/>
                </a:lnTo>
                <a:lnTo>
                  <a:pt x="13716" y="1371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5" name="Rectangle 142"/>
          <p:cNvSpPr/>
          <p:nvPr/>
        </p:nvSpPr>
        <p:spPr>
          <a:xfrm rot="18900000" flipV="1">
            <a:off x="11775341" y="-184083"/>
            <a:ext cx="13716" cy="1157650"/>
          </a:xfrm>
          <a:custGeom>
            <a:avLst/>
            <a:gdLst/>
            <a:ahLst/>
            <a:cxnLst/>
            <a:rect l="l" t="t" r="r" b="b"/>
            <a:pathLst>
              <a:path w="13716" h="1157650">
                <a:moveTo>
                  <a:pt x="0" y="1157650"/>
                </a:moveTo>
                <a:lnTo>
                  <a:pt x="13716" y="1143934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6" name="Rectangle 372"/>
          <p:cNvSpPr/>
          <p:nvPr/>
        </p:nvSpPr>
        <p:spPr>
          <a:xfrm rot="18900000" flipV="1">
            <a:off x="3543517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0" y="6493219"/>
                </a:moveTo>
                <a:lnTo>
                  <a:pt x="13716" y="6479503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7" name="Rectangle 374"/>
          <p:cNvSpPr/>
          <p:nvPr/>
        </p:nvSpPr>
        <p:spPr>
          <a:xfrm rot="18900000" flipV="1">
            <a:off x="5229889" y="-965458"/>
            <a:ext cx="13716" cy="6493220"/>
          </a:xfrm>
          <a:custGeom>
            <a:avLst/>
            <a:gdLst/>
            <a:ahLst/>
            <a:cxnLst/>
            <a:rect l="l" t="t" r="r" b="b"/>
            <a:pathLst>
              <a:path w="13716" h="6493220">
                <a:moveTo>
                  <a:pt x="0" y="6493220"/>
                </a:moveTo>
                <a:lnTo>
                  <a:pt x="13716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8" name="Teardrop 3"/>
          <p:cNvSpPr/>
          <p:nvPr/>
        </p:nvSpPr>
        <p:spPr>
          <a:xfrm rot="5400000" flipH="1" flipV="1">
            <a:off x="64427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9" name="Oval 1608"/>
          <p:cNvSpPr/>
          <p:nvPr/>
        </p:nvSpPr>
        <p:spPr>
          <a:xfrm>
            <a:off x="71204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10" name="Teardrop 3"/>
          <p:cNvSpPr/>
          <p:nvPr/>
        </p:nvSpPr>
        <p:spPr>
          <a:xfrm rot="5400000" flipH="1" flipV="1">
            <a:off x="-148774" y="258315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1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6" y="223846"/>
                </a:cubicBezTo>
                <a:lnTo>
                  <a:pt x="221347" y="232509"/>
                </a:lnTo>
                <a:cubicBezTo>
                  <a:pt x="224389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0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1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4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8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1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1" name="Oval 1610"/>
          <p:cNvSpPr/>
          <p:nvPr/>
        </p:nvSpPr>
        <p:spPr>
          <a:xfrm>
            <a:off x="3774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12" name="Teardrop 3"/>
          <p:cNvSpPr/>
          <p:nvPr/>
        </p:nvSpPr>
        <p:spPr>
          <a:xfrm rot="5400000" flipH="1" flipV="1">
            <a:off x="13875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3" name="Teardrop 3"/>
          <p:cNvSpPr/>
          <p:nvPr/>
        </p:nvSpPr>
        <p:spPr>
          <a:xfrm rot="5400000" flipH="1" flipV="1">
            <a:off x="22300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4" name="Teardrop 3"/>
          <p:cNvSpPr/>
          <p:nvPr/>
        </p:nvSpPr>
        <p:spPr>
          <a:xfrm rot="5400000" flipH="1" flipV="1">
            <a:off x="30726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5" name="Teardrop 3"/>
          <p:cNvSpPr/>
          <p:nvPr/>
        </p:nvSpPr>
        <p:spPr>
          <a:xfrm rot="5400000" flipH="1" flipV="1">
            <a:off x="39151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6" name="Teardrop 3"/>
          <p:cNvSpPr/>
          <p:nvPr/>
        </p:nvSpPr>
        <p:spPr>
          <a:xfrm rot="5400000" flipH="1" flipV="1">
            <a:off x="47576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7" name="Teardrop 3"/>
          <p:cNvSpPr/>
          <p:nvPr/>
        </p:nvSpPr>
        <p:spPr>
          <a:xfrm rot="5400000" flipH="1" flipV="1">
            <a:off x="56002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8" name="Oval 1617"/>
          <p:cNvSpPr/>
          <p:nvPr/>
        </p:nvSpPr>
        <p:spPr>
          <a:xfrm>
            <a:off x="12203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19" name="Oval 1618"/>
          <p:cNvSpPr/>
          <p:nvPr/>
        </p:nvSpPr>
        <p:spPr>
          <a:xfrm>
            <a:off x="20632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0" name="Oval 1619"/>
          <p:cNvSpPr/>
          <p:nvPr/>
        </p:nvSpPr>
        <p:spPr>
          <a:xfrm>
            <a:off x="29060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1" name="Oval 1620"/>
          <p:cNvSpPr/>
          <p:nvPr/>
        </p:nvSpPr>
        <p:spPr>
          <a:xfrm>
            <a:off x="37489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2" name="Oval 1621"/>
          <p:cNvSpPr/>
          <p:nvPr/>
        </p:nvSpPr>
        <p:spPr>
          <a:xfrm>
            <a:off x="45918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3" name="Oval 1622"/>
          <p:cNvSpPr/>
          <p:nvPr/>
        </p:nvSpPr>
        <p:spPr>
          <a:xfrm>
            <a:off x="54347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4" name="Oval 1623"/>
          <p:cNvSpPr/>
          <p:nvPr/>
        </p:nvSpPr>
        <p:spPr>
          <a:xfrm>
            <a:off x="62776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5" name="Teardrop 3"/>
          <p:cNvSpPr/>
          <p:nvPr/>
        </p:nvSpPr>
        <p:spPr>
          <a:xfrm rot="5400000" flipH="1" flipV="1">
            <a:off x="81278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26" name="Oval 1625"/>
          <p:cNvSpPr/>
          <p:nvPr/>
        </p:nvSpPr>
        <p:spPr>
          <a:xfrm>
            <a:off x="88062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7" name="Teardrop 3"/>
          <p:cNvSpPr/>
          <p:nvPr/>
        </p:nvSpPr>
        <p:spPr>
          <a:xfrm rot="5400000" flipH="1" flipV="1">
            <a:off x="72853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28" name="Oval 1627"/>
          <p:cNvSpPr/>
          <p:nvPr/>
        </p:nvSpPr>
        <p:spPr>
          <a:xfrm>
            <a:off x="79633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9" name="Teardrop 3"/>
          <p:cNvSpPr/>
          <p:nvPr/>
        </p:nvSpPr>
        <p:spPr>
          <a:xfrm rot="5400000" flipH="1" flipV="1">
            <a:off x="98129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0" name="Oval 1629"/>
          <p:cNvSpPr/>
          <p:nvPr/>
        </p:nvSpPr>
        <p:spPr>
          <a:xfrm>
            <a:off x="104920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31" name="Teardrop 3"/>
          <p:cNvSpPr/>
          <p:nvPr/>
        </p:nvSpPr>
        <p:spPr>
          <a:xfrm rot="5400000" flipH="1" flipV="1">
            <a:off x="89703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2" name="Oval 1631"/>
          <p:cNvSpPr/>
          <p:nvPr/>
        </p:nvSpPr>
        <p:spPr>
          <a:xfrm>
            <a:off x="96491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33" name="Teardrop 3"/>
          <p:cNvSpPr/>
          <p:nvPr/>
        </p:nvSpPr>
        <p:spPr>
          <a:xfrm rot="5400000" flipH="1" flipV="1">
            <a:off x="11498011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4" name="Teardrop 3"/>
          <p:cNvSpPr/>
          <p:nvPr/>
        </p:nvSpPr>
        <p:spPr>
          <a:xfrm rot="5400000" flipH="1" flipV="1">
            <a:off x="106554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5" name="Oval 1634"/>
          <p:cNvSpPr/>
          <p:nvPr/>
        </p:nvSpPr>
        <p:spPr>
          <a:xfrm>
            <a:off x="113348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36" name="Teardrop 3"/>
          <p:cNvSpPr/>
          <p:nvPr/>
        </p:nvSpPr>
        <p:spPr>
          <a:xfrm rot="5400000" flipH="1" flipV="1">
            <a:off x="5449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7" name="Oval 1636"/>
          <p:cNvSpPr/>
          <p:nvPr/>
        </p:nvSpPr>
        <p:spPr>
          <a:xfrm>
            <a:off x="66645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8" name="Oval 167"/>
          <p:cNvSpPr/>
          <p:nvPr/>
        </p:nvSpPr>
        <p:spPr>
          <a:xfrm>
            <a:off x="0" y="331699"/>
            <a:ext cx="93942" cy="4240302"/>
          </a:xfrm>
          <a:custGeom>
            <a:avLst/>
            <a:gdLst/>
            <a:ahLst/>
            <a:cxnLst/>
            <a:rect l="l" t="t" r="r" b="b"/>
            <a:pathLst>
              <a:path w="93942" h="4240302">
                <a:moveTo>
                  <a:pt x="9066" y="4229620"/>
                </a:moveTo>
                <a:cubicBezTo>
                  <a:pt x="23324" y="4229620"/>
                  <a:pt x="36761" y="4233136"/>
                  <a:pt x="48054" y="4240302"/>
                </a:cubicBezTo>
                <a:lnTo>
                  <a:pt x="0" y="4240302"/>
                </a:lnTo>
                <a:lnTo>
                  <a:pt x="0" y="4231451"/>
                </a:lnTo>
                <a:cubicBezTo>
                  <a:pt x="2881" y="4229788"/>
                  <a:pt x="5954" y="4229620"/>
                  <a:pt x="9066" y="4229620"/>
                </a:cubicBezTo>
                <a:close/>
                <a:moveTo>
                  <a:pt x="9066" y="3380947"/>
                </a:moveTo>
                <a:cubicBezTo>
                  <a:pt x="55942" y="3380947"/>
                  <a:pt x="93942" y="3418947"/>
                  <a:pt x="93942" y="3465822"/>
                </a:cubicBezTo>
                <a:cubicBezTo>
                  <a:pt x="93942" y="3512697"/>
                  <a:pt x="55942" y="3550697"/>
                  <a:pt x="9066" y="3550697"/>
                </a:cubicBezTo>
                <a:lnTo>
                  <a:pt x="0" y="3548867"/>
                </a:lnTo>
                <a:lnTo>
                  <a:pt x="0" y="3382777"/>
                </a:lnTo>
                <a:cubicBezTo>
                  <a:pt x="2881" y="3381115"/>
                  <a:pt x="5954" y="3380947"/>
                  <a:pt x="9066" y="3380947"/>
                </a:cubicBezTo>
                <a:close/>
                <a:moveTo>
                  <a:pt x="9066" y="2536768"/>
                </a:moveTo>
                <a:cubicBezTo>
                  <a:pt x="55942" y="2536768"/>
                  <a:pt x="93942" y="2574768"/>
                  <a:pt x="93942" y="2621643"/>
                </a:cubicBezTo>
                <a:cubicBezTo>
                  <a:pt x="93942" y="2668518"/>
                  <a:pt x="55942" y="2706518"/>
                  <a:pt x="9066" y="2706518"/>
                </a:cubicBezTo>
                <a:lnTo>
                  <a:pt x="0" y="2704688"/>
                </a:lnTo>
                <a:lnTo>
                  <a:pt x="0" y="2538598"/>
                </a:lnTo>
                <a:cubicBezTo>
                  <a:pt x="2881" y="2536936"/>
                  <a:pt x="5954" y="2536768"/>
                  <a:pt x="9066" y="2536768"/>
                </a:cubicBezTo>
                <a:close/>
                <a:moveTo>
                  <a:pt x="9066" y="1688095"/>
                </a:moveTo>
                <a:cubicBezTo>
                  <a:pt x="55942" y="1688095"/>
                  <a:pt x="93942" y="1726095"/>
                  <a:pt x="93942" y="1772970"/>
                </a:cubicBezTo>
                <a:cubicBezTo>
                  <a:pt x="93942" y="1819845"/>
                  <a:pt x="55942" y="1857845"/>
                  <a:pt x="9066" y="1857845"/>
                </a:cubicBezTo>
                <a:lnTo>
                  <a:pt x="0" y="1856015"/>
                </a:lnTo>
                <a:lnTo>
                  <a:pt x="0" y="1689925"/>
                </a:lnTo>
                <a:cubicBezTo>
                  <a:pt x="2881" y="1688263"/>
                  <a:pt x="5954" y="1688095"/>
                  <a:pt x="9066" y="1688095"/>
                </a:cubicBezTo>
                <a:close/>
                <a:moveTo>
                  <a:pt x="9066" y="845498"/>
                </a:moveTo>
                <a:cubicBezTo>
                  <a:pt x="55942" y="845498"/>
                  <a:pt x="93942" y="883498"/>
                  <a:pt x="93942" y="930373"/>
                </a:cubicBezTo>
                <a:cubicBezTo>
                  <a:pt x="93942" y="977248"/>
                  <a:pt x="55942" y="1015248"/>
                  <a:pt x="9066" y="1015248"/>
                </a:cubicBezTo>
                <a:lnTo>
                  <a:pt x="0" y="1013418"/>
                </a:lnTo>
                <a:lnTo>
                  <a:pt x="0" y="847328"/>
                </a:lnTo>
                <a:cubicBezTo>
                  <a:pt x="2881" y="845666"/>
                  <a:pt x="5954" y="845498"/>
                  <a:pt x="9066" y="845498"/>
                </a:cubicBezTo>
                <a:close/>
                <a:moveTo>
                  <a:pt x="9066" y="0"/>
                </a:moveTo>
                <a:cubicBezTo>
                  <a:pt x="55942" y="0"/>
                  <a:pt x="93942" y="38000"/>
                  <a:pt x="93942" y="84875"/>
                </a:cubicBezTo>
                <a:cubicBezTo>
                  <a:pt x="93942" y="131750"/>
                  <a:pt x="55942" y="169750"/>
                  <a:pt x="9066" y="169750"/>
                </a:cubicBezTo>
                <a:lnTo>
                  <a:pt x="0" y="167920"/>
                </a:lnTo>
                <a:lnTo>
                  <a:pt x="0" y="1830"/>
                </a:lnTo>
                <a:cubicBezTo>
                  <a:pt x="2881" y="167"/>
                  <a:pt x="5954" y="0"/>
                  <a:pt x="906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9" name="Oval 1638"/>
          <p:cNvSpPr/>
          <p:nvPr/>
        </p:nvSpPr>
        <p:spPr>
          <a:xfrm>
            <a:off x="7667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0" name="Oval 1639"/>
          <p:cNvSpPr/>
          <p:nvPr/>
        </p:nvSpPr>
        <p:spPr>
          <a:xfrm>
            <a:off x="16092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1" name="Oval 1640"/>
          <p:cNvSpPr/>
          <p:nvPr/>
        </p:nvSpPr>
        <p:spPr>
          <a:xfrm>
            <a:off x="24518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2" name="Oval 1641"/>
          <p:cNvSpPr/>
          <p:nvPr/>
        </p:nvSpPr>
        <p:spPr>
          <a:xfrm>
            <a:off x="32943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3" name="Oval 1642"/>
          <p:cNvSpPr/>
          <p:nvPr/>
        </p:nvSpPr>
        <p:spPr>
          <a:xfrm>
            <a:off x="41368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4" name="Oval 1643"/>
          <p:cNvSpPr/>
          <p:nvPr/>
        </p:nvSpPr>
        <p:spPr>
          <a:xfrm>
            <a:off x="49794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5" name="Oval 1644"/>
          <p:cNvSpPr/>
          <p:nvPr/>
        </p:nvSpPr>
        <p:spPr>
          <a:xfrm>
            <a:off x="58219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6" name="Oval 1645"/>
          <p:cNvSpPr/>
          <p:nvPr/>
        </p:nvSpPr>
        <p:spPr>
          <a:xfrm>
            <a:off x="83495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7" name="Oval 1646"/>
          <p:cNvSpPr/>
          <p:nvPr/>
        </p:nvSpPr>
        <p:spPr>
          <a:xfrm>
            <a:off x="75070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8" name="Oval 1647"/>
          <p:cNvSpPr/>
          <p:nvPr/>
        </p:nvSpPr>
        <p:spPr>
          <a:xfrm>
            <a:off x="100346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9" name="Oval 1648"/>
          <p:cNvSpPr/>
          <p:nvPr/>
        </p:nvSpPr>
        <p:spPr>
          <a:xfrm>
            <a:off x="91921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0" name="Oval 1649"/>
          <p:cNvSpPr/>
          <p:nvPr/>
        </p:nvSpPr>
        <p:spPr>
          <a:xfrm>
            <a:off x="11719750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1" name="Oval 1650"/>
          <p:cNvSpPr/>
          <p:nvPr/>
        </p:nvSpPr>
        <p:spPr>
          <a:xfrm>
            <a:off x="108772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2" name="Teardrop 3"/>
          <p:cNvSpPr/>
          <p:nvPr/>
        </p:nvSpPr>
        <p:spPr>
          <a:xfrm rot="5400000" flipH="1" flipV="1">
            <a:off x="60211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3" name="Teardrop 3"/>
          <p:cNvSpPr/>
          <p:nvPr/>
        </p:nvSpPr>
        <p:spPr>
          <a:xfrm rot="5400000" flipH="1" flipV="1">
            <a:off x="9659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4" name="Teardrop 3"/>
          <p:cNvSpPr/>
          <p:nvPr/>
        </p:nvSpPr>
        <p:spPr>
          <a:xfrm rot="5400000" flipH="1" flipV="1">
            <a:off x="18084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5" name="Teardrop 3"/>
          <p:cNvSpPr/>
          <p:nvPr/>
        </p:nvSpPr>
        <p:spPr>
          <a:xfrm rot="5400000" flipH="1" flipV="1">
            <a:off x="26510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6" name="Teardrop 3"/>
          <p:cNvSpPr/>
          <p:nvPr/>
        </p:nvSpPr>
        <p:spPr>
          <a:xfrm rot="5400000" flipH="1" flipV="1">
            <a:off x="34935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7" name="Teardrop 3"/>
          <p:cNvSpPr/>
          <p:nvPr/>
        </p:nvSpPr>
        <p:spPr>
          <a:xfrm rot="5400000" flipH="1" flipV="1">
            <a:off x="43361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8" name="Teardrop 3"/>
          <p:cNvSpPr/>
          <p:nvPr/>
        </p:nvSpPr>
        <p:spPr>
          <a:xfrm rot="5400000" flipH="1" flipV="1">
            <a:off x="51786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9" name="Teardrop 3"/>
          <p:cNvSpPr/>
          <p:nvPr/>
        </p:nvSpPr>
        <p:spPr>
          <a:xfrm rot="5400000" flipH="1" flipV="1">
            <a:off x="77062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0" name="Teardrop 3"/>
          <p:cNvSpPr/>
          <p:nvPr/>
        </p:nvSpPr>
        <p:spPr>
          <a:xfrm rot="5400000" flipH="1" flipV="1">
            <a:off x="68637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1" name="Teardrop 3"/>
          <p:cNvSpPr/>
          <p:nvPr/>
        </p:nvSpPr>
        <p:spPr>
          <a:xfrm rot="5400000" flipH="1" flipV="1">
            <a:off x="93913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2" name="Teardrop 3"/>
          <p:cNvSpPr/>
          <p:nvPr/>
        </p:nvSpPr>
        <p:spPr>
          <a:xfrm rot="5400000" flipH="1" flipV="1">
            <a:off x="85488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3" name="Teardrop 3"/>
          <p:cNvSpPr/>
          <p:nvPr/>
        </p:nvSpPr>
        <p:spPr>
          <a:xfrm rot="5400000" flipH="1" flipV="1">
            <a:off x="11076421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4" name="Teardrop 3"/>
          <p:cNvSpPr/>
          <p:nvPr/>
        </p:nvSpPr>
        <p:spPr>
          <a:xfrm rot="5400000" flipH="1" flipV="1">
            <a:off x="102338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5" name="Teardrop 3"/>
          <p:cNvSpPr/>
          <p:nvPr/>
        </p:nvSpPr>
        <p:spPr>
          <a:xfrm rot="5400000" flipH="1" flipV="1">
            <a:off x="1234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6" name="Teardrop 3"/>
          <p:cNvSpPr/>
          <p:nvPr/>
        </p:nvSpPr>
        <p:spPr>
          <a:xfrm rot="5400000" flipH="1" flipV="1">
            <a:off x="11760003" y="685578"/>
            <a:ext cx="595780" cy="268215"/>
          </a:xfrm>
          <a:custGeom>
            <a:avLst/>
            <a:gdLst/>
            <a:ahLst/>
            <a:cxnLst/>
            <a:rect l="l" t="t" r="r" b="b"/>
            <a:pathLst>
              <a:path w="595780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1" y="73244"/>
                  <a:pt x="354103" y="113792"/>
                  <a:pt x="354103" y="163811"/>
                </a:cubicBezTo>
                <a:cubicBezTo>
                  <a:pt x="354469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0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0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7" name="Oval 1666"/>
          <p:cNvSpPr/>
          <p:nvPr/>
        </p:nvSpPr>
        <p:spPr>
          <a:xfrm>
            <a:off x="70866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8" name="Oval 1667"/>
          <p:cNvSpPr/>
          <p:nvPr/>
        </p:nvSpPr>
        <p:spPr>
          <a:xfrm>
            <a:off x="3463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9" name="Oval 1668"/>
          <p:cNvSpPr/>
          <p:nvPr/>
        </p:nvSpPr>
        <p:spPr>
          <a:xfrm>
            <a:off x="11888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0" name="Oval 1669"/>
          <p:cNvSpPr/>
          <p:nvPr/>
        </p:nvSpPr>
        <p:spPr>
          <a:xfrm>
            <a:off x="20314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1" name="Oval 1670"/>
          <p:cNvSpPr/>
          <p:nvPr/>
        </p:nvSpPr>
        <p:spPr>
          <a:xfrm>
            <a:off x="28739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2" name="Oval 1671"/>
          <p:cNvSpPr/>
          <p:nvPr/>
        </p:nvSpPr>
        <p:spPr>
          <a:xfrm>
            <a:off x="37164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3" name="Oval 1672"/>
          <p:cNvSpPr/>
          <p:nvPr/>
        </p:nvSpPr>
        <p:spPr>
          <a:xfrm>
            <a:off x="45590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4" name="Oval 1673"/>
          <p:cNvSpPr/>
          <p:nvPr/>
        </p:nvSpPr>
        <p:spPr>
          <a:xfrm>
            <a:off x="54015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5" name="Oval 1674"/>
          <p:cNvSpPr/>
          <p:nvPr/>
        </p:nvSpPr>
        <p:spPr>
          <a:xfrm>
            <a:off x="62441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6" name="Oval 1675"/>
          <p:cNvSpPr/>
          <p:nvPr/>
        </p:nvSpPr>
        <p:spPr>
          <a:xfrm>
            <a:off x="87717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7" name="Oval 1676"/>
          <p:cNvSpPr/>
          <p:nvPr/>
        </p:nvSpPr>
        <p:spPr>
          <a:xfrm>
            <a:off x="79291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8" name="Oval 1677"/>
          <p:cNvSpPr/>
          <p:nvPr/>
        </p:nvSpPr>
        <p:spPr>
          <a:xfrm>
            <a:off x="104568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9" name="Oval 1678"/>
          <p:cNvSpPr/>
          <p:nvPr/>
        </p:nvSpPr>
        <p:spPr>
          <a:xfrm>
            <a:off x="96142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0" name="Oval 860"/>
          <p:cNvSpPr/>
          <p:nvPr/>
        </p:nvSpPr>
        <p:spPr>
          <a:xfrm>
            <a:off x="12141892" y="758852"/>
            <a:ext cx="50109" cy="3538433"/>
          </a:xfrm>
          <a:custGeom>
            <a:avLst/>
            <a:gdLst/>
            <a:ahLst/>
            <a:cxnLst/>
            <a:rect l="l" t="t" r="r" b="b"/>
            <a:pathLst>
              <a:path w="50109" h="3538433">
                <a:moveTo>
                  <a:pt x="50109" y="3384355"/>
                </a:moveTo>
                <a:lnTo>
                  <a:pt x="50109" y="3538433"/>
                </a:lnTo>
                <a:cubicBezTo>
                  <a:pt x="20497" y="3525461"/>
                  <a:pt x="0" y="3495821"/>
                  <a:pt x="0" y="3461394"/>
                </a:cubicBezTo>
                <a:cubicBezTo>
                  <a:pt x="0" y="3426967"/>
                  <a:pt x="20497" y="3397327"/>
                  <a:pt x="50109" y="3384355"/>
                </a:cubicBezTo>
                <a:close/>
                <a:moveTo>
                  <a:pt x="50109" y="2538350"/>
                </a:moveTo>
                <a:lnTo>
                  <a:pt x="50109" y="2692428"/>
                </a:lnTo>
                <a:cubicBezTo>
                  <a:pt x="20497" y="2679456"/>
                  <a:pt x="0" y="2649816"/>
                  <a:pt x="0" y="2615389"/>
                </a:cubicBezTo>
                <a:cubicBezTo>
                  <a:pt x="0" y="2580962"/>
                  <a:pt x="20497" y="2551322"/>
                  <a:pt x="50109" y="2538350"/>
                </a:cubicBezTo>
                <a:close/>
                <a:moveTo>
                  <a:pt x="50109" y="1688095"/>
                </a:moveTo>
                <a:lnTo>
                  <a:pt x="50109" y="1842173"/>
                </a:lnTo>
                <a:cubicBezTo>
                  <a:pt x="20497" y="1829201"/>
                  <a:pt x="0" y="1799561"/>
                  <a:pt x="0" y="1765134"/>
                </a:cubicBezTo>
                <a:cubicBezTo>
                  <a:pt x="0" y="1730707"/>
                  <a:pt x="20497" y="1701067"/>
                  <a:pt x="50109" y="1688095"/>
                </a:cubicBezTo>
                <a:close/>
                <a:moveTo>
                  <a:pt x="50109" y="845498"/>
                </a:moveTo>
                <a:lnTo>
                  <a:pt x="50109" y="999576"/>
                </a:lnTo>
                <a:cubicBezTo>
                  <a:pt x="20497" y="986604"/>
                  <a:pt x="0" y="956964"/>
                  <a:pt x="0" y="922537"/>
                </a:cubicBezTo>
                <a:cubicBezTo>
                  <a:pt x="0" y="888110"/>
                  <a:pt x="20497" y="858470"/>
                  <a:pt x="50109" y="845498"/>
                </a:cubicBezTo>
                <a:close/>
                <a:moveTo>
                  <a:pt x="50109" y="0"/>
                </a:moveTo>
                <a:lnTo>
                  <a:pt x="50109" y="154078"/>
                </a:lnTo>
                <a:cubicBezTo>
                  <a:pt x="20497" y="141106"/>
                  <a:pt x="0" y="111466"/>
                  <a:pt x="0" y="77039"/>
                </a:cubicBezTo>
                <a:cubicBezTo>
                  <a:pt x="0" y="42612"/>
                  <a:pt x="20497" y="12972"/>
                  <a:pt x="501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1" name="Oval 1680"/>
          <p:cNvSpPr/>
          <p:nvPr/>
        </p:nvSpPr>
        <p:spPr>
          <a:xfrm>
            <a:off x="112993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2" name="Teardrop 3"/>
          <p:cNvSpPr/>
          <p:nvPr/>
        </p:nvSpPr>
        <p:spPr>
          <a:xfrm rot="5400000" flipH="1" flipV="1">
            <a:off x="61740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3" name="Teardrop 3"/>
          <p:cNvSpPr/>
          <p:nvPr/>
        </p:nvSpPr>
        <p:spPr>
          <a:xfrm rot="5400000" flipH="1" flipV="1">
            <a:off x="11187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4" name="Teardrop 3"/>
          <p:cNvSpPr/>
          <p:nvPr/>
        </p:nvSpPr>
        <p:spPr>
          <a:xfrm rot="5400000" flipH="1" flipV="1">
            <a:off x="19613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5" name="Teardrop 3"/>
          <p:cNvSpPr/>
          <p:nvPr/>
        </p:nvSpPr>
        <p:spPr>
          <a:xfrm rot="5400000" flipH="1" flipV="1">
            <a:off x="28038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6" name="Teardrop 3"/>
          <p:cNvSpPr/>
          <p:nvPr/>
        </p:nvSpPr>
        <p:spPr>
          <a:xfrm rot="5400000" flipH="1" flipV="1">
            <a:off x="36463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7" name="Teardrop 3"/>
          <p:cNvSpPr/>
          <p:nvPr/>
        </p:nvSpPr>
        <p:spPr>
          <a:xfrm rot="5400000" flipH="1" flipV="1">
            <a:off x="44889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8" name="Teardrop 3"/>
          <p:cNvSpPr/>
          <p:nvPr/>
        </p:nvSpPr>
        <p:spPr>
          <a:xfrm rot="5400000" flipH="1" flipV="1">
            <a:off x="53314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9" name="Teardrop 3"/>
          <p:cNvSpPr/>
          <p:nvPr/>
        </p:nvSpPr>
        <p:spPr>
          <a:xfrm rot="5400000" flipH="1" flipV="1">
            <a:off x="78590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0" name="Teardrop 3"/>
          <p:cNvSpPr/>
          <p:nvPr/>
        </p:nvSpPr>
        <p:spPr>
          <a:xfrm rot="5400000" flipH="1" flipV="1">
            <a:off x="70165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1" name="Teardrop 3"/>
          <p:cNvSpPr/>
          <p:nvPr/>
        </p:nvSpPr>
        <p:spPr>
          <a:xfrm rot="5400000" flipH="1" flipV="1">
            <a:off x="95441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2" name="Teardrop 3"/>
          <p:cNvSpPr/>
          <p:nvPr/>
        </p:nvSpPr>
        <p:spPr>
          <a:xfrm rot="5400000" flipH="1" flipV="1">
            <a:off x="87016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3" name="Teardrop 3"/>
          <p:cNvSpPr/>
          <p:nvPr/>
        </p:nvSpPr>
        <p:spPr>
          <a:xfrm rot="5400000" flipH="1" flipV="1">
            <a:off x="11229252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4" name="Teardrop 3"/>
          <p:cNvSpPr/>
          <p:nvPr/>
        </p:nvSpPr>
        <p:spPr>
          <a:xfrm rot="5400000" flipH="1" flipV="1">
            <a:off x="103867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5" name="Teardrop 3"/>
          <p:cNvSpPr/>
          <p:nvPr/>
        </p:nvSpPr>
        <p:spPr>
          <a:xfrm rot="5400000" flipH="1" flipV="1">
            <a:off x="2762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8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2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6" name="Teardrop 3"/>
          <p:cNvSpPr/>
          <p:nvPr/>
        </p:nvSpPr>
        <p:spPr>
          <a:xfrm rot="5400000" flipH="1" flipV="1">
            <a:off x="11908617" y="4923"/>
            <a:ext cx="298552" cy="268215"/>
          </a:xfrm>
          <a:custGeom>
            <a:avLst/>
            <a:gdLst/>
            <a:ahLst/>
            <a:cxnLst/>
            <a:rect l="l" t="t" r="r" b="b"/>
            <a:pathLst>
              <a:path w="298552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298552" y="138"/>
                </a:moveTo>
                <a:lnTo>
                  <a:pt x="298552" y="11636"/>
                </a:lnTo>
                <a:cubicBezTo>
                  <a:pt x="298344" y="11511"/>
                  <a:pt x="298133" y="11506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4" y="189232"/>
                  <a:pt x="256525" y="205210"/>
                  <a:pt x="272877" y="215167"/>
                </a:cubicBezTo>
                <a:lnTo>
                  <a:pt x="298552" y="215277"/>
                </a:lnTo>
                <a:lnTo>
                  <a:pt x="298552" y="221928"/>
                </a:lnTo>
                <a:cubicBezTo>
                  <a:pt x="276711" y="221632"/>
                  <a:pt x="254816" y="229876"/>
                  <a:pt x="238146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0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29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7" name="Oval 881"/>
          <p:cNvSpPr/>
          <p:nvPr/>
        </p:nvSpPr>
        <p:spPr>
          <a:xfrm>
            <a:off x="34633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8" name="Oval 882"/>
          <p:cNvSpPr/>
          <p:nvPr/>
        </p:nvSpPr>
        <p:spPr>
          <a:xfrm>
            <a:off x="118887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9" name="Oval 883"/>
          <p:cNvSpPr/>
          <p:nvPr/>
        </p:nvSpPr>
        <p:spPr>
          <a:xfrm>
            <a:off x="2031413" y="-10245"/>
            <a:ext cx="10160587" cy="84875"/>
          </a:xfrm>
          <a:custGeom>
            <a:avLst/>
            <a:gdLst/>
            <a:ahLst/>
            <a:cxnLst/>
            <a:rect l="l" t="t" r="r" b="b"/>
            <a:pathLst>
              <a:path w="10160587" h="84875">
                <a:moveTo>
                  <a:pt x="10110479" y="0"/>
                </a:moveTo>
                <a:lnTo>
                  <a:pt x="10160587" y="0"/>
                </a:lnTo>
                <a:lnTo>
                  <a:pt x="10160587" y="77038"/>
                </a:lnTo>
                <a:cubicBezTo>
                  <a:pt x="10130976" y="64066"/>
                  <a:pt x="10110479" y="34427"/>
                  <a:pt x="10110479" y="0"/>
                </a:cubicBezTo>
                <a:close/>
                <a:moveTo>
                  <a:pt x="9267940" y="0"/>
                </a:moveTo>
                <a:lnTo>
                  <a:pt x="9437692" y="0"/>
                </a:lnTo>
                <a:cubicBezTo>
                  <a:pt x="9437692" y="46875"/>
                  <a:pt x="9399692" y="84875"/>
                  <a:pt x="9352816" y="84875"/>
                </a:cubicBezTo>
                <a:cubicBezTo>
                  <a:pt x="9305940" y="84875"/>
                  <a:pt x="9267940" y="46875"/>
                  <a:pt x="9267940" y="0"/>
                </a:cubicBezTo>
                <a:close/>
                <a:moveTo>
                  <a:pt x="8425400" y="0"/>
                </a:moveTo>
                <a:lnTo>
                  <a:pt x="8595152" y="0"/>
                </a:lnTo>
                <a:cubicBezTo>
                  <a:pt x="8595152" y="46875"/>
                  <a:pt x="8557152" y="84875"/>
                  <a:pt x="8510276" y="84875"/>
                </a:cubicBezTo>
                <a:cubicBezTo>
                  <a:pt x="8463400" y="84875"/>
                  <a:pt x="8425400" y="46875"/>
                  <a:pt x="8425400" y="0"/>
                </a:cubicBezTo>
                <a:close/>
                <a:moveTo>
                  <a:pt x="7582860" y="0"/>
                </a:moveTo>
                <a:lnTo>
                  <a:pt x="7752612" y="0"/>
                </a:lnTo>
                <a:cubicBezTo>
                  <a:pt x="7752612" y="46875"/>
                  <a:pt x="7714612" y="84875"/>
                  <a:pt x="7667736" y="84875"/>
                </a:cubicBezTo>
                <a:cubicBezTo>
                  <a:pt x="7620860" y="84875"/>
                  <a:pt x="7582860" y="46875"/>
                  <a:pt x="7582860" y="0"/>
                </a:cubicBezTo>
                <a:close/>
                <a:moveTo>
                  <a:pt x="6740320" y="0"/>
                </a:moveTo>
                <a:lnTo>
                  <a:pt x="6910072" y="0"/>
                </a:lnTo>
                <a:cubicBezTo>
                  <a:pt x="6910072" y="46875"/>
                  <a:pt x="6872072" y="84875"/>
                  <a:pt x="6825196" y="84875"/>
                </a:cubicBezTo>
                <a:cubicBezTo>
                  <a:pt x="6778320" y="84875"/>
                  <a:pt x="6740320" y="46875"/>
                  <a:pt x="6740320" y="0"/>
                </a:cubicBezTo>
                <a:close/>
                <a:moveTo>
                  <a:pt x="5897780" y="0"/>
                </a:moveTo>
                <a:lnTo>
                  <a:pt x="6067532" y="0"/>
                </a:lnTo>
                <a:cubicBezTo>
                  <a:pt x="6067532" y="46875"/>
                  <a:pt x="6029532" y="84875"/>
                  <a:pt x="5982656" y="84875"/>
                </a:cubicBezTo>
                <a:cubicBezTo>
                  <a:pt x="5935780" y="84875"/>
                  <a:pt x="5897780" y="46875"/>
                  <a:pt x="5897780" y="0"/>
                </a:cubicBezTo>
                <a:close/>
                <a:moveTo>
                  <a:pt x="5055240" y="0"/>
                </a:moveTo>
                <a:lnTo>
                  <a:pt x="5224992" y="0"/>
                </a:lnTo>
                <a:cubicBezTo>
                  <a:pt x="5224992" y="46875"/>
                  <a:pt x="5186992" y="84875"/>
                  <a:pt x="5140116" y="84875"/>
                </a:cubicBezTo>
                <a:cubicBezTo>
                  <a:pt x="5093240" y="84875"/>
                  <a:pt x="5055240" y="46875"/>
                  <a:pt x="5055240" y="0"/>
                </a:cubicBezTo>
                <a:close/>
                <a:moveTo>
                  <a:pt x="4212700" y="0"/>
                </a:moveTo>
                <a:lnTo>
                  <a:pt x="4382452" y="0"/>
                </a:lnTo>
                <a:cubicBezTo>
                  <a:pt x="4382452" y="46875"/>
                  <a:pt x="4344452" y="84875"/>
                  <a:pt x="4297576" y="84875"/>
                </a:cubicBezTo>
                <a:cubicBezTo>
                  <a:pt x="4250700" y="84875"/>
                  <a:pt x="4212700" y="46875"/>
                  <a:pt x="4212700" y="0"/>
                </a:cubicBezTo>
                <a:close/>
                <a:moveTo>
                  <a:pt x="3370160" y="0"/>
                </a:moveTo>
                <a:lnTo>
                  <a:pt x="3539912" y="0"/>
                </a:lnTo>
                <a:cubicBezTo>
                  <a:pt x="3539912" y="46875"/>
                  <a:pt x="3501912" y="84875"/>
                  <a:pt x="3455036" y="84875"/>
                </a:cubicBezTo>
                <a:cubicBezTo>
                  <a:pt x="3408160" y="84875"/>
                  <a:pt x="3370160" y="46875"/>
                  <a:pt x="3370160" y="0"/>
                </a:cubicBezTo>
                <a:close/>
                <a:moveTo>
                  <a:pt x="2527620" y="0"/>
                </a:moveTo>
                <a:lnTo>
                  <a:pt x="2697372" y="0"/>
                </a:lnTo>
                <a:cubicBezTo>
                  <a:pt x="2697372" y="46875"/>
                  <a:pt x="2659372" y="84875"/>
                  <a:pt x="2612496" y="84875"/>
                </a:cubicBezTo>
                <a:cubicBezTo>
                  <a:pt x="2565620" y="84875"/>
                  <a:pt x="2527620" y="46875"/>
                  <a:pt x="2527620" y="0"/>
                </a:cubicBezTo>
                <a:close/>
                <a:moveTo>
                  <a:pt x="1685080" y="0"/>
                </a:moveTo>
                <a:lnTo>
                  <a:pt x="1854832" y="0"/>
                </a:lnTo>
                <a:cubicBezTo>
                  <a:pt x="1854832" y="46875"/>
                  <a:pt x="1816832" y="84875"/>
                  <a:pt x="1769956" y="84875"/>
                </a:cubicBezTo>
                <a:cubicBezTo>
                  <a:pt x="1723080" y="84875"/>
                  <a:pt x="1685080" y="46875"/>
                  <a:pt x="1685080" y="0"/>
                </a:cubicBezTo>
                <a:close/>
                <a:moveTo>
                  <a:pt x="842540" y="0"/>
                </a:moveTo>
                <a:lnTo>
                  <a:pt x="1012292" y="0"/>
                </a:lnTo>
                <a:cubicBezTo>
                  <a:pt x="1012292" y="46875"/>
                  <a:pt x="974292" y="84875"/>
                  <a:pt x="927416" y="84875"/>
                </a:cubicBezTo>
                <a:cubicBezTo>
                  <a:pt x="880540" y="84875"/>
                  <a:pt x="842540" y="46875"/>
                  <a:pt x="842540" y="0"/>
                </a:cubicBezTo>
                <a:close/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0" name="Teardrop 3"/>
          <p:cNvSpPr/>
          <p:nvPr/>
        </p:nvSpPr>
        <p:spPr>
          <a:xfrm rot="5400000" flipH="1" flipV="1">
            <a:off x="64427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1" name="Oval 1700"/>
          <p:cNvSpPr/>
          <p:nvPr/>
        </p:nvSpPr>
        <p:spPr>
          <a:xfrm>
            <a:off x="71204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02" name="Teardrop 3"/>
          <p:cNvSpPr/>
          <p:nvPr/>
        </p:nvSpPr>
        <p:spPr>
          <a:xfrm rot="5400000" flipH="1" flipV="1">
            <a:off x="-148774" y="110381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3" name="Oval 1702"/>
          <p:cNvSpPr/>
          <p:nvPr/>
        </p:nvSpPr>
        <p:spPr>
          <a:xfrm>
            <a:off x="3774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04" name="Teardrop 3"/>
          <p:cNvSpPr/>
          <p:nvPr/>
        </p:nvSpPr>
        <p:spPr>
          <a:xfrm rot="5400000" flipH="1" flipV="1">
            <a:off x="13875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5" name="Teardrop 3"/>
          <p:cNvSpPr/>
          <p:nvPr/>
        </p:nvSpPr>
        <p:spPr>
          <a:xfrm rot="5400000" flipH="1" flipV="1">
            <a:off x="22300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6" name="Teardrop 3"/>
          <p:cNvSpPr/>
          <p:nvPr/>
        </p:nvSpPr>
        <p:spPr>
          <a:xfrm rot="5400000" flipH="1" flipV="1">
            <a:off x="30726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7" name="Teardrop 3"/>
          <p:cNvSpPr/>
          <p:nvPr/>
        </p:nvSpPr>
        <p:spPr>
          <a:xfrm rot="5400000" flipH="1" flipV="1">
            <a:off x="39151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8" name="Teardrop 3"/>
          <p:cNvSpPr/>
          <p:nvPr/>
        </p:nvSpPr>
        <p:spPr>
          <a:xfrm rot="5400000" flipH="1" flipV="1">
            <a:off x="47576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9" name="Teardrop 3"/>
          <p:cNvSpPr/>
          <p:nvPr/>
        </p:nvSpPr>
        <p:spPr>
          <a:xfrm rot="5400000" flipH="1" flipV="1">
            <a:off x="56002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10" name="Oval 1709"/>
          <p:cNvSpPr/>
          <p:nvPr/>
        </p:nvSpPr>
        <p:spPr>
          <a:xfrm>
            <a:off x="12203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1" name="Oval 1710"/>
          <p:cNvSpPr/>
          <p:nvPr/>
        </p:nvSpPr>
        <p:spPr>
          <a:xfrm>
            <a:off x="20632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2" name="Oval 1711"/>
          <p:cNvSpPr/>
          <p:nvPr/>
        </p:nvSpPr>
        <p:spPr>
          <a:xfrm>
            <a:off x="29060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3" name="Oval 1712"/>
          <p:cNvSpPr/>
          <p:nvPr/>
        </p:nvSpPr>
        <p:spPr>
          <a:xfrm>
            <a:off x="37489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4" name="Oval 1713"/>
          <p:cNvSpPr/>
          <p:nvPr/>
        </p:nvSpPr>
        <p:spPr>
          <a:xfrm>
            <a:off x="45918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5" name="Oval 1714"/>
          <p:cNvSpPr/>
          <p:nvPr/>
        </p:nvSpPr>
        <p:spPr>
          <a:xfrm>
            <a:off x="54347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6" name="Oval 1715"/>
          <p:cNvSpPr/>
          <p:nvPr/>
        </p:nvSpPr>
        <p:spPr>
          <a:xfrm>
            <a:off x="62776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7" name="Teardrop 3"/>
          <p:cNvSpPr/>
          <p:nvPr/>
        </p:nvSpPr>
        <p:spPr>
          <a:xfrm rot="5400000" flipH="1" flipV="1">
            <a:off x="81278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18" name="Oval 1717"/>
          <p:cNvSpPr/>
          <p:nvPr/>
        </p:nvSpPr>
        <p:spPr>
          <a:xfrm>
            <a:off x="88062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9" name="Teardrop 3"/>
          <p:cNvSpPr/>
          <p:nvPr/>
        </p:nvSpPr>
        <p:spPr>
          <a:xfrm rot="5400000" flipH="1" flipV="1">
            <a:off x="72853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0" name="Oval 1719"/>
          <p:cNvSpPr/>
          <p:nvPr/>
        </p:nvSpPr>
        <p:spPr>
          <a:xfrm>
            <a:off x="79633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21" name="Teardrop 3"/>
          <p:cNvSpPr/>
          <p:nvPr/>
        </p:nvSpPr>
        <p:spPr>
          <a:xfrm rot="5400000" flipH="1" flipV="1">
            <a:off x="98129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2" name="Oval 1721"/>
          <p:cNvSpPr/>
          <p:nvPr/>
        </p:nvSpPr>
        <p:spPr>
          <a:xfrm>
            <a:off x="104920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23" name="Teardrop 3"/>
          <p:cNvSpPr/>
          <p:nvPr/>
        </p:nvSpPr>
        <p:spPr>
          <a:xfrm rot="5400000" flipH="1" flipV="1">
            <a:off x="89703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4" name="Oval 1723"/>
          <p:cNvSpPr/>
          <p:nvPr/>
        </p:nvSpPr>
        <p:spPr>
          <a:xfrm>
            <a:off x="96491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25" name="Teardrop 3"/>
          <p:cNvSpPr/>
          <p:nvPr/>
        </p:nvSpPr>
        <p:spPr>
          <a:xfrm rot="5400000" flipH="1" flipV="1">
            <a:off x="11498011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6" name="Teardrop 3"/>
          <p:cNvSpPr/>
          <p:nvPr/>
        </p:nvSpPr>
        <p:spPr>
          <a:xfrm rot="5400000" flipH="1" flipV="1">
            <a:off x="106554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7" name="Oval 1726"/>
          <p:cNvSpPr/>
          <p:nvPr/>
        </p:nvSpPr>
        <p:spPr>
          <a:xfrm>
            <a:off x="113348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28" name="Teardrop 3"/>
          <p:cNvSpPr/>
          <p:nvPr/>
        </p:nvSpPr>
        <p:spPr>
          <a:xfrm rot="5400000" flipH="1" flipV="1">
            <a:off x="5449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9" name="Oval 1728"/>
          <p:cNvSpPr/>
          <p:nvPr/>
        </p:nvSpPr>
        <p:spPr>
          <a:xfrm>
            <a:off x="66645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0" name="Oval 1729"/>
          <p:cNvSpPr/>
          <p:nvPr/>
        </p:nvSpPr>
        <p:spPr>
          <a:xfrm>
            <a:off x="7667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1" name="Oval 1730"/>
          <p:cNvSpPr/>
          <p:nvPr/>
        </p:nvSpPr>
        <p:spPr>
          <a:xfrm>
            <a:off x="16092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2" name="Oval 1731"/>
          <p:cNvSpPr/>
          <p:nvPr/>
        </p:nvSpPr>
        <p:spPr>
          <a:xfrm>
            <a:off x="24518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3" name="Oval 1732"/>
          <p:cNvSpPr/>
          <p:nvPr/>
        </p:nvSpPr>
        <p:spPr>
          <a:xfrm>
            <a:off x="32943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4" name="Oval 1733"/>
          <p:cNvSpPr/>
          <p:nvPr/>
        </p:nvSpPr>
        <p:spPr>
          <a:xfrm>
            <a:off x="41368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5" name="Oval 1734"/>
          <p:cNvSpPr/>
          <p:nvPr/>
        </p:nvSpPr>
        <p:spPr>
          <a:xfrm>
            <a:off x="49794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6" name="Oval 1735"/>
          <p:cNvSpPr/>
          <p:nvPr/>
        </p:nvSpPr>
        <p:spPr>
          <a:xfrm>
            <a:off x="58219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7" name="Oval 1736"/>
          <p:cNvSpPr/>
          <p:nvPr/>
        </p:nvSpPr>
        <p:spPr>
          <a:xfrm>
            <a:off x="83495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8" name="Oval 1737"/>
          <p:cNvSpPr/>
          <p:nvPr/>
        </p:nvSpPr>
        <p:spPr>
          <a:xfrm>
            <a:off x="75070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9" name="Oval 1738"/>
          <p:cNvSpPr/>
          <p:nvPr/>
        </p:nvSpPr>
        <p:spPr>
          <a:xfrm>
            <a:off x="100346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0" name="Oval 1739"/>
          <p:cNvSpPr/>
          <p:nvPr/>
        </p:nvSpPr>
        <p:spPr>
          <a:xfrm>
            <a:off x="91921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1" name="Oval 1740"/>
          <p:cNvSpPr/>
          <p:nvPr/>
        </p:nvSpPr>
        <p:spPr>
          <a:xfrm>
            <a:off x="11719750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2" name="Oval 1741"/>
          <p:cNvSpPr/>
          <p:nvPr/>
        </p:nvSpPr>
        <p:spPr>
          <a:xfrm>
            <a:off x="108772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3" name="Teardrop 3"/>
          <p:cNvSpPr/>
          <p:nvPr/>
        </p:nvSpPr>
        <p:spPr>
          <a:xfrm rot="5400000" flipH="1" flipV="1">
            <a:off x="60211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4" name="Teardrop 3"/>
          <p:cNvSpPr/>
          <p:nvPr/>
        </p:nvSpPr>
        <p:spPr>
          <a:xfrm rot="5400000" flipH="1" flipV="1">
            <a:off x="9659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5" name="Teardrop 3"/>
          <p:cNvSpPr/>
          <p:nvPr/>
        </p:nvSpPr>
        <p:spPr>
          <a:xfrm rot="5400000" flipH="1" flipV="1">
            <a:off x="18084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6" name="Teardrop 3"/>
          <p:cNvSpPr/>
          <p:nvPr/>
        </p:nvSpPr>
        <p:spPr>
          <a:xfrm rot="5400000" flipH="1" flipV="1">
            <a:off x="26510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7" name="Teardrop 3"/>
          <p:cNvSpPr/>
          <p:nvPr/>
        </p:nvSpPr>
        <p:spPr>
          <a:xfrm rot="5400000" flipH="1" flipV="1">
            <a:off x="34935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8" name="Teardrop 3"/>
          <p:cNvSpPr/>
          <p:nvPr/>
        </p:nvSpPr>
        <p:spPr>
          <a:xfrm rot="5400000" flipH="1" flipV="1">
            <a:off x="43361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9" name="Teardrop 3"/>
          <p:cNvSpPr/>
          <p:nvPr/>
        </p:nvSpPr>
        <p:spPr>
          <a:xfrm rot="5400000" flipH="1" flipV="1">
            <a:off x="51786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0" name="Teardrop 3"/>
          <p:cNvSpPr/>
          <p:nvPr/>
        </p:nvSpPr>
        <p:spPr>
          <a:xfrm rot="5400000" flipH="1" flipV="1">
            <a:off x="77062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1" name="Teardrop 3"/>
          <p:cNvSpPr/>
          <p:nvPr/>
        </p:nvSpPr>
        <p:spPr>
          <a:xfrm rot="5400000" flipH="1" flipV="1">
            <a:off x="68637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2" name="Teardrop 3"/>
          <p:cNvSpPr/>
          <p:nvPr/>
        </p:nvSpPr>
        <p:spPr>
          <a:xfrm rot="5400000" flipH="1" flipV="1">
            <a:off x="93913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3" name="Teardrop 3"/>
          <p:cNvSpPr/>
          <p:nvPr/>
        </p:nvSpPr>
        <p:spPr>
          <a:xfrm rot="5400000" flipH="1" flipV="1">
            <a:off x="85488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4" name="Teardrop 3"/>
          <p:cNvSpPr/>
          <p:nvPr/>
        </p:nvSpPr>
        <p:spPr>
          <a:xfrm rot="5400000" flipH="1" flipV="1">
            <a:off x="11076421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5" name="Teardrop 3"/>
          <p:cNvSpPr/>
          <p:nvPr/>
        </p:nvSpPr>
        <p:spPr>
          <a:xfrm rot="5400000" flipH="1" flipV="1">
            <a:off x="102338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6" name="Teardrop 3"/>
          <p:cNvSpPr/>
          <p:nvPr/>
        </p:nvSpPr>
        <p:spPr>
          <a:xfrm rot="5400000" flipH="1" flipV="1">
            <a:off x="1234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7" name="Teardrop 3"/>
          <p:cNvSpPr/>
          <p:nvPr/>
        </p:nvSpPr>
        <p:spPr>
          <a:xfrm rot="5400000" flipH="1" flipV="1">
            <a:off x="11760002" y="1531078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1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6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0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8" name="Oval 1757"/>
          <p:cNvSpPr/>
          <p:nvPr/>
        </p:nvSpPr>
        <p:spPr>
          <a:xfrm>
            <a:off x="70866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9" name="Oval 1758"/>
          <p:cNvSpPr/>
          <p:nvPr/>
        </p:nvSpPr>
        <p:spPr>
          <a:xfrm>
            <a:off x="3463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0" name="Oval 1759"/>
          <p:cNvSpPr/>
          <p:nvPr/>
        </p:nvSpPr>
        <p:spPr>
          <a:xfrm>
            <a:off x="11888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1" name="Oval 1760"/>
          <p:cNvSpPr/>
          <p:nvPr/>
        </p:nvSpPr>
        <p:spPr>
          <a:xfrm>
            <a:off x="20314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2" name="Oval 1761"/>
          <p:cNvSpPr/>
          <p:nvPr/>
        </p:nvSpPr>
        <p:spPr>
          <a:xfrm>
            <a:off x="28739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3" name="Oval 1762"/>
          <p:cNvSpPr/>
          <p:nvPr/>
        </p:nvSpPr>
        <p:spPr>
          <a:xfrm>
            <a:off x="37164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4" name="Oval 1763"/>
          <p:cNvSpPr/>
          <p:nvPr/>
        </p:nvSpPr>
        <p:spPr>
          <a:xfrm>
            <a:off x="45590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5" name="Oval 1764"/>
          <p:cNvSpPr/>
          <p:nvPr/>
        </p:nvSpPr>
        <p:spPr>
          <a:xfrm>
            <a:off x="54015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6" name="Oval 1765"/>
          <p:cNvSpPr/>
          <p:nvPr/>
        </p:nvSpPr>
        <p:spPr>
          <a:xfrm>
            <a:off x="62441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7" name="Oval 1766"/>
          <p:cNvSpPr/>
          <p:nvPr/>
        </p:nvSpPr>
        <p:spPr>
          <a:xfrm>
            <a:off x="87717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8" name="Oval 1767"/>
          <p:cNvSpPr/>
          <p:nvPr/>
        </p:nvSpPr>
        <p:spPr>
          <a:xfrm>
            <a:off x="79291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9" name="Oval 1768"/>
          <p:cNvSpPr/>
          <p:nvPr/>
        </p:nvSpPr>
        <p:spPr>
          <a:xfrm>
            <a:off x="104568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0" name="Oval 1769"/>
          <p:cNvSpPr/>
          <p:nvPr/>
        </p:nvSpPr>
        <p:spPr>
          <a:xfrm>
            <a:off x="96142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1" name="Oval 1770"/>
          <p:cNvSpPr/>
          <p:nvPr/>
        </p:nvSpPr>
        <p:spPr>
          <a:xfrm>
            <a:off x="112993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2" name="Teardrop 3"/>
          <p:cNvSpPr/>
          <p:nvPr/>
        </p:nvSpPr>
        <p:spPr>
          <a:xfrm rot="5400000" flipH="1" flipV="1">
            <a:off x="64427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3" name="Oval 1772"/>
          <p:cNvSpPr/>
          <p:nvPr/>
        </p:nvSpPr>
        <p:spPr>
          <a:xfrm>
            <a:off x="71204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74" name="Teardrop 3"/>
          <p:cNvSpPr/>
          <p:nvPr/>
        </p:nvSpPr>
        <p:spPr>
          <a:xfrm rot="5400000" flipH="1" flipV="1">
            <a:off x="-148774" y="1946410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5" name="Oval 1774"/>
          <p:cNvSpPr/>
          <p:nvPr/>
        </p:nvSpPr>
        <p:spPr>
          <a:xfrm>
            <a:off x="3774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76" name="Teardrop 3"/>
          <p:cNvSpPr/>
          <p:nvPr/>
        </p:nvSpPr>
        <p:spPr>
          <a:xfrm rot="5400000" flipH="1" flipV="1">
            <a:off x="13875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7" name="Teardrop 3"/>
          <p:cNvSpPr/>
          <p:nvPr/>
        </p:nvSpPr>
        <p:spPr>
          <a:xfrm rot="5400000" flipH="1" flipV="1">
            <a:off x="22300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8" name="Teardrop 3"/>
          <p:cNvSpPr/>
          <p:nvPr/>
        </p:nvSpPr>
        <p:spPr>
          <a:xfrm rot="5400000" flipH="1" flipV="1">
            <a:off x="30726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9" name="Teardrop 3"/>
          <p:cNvSpPr/>
          <p:nvPr/>
        </p:nvSpPr>
        <p:spPr>
          <a:xfrm rot="5400000" flipH="1" flipV="1">
            <a:off x="39151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80" name="Teardrop 3"/>
          <p:cNvSpPr/>
          <p:nvPr/>
        </p:nvSpPr>
        <p:spPr>
          <a:xfrm rot="5400000" flipH="1" flipV="1">
            <a:off x="47576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81" name="Teardrop 3"/>
          <p:cNvSpPr/>
          <p:nvPr/>
        </p:nvSpPr>
        <p:spPr>
          <a:xfrm rot="5400000" flipH="1" flipV="1">
            <a:off x="56002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82" name="Oval 1781"/>
          <p:cNvSpPr/>
          <p:nvPr/>
        </p:nvSpPr>
        <p:spPr>
          <a:xfrm>
            <a:off x="12203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3" name="Oval 1782"/>
          <p:cNvSpPr/>
          <p:nvPr/>
        </p:nvSpPr>
        <p:spPr>
          <a:xfrm>
            <a:off x="20632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4" name="Oval 1783"/>
          <p:cNvSpPr/>
          <p:nvPr/>
        </p:nvSpPr>
        <p:spPr>
          <a:xfrm>
            <a:off x="29060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5" name="Oval 1784"/>
          <p:cNvSpPr/>
          <p:nvPr/>
        </p:nvSpPr>
        <p:spPr>
          <a:xfrm>
            <a:off x="37489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6" name="Oval 1785"/>
          <p:cNvSpPr/>
          <p:nvPr/>
        </p:nvSpPr>
        <p:spPr>
          <a:xfrm>
            <a:off x="45918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7" name="Oval 1786"/>
          <p:cNvSpPr/>
          <p:nvPr/>
        </p:nvSpPr>
        <p:spPr>
          <a:xfrm>
            <a:off x="54347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8" name="Oval 1787"/>
          <p:cNvSpPr/>
          <p:nvPr/>
        </p:nvSpPr>
        <p:spPr>
          <a:xfrm>
            <a:off x="62776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9" name="Teardrop 3"/>
          <p:cNvSpPr/>
          <p:nvPr/>
        </p:nvSpPr>
        <p:spPr>
          <a:xfrm rot="5400000" flipH="1" flipV="1">
            <a:off x="81278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0" name="Oval 1789"/>
          <p:cNvSpPr/>
          <p:nvPr/>
        </p:nvSpPr>
        <p:spPr>
          <a:xfrm>
            <a:off x="88062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91" name="Teardrop 3"/>
          <p:cNvSpPr/>
          <p:nvPr/>
        </p:nvSpPr>
        <p:spPr>
          <a:xfrm rot="5400000" flipH="1" flipV="1">
            <a:off x="72853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2" name="Oval 1791"/>
          <p:cNvSpPr/>
          <p:nvPr/>
        </p:nvSpPr>
        <p:spPr>
          <a:xfrm>
            <a:off x="79633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93" name="Teardrop 3"/>
          <p:cNvSpPr/>
          <p:nvPr/>
        </p:nvSpPr>
        <p:spPr>
          <a:xfrm rot="5400000" flipH="1" flipV="1">
            <a:off x="98129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4" name="Oval 1793"/>
          <p:cNvSpPr/>
          <p:nvPr/>
        </p:nvSpPr>
        <p:spPr>
          <a:xfrm>
            <a:off x="104920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95" name="Teardrop 3"/>
          <p:cNvSpPr/>
          <p:nvPr/>
        </p:nvSpPr>
        <p:spPr>
          <a:xfrm rot="5400000" flipH="1" flipV="1">
            <a:off x="89703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6" name="Oval 1795"/>
          <p:cNvSpPr/>
          <p:nvPr/>
        </p:nvSpPr>
        <p:spPr>
          <a:xfrm>
            <a:off x="96491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97" name="Teardrop 3"/>
          <p:cNvSpPr/>
          <p:nvPr/>
        </p:nvSpPr>
        <p:spPr>
          <a:xfrm rot="5400000" flipH="1" flipV="1">
            <a:off x="11498011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8" name="Teardrop 3"/>
          <p:cNvSpPr/>
          <p:nvPr/>
        </p:nvSpPr>
        <p:spPr>
          <a:xfrm rot="5400000" flipH="1" flipV="1">
            <a:off x="106554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9" name="Oval 1798"/>
          <p:cNvSpPr/>
          <p:nvPr/>
        </p:nvSpPr>
        <p:spPr>
          <a:xfrm>
            <a:off x="113348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00" name="Teardrop 3"/>
          <p:cNvSpPr/>
          <p:nvPr/>
        </p:nvSpPr>
        <p:spPr>
          <a:xfrm rot="5400000" flipH="1" flipV="1">
            <a:off x="5449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1" name="Oval 1800"/>
          <p:cNvSpPr/>
          <p:nvPr/>
        </p:nvSpPr>
        <p:spPr>
          <a:xfrm>
            <a:off x="66645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2" name="Oval 1801"/>
          <p:cNvSpPr/>
          <p:nvPr/>
        </p:nvSpPr>
        <p:spPr>
          <a:xfrm>
            <a:off x="7667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3" name="Oval 1802"/>
          <p:cNvSpPr/>
          <p:nvPr/>
        </p:nvSpPr>
        <p:spPr>
          <a:xfrm>
            <a:off x="16092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4" name="Oval 1803"/>
          <p:cNvSpPr/>
          <p:nvPr/>
        </p:nvSpPr>
        <p:spPr>
          <a:xfrm>
            <a:off x="24518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5" name="Oval 1804"/>
          <p:cNvSpPr/>
          <p:nvPr/>
        </p:nvSpPr>
        <p:spPr>
          <a:xfrm>
            <a:off x="32943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6" name="Oval 1805"/>
          <p:cNvSpPr/>
          <p:nvPr/>
        </p:nvSpPr>
        <p:spPr>
          <a:xfrm>
            <a:off x="41368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7" name="Oval 1806"/>
          <p:cNvSpPr/>
          <p:nvPr/>
        </p:nvSpPr>
        <p:spPr>
          <a:xfrm>
            <a:off x="49794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8" name="Oval 1807"/>
          <p:cNvSpPr/>
          <p:nvPr/>
        </p:nvSpPr>
        <p:spPr>
          <a:xfrm>
            <a:off x="58219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9" name="Oval 1808"/>
          <p:cNvSpPr/>
          <p:nvPr/>
        </p:nvSpPr>
        <p:spPr>
          <a:xfrm>
            <a:off x="83495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0" name="Oval 1809"/>
          <p:cNvSpPr/>
          <p:nvPr/>
        </p:nvSpPr>
        <p:spPr>
          <a:xfrm>
            <a:off x="75070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1" name="Oval 1810"/>
          <p:cNvSpPr/>
          <p:nvPr/>
        </p:nvSpPr>
        <p:spPr>
          <a:xfrm>
            <a:off x="100346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2" name="Oval 1811"/>
          <p:cNvSpPr/>
          <p:nvPr/>
        </p:nvSpPr>
        <p:spPr>
          <a:xfrm>
            <a:off x="91921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3" name="Oval 1812"/>
          <p:cNvSpPr/>
          <p:nvPr/>
        </p:nvSpPr>
        <p:spPr>
          <a:xfrm>
            <a:off x="11719750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4" name="Oval 1813"/>
          <p:cNvSpPr/>
          <p:nvPr/>
        </p:nvSpPr>
        <p:spPr>
          <a:xfrm>
            <a:off x="108772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5" name="Teardrop 3"/>
          <p:cNvSpPr/>
          <p:nvPr/>
        </p:nvSpPr>
        <p:spPr>
          <a:xfrm rot="5400000" flipH="1" flipV="1">
            <a:off x="60211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6" name="Teardrop 3"/>
          <p:cNvSpPr/>
          <p:nvPr/>
        </p:nvSpPr>
        <p:spPr>
          <a:xfrm rot="5400000" flipH="1" flipV="1">
            <a:off x="9659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7" name="Teardrop 3"/>
          <p:cNvSpPr/>
          <p:nvPr/>
        </p:nvSpPr>
        <p:spPr>
          <a:xfrm rot="5400000" flipH="1" flipV="1">
            <a:off x="18084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8" name="Teardrop 3"/>
          <p:cNvSpPr/>
          <p:nvPr/>
        </p:nvSpPr>
        <p:spPr>
          <a:xfrm rot="5400000" flipH="1" flipV="1">
            <a:off x="26510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9" name="Teardrop 3"/>
          <p:cNvSpPr/>
          <p:nvPr/>
        </p:nvSpPr>
        <p:spPr>
          <a:xfrm rot="5400000" flipH="1" flipV="1">
            <a:off x="34935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0" name="Teardrop 3"/>
          <p:cNvSpPr/>
          <p:nvPr/>
        </p:nvSpPr>
        <p:spPr>
          <a:xfrm rot="5400000" flipH="1" flipV="1">
            <a:off x="43361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1" name="Teardrop 3"/>
          <p:cNvSpPr/>
          <p:nvPr/>
        </p:nvSpPr>
        <p:spPr>
          <a:xfrm rot="5400000" flipH="1" flipV="1">
            <a:off x="51786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2" name="Teardrop 3"/>
          <p:cNvSpPr/>
          <p:nvPr/>
        </p:nvSpPr>
        <p:spPr>
          <a:xfrm rot="5400000" flipH="1" flipV="1">
            <a:off x="77062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3" name="Teardrop 3"/>
          <p:cNvSpPr/>
          <p:nvPr/>
        </p:nvSpPr>
        <p:spPr>
          <a:xfrm rot="5400000" flipH="1" flipV="1">
            <a:off x="68637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4" name="Teardrop 3"/>
          <p:cNvSpPr/>
          <p:nvPr/>
        </p:nvSpPr>
        <p:spPr>
          <a:xfrm rot="5400000" flipH="1" flipV="1">
            <a:off x="93913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5" name="Teardrop 3"/>
          <p:cNvSpPr/>
          <p:nvPr/>
        </p:nvSpPr>
        <p:spPr>
          <a:xfrm rot="5400000" flipH="1" flipV="1">
            <a:off x="85488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6" name="Teardrop 3"/>
          <p:cNvSpPr/>
          <p:nvPr/>
        </p:nvSpPr>
        <p:spPr>
          <a:xfrm rot="5400000" flipH="1" flipV="1">
            <a:off x="11076421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7" name="Teardrop 3"/>
          <p:cNvSpPr/>
          <p:nvPr/>
        </p:nvSpPr>
        <p:spPr>
          <a:xfrm rot="5400000" flipH="1" flipV="1">
            <a:off x="102338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8" name="Teardrop 3"/>
          <p:cNvSpPr/>
          <p:nvPr/>
        </p:nvSpPr>
        <p:spPr>
          <a:xfrm rot="5400000" flipH="1" flipV="1">
            <a:off x="1234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9" name="Teardrop 3"/>
          <p:cNvSpPr/>
          <p:nvPr/>
        </p:nvSpPr>
        <p:spPr>
          <a:xfrm rot="5400000" flipH="1" flipV="1">
            <a:off x="11760003" y="2373673"/>
            <a:ext cx="595780" cy="268215"/>
          </a:xfrm>
          <a:custGeom>
            <a:avLst/>
            <a:gdLst/>
            <a:ahLst/>
            <a:cxnLst/>
            <a:rect l="l" t="t" r="r" b="b"/>
            <a:pathLst>
              <a:path w="595780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0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70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0" name="Oval 1829"/>
          <p:cNvSpPr/>
          <p:nvPr/>
        </p:nvSpPr>
        <p:spPr>
          <a:xfrm>
            <a:off x="70866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1" name="Oval 1830"/>
          <p:cNvSpPr/>
          <p:nvPr/>
        </p:nvSpPr>
        <p:spPr>
          <a:xfrm>
            <a:off x="3463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2" name="Oval 1831"/>
          <p:cNvSpPr/>
          <p:nvPr/>
        </p:nvSpPr>
        <p:spPr>
          <a:xfrm>
            <a:off x="11888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3" name="Oval 1832"/>
          <p:cNvSpPr/>
          <p:nvPr/>
        </p:nvSpPr>
        <p:spPr>
          <a:xfrm>
            <a:off x="20314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4" name="Oval 1833"/>
          <p:cNvSpPr/>
          <p:nvPr/>
        </p:nvSpPr>
        <p:spPr>
          <a:xfrm>
            <a:off x="28739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5" name="Oval 1834"/>
          <p:cNvSpPr/>
          <p:nvPr/>
        </p:nvSpPr>
        <p:spPr>
          <a:xfrm>
            <a:off x="37164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6" name="Oval 1835"/>
          <p:cNvSpPr/>
          <p:nvPr/>
        </p:nvSpPr>
        <p:spPr>
          <a:xfrm>
            <a:off x="45590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7" name="Oval 1836"/>
          <p:cNvSpPr/>
          <p:nvPr/>
        </p:nvSpPr>
        <p:spPr>
          <a:xfrm>
            <a:off x="54015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8" name="Oval 1837"/>
          <p:cNvSpPr/>
          <p:nvPr/>
        </p:nvSpPr>
        <p:spPr>
          <a:xfrm>
            <a:off x="62441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9" name="Oval 1838"/>
          <p:cNvSpPr/>
          <p:nvPr/>
        </p:nvSpPr>
        <p:spPr>
          <a:xfrm>
            <a:off x="87717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0" name="Oval 1839"/>
          <p:cNvSpPr/>
          <p:nvPr/>
        </p:nvSpPr>
        <p:spPr>
          <a:xfrm>
            <a:off x="79291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1" name="Oval 1840"/>
          <p:cNvSpPr/>
          <p:nvPr/>
        </p:nvSpPr>
        <p:spPr>
          <a:xfrm>
            <a:off x="104568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2" name="Oval 1841"/>
          <p:cNvSpPr/>
          <p:nvPr/>
        </p:nvSpPr>
        <p:spPr>
          <a:xfrm>
            <a:off x="96142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3" name="Oval 1842"/>
          <p:cNvSpPr/>
          <p:nvPr/>
        </p:nvSpPr>
        <p:spPr>
          <a:xfrm>
            <a:off x="112993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4" name="Teardrop 3"/>
          <p:cNvSpPr/>
          <p:nvPr/>
        </p:nvSpPr>
        <p:spPr>
          <a:xfrm rot="5400000" flipH="1" flipV="1">
            <a:off x="64427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5" name="Oval 1844"/>
          <p:cNvSpPr/>
          <p:nvPr/>
        </p:nvSpPr>
        <p:spPr>
          <a:xfrm>
            <a:off x="71204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46" name="Teardrop 3"/>
          <p:cNvSpPr/>
          <p:nvPr/>
        </p:nvSpPr>
        <p:spPr>
          <a:xfrm rot="5400000" flipH="1" flipV="1">
            <a:off x="-148774" y="279508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7" name="Oval 1846"/>
          <p:cNvSpPr/>
          <p:nvPr/>
        </p:nvSpPr>
        <p:spPr>
          <a:xfrm>
            <a:off x="3774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48" name="Teardrop 3"/>
          <p:cNvSpPr/>
          <p:nvPr/>
        </p:nvSpPr>
        <p:spPr>
          <a:xfrm rot="5400000" flipH="1" flipV="1">
            <a:off x="13875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9" name="Teardrop 3"/>
          <p:cNvSpPr/>
          <p:nvPr/>
        </p:nvSpPr>
        <p:spPr>
          <a:xfrm rot="5400000" flipH="1" flipV="1">
            <a:off x="22300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50" name="Teardrop 3"/>
          <p:cNvSpPr/>
          <p:nvPr/>
        </p:nvSpPr>
        <p:spPr>
          <a:xfrm rot="5400000" flipH="1" flipV="1">
            <a:off x="30726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51" name="Teardrop 3"/>
          <p:cNvSpPr/>
          <p:nvPr/>
        </p:nvSpPr>
        <p:spPr>
          <a:xfrm rot="5400000" flipH="1" flipV="1">
            <a:off x="39151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52" name="Teardrop 3"/>
          <p:cNvSpPr/>
          <p:nvPr/>
        </p:nvSpPr>
        <p:spPr>
          <a:xfrm rot="5400000" flipH="1" flipV="1">
            <a:off x="47576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53" name="Teardrop 3"/>
          <p:cNvSpPr/>
          <p:nvPr/>
        </p:nvSpPr>
        <p:spPr>
          <a:xfrm rot="5400000" flipH="1" flipV="1">
            <a:off x="56002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54" name="Oval 1853"/>
          <p:cNvSpPr/>
          <p:nvPr/>
        </p:nvSpPr>
        <p:spPr>
          <a:xfrm>
            <a:off x="12203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55" name="Oval 1854"/>
          <p:cNvSpPr/>
          <p:nvPr/>
        </p:nvSpPr>
        <p:spPr>
          <a:xfrm>
            <a:off x="20632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56" name="Oval 1855"/>
          <p:cNvSpPr/>
          <p:nvPr/>
        </p:nvSpPr>
        <p:spPr>
          <a:xfrm>
            <a:off x="29060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57" name="Oval 1856"/>
          <p:cNvSpPr/>
          <p:nvPr/>
        </p:nvSpPr>
        <p:spPr>
          <a:xfrm>
            <a:off x="37489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58" name="Oval 1857"/>
          <p:cNvSpPr/>
          <p:nvPr/>
        </p:nvSpPr>
        <p:spPr>
          <a:xfrm>
            <a:off x="45918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59" name="Oval 1858"/>
          <p:cNvSpPr/>
          <p:nvPr/>
        </p:nvSpPr>
        <p:spPr>
          <a:xfrm>
            <a:off x="54347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60" name="Oval 1859"/>
          <p:cNvSpPr/>
          <p:nvPr/>
        </p:nvSpPr>
        <p:spPr>
          <a:xfrm>
            <a:off x="62776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61" name="Teardrop 3"/>
          <p:cNvSpPr/>
          <p:nvPr/>
        </p:nvSpPr>
        <p:spPr>
          <a:xfrm rot="5400000" flipH="1" flipV="1">
            <a:off x="81278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62" name="Oval 1861"/>
          <p:cNvSpPr/>
          <p:nvPr/>
        </p:nvSpPr>
        <p:spPr>
          <a:xfrm>
            <a:off x="88062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63" name="Teardrop 3"/>
          <p:cNvSpPr/>
          <p:nvPr/>
        </p:nvSpPr>
        <p:spPr>
          <a:xfrm rot="5400000" flipH="1" flipV="1">
            <a:off x="72853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64" name="Oval 1863"/>
          <p:cNvSpPr/>
          <p:nvPr/>
        </p:nvSpPr>
        <p:spPr>
          <a:xfrm>
            <a:off x="79633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65" name="Teardrop 3"/>
          <p:cNvSpPr/>
          <p:nvPr/>
        </p:nvSpPr>
        <p:spPr>
          <a:xfrm rot="5400000" flipH="1" flipV="1">
            <a:off x="98129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66" name="Oval 1865"/>
          <p:cNvSpPr/>
          <p:nvPr/>
        </p:nvSpPr>
        <p:spPr>
          <a:xfrm>
            <a:off x="104920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67" name="Teardrop 3"/>
          <p:cNvSpPr/>
          <p:nvPr/>
        </p:nvSpPr>
        <p:spPr>
          <a:xfrm rot="5400000" flipH="1" flipV="1">
            <a:off x="89703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68" name="Oval 1867"/>
          <p:cNvSpPr/>
          <p:nvPr/>
        </p:nvSpPr>
        <p:spPr>
          <a:xfrm>
            <a:off x="96491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69" name="Teardrop 3"/>
          <p:cNvSpPr/>
          <p:nvPr/>
        </p:nvSpPr>
        <p:spPr>
          <a:xfrm rot="5400000" flipH="1" flipV="1">
            <a:off x="11498011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0" name="Teardrop 3"/>
          <p:cNvSpPr/>
          <p:nvPr/>
        </p:nvSpPr>
        <p:spPr>
          <a:xfrm rot="5400000" flipH="1" flipV="1">
            <a:off x="106554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1" name="Oval 1870"/>
          <p:cNvSpPr/>
          <p:nvPr/>
        </p:nvSpPr>
        <p:spPr>
          <a:xfrm>
            <a:off x="113348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72" name="Teardrop 3"/>
          <p:cNvSpPr/>
          <p:nvPr/>
        </p:nvSpPr>
        <p:spPr>
          <a:xfrm rot="5400000" flipH="1" flipV="1">
            <a:off x="5449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3" name="Oval 1872"/>
          <p:cNvSpPr/>
          <p:nvPr/>
        </p:nvSpPr>
        <p:spPr>
          <a:xfrm>
            <a:off x="66645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4" name="Oval 1873"/>
          <p:cNvSpPr/>
          <p:nvPr/>
        </p:nvSpPr>
        <p:spPr>
          <a:xfrm>
            <a:off x="7667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5" name="Oval 1874"/>
          <p:cNvSpPr/>
          <p:nvPr/>
        </p:nvSpPr>
        <p:spPr>
          <a:xfrm>
            <a:off x="16092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6" name="Oval 1875"/>
          <p:cNvSpPr/>
          <p:nvPr/>
        </p:nvSpPr>
        <p:spPr>
          <a:xfrm>
            <a:off x="24518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7" name="Oval 1876"/>
          <p:cNvSpPr/>
          <p:nvPr/>
        </p:nvSpPr>
        <p:spPr>
          <a:xfrm>
            <a:off x="32943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8" name="Oval 1877"/>
          <p:cNvSpPr/>
          <p:nvPr/>
        </p:nvSpPr>
        <p:spPr>
          <a:xfrm>
            <a:off x="41368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9" name="Oval 1878"/>
          <p:cNvSpPr/>
          <p:nvPr/>
        </p:nvSpPr>
        <p:spPr>
          <a:xfrm>
            <a:off x="49794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0" name="Oval 1879"/>
          <p:cNvSpPr/>
          <p:nvPr/>
        </p:nvSpPr>
        <p:spPr>
          <a:xfrm>
            <a:off x="58219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1" name="Oval 1880"/>
          <p:cNvSpPr/>
          <p:nvPr/>
        </p:nvSpPr>
        <p:spPr>
          <a:xfrm>
            <a:off x="83495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2" name="Oval 1881"/>
          <p:cNvSpPr/>
          <p:nvPr/>
        </p:nvSpPr>
        <p:spPr>
          <a:xfrm>
            <a:off x="75070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3" name="Oval 1882"/>
          <p:cNvSpPr/>
          <p:nvPr/>
        </p:nvSpPr>
        <p:spPr>
          <a:xfrm>
            <a:off x="100346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4" name="Oval 1883"/>
          <p:cNvSpPr/>
          <p:nvPr/>
        </p:nvSpPr>
        <p:spPr>
          <a:xfrm>
            <a:off x="91921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5" name="Oval 1884"/>
          <p:cNvSpPr/>
          <p:nvPr/>
        </p:nvSpPr>
        <p:spPr>
          <a:xfrm>
            <a:off x="11719750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6" name="Oval 1885"/>
          <p:cNvSpPr/>
          <p:nvPr/>
        </p:nvSpPr>
        <p:spPr>
          <a:xfrm>
            <a:off x="108772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7" name="Teardrop 3"/>
          <p:cNvSpPr/>
          <p:nvPr/>
        </p:nvSpPr>
        <p:spPr>
          <a:xfrm rot="5400000" flipH="1" flipV="1">
            <a:off x="60211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8" name="Teardrop 3"/>
          <p:cNvSpPr/>
          <p:nvPr/>
        </p:nvSpPr>
        <p:spPr>
          <a:xfrm rot="5400000" flipH="1" flipV="1">
            <a:off x="9659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9" name="Teardrop 3"/>
          <p:cNvSpPr/>
          <p:nvPr/>
        </p:nvSpPr>
        <p:spPr>
          <a:xfrm rot="5400000" flipH="1" flipV="1">
            <a:off x="18084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0" name="Teardrop 3"/>
          <p:cNvSpPr/>
          <p:nvPr/>
        </p:nvSpPr>
        <p:spPr>
          <a:xfrm rot="5400000" flipH="1" flipV="1">
            <a:off x="26510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1" name="Teardrop 3"/>
          <p:cNvSpPr/>
          <p:nvPr/>
        </p:nvSpPr>
        <p:spPr>
          <a:xfrm rot="5400000" flipH="1" flipV="1">
            <a:off x="34935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2" name="Teardrop 3"/>
          <p:cNvSpPr/>
          <p:nvPr/>
        </p:nvSpPr>
        <p:spPr>
          <a:xfrm rot="5400000" flipH="1" flipV="1">
            <a:off x="43361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3" name="Teardrop 3"/>
          <p:cNvSpPr/>
          <p:nvPr/>
        </p:nvSpPr>
        <p:spPr>
          <a:xfrm rot="5400000" flipH="1" flipV="1">
            <a:off x="51786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4" name="Teardrop 3"/>
          <p:cNvSpPr/>
          <p:nvPr/>
        </p:nvSpPr>
        <p:spPr>
          <a:xfrm rot="5400000" flipH="1" flipV="1">
            <a:off x="77062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5" name="Teardrop 3"/>
          <p:cNvSpPr/>
          <p:nvPr/>
        </p:nvSpPr>
        <p:spPr>
          <a:xfrm rot="5400000" flipH="1" flipV="1">
            <a:off x="68637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6" name="Teardrop 3"/>
          <p:cNvSpPr/>
          <p:nvPr/>
        </p:nvSpPr>
        <p:spPr>
          <a:xfrm rot="5400000" flipH="1" flipV="1">
            <a:off x="93913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7" name="Teardrop 3"/>
          <p:cNvSpPr/>
          <p:nvPr/>
        </p:nvSpPr>
        <p:spPr>
          <a:xfrm rot="5400000" flipH="1" flipV="1">
            <a:off x="85488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8" name="Teardrop 3"/>
          <p:cNvSpPr/>
          <p:nvPr/>
        </p:nvSpPr>
        <p:spPr>
          <a:xfrm rot="5400000" flipH="1" flipV="1">
            <a:off x="11076421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9" name="Teardrop 3"/>
          <p:cNvSpPr/>
          <p:nvPr/>
        </p:nvSpPr>
        <p:spPr>
          <a:xfrm rot="5400000" flipH="1" flipV="1">
            <a:off x="102338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0" name="Teardrop 3"/>
          <p:cNvSpPr/>
          <p:nvPr/>
        </p:nvSpPr>
        <p:spPr>
          <a:xfrm rot="5400000" flipH="1" flipV="1">
            <a:off x="1234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1" name="Teardrop 3"/>
          <p:cNvSpPr/>
          <p:nvPr/>
        </p:nvSpPr>
        <p:spPr>
          <a:xfrm rot="5400000" flipH="1" flipV="1">
            <a:off x="11760002" y="3223930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2" name="Oval 1901"/>
          <p:cNvSpPr/>
          <p:nvPr/>
        </p:nvSpPr>
        <p:spPr>
          <a:xfrm>
            <a:off x="70866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3" name="Oval 1902"/>
          <p:cNvSpPr/>
          <p:nvPr/>
        </p:nvSpPr>
        <p:spPr>
          <a:xfrm>
            <a:off x="3463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4" name="Oval 1903"/>
          <p:cNvSpPr/>
          <p:nvPr/>
        </p:nvSpPr>
        <p:spPr>
          <a:xfrm>
            <a:off x="11888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5" name="Oval 1904"/>
          <p:cNvSpPr/>
          <p:nvPr/>
        </p:nvSpPr>
        <p:spPr>
          <a:xfrm>
            <a:off x="20314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6" name="Oval 1905"/>
          <p:cNvSpPr/>
          <p:nvPr/>
        </p:nvSpPr>
        <p:spPr>
          <a:xfrm>
            <a:off x="28739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7" name="Oval 1906"/>
          <p:cNvSpPr/>
          <p:nvPr/>
        </p:nvSpPr>
        <p:spPr>
          <a:xfrm>
            <a:off x="37164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8" name="Oval 1907"/>
          <p:cNvSpPr/>
          <p:nvPr/>
        </p:nvSpPr>
        <p:spPr>
          <a:xfrm>
            <a:off x="45590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9" name="Oval 1908"/>
          <p:cNvSpPr/>
          <p:nvPr/>
        </p:nvSpPr>
        <p:spPr>
          <a:xfrm>
            <a:off x="54015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0" name="Oval 1909"/>
          <p:cNvSpPr/>
          <p:nvPr/>
        </p:nvSpPr>
        <p:spPr>
          <a:xfrm>
            <a:off x="62441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1" name="Oval 1910"/>
          <p:cNvSpPr/>
          <p:nvPr/>
        </p:nvSpPr>
        <p:spPr>
          <a:xfrm>
            <a:off x="87717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2" name="Oval 1911"/>
          <p:cNvSpPr/>
          <p:nvPr/>
        </p:nvSpPr>
        <p:spPr>
          <a:xfrm>
            <a:off x="79291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3" name="Oval 1912"/>
          <p:cNvSpPr/>
          <p:nvPr/>
        </p:nvSpPr>
        <p:spPr>
          <a:xfrm>
            <a:off x="104568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4" name="Oval 1913"/>
          <p:cNvSpPr/>
          <p:nvPr/>
        </p:nvSpPr>
        <p:spPr>
          <a:xfrm>
            <a:off x="96142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5" name="Oval 1914"/>
          <p:cNvSpPr/>
          <p:nvPr/>
        </p:nvSpPr>
        <p:spPr>
          <a:xfrm>
            <a:off x="112993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6" name="Teardrop 3"/>
          <p:cNvSpPr/>
          <p:nvPr/>
        </p:nvSpPr>
        <p:spPr>
          <a:xfrm rot="5400000" flipH="1" flipV="1">
            <a:off x="64427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7" name="Oval 1916"/>
          <p:cNvSpPr/>
          <p:nvPr/>
        </p:nvSpPr>
        <p:spPr>
          <a:xfrm>
            <a:off x="71204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18" name="Teardrop 3"/>
          <p:cNvSpPr/>
          <p:nvPr/>
        </p:nvSpPr>
        <p:spPr>
          <a:xfrm rot="5400000" flipH="1" flipV="1">
            <a:off x="-148774" y="3639262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9" name="Oval 1918"/>
          <p:cNvSpPr/>
          <p:nvPr/>
        </p:nvSpPr>
        <p:spPr>
          <a:xfrm>
            <a:off x="3774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20" name="Teardrop 3"/>
          <p:cNvSpPr/>
          <p:nvPr/>
        </p:nvSpPr>
        <p:spPr>
          <a:xfrm rot="5400000" flipH="1" flipV="1">
            <a:off x="13875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1" name="Teardrop 3"/>
          <p:cNvSpPr/>
          <p:nvPr/>
        </p:nvSpPr>
        <p:spPr>
          <a:xfrm rot="5400000" flipH="1" flipV="1">
            <a:off x="22300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2" name="Teardrop 3"/>
          <p:cNvSpPr/>
          <p:nvPr/>
        </p:nvSpPr>
        <p:spPr>
          <a:xfrm rot="5400000" flipH="1" flipV="1">
            <a:off x="30726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3" name="Teardrop 3"/>
          <p:cNvSpPr/>
          <p:nvPr/>
        </p:nvSpPr>
        <p:spPr>
          <a:xfrm rot="5400000" flipH="1" flipV="1">
            <a:off x="39151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4" name="Teardrop 3"/>
          <p:cNvSpPr/>
          <p:nvPr/>
        </p:nvSpPr>
        <p:spPr>
          <a:xfrm rot="5400000" flipH="1" flipV="1">
            <a:off x="47576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5" name="Teardrop 3"/>
          <p:cNvSpPr/>
          <p:nvPr/>
        </p:nvSpPr>
        <p:spPr>
          <a:xfrm rot="5400000" flipH="1" flipV="1">
            <a:off x="56002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6" name="Oval 1925"/>
          <p:cNvSpPr/>
          <p:nvPr/>
        </p:nvSpPr>
        <p:spPr>
          <a:xfrm>
            <a:off x="12203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27" name="Oval 1926"/>
          <p:cNvSpPr/>
          <p:nvPr/>
        </p:nvSpPr>
        <p:spPr>
          <a:xfrm>
            <a:off x="20632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28" name="Oval 1927"/>
          <p:cNvSpPr/>
          <p:nvPr/>
        </p:nvSpPr>
        <p:spPr>
          <a:xfrm>
            <a:off x="29060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29" name="Oval 1928"/>
          <p:cNvSpPr/>
          <p:nvPr/>
        </p:nvSpPr>
        <p:spPr>
          <a:xfrm>
            <a:off x="37489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0" name="Oval 1929"/>
          <p:cNvSpPr/>
          <p:nvPr/>
        </p:nvSpPr>
        <p:spPr>
          <a:xfrm>
            <a:off x="45918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1" name="Oval 1930"/>
          <p:cNvSpPr/>
          <p:nvPr/>
        </p:nvSpPr>
        <p:spPr>
          <a:xfrm>
            <a:off x="54347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2" name="Oval 1931"/>
          <p:cNvSpPr/>
          <p:nvPr/>
        </p:nvSpPr>
        <p:spPr>
          <a:xfrm>
            <a:off x="62776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3" name="Teardrop 3"/>
          <p:cNvSpPr/>
          <p:nvPr/>
        </p:nvSpPr>
        <p:spPr>
          <a:xfrm rot="5400000" flipH="1" flipV="1">
            <a:off x="81278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34" name="Oval 1933"/>
          <p:cNvSpPr/>
          <p:nvPr/>
        </p:nvSpPr>
        <p:spPr>
          <a:xfrm>
            <a:off x="88062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5" name="Teardrop 3"/>
          <p:cNvSpPr/>
          <p:nvPr/>
        </p:nvSpPr>
        <p:spPr>
          <a:xfrm rot="5400000" flipH="1" flipV="1">
            <a:off x="72853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36" name="Oval 1935"/>
          <p:cNvSpPr/>
          <p:nvPr/>
        </p:nvSpPr>
        <p:spPr>
          <a:xfrm>
            <a:off x="79633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7" name="Teardrop 3"/>
          <p:cNvSpPr/>
          <p:nvPr/>
        </p:nvSpPr>
        <p:spPr>
          <a:xfrm rot="5400000" flipH="1" flipV="1">
            <a:off x="98129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38" name="Oval 1937"/>
          <p:cNvSpPr/>
          <p:nvPr/>
        </p:nvSpPr>
        <p:spPr>
          <a:xfrm>
            <a:off x="104920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9" name="Teardrop 3"/>
          <p:cNvSpPr/>
          <p:nvPr/>
        </p:nvSpPr>
        <p:spPr>
          <a:xfrm rot="5400000" flipH="1" flipV="1">
            <a:off x="89703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0" name="Oval 1939"/>
          <p:cNvSpPr/>
          <p:nvPr/>
        </p:nvSpPr>
        <p:spPr>
          <a:xfrm>
            <a:off x="96491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41" name="Teardrop 3"/>
          <p:cNvSpPr/>
          <p:nvPr/>
        </p:nvSpPr>
        <p:spPr>
          <a:xfrm rot="5400000" flipH="1" flipV="1">
            <a:off x="11498011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2" name="Teardrop 3"/>
          <p:cNvSpPr/>
          <p:nvPr/>
        </p:nvSpPr>
        <p:spPr>
          <a:xfrm rot="5400000" flipH="1" flipV="1">
            <a:off x="106554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3" name="Oval 1942"/>
          <p:cNvSpPr/>
          <p:nvPr/>
        </p:nvSpPr>
        <p:spPr>
          <a:xfrm>
            <a:off x="113348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44" name="Teardrop 3"/>
          <p:cNvSpPr/>
          <p:nvPr/>
        </p:nvSpPr>
        <p:spPr>
          <a:xfrm rot="5400000" flipH="1" flipV="1">
            <a:off x="5449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5" name="Oval 1944"/>
          <p:cNvSpPr/>
          <p:nvPr/>
        </p:nvSpPr>
        <p:spPr>
          <a:xfrm>
            <a:off x="66645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6" name="Oval 1945"/>
          <p:cNvSpPr/>
          <p:nvPr/>
        </p:nvSpPr>
        <p:spPr>
          <a:xfrm>
            <a:off x="7667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7" name="Oval 1946"/>
          <p:cNvSpPr/>
          <p:nvPr/>
        </p:nvSpPr>
        <p:spPr>
          <a:xfrm>
            <a:off x="16092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8" name="Oval 1947"/>
          <p:cNvSpPr/>
          <p:nvPr/>
        </p:nvSpPr>
        <p:spPr>
          <a:xfrm>
            <a:off x="24518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9" name="Oval 1948"/>
          <p:cNvSpPr/>
          <p:nvPr/>
        </p:nvSpPr>
        <p:spPr>
          <a:xfrm>
            <a:off x="32943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0" name="Oval 1949"/>
          <p:cNvSpPr/>
          <p:nvPr/>
        </p:nvSpPr>
        <p:spPr>
          <a:xfrm>
            <a:off x="41368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1" name="Oval 1950"/>
          <p:cNvSpPr/>
          <p:nvPr/>
        </p:nvSpPr>
        <p:spPr>
          <a:xfrm>
            <a:off x="49794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2" name="Oval 1951"/>
          <p:cNvSpPr/>
          <p:nvPr/>
        </p:nvSpPr>
        <p:spPr>
          <a:xfrm>
            <a:off x="58219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3" name="Oval 1952"/>
          <p:cNvSpPr/>
          <p:nvPr/>
        </p:nvSpPr>
        <p:spPr>
          <a:xfrm>
            <a:off x="83495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4" name="Oval 1953"/>
          <p:cNvSpPr/>
          <p:nvPr/>
        </p:nvSpPr>
        <p:spPr>
          <a:xfrm>
            <a:off x="75070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5" name="Oval 1954"/>
          <p:cNvSpPr/>
          <p:nvPr/>
        </p:nvSpPr>
        <p:spPr>
          <a:xfrm>
            <a:off x="100346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6" name="Oval 1955"/>
          <p:cNvSpPr/>
          <p:nvPr/>
        </p:nvSpPr>
        <p:spPr>
          <a:xfrm>
            <a:off x="91921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7" name="Oval 1956"/>
          <p:cNvSpPr/>
          <p:nvPr/>
        </p:nvSpPr>
        <p:spPr>
          <a:xfrm>
            <a:off x="11719750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8" name="Oval 1957"/>
          <p:cNvSpPr/>
          <p:nvPr/>
        </p:nvSpPr>
        <p:spPr>
          <a:xfrm>
            <a:off x="108772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9" name="Teardrop 3"/>
          <p:cNvSpPr/>
          <p:nvPr/>
        </p:nvSpPr>
        <p:spPr>
          <a:xfrm rot="5400000" flipH="1" flipV="1">
            <a:off x="60211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0" name="Teardrop 3"/>
          <p:cNvSpPr/>
          <p:nvPr/>
        </p:nvSpPr>
        <p:spPr>
          <a:xfrm rot="5400000" flipH="1" flipV="1">
            <a:off x="9659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1" name="Teardrop 3"/>
          <p:cNvSpPr/>
          <p:nvPr/>
        </p:nvSpPr>
        <p:spPr>
          <a:xfrm rot="5400000" flipH="1" flipV="1">
            <a:off x="18084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2" name="Teardrop 3"/>
          <p:cNvSpPr/>
          <p:nvPr/>
        </p:nvSpPr>
        <p:spPr>
          <a:xfrm rot="5400000" flipH="1" flipV="1">
            <a:off x="26510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3" name="Teardrop 3"/>
          <p:cNvSpPr/>
          <p:nvPr/>
        </p:nvSpPr>
        <p:spPr>
          <a:xfrm rot="5400000" flipH="1" flipV="1">
            <a:off x="34935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4" name="Teardrop 3"/>
          <p:cNvSpPr/>
          <p:nvPr/>
        </p:nvSpPr>
        <p:spPr>
          <a:xfrm rot="5400000" flipH="1" flipV="1">
            <a:off x="43361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5" name="Teardrop 3"/>
          <p:cNvSpPr/>
          <p:nvPr/>
        </p:nvSpPr>
        <p:spPr>
          <a:xfrm rot="5400000" flipH="1" flipV="1">
            <a:off x="51786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6" name="Teardrop 3"/>
          <p:cNvSpPr/>
          <p:nvPr/>
        </p:nvSpPr>
        <p:spPr>
          <a:xfrm rot="5400000" flipH="1" flipV="1">
            <a:off x="77062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7" name="Teardrop 3"/>
          <p:cNvSpPr/>
          <p:nvPr/>
        </p:nvSpPr>
        <p:spPr>
          <a:xfrm rot="5400000" flipH="1" flipV="1">
            <a:off x="68637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8" name="Teardrop 3"/>
          <p:cNvSpPr/>
          <p:nvPr/>
        </p:nvSpPr>
        <p:spPr>
          <a:xfrm rot="5400000" flipH="1" flipV="1">
            <a:off x="93913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9" name="Teardrop 3"/>
          <p:cNvSpPr/>
          <p:nvPr/>
        </p:nvSpPr>
        <p:spPr>
          <a:xfrm rot="5400000" flipH="1" flipV="1">
            <a:off x="85488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0" name="Teardrop 3"/>
          <p:cNvSpPr/>
          <p:nvPr/>
        </p:nvSpPr>
        <p:spPr>
          <a:xfrm rot="5400000" flipH="1" flipV="1">
            <a:off x="11076421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1" name="Teardrop 3"/>
          <p:cNvSpPr/>
          <p:nvPr/>
        </p:nvSpPr>
        <p:spPr>
          <a:xfrm rot="5400000" flipH="1" flipV="1">
            <a:off x="102338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2" name="Teardrop 3"/>
          <p:cNvSpPr/>
          <p:nvPr/>
        </p:nvSpPr>
        <p:spPr>
          <a:xfrm rot="5400000" flipH="1" flipV="1">
            <a:off x="1234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3" name="Teardrop 3"/>
          <p:cNvSpPr/>
          <p:nvPr/>
        </p:nvSpPr>
        <p:spPr>
          <a:xfrm rot="5400000" flipH="1" flipV="1">
            <a:off x="11760002" y="4069935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8" y="250112"/>
                  <a:pt x="155376" y="250112"/>
                </a:cubicBezTo>
                <a:cubicBezTo>
                  <a:pt x="174455" y="249746"/>
                  <a:pt x="198601" y="254980"/>
                  <a:pt x="211458" y="268141"/>
                </a:cubicBezTo>
                <a:cubicBezTo>
                  <a:pt x="215886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7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60" y="254779"/>
                  <a:pt x="246352" y="254786"/>
                </a:cubicBezTo>
                <a:cubicBezTo>
                  <a:pt x="246345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70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9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90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4" name="Oval 1973"/>
          <p:cNvSpPr/>
          <p:nvPr/>
        </p:nvSpPr>
        <p:spPr>
          <a:xfrm>
            <a:off x="70866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5" name="Oval 1974"/>
          <p:cNvSpPr/>
          <p:nvPr/>
        </p:nvSpPr>
        <p:spPr>
          <a:xfrm>
            <a:off x="3463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6" name="Oval 1975"/>
          <p:cNvSpPr/>
          <p:nvPr/>
        </p:nvSpPr>
        <p:spPr>
          <a:xfrm>
            <a:off x="11888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7" name="Oval 1976"/>
          <p:cNvSpPr/>
          <p:nvPr/>
        </p:nvSpPr>
        <p:spPr>
          <a:xfrm>
            <a:off x="20314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8" name="Oval 1977"/>
          <p:cNvSpPr/>
          <p:nvPr/>
        </p:nvSpPr>
        <p:spPr>
          <a:xfrm>
            <a:off x="28739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9" name="Oval 1978"/>
          <p:cNvSpPr/>
          <p:nvPr/>
        </p:nvSpPr>
        <p:spPr>
          <a:xfrm>
            <a:off x="37164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0" name="Oval 1979"/>
          <p:cNvSpPr/>
          <p:nvPr/>
        </p:nvSpPr>
        <p:spPr>
          <a:xfrm>
            <a:off x="45590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1" name="Oval 1980"/>
          <p:cNvSpPr/>
          <p:nvPr/>
        </p:nvSpPr>
        <p:spPr>
          <a:xfrm>
            <a:off x="54015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2" name="Oval 1981"/>
          <p:cNvSpPr/>
          <p:nvPr/>
        </p:nvSpPr>
        <p:spPr>
          <a:xfrm>
            <a:off x="62441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3" name="Oval 1982"/>
          <p:cNvSpPr/>
          <p:nvPr/>
        </p:nvSpPr>
        <p:spPr>
          <a:xfrm>
            <a:off x="87717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4" name="Oval 1983"/>
          <p:cNvSpPr/>
          <p:nvPr/>
        </p:nvSpPr>
        <p:spPr>
          <a:xfrm>
            <a:off x="79291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5" name="Oval 1984"/>
          <p:cNvSpPr/>
          <p:nvPr/>
        </p:nvSpPr>
        <p:spPr>
          <a:xfrm>
            <a:off x="104568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6" name="Oval 1985"/>
          <p:cNvSpPr/>
          <p:nvPr/>
        </p:nvSpPr>
        <p:spPr>
          <a:xfrm>
            <a:off x="96142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7" name="Oval 1986"/>
          <p:cNvSpPr/>
          <p:nvPr/>
        </p:nvSpPr>
        <p:spPr>
          <a:xfrm>
            <a:off x="112993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8" name="Teardrop 3"/>
          <p:cNvSpPr/>
          <p:nvPr/>
        </p:nvSpPr>
        <p:spPr>
          <a:xfrm rot="5400000" flipH="1" flipV="1">
            <a:off x="663614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9" name="Teardrop 3"/>
          <p:cNvSpPr/>
          <p:nvPr/>
        </p:nvSpPr>
        <p:spPr>
          <a:xfrm rot="5400000" flipH="1" flipV="1">
            <a:off x="22905" y="4316257"/>
            <a:ext cx="232840" cy="278649"/>
          </a:xfrm>
          <a:custGeom>
            <a:avLst/>
            <a:gdLst/>
            <a:ahLst/>
            <a:cxnLst/>
            <a:rect l="l" t="t" r="r" b="b"/>
            <a:pathLst>
              <a:path w="232840" h="278649">
                <a:moveTo>
                  <a:pt x="232840" y="8776"/>
                </a:moveTo>
                <a:cubicBezTo>
                  <a:pt x="232449" y="34030"/>
                  <a:pt x="222519" y="59101"/>
                  <a:pt x="203250" y="78369"/>
                </a:cubicBezTo>
                <a:cubicBezTo>
                  <a:pt x="190082" y="91537"/>
                  <a:pt x="174206" y="100343"/>
                  <a:pt x="157326" y="104416"/>
                </a:cubicBezTo>
                <a:cubicBezTo>
                  <a:pt x="166417" y="119205"/>
                  <a:pt x="171406" y="136643"/>
                  <a:pt x="171406" y="155247"/>
                </a:cubicBezTo>
                <a:cubicBezTo>
                  <a:pt x="171406" y="182497"/>
                  <a:pt x="160701" y="207247"/>
                  <a:pt x="143120" y="225380"/>
                </a:cubicBezTo>
                <a:cubicBezTo>
                  <a:pt x="124986" y="242961"/>
                  <a:pt x="100237" y="253667"/>
                  <a:pt x="72986" y="253667"/>
                </a:cubicBezTo>
                <a:cubicBezTo>
                  <a:pt x="54383" y="253667"/>
                  <a:pt x="36945" y="248677"/>
                  <a:pt x="22156" y="239586"/>
                </a:cubicBezTo>
                <a:lnTo>
                  <a:pt x="0" y="278649"/>
                </a:lnTo>
                <a:lnTo>
                  <a:pt x="0" y="260595"/>
                </a:lnTo>
                <a:cubicBezTo>
                  <a:pt x="5973" y="252057"/>
                  <a:pt x="9654" y="242433"/>
                  <a:pt x="11467" y="232488"/>
                </a:cubicBezTo>
                <a:lnTo>
                  <a:pt x="0" y="218900"/>
                </a:lnTo>
                <a:lnTo>
                  <a:pt x="0" y="201603"/>
                </a:lnTo>
                <a:cubicBezTo>
                  <a:pt x="14950" y="226291"/>
                  <a:pt x="42305" y="241857"/>
                  <a:pt x="73296" y="241857"/>
                </a:cubicBezTo>
                <a:cubicBezTo>
                  <a:pt x="97207" y="241857"/>
                  <a:pt x="118953" y="232592"/>
                  <a:pt x="134965" y="217271"/>
                </a:cubicBezTo>
                <a:lnTo>
                  <a:pt x="0" y="82306"/>
                </a:lnTo>
                <a:lnTo>
                  <a:pt x="0" y="82216"/>
                </a:lnTo>
                <a:lnTo>
                  <a:pt x="135010" y="217225"/>
                </a:lnTo>
                <a:cubicBezTo>
                  <a:pt x="150331" y="201213"/>
                  <a:pt x="159597" y="179467"/>
                  <a:pt x="159597" y="155556"/>
                </a:cubicBezTo>
                <a:cubicBezTo>
                  <a:pt x="159597" y="105538"/>
                  <a:pt x="119048" y="64989"/>
                  <a:pt x="69030" y="64989"/>
                </a:cubicBezTo>
                <a:cubicBezTo>
                  <a:pt x="49952" y="65355"/>
                  <a:pt x="25806" y="60121"/>
                  <a:pt x="12948" y="46961"/>
                </a:cubicBezTo>
                <a:lnTo>
                  <a:pt x="0" y="66032"/>
                </a:lnTo>
                <a:lnTo>
                  <a:pt x="0" y="46474"/>
                </a:lnTo>
                <a:cubicBezTo>
                  <a:pt x="9193" y="32573"/>
                  <a:pt x="11853" y="16060"/>
                  <a:pt x="9334" y="0"/>
                </a:cubicBezTo>
                <a:lnTo>
                  <a:pt x="17529" y="0"/>
                </a:lnTo>
                <a:cubicBezTo>
                  <a:pt x="21671" y="11094"/>
                  <a:pt x="20740" y="22668"/>
                  <a:pt x="17673" y="33790"/>
                </a:cubicBezTo>
                <a:cubicBezTo>
                  <a:pt x="27631" y="50142"/>
                  <a:pt x="43609" y="53932"/>
                  <a:pt x="69593" y="53433"/>
                </a:cubicBezTo>
                <a:cubicBezTo>
                  <a:pt x="102600" y="53434"/>
                  <a:pt x="131938" y="69140"/>
                  <a:pt x="150227" y="93727"/>
                </a:cubicBezTo>
                <a:cubicBezTo>
                  <a:pt x="166735" y="90718"/>
                  <a:pt x="182357" y="82561"/>
                  <a:pt x="195118" y="69800"/>
                </a:cubicBezTo>
                <a:cubicBezTo>
                  <a:pt x="212026" y="52893"/>
                  <a:pt x="220851" y="30964"/>
                  <a:pt x="221339" y="8808"/>
                </a:cubicBezTo>
                <a:lnTo>
                  <a:pt x="136174" y="8808"/>
                </a:lnTo>
                <a:lnTo>
                  <a:pt x="136173" y="8744"/>
                </a:lnTo>
                <a:lnTo>
                  <a:pt x="221340" y="8744"/>
                </a:lnTo>
                <a:lnTo>
                  <a:pt x="219467" y="0"/>
                </a:lnTo>
                <a:lnTo>
                  <a:pt x="231012" y="0"/>
                </a:lnTo>
                <a:cubicBezTo>
                  <a:pt x="232616" y="2826"/>
                  <a:pt x="232794" y="5800"/>
                  <a:pt x="232840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0" name="Teardrop 3"/>
          <p:cNvSpPr/>
          <p:nvPr/>
        </p:nvSpPr>
        <p:spPr>
          <a:xfrm rot="5400000" flipH="1" flipV="1">
            <a:off x="15809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5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1" name="Teardrop 3"/>
          <p:cNvSpPr/>
          <p:nvPr/>
        </p:nvSpPr>
        <p:spPr>
          <a:xfrm rot="5400000" flipH="1" flipV="1">
            <a:off x="24234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2" name="Teardrop 3"/>
          <p:cNvSpPr/>
          <p:nvPr/>
        </p:nvSpPr>
        <p:spPr>
          <a:xfrm rot="5400000" flipH="1" flipV="1">
            <a:off x="326598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3" name="Teardrop 3"/>
          <p:cNvSpPr/>
          <p:nvPr/>
        </p:nvSpPr>
        <p:spPr>
          <a:xfrm rot="5400000" flipH="1" flipV="1">
            <a:off x="410852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4" name="Teardrop 3"/>
          <p:cNvSpPr/>
          <p:nvPr/>
        </p:nvSpPr>
        <p:spPr>
          <a:xfrm rot="5400000" flipH="1" flipV="1">
            <a:off x="495106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5" name="Teardrop 3"/>
          <p:cNvSpPr/>
          <p:nvPr/>
        </p:nvSpPr>
        <p:spPr>
          <a:xfrm rot="5400000" flipH="1" flipV="1">
            <a:off x="579360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6" name="Teardrop 3"/>
          <p:cNvSpPr/>
          <p:nvPr/>
        </p:nvSpPr>
        <p:spPr>
          <a:xfrm rot="5400000" flipH="1" flipV="1">
            <a:off x="832122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7" name="Teardrop 3"/>
          <p:cNvSpPr/>
          <p:nvPr/>
        </p:nvSpPr>
        <p:spPr>
          <a:xfrm rot="5400000" flipH="1" flipV="1">
            <a:off x="747868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8" name="Teardrop 3"/>
          <p:cNvSpPr/>
          <p:nvPr/>
        </p:nvSpPr>
        <p:spPr>
          <a:xfrm rot="5400000" flipH="1" flipV="1">
            <a:off x="100063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9" name="Teardrop 3"/>
          <p:cNvSpPr/>
          <p:nvPr/>
        </p:nvSpPr>
        <p:spPr>
          <a:xfrm rot="5400000" flipH="1" flipV="1">
            <a:off x="916376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7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00" name="Teardrop 3"/>
          <p:cNvSpPr/>
          <p:nvPr/>
        </p:nvSpPr>
        <p:spPr>
          <a:xfrm rot="5400000" flipH="1" flipV="1">
            <a:off x="11691380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01" name="Teardrop 3"/>
          <p:cNvSpPr/>
          <p:nvPr/>
        </p:nvSpPr>
        <p:spPr>
          <a:xfrm rot="5400000" flipH="1" flipV="1">
            <a:off x="108488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02" name="Teardrop 3"/>
          <p:cNvSpPr/>
          <p:nvPr/>
        </p:nvSpPr>
        <p:spPr>
          <a:xfrm rot="5400000" flipH="1" flipV="1">
            <a:off x="733383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8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03" name="Oval 1651"/>
          <p:cNvSpPr/>
          <p:nvPr/>
        </p:nvSpPr>
        <p:spPr>
          <a:xfrm>
            <a:off x="812619" y="4561319"/>
            <a:ext cx="11030995" cy="10682"/>
          </a:xfrm>
          <a:custGeom>
            <a:avLst/>
            <a:gdLst/>
            <a:ahLst/>
            <a:cxnLst/>
            <a:rect l="l" t="t" r="r" b="b"/>
            <a:pathLst>
              <a:path w="11030995" h="10682">
                <a:moveTo>
                  <a:pt x="10992007" y="0"/>
                </a:moveTo>
                <a:cubicBezTo>
                  <a:pt x="11006265" y="0"/>
                  <a:pt x="11019702" y="3516"/>
                  <a:pt x="11030995" y="10682"/>
                </a:cubicBezTo>
                <a:lnTo>
                  <a:pt x="10953019" y="10682"/>
                </a:lnTo>
                <a:cubicBezTo>
                  <a:pt x="10964312" y="3516"/>
                  <a:pt x="10977749" y="0"/>
                  <a:pt x="10992007" y="0"/>
                </a:cubicBezTo>
                <a:close/>
                <a:moveTo>
                  <a:pt x="10149468" y="0"/>
                </a:moveTo>
                <a:cubicBezTo>
                  <a:pt x="10163726" y="0"/>
                  <a:pt x="10177163" y="3516"/>
                  <a:pt x="10188456" y="10682"/>
                </a:cubicBezTo>
                <a:lnTo>
                  <a:pt x="10110480" y="10682"/>
                </a:lnTo>
                <a:cubicBezTo>
                  <a:pt x="10121773" y="3516"/>
                  <a:pt x="10135210" y="0"/>
                  <a:pt x="10149468" y="0"/>
                </a:cubicBezTo>
                <a:close/>
                <a:moveTo>
                  <a:pt x="9306928" y="0"/>
                </a:moveTo>
                <a:cubicBezTo>
                  <a:pt x="9321186" y="0"/>
                  <a:pt x="9334623" y="3516"/>
                  <a:pt x="9345916" y="10682"/>
                </a:cubicBezTo>
                <a:lnTo>
                  <a:pt x="9267940" y="10682"/>
                </a:lnTo>
                <a:cubicBezTo>
                  <a:pt x="9279233" y="3516"/>
                  <a:pt x="9292670" y="0"/>
                  <a:pt x="9306928" y="0"/>
                </a:cubicBezTo>
                <a:close/>
                <a:moveTo>
                  <a:pt x="8464388" y="0"/>
                </a:moveTo>
                <a:cubicBezTo>
                  <a:pt x="8478646" y="0"/>
                  <a:pt x="8492083" y="3516"/>
                  <a:pt x="8503376" y="10682"/>
                </a:cubicBezTo>
                <a:lnTo>
                  <a:pt x="8425400" y="10682"/>
                </a:lnTo>
                <a:cubicBezTo>
                  <a:pt x="8436693" y="3516"/>
                  <a:pt x="8450130" y="0"/>
                  <a:pt x="8464388" y="0"/>
                </a:cubicBezTo>
                <a:close/>
                <a:moveTo>
                  <a:pt x="7621848" y="0"/>
                </a:moveTo>
                <a:cubicBezTo>
                  <a:pt x="7636106" y="0"/>
                  <a:pt x="7649543" y="3516"/>
                  <a:pt x="7660836" y="10682"/>
                </a:cubicBezTo>
                <a:lnTo>
                  <a:pt x="7582860" y="10682"/>
                </a:lnTo>
                <a:cubicBezTo>
                  <a:pt x="7594153" y="3516"/>
                  <a:pt x="7607590" y="0"/>
                  <a:pt x="7621848" y="0"/>
                </a:cubicBezTo>
                <a:close/>
                <a:moveTo>
                  <a:pt x="6779308" y="0"/>
                </a:moveTo>
                <a:cubicBezTo>
                  <a:pt x="6793566" y="0"/>
                  <a:pt x="6807003" y="3516"/>
                  <a:pt x="6818296" y="10682"/>
                </a:cubicBezTo>
                <a:lnTo>
                  <a:pt x="6740320" y="10682"/>
                </a:lnTo>
                <a:cubicBezTo>
                  <a:pt x="6751613" y="3516"/>
                  <a:pt x="6765050" y="0"/>
                  <a:pt x="6779308" y="0"/>
                </a:cubicBezTo>
                <a:close/>
                <a:moveTo>
                  <a:pt x="5936768" y="0"/>
                </a:moveTo>
                <a:cubicBezTo>
                  <a:pt x="5951026" y="0"/>
                  <a:pt x="5964463" y="3516"/>
                  <a:pt x="5975757" y="10682"/>
                </a:cubicBezTo>
                <a:lnTo>
                  <a:pt x="5897780" y="10682"/>
                </a:lnTo>
                <a:cubicBezTo>
                  <a:pt x="5909073" y="3516"/>
                  <a:pt x="5922510" y="0"/>
                  <a:pt x="5936768" y="0"/>
                </a:cubicBezTo>
                <a:close/>
                <a:moveTo>
                  <a:pt x="5094228" y="0"/>
                </a:moveTo>
                <a:cubicBezTo>
                  <a:pt x="5108486" y="0"/>
                  <a:pt x="5121923" y="3516"/>
                  <a:pt x="5133217" y="10682"/>
                </a:cubicBezTo>
                <a:lnTo>
                  <a:pt x="5055240" y="10682"/>
                </a:lnTo>
                <a:cubicBezTo>
                  <a:pt x="5066533" y="3516"/>
                  <a:pt x="5079970" y="0"/>
                  <a:pt x="5094228" y="0"/>
                </a:cubicBezTo>
                <a:close/>
                <a:moveTo>
                  <a:pt x="4251688" y="0"/>
                </a:moveTo>
                <a:cubicBezTo>
                  <a:pt x="4265946" y="0"/>
                  <a:pt x="4279383" y="3516"/>
                  <a:pt x="4290676" y="10682"/>
                </a:cubicBezTo>
                <a:lnTo>
                  <a:pt x="4212700" y="10682"/>
                </a:lnTo>
                <a:cubicBezTo>
                  <a:pt x="4223993" y="3516"/>
                  <a:pt x="4237430" y="0"/>
                  <a:pt x="4251688" y="0"/>
                </a:cubicBezTo>
                <a:close/>
                <a:moveTo>
                  <a:pt x="3409148" y="0"/>
                </a:moveTo>
                <a:cubicBezTo>
                  <a:pt x="3423406" y="0"/>
                  <a:pt x="3436843" y="3516"/>
                  <a:pt x="3448136" y="10682"/>
                </a:cubicBezTo>
                <a:lnTo>
                  <a:pt x="3370160" y="10682"/>
                </a:lnTo>
                <a:cubicBezTo>
                  <a:pt x="3381453" y="3516"/>
                  <a:pt x="3394890" y="0"/>
                  <a:pt x="3409148" y="0"/>
                </a:cubicBezTo>
                <a:close/>
                <a:moveTo>
                  <a:pt x="2566608" y="0"/>
                </a:moveTo>
                <a:cubicBezTo>
                  <a:pt x="2580866" y="0"/>
                  <a:pt x="2594303" y="3516"/>
                  <a:pt x="2605596" y="10682"/>
                </a:cubicBezTo>
                <a:lnTo>
                  <a:pt x="2527620" y="10682"/>
                </a:lnTo>
                <a:cubicBezTo>
                  <a:pt x="2538913" y="3516"/>
                  <a:pt x="2552350" y="0"/>
                  <a:pt x="2566608" y="0"/>
                </a:cubicBezTo>
                <a:close/>
                <a:moveTo>
                  <a:pt x="1724068" y="0"/>
                </a:moveTo>
                <a:cubicBezTo>
                  <a:pt x="1738326" y="0"/>
                  <a:pt x="1751763" y="3516"/>
                  <a:pt x="1763056" y="10682"/>
                </a:cubicBezTo>
                <a:lnTo>
                  <a:pt x="1685080" y="10682"/>
                </a:lnTo>
                <a:cubicBezTo>
                  <a:pt x="1696373" y="3516"/>
                  <a:pt x="1709810" y="0"/>
                  <a:pt x="1724068" y="0"/>
                </a:cubicBezTo>
                <a:close/>
                <a:moveTo>
                  <a:pt x="881528" y="0"/>
                </a:moveTo>
                <a:cubicBezTo>
                  <a:pt x="895786" y="0"/>
                  <a:pt x="909223" y="3516"/>
                  <a:pt x="920516" y="10682"/>
                </a:cubicBezTo>
                <a:lnTo>
                  <a:pt x="842540" y="10682"/>
                </a:lnTo>
                <a:cubicBezTo>
                  <a:pt x="853833" y="3516"/>
                  <a:pt x="867270" y="0"/>
                  <a:pt x="881528" y="0"/>
                </a:cubicBezTo>
                <a:close/>
                <a:moveTo>
                  <a:pt x="38988" y="0"/>
                </a:moveTo>
                <a:cubicBezTo>
                  <a:pt x="53246" y="0"/>
                  <a:pt x="66683" y="3516"/>
                  <a:pt x="77976" y="10682"/>
                </a:cubicBezTo>
                <a:lnTo>
                  <a:pt x="0" y="10682"/>
                </a:lnTo>
                <a:cubicBezTo>
                  <a:pt x="11293" y="3516"/>
                  <a:pt x="24730" y="0"/>
                  <a:pt x="3898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BF51102F-D16F-450B-92EC-1636F3DEA3CF}" type="datetime1">
              <a:rPr lang="en-US" smtClean="0"/>
              <a:t>7/27/2015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Cohen Chap 13 - Multiple Comparisons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4071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881BE-3647-4E8E-965D-9BE37AB12216}" type="datetime1">
              <a:rPr lang="en-US" smtClean="0"/>
              <a:t>7/27/2015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Cohen Chap 13 - Multiple Comparisons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983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BB052-23E7-4B7D-8887-7C9A087AFF7E}" type="datetime1">
              <a:rPr lang="en-US" smtClean="0"/>
              <a:t>7/27/2015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Cohen Chap 13 - Multiple Comparisons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5160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54F45-174B-43C8-9A57-238A510789D3}" type="datetime1">
              <a:rPr lang="en-US" smtClean="0"/>
              <a:t>7/27/2015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Cohen Chap 13 - Multiple Comparisons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591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6" name="Group 525"/>
          <p:cNvGrpSpPr/>
          <p:nvPr/>
        </p:nvGrpSpPr>
        <p:grpSpPr>
          <a:xfrm>
            <a:off x="0" y="420256"/>
            <a:ext cx="12188952" cy="3795497"/>
            <a:chOff x="0" y="420256"/>
            <a:chExt cx="12188952" cy="3795497"/>
          </a:xfrm>
        </p:grpSpPr>
        <p:cxnSp>
          <p:nvCxnSpPr>
            <p:cNvPr id="527" name="Straight Connector 526"/>
            <p:cNvCxnSpPr/>
            <p:nvPr/>
          </p:nvCxnSpPr>
          <p:spPr>
            <a:xfrm>
              <a:off x="0" y="4215753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8" name="Straight Connector 527"/>
            <p:cNvCxnSpPr/>
            <p:nvPr/>
          </p:nvCxnSpPr>
          <p:spPr>
            <a:xfrm>
              <a:off x="0" y="3794032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9" name="Straight Connector 528"/>
            <p:cNvCxnSpPr/>
            <p:nvPr/>
          </p:nvCxnSpPr>
          <p:spPr>
            <a:xfrm>
              <a:off x="0" y="3372310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0" name="Straight Connector 529"/>
            <p:cNvCxnSpPr/>
            <p:nvPr/>
          </p:nvCxnSpPr>
          <p:spPr>
            <a:xfrm>
              <a:off x="0" y="2950588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1" name="Straight Connector 530"/>
            <p:cNvCxnSpPr/>
            <p:nvPr/>
          </p:nvCxnSpPr>
          <p:spPr>
            <a:xfrm>
              <a:off x="0" y="2528866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2" name="Straight Connector 531"/>
            <p:cNvCxnSpPr/>
            <p:nvPr/>
          </p:nvCxnSpPr>
          <p:spPr>
            <a:xfrm>
              <a:off x="0" y="2107144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3" name="Straight Connector 532"/>
            <p:cNvCxnSpPr/>
            <p:nvPr/>
          </p:nvCxnSpPr>
          <p:spPr>
            <a:xfrm>
              <a:off x="0" y="1685422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4" name="Straight Connector 533"/>
            <p:cNvCxnSpPr/>
            <p:nvPr/>
          </p:nvCxnSpPr>
          <p:spPr>
            <a:xfrm>
              <a:off x="0" y="1263700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5" name="Straight Connector 534"/>
            <p:cNvCxnSpPr/>
            <p:nvPr/>
          </p:nvCxnSpPr>
          <p:spPr>
            <a:xfrm>
              <a:off x="0" y="841978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6" name="Straight Connector 535"/>
            <p:cNvCxnSpPr/>
            <p:nvPr/>
          </p:nvCxnSpPr>
          <p:spPr>
            <a:xfrm>
              <a:off x="0" y="420256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7" name="Rectangle 379"/>
          <p:cNvSpPr/>
          <p:nvPr/>
        </p:nvSpPr>
        <p:spPr>
          <a:xfrm rot="18900000" flipV="1">
            <a:off x="9445819" y="-965459"/>
            <a:ext cx="13717" cy="6493220"/>
          </a:xfrm>
          <a:custGeom>
            <a:avLst/>
            <a:gdLst/>
            <a:ahLst/>
            <a:cxnLst/>
            <a:rect l="l" t="t" r="r" b="b"/>
            <a:pathLst>
              <a:path w="13717" h="6493220">
                <a:moveTo>
                  <a:pt x="1" y="6493220"/>
                </a:moveTo>
                <a:lnTo>
                  <a:pt x="13717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8" name="Rectangle 56"/>
          <p:cNvSpPr/>
          <p:nvPr/>
        </p:nvSpPr>
        <p:spPr>
          <a:xfrm>
            <a:off x="0" y="0"/>
            <a:ext cx="11816540" cy="4572004"/>
          </a:xfrm>
          <a:custGeom>
            <a:avLst/>
            <a:gdLst/>
            <a:ahLst/>
            <a:cxnLst/>
            <a:rect l="l" t="t" r="r" b="b"/>
            <a:pathLst>
              <a:path w="11816540" h="4572004">
                <a:moveTo>
                  <a:pt x="11802824" y="4"/>
                </a:moveTo>
                <a:lnTo>
                  <a:pt x="11816540" y="4"/>
                </a:lnTo>
                <a:lnTo>
                  <a:pt x="11816540" y="4572004"/>
                </a:lnTo>
                <a:lnTo>
                  <a:pt x="11802824" y="4572004"/>
                </a:lnTo>
                <a:close/>
                <a:moveTo>
                  <a:pt x="5901406" y="4"/>
                </a:moveTo>
                <a:lnTo>
                  <a:pt x="5915122" y="4"/>
                </a:lnTo>
                <a:lnTo>
                  <a:pt x="5915122" y="4572004"/>
                </a:lnTo>
                <a:lnTo>
                  <a:pt x="5901406" y="4572004"/>
                </a:lnTo>
                <a:close/>
                <a:moveTo>
                  <a:pt x="10959754" y="3"/>
                </a:moveTo>
                <a:lnTo>
                  <a:pt x="10973470" y="3"/>
                </a:lnTo>
                <a:lnTo>
                  <a:pt x="10973470" y="4572003"/>
                </a:lnTo>
                <a:lnTo>
                  <a:pt x="10959754" y="4572003"/>
                </a:lnTo>
                <a:close/>
                <a:moveTo>
                  <a:pt x="5058348" y="3"/>
                </a:moveTo>
                <a:lnTo>
                  <a:pt x="5072064" y="3"/>
                </a:lnTo>
                <a:lnTo>
                  <a:pt x="5072064" y="4572003"/>
                </a:lnTo>
                <a:lnTo>
                  <a:pt x="5058348" y="4572003"/>
                </a:lnTo>
                <a:close/>
                <a:moveTo>
                  <a:pt x="11381283" y="2"/>
                </a:moveTo>
                <a:lnTo>
                  <a:pt x="11394999" y="2"/>
                </a:lnTo>
                <a:lnTo>
                  <a:pt x="11394999" y="4572002"/>
                </a:lnTo>
                <a:lnTo>
                  <a:pt x="11381283" y="4572002"/>
                </a:lnTo>
                <a:close/>
                <a:moveTo>
                  <a:pt x="10538225" y="2"/>
                </a:moveTo>
                <a:lnTo>
                  <a:pt x="10551941" y="2"/>
                </a:lnTo>
                <a:lnTo>
                  <a:pt x="10551941" y="4572002"/>
                </a:lnTo>
                <a:lnTo>
                  <a:pt x="10538225" y="4572002"/>
                </a:lnTo>
                <a:close/>
                <a:moveTo>
                  <a:pt x="10116696" y="2"/>
                </a:moveTo>
                <a:lnTo>
                  <a:pt x="10130412" y="2"/>
                </a:lnTo>
                <a:lnTo>
                  <a:pt x="10130412" y="4572002"/>
                </a:lnTo>
                <a:lnTo>
                  <a:pt x="10116696" y="4572002"/>
                </a:lnTo>
                <a:close/>
                <a:moveTo>
                  <a:pt x="6322935" y="2"/>
                </a:moveTo>
                <a:lnTo>
                  <a:pt x="6336651" y="2"/>
                </a:lnTo>
                <a:lnTo>
                  <a:pt x="6336651" y="4572002"/>
                </a:lnTo>
                <a:lnTo>
                  <a:pt x="6322935" y="4572002"/>
                </a:lnTo>
                <a:close/>
                <a:moveTo>
                  <a:pt x="5479877" y="2"/>
                </a:moveTo>
                <a:lnTo>
                  <a:pt x="5493593" y="2"/>
                </a:lnTo>
                <a:lnTo>
                  <a:pt x="5493593" y="4572002"/>
                </a:lnTo>
                <a:lnTo>
                  <a:pt x="5479877" y="4572002"/>
                </a:lnTo>
                <a:close/>
                <a:moveTo>
                  <a:pt x="4636819" y="2"/>
                </a:moveTo>
                <a:lnTo>
                  <a:pt x="4650535" y="2"/>
                </a:lnTo>
                <a:lnTo>
                  <a:pt x="4650535" y="4572002"/>
                </a:lnTo>
                <a:lnTo>
                  <a:pt x="4636819" y="4572002"/>
                </a:lnTo>
                <a:close/>
                <a:moveTo>
                  <a:pt x="4215290" y="2"/>
                </a:moveTo>
                <a:lnTo>
                  <a:pt x="4229006" y="2"/>
                </a:lnTo>
                <a:lnTo>
                  <a:pt x="4229006" y="4572002"/>
                </a:lnTo>
                <a:lnTo>
                  <a:pt x="4215290" y="4572002"/>
                </a:lnTo>
                <a:close/>
                <a:moveTo>
                  <a:pt x="421529" y="2"/>
                </a:moveTo>
                <a:lnTo>
                  <a:pt x="435245" y="2"/>
                </a:lnTo>
                <a:lnTo>
                  <a:pt x="435245" y="4572002"/>
                </a:lnTo>
                <a:lnTo>
                  <a:pt x="421529" y="4572002"/>
                </a:lnTo>
                <a:close/>
                <a:moveTo>
                  <a:pt x="0" y="2"/>
                </a:moveTo>
                <a:lnTo>
                  <a:pt x="13716" y="2"/>
                </a:lnTo>
                <a:lnTo>
                  <a:pt x="13716" y="4572002"/>
                </a:lnTo>
                <a:lnTo>
                  <a:pt x="0" y="4572002"/>
                </a:lnTo>
                <a:close/>
                <a:moveTo>
                  <a:pt x="9273638" y="1"/>
                </a:moveTo>
                <a:lnTo>
                  <a:pt x="9287354" y="1"/>
                </a:lnTo>
                <a:lnTo>
                  <a:pt x="9287354" y="4572001"/>
                </a:lnTo>
                <a:lnTo>
                  <a:pt x="9273638" y="4572001"/>
                </a:lnTo>
                <a:close/>
                <a:moveTo>
                  <a:pt x="3372232" y="1"/>
                </a:moveTo>
                <a:lnTo>
                  <a:pt x="3385948" y="1"/>
                </a:lnTo>
                <a:lnTo>
                  <a:pt x="3385948" y="4572001"/>
                </a:lnTo>
                <a:lnTo>
                  <a:pt x="3372232" y="4572001"/>
                </a:lnTo>
                <a:close/>
                <a:moveTo>
                  <a:pt x="9695167" y="0"/>
                </a:moveTo>
                <a:lnTo>
                  <a:pt x="9708883" y="0"/>
                </a:lnTo>
                <a:lnTo>
                  <a:pt x="9708883" y="4572000"/>
                </a:lnTo>
                <a:lnTo>
                  <a:pt x="9695167" y="4572000"/>
                </a:lnTo>
                <a:close/>
                <a:moveTo>
                  <a:pt x="8852109" y="0"/>
                </a:moveTo>
                <a:lnTo>
                  <a:pt x="8865825" y="0"/>
                </a:lnTo>
                <a:lnTo>
                  <a:pt x="8865825" y="4572000"/>
                </a:lnTo>
                <a:lnTo>
                  <a:pt x="8852109" y="4572000"/>
                </a:lnTo>
                <a:close/>
                <a:moveTo>
                  <a:pt x="8430580" y="0"/>
                </a:moveTo>
                <a:lnTo>
                  <a:pt x="8444296" y="0"/>
                </a:lnTo>
                <a:lnTo>
                  <a:pt x="8444296" y="4572000"/>
                </a:lnTo>
                <a:lnTo>
                  <a:pt x="8430580" y="4572000"/>
                </a:lnTo>
                <a:close/>
                <a:moveTo>
                  <a:pt x="8009051" y="0"/>
                </a:moveTo>
                <a:lnTo>
                  <a:pt x="8022767" y="0"/>
                </a:lnTo>
                <a:lnTo>
                  <a:pt x="8022767" y="4572000"/>
                </a:lnTo>
                <a:lnTo>
                  <a:pt x="8009051" y="4572000"/>
                </a:lnTo>
                <a:close/>
                <a:moveTo>
                  <a:pt x="7587522" y="0"/>
                </a:moveTo>
                <a:lnTo>
                  <a:pt x="7601238" y="0"/>
                </a:lnTo>
                <a:lnTo>
                  <a:pt x="7601238" y="4572000"/>
                </a:lnTo>
                <a:lnTo>
                  <a:pt x="7587522" y="4572000"/>
                </a:lnTo>
                <a:close/>
                <a:moveTo>
                  <a:pt x="7165993" y="0"/>
                </a:moveTo>
                <a:lnTo>
                  <a:pt x="7179709" y="0"/>
                </a:lnTo>
                <a:lnTo>
                  <a:pt x="7179709" y="4572000"/>
                </a:lnTo>
                <a:lnTo>
                  <a:pt x="7165993" y="4572000"/>
                </a:lnTo>
                <a:close/>
                <a:moveTo>
                  <a:pt x="6744464" y="0"/>
                </a:moveTo>
                <a:lnTo>
                  <a:pt x="6758180" y="0"/>
                </a:lnTo>
                <a:lnTo>
                  <a:pt x="6758180" y="4572000"/>
                </a:lnTo>
                <a:lnTo>
                  <a:pt x="6744464" y="4572000"/>
                </a:lnTo>
                <a:close/>
                <a:moveTo>
                  <a:pt x="3793761" y="0"/>
                </a:moveTo>
                <a:lnTo>
                  <a:pt x="3807477" y="0"/>
                </a:lnTo>
                <a:lnTo>
                  <a:pt x="3807477" y="4572000"/>
                </a:lnTo>
                <a:lnTo>
                  <a:pt x="3793761" y="4572000"/>
                </a:lnTo>
                <a:close/>
                <a:moveTo>
                  <a:pt x="2950703" y="0"/>
                </a:moveTo>
                <a:lnTo>
                  <a:pt x="2964419" y="0"/>
                </a:lnTo>
                <a:lnTo>
                  <a:pt x="2964419" y="4572000"/>
                </a:lnTo>
                <a:lnTo>
                  <a:pt x="2950703" y="4572000"/>
                </a:lnTo>
                <a:close/>
                <a:moveTo>
                  <a:pt x="2529174" y="0"/>
                </a:moveTo>
                <a:lnTo>
                  <a:pt x="2542890" y="0"/>
                </a:lnTo>
                <a:lnTo>
                  <a:pt x="2542890" y="4572000"/>
                </a:lnTo>
                <a:lnTo>
                  <a:pt x="2529174" y="4572000"/>
                </a:lnTo>
                <a:close/>
                <a:moveTo>
                  <a:pt x="2107645" y="0"/>
                </a:moveTo>
                <a:lnTo>
                  <a:pt x="2121361" y="0"/>
                </a:lnTo>
                <a:lnTo>
                  <a:pt x="2121361" y="4572000"/>
                </a:lnTo>
                <a:lnTo>
                  <a:pt x="2107645" y="4572000"/>
                </a:lnTo>
                <a:close/>
                <a:moveTo>
                  <a:pt x="1686116" y="0"/>
                </a:moveTo>
                <a:lnTo>
                  <a:pt x="1699832" y="0"/>
                </a:lnTo>
                <a:lnTo>
                  <a:pt x="1699832" y="4572000"/>
                </a:lnTo>
                <a:lnTo>
                  <a:pt x="1686116" y="4572000"/>
                </a:lnTo>
                <a:close/>
                <a:moveTo>
                  <a:pt x="1264587" y="0"/>
                </a:moveTo>
                <a:lnTo>
                  <a:pt x="1278303" y="0"/>
                </a:lnTo>
                <a:lnTo>
                  <a:pt x="1278303" y="4572000"/>
                </a:lnTo>
                <a:lnTo>
                  <a:pt x="1264587" y="4572000"/>
                </a:lnTo>
                <a:close/>
                <a:moveTo>
                  <a:pt x="843058" y="0"/>
                </a:moveTo>
                <a:lnTo>
                  <a:pt x="856774" y="0"/>
                </a:lnTo>
                <a:lnTo>
                  <a:pt x="856774" y="4572000"/>
                </a:lnTo>
                <a:lnTo>
                  <a:pt x="843058" y="457200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9" name="Rectangle 87"/>
          <p:cNvSpPr/>
          <p:nvPr/>
        </p:nvSpPr>
        <p:spPr>
          <a:xfrm rot="2700000">
            <a:off x="2311242" y="-967047"/>
            <a:ext cx="13716" cy="6570294"/>
          </a:xfrm>
          <a:custGeom>
            <a:avLst/>
            <a:gdLst/>
            <a:ahLst/>
            <a:cxnLst/>
            <a:rect l="l" t="t" r="r" b="b"/>
            <a:pathLst>
              <a:path w="13716" h="6570294">
                <a:moveTo>
                  <a:pt x="0" y="6556578"/>
                </a:moveTo>
                <a:lnTo>
                  <a:pt x="13716" y="6570294"/>
                </a:lnTo>
                <a:lnTo>
                  <a:pt x="13716" y="6570294"/>
                </a:lnTo>
                <a:lnTo>
                  <a:pt x="0" y="6556578"/>
                </a:lnTo>
                <a:close/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0" name="Rectangle 88"/>
          <p:cNvSpPr/>
          <p:nvPr/>
        </p:nvSpPr>
        <p:spPr>
          <a:xfrm rot="2700000">
            <a:off x="3186527" y="-953751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1" name="Rectangle 89"/>
          <p:cNvSpPr/>
          <p:nvPr/>
        </p:nvSpPr>
        <p:spPr>
          <a:xfrm rot="2700000">
            <a:off x="4029713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7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2" name="Rectangle 90"/>
          <p:cNvSpPr/>
          <p:nvPr/>
        </p:nvSpPr>
        <p:spPr>
          <a:xfrm rot="2700000">
            <a:off x="4872899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3" name="Rectangle 91"/>
          <p:cNvSpPr/>
          <p:nvPr/>
        </p:nvSpPr>
        <p:spPr>
          <a:xfrm rot="2700000">
            <a:off x="5716086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13716"/>
                </a:moveTo>
                <a:lnTo>
                  <a:pt x="13716" y="0"/>
                </a:lnTo>
                <a:lnTo>
                  <a:pt x="13716" y="6465785"/>
                </a:lnTo>
                <a:lnTo>
                  <a:pt x="0" y="6479501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4" name="Rectangle 92"/>
          <p:cNvSpPr/>
          <p:nvPr/>
        </p:nvSpPr>
        <p:spPr>
          <a:xfrm rot="2700000">
            <a:off x="6559272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5" name="Rectangle 93"/>
          <p:cNvSpPr/>
          <p:nvPr/>
        </p:nvSpPr>
        <p:spPr>
          <a:xfrm rot="2700000">
            <a:off x="7402457" y="-944051"/>
            <a:ext cx="13717" cy="6479502"/>
          </a:xfrm>
          <a:custGeom>
            <a:avLst/>
            <a:gdLst/>
            <a:ahLst/>
            <a:cxnLst/>
            <a:rect l="l" t="t" r="r" b="b"/>
            <a:pathLst>
              <a:path w="13717" h="6479502">
                <a:moveTo>
                  <a:pt x="0" y="13716"/>
                </a:moveTo>
                <a:lnTo>
                  <a:pt x="13717" y="0"/>
                </a:lnTo>
                <a:lnTo>
                  <a:pt x="13716" y="6465787"/>
                </a:lnTo>
                <a:lnTo>
                  <a:pt x="1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6" name="Rectangle 94"/>
          <p:cNvSpPr/>
          <p:nvPr/>
        </p:nvSpPr>
        <p:spPr>
          <a:xfrm rot="2700000">
            <a:off x="8245644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7" name="Rectangle 95"/>
          <p:cNvSpPr/>
          <p:nvPr/>
        </p:nvSpPr>
        <p:spPr>
          <a:xfrm rot="2700000">
            <a:off x="9088831" y="-953750"/>
            <a:ext cx="13717" cy="6479503"/>
          </a:xfrm>
          <a:custGeom>
            <a:avLst/>
            <a:gdLst/>
            <a:ahLst/>
            <a:cxnLst/>
            <a:rect l="l" t="t" r="r" b="b"/>
            <a:pathLst>
              <a:path w="13717" h="6479503">
                <a:moveTo>
                  <a:pt x="13717" y="0"/>
                </a:moveTo>
                <a:lnTo>
                  <a:pt x="13716" y="6465787"/>
                </a:lnTo>
                <a:lnTo>
                  <a:pt x="0" y="6479503"/>
                </a:lnTo>
                <a:lnTo>
                  <a:pt x="1" y="1371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8" name="Rectangle 96"/>
          <p:cNvSpPr/>
          <p:nvPr/>
        </p:nvSpPr>
        <p:spPr>
          <a:xfrm rot="2700000">
            <a:off x="9912896" y="-907596"/>
            <a:ext cx="13716" cy="6425429"/>
          </a:xfrm>
          <a:custGeom>
            <a:avLst/>
            <a:gdLst/>
            <a:ahLst/>
            <a:cxnLst/>
            <a:rect l="l" t="t" r="r" b="b"/>
            <a:pathLst>
              <a:path w="13716" h="6425429">
                <a:moveTo>
                  <a:pt x="0" y="0"/>
                </a:moveTo>
                <a:lnTo>
                  <a:pt x="13716" y="13717"/>
                </a:lnTo>
                <a:lnTo>
                  <a:pt x="13716" y="6411713"/>
                </a:lnTo>
                <a:lnTo>
                  <a:pt x="0" y="642542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9" name="Rectangle 97"/>
          <p:cNvSpPr/>
          <p:nvPr/>
        </p:nvSpPr>
        <p:spPr>
          <a:xfrm rot="2700000">
            <a:off x="10334491" y="110221"/>
            <a:ext cx="13717" cy="5232981"/>
          </a:xfrm>
          <a:custGeom>
            <a:avLst/>
            <a:gdLst/>
            <a:ahLst/>
            <a:cxnLst/>
            <a:rect l="l" t="t" r="r" b="b"/>
            <a:pathLst>
              <a:path w="13717" h="5232981">
                <a:moveTo>
                  <a:pt x="0" y="0"/>
                </a:moveTo>
                <a:lnTo>
                  <a:pt x="13717" y="13716"/>
                </a:lnTo>
                <a:lnTo>
                  <a:pt x="13717" y="5219264"/>
                </a:lnTo>
                <a:lnTo>
                  <a:pt x="1" y="5232981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0" name="Rectangle 98"/>
          <p:cNvSpPr/>
          <p:nvPr/>
        </p:nvSpPr>
        <p:spPr>
          <a:xfrm rot="2700000">
            <a:off x="10756084" y="1128037"/>
            <a:ext cx="13716" cy="4040537"/>
          </a:xfrm>
          <a:custGeom>
            <a:avLst/>
            <a:gdLst/>
            <a:ahLst/>
            <a:cxnLst/>
            <a:rect l="l" t="t" r="r" b="b"/>
            <a:pathLst>
              <a:path w="13716" h="4040537">
                <a:moveTo>
                  <a:pt x="0" y="0"/>
                </a:moveTo>
                <a:lnTo>
                  <a:pt x="13716" y="13716"/>
                </a:lnTo>
                <a:lnTo>
                  <a:pt x="13715" y="4026822"/>
                </a:lnTo>
                <a:lnTo>
                  <a:pt x="1" y="404053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1" name="Rectangle 99"/>
          <p:cNvSpPr/>
          <p:nvPr/>
        </p:nvSpPr>
        <p:spPr>
          <a:xfrm rot="2700000">
            <a:off x="11177678" y="2145853"/>
            <a:ext cx="13716" cy="2848091"/>
          </a:xfrm>
          <a:custGeom>
            <a:avLst/>
            <a:gdLst/>
            <a:ahLst/>
            <a:cxnLst/>
            <a:rect l="l" t="t" r="r" b="b"/>
            <a:pathLst>
              <a:path w="13716" h="2848091">
                <a:moveTo>
                  <a:pt x="0" y="0"/>
                </a:moveTo>
                <a:lnTo>
                  <a:pt x="13716" y="13716"/>
                </a:lnTo>
                <a:lnTo>
                  <a:pt x="13715" y="2834375"/>
                </a:lnTo>
                <a:lnTo>
                  <a:pt x="0" y="2848091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2" name="Rectangle 100"/>
          <p:cNvSpPr/>
          <p:nvPr/>
        </p:nvSpPr>
        <p:spPr>
          <a:xfrm rot="2700000">
            <a:off x="11599272" y="3163669"/>
            <a:ext cx="13715" cy="1655644"/>
          </a:xfrm>
          <a:custGeom>
            <a:avLst/>
            <a:gdLst/>
            <a:ahLst/>
            <a:cxnLst/>
            <a:rect l="l" t="t" r="r" b="b"/>
            <a:pathLst>
              <a:path w="13715" h="1655644">
                <a:moveTo>
                  <a:pt x="0" y="0"/>
                </a:moveTo>
                <a:lnTo>
                  <a:pt x="13715" y="13716"/>
                </a:lnTo>
                <a:lnTo>
                  <a:pt x="13715" y="1641929"/>
                </a:lnTo>
                <a:lnTo>
                  <a:pt x="0" y="1655644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3" name="Rectangle 101"/>
          <p:cNvSpPr/>
          <p:nvPr/>
        </p:nvSpPr>
        <p:spPr>
          <a:xfrm rot="2700000">
            <a:off x="12020868" y="4181493"/>
            <a:ext cx="13715" cy="463189"/>
          </a:xfrm>
          <a:custGeom>
            <a:avLst/>
            <a:gdLst/>
            <a:ahLst/>
            <a:cxnLst/>
            <a:rect l="l" t="t" r="r" b="b"/>
            <a:pathLst>
              <a:path w="13715" h="463189">
                <a:moveTo>
                  <a:pt x="1" y="0"/>
                </a:moveTo>
                <a:lnTo>
                  <a:pt x="13715" y="13716"/>
                </a:lnTo>
                <a:lnTo>
                  <a:pt x="13715" y="449474"/>
                </a:lnTo>
                <a:lnTo>
                  <a:pt x="0" y="46318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4" name="Rectangle 102"/>
          <p:cNvSpPr/>
          <p:nvPr/>
        </p:nvSpPr>
        <p:spPr>
          <a:xfrm rot="2700000">
            <a:off x="203277" y="-93899"/>
            <a:ext cx="13716" cy="608068"/>
          </a:xfrm>
          <a:custGeom>
            <a:avLst/>
            <a:gdLst/>
            <a:ahLst/>
            <a:cxnLst/>
            <a:rect l="l" t="t" r="r" b="b"/>
            <a:pathLst>
              <a:path w="13716" h="608068">
                <a:moveTo>
                  <a:pt x="0" y="13716"/>
                </a:moveTo>
                <a:lnTo>
                  <a:pt x="13716" y="0"/>
                </a:lnTo>
                <a:lnTo>
                  <a:pt x="13716" y="608068"/>
                </a:lnTo>
                <a:lnTo>
                  <a:pt x="0" y="59435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5" name="Rectangle 103"/>
          <p:cNvSpPr/>
          <p:nvPr/>
        </p:nvSpPr>
        <p:spPr>
          <a:xfrm rot="2700000">
            <a:off x="624870" y="-268529"/>
            <a:ext cx="13716" cy="1800514"/>
          </a:xfrm>
          <a:custGeom>
            <a:avLst/>
            <a:gdLst/>
            <a:ahLst/>
            <a:cxnLst/>
            <a:rect l="l" t="t" r="r" b="b"/>
            <a:pathLst>
              <a:path w="13716" h="1800514">
                <a:moveTo>
                  <a:pt x="0" y="13716"/>
                </a:moveTo>
                <a:lnTo>
                  <a:pt x="13716" y="0"/>
                </a:lnTo>
                <a:lnTo>
                  <a:pt x="13716" y="1800514"/>
                </a:lnTo>
                <a:lnTo>
                  <a:pt x="0" y="178679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6" name="Rectangle 104"/>
          <p:cNvSpPr/>
          <p:nvPr/>
        </p:nvSpPr>
        <p:spPr>
          <a:xfrm rot="2700000">
            <a:off x="1046463" y="-443158"/>
            <a:ext cx="13716" cy="2992958"/>
          </a:xfrm>
          <a:custGeom>
            <a:avLst/>
            <a:gdLst/>
            <a:ahLst/>
            <a:cxnLst/>
            <a:rect l="l" t="t" r="r" b="b"/>
            <a:pathLst>
              <a:path w="13716" h="2992958">
                <a:moveTo>
                  <a:pt x="0" y="13716"/>
                </a:moveTo>
                <a:lnTo>
                  <a:pt x="13716" y="0"/>
                </a:lnTo>
                <a:lnTo>
                  <a:pt x="13716" y="2992958"/>
                </a:lnTo>
                <a:lnTo>
                  <a:pt x="0" y="297924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7" name="Rectangle 105"/>
          <p:cNvSpPr/>
          <p:nvPr/>
        </p:nvSpPr>
        <p:spPr>
          <a:xfrm rot="2700000">
            <a:off x="1468056" y="-617788"/>
            <a:ext cx="13716" cy="4185404"/>
          </a:xfrm>
          <a:custGeom>
            <a:avLst/>
            <a:gdLst/>
            <a:ahLst/>
            <a:cxnLst/>
            <a:rect l="l" t="t" r="r" b="b"/>
            <a:pathLst>
              <a:path w="13716" h="4185404">
                <a:moveTo>
                  <a:pt x="0" y="13716"/>
                </a:moveTo>
                <a:lnTo>
                  <a:pt x="13716" y="0"/>
                </a:lnTo>
                <a:lnTo>
                  <a:pt x="13716" y="4185404"/>
                </a:lnTo>
                <a:lnTo>
                  <a:pt x="0" y="417168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8" name="Rectangle 106"/>
          <p:cNvSpPr/>
          <p:nvPr/>
        </p:nvSpPr>
        <p:spPr>
          <a:xfrm rot="2700000">
            <a:off x="1889649" y="-792416"/>
            <a:ext cx="13716" cy="5377849"/>
          </a:xfrm>
          <a:custGeom>
            <a:avLst/>
            <a:gdLst/>
            <a:ahLst/>
            <a:cxnLst/>
            <a:rect l="l" t="t" r="r" b="b"/>
            <a:pathLst>
              <a:path w="13716" h="5377849">
                <a:moveTo>
                  <a:pt x="0" y="13716"/>
                </a:moveTo>
                <a:lnTo>
                  <a:pt x="13716" y="0"/>
                </a:lnTo>
                <a:lnTo>
                  <a:pt x="13716" y="5377849"/>
                </a:lnTo>
                <a:lnTo>
                  <a:pt x="0" y="536413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9" name="Rectangle 148"/>
          <p:cNvSpPr/>
          <p:nvPr/>
        </p:nvSpPr>
        <p:spPr>
          <a:xfrm rot="18900000" flipV="1">
            <a:off x="2070569" y="-450209"/>
            <a:ext cx="13716" cy="5889566"/>
          </a:xfrm>
          <a:custGeom>
            <a:avLst/>
            <a:gdLst/>
            <a:ahLst/>
            <a:cxnLst/>
            <a:rect l="l" t="t" r="r" b="b"/>
            <a:pathLst>
              <a:path w="13716" h="5889566">
                <a:moveTo>
                  <a:pt x="13716" y="5889566"/>
                </a:moveTo>
                <a:lnTo>
                  <a:pt x="13716" y="0"/>
                </a:lnTo>
                <a:lnTo>
                  <a:pt x="0" y="13716"/>
                </a:lnTo>
                <a:lnTo>
                  <a:pt x="0" y="587585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0" name="Rectangle 323"/>
          <p:cNvSpPr/>
          <p:nvPr/>
        </p:nvSpPr>
        <p:spPr>
          <a:xfrm rot="18900000" flipV="1">
            <a:off x="1648976" y="567610"/>
            <a:ext cx="13716" cy="4697119"/>
          </a:xfrm>
          <a:custGeom>
            <a:avLst/>
            <a:gdLst/>
            <a:ahLst/>
            <a:cxnLst/>
            <a:rect l="l" t="t" r="r" b="b"/>
            <a:pathLst>
              <a:path w="13716" h="4697119">
                <a:moveTo>
                  <a:pt x="13716" y="4697119"/>
                </a:moveTo>
                <a:lnTo>
                  <a:pt x="13716" y="0"/>
                </a:lnTo>
                <a:lnTo>
                  <a:pt x="0" y="13716"/>
                </a:lnTo>
                <a:lnTo>
                  <a:pt x="0" y="46834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1" name="Rectangle 324"/>
          <p:cNvSpPr/>
          <p:nvPr/>
        </p:nvSpPr>
        <p:spPr>
          <a:xfrm rot="18900000" flipV="1">
            <a:off x="1227383" y="1585424"/>
            <a:ext cx="13716" cy="3504674"/>
          </a:xfrm>
          <a:custGeom>
            <a:avLst/>
            <a:gdLst/>
            <a:ahLst/>
            <a:cxnLst/>
            <a:rect l="l" t="t" r="r" b="b"/>
            <a:pathLst>
              <a:path w="13716" h="3504674">
                <a:moveTo>
                  <a:pt x="13716" y="3504674"/>
                </a:moveTo>
                <a:lnTo>
                  <a:pt x="13716" y="0"/>
                </a:lnTo>
                <a:lnTo>
                  <a:pt x="0" y="13716"/>
                </a:lnTo>
                <a:lnTo>
                  <a:pt x="0" y="349095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2" name="Rectangle 325"/>
          <p:cNvSpPr/>
          <p:nvPr/>
        </p:nvSpPr>
        <p:spPr>
          <a:xfrm rot="18900000" flipV="1">
            <a:off x="805790" y="2603242"/>
            <a:ext cx="13716" cy="2312226"/>
          </a:xfrm>
          <a:custGeom>
            <a:avLst/>
            <a:gdLst/>
            <a:ahLst/>
            <a:cxnLst/>
            <a:rect l="l" t="t" r="r" b="b"/>
            <a:pathLst>
              <a:path w="13716" h="2312226">
                <a:moveTo>
                  <a:pt x="13716" y="2312226"/>
                </a:moveTo>
                <a:lnTo>
                  <a:pt x="13716" y="0"/>
                </a:lnTo>
                <a:lnTo>
                  <a:pt x="0" y="13716"/>
                </a:lnTo>
                <a:lnTo>
                  <a:pt x="0" y="229851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3" name="Rectangle 326"/>
          <p:cNvSpPr/>
          <p:nvPr/>
        </p:nvSpPr>
        <p:spPr>
          <a:xfrm rot="18900000" flipV="1">
            <a:off x="384198" y="3621057"/>
            <a:ext cx="13716" cy="1119782"/>
          </a:xfrm>
          <a:custGeom>
            <a:avLst/>
            <a:gdLst/>
            <a:ahLst/>
            <a:cxnLst/>
            <a:rect l="l" t="t" r="r" b="b"/>
            <a:pathLst>
              <a:path w="13716" h="1119782">
                <a:moveTo>
                  <a:pt x="13716" y="1119782"/>
                </a:moveTo>
                <a:lnTo>
                  <a:pt x="13716" y="0"/>
                </a:lnTo>
                <a:lnTo>
                  <a:pt x="0" y="13716"/>
                </a:lnTo>
                <a:lnTo>
                  <a:pt x="0" y="110606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4" name="Rectangle 371"/>
          <p:cNvSpPr/>
          <p:nvPr/>
        </p:nvSpPr>
        <p:spPr>
          <a:xfrm rot="18900000" flipV="1">
            <a:off x="2705180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5" name="Rectangle 373"/>
          <p:cNvSpPr/>
          <p:nvPr/>
        </p:nvSpPr>
        <p:spPr>
          <a:xfrm rot="18900000" flipV="1">
            <a:off x="4391552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5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6" name="Rectangle 375"/>
          <p:cNvSpPr/>
          <p:nvPr/>
        </p:nvSpPr>
        <p:spPr>
          <a:xfrm rot="18900000" flipV="1">
            <a:off x="6077925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6479501"/>
                </a:moveTo>
                <a:lnTo>
                  <a:pt x="13716" y="6465785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7" name="Rectangle 376"/>
          <p:cNvSpPr/>
          <p:nvPr/>
        </p:nvSpPr>
        <p:spPr>
          <a:xfrm rot="18900000" flipV="1">
            <a:off x="6916261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13716" y="6479504"/>
                </a:moveTo>
                <a:lnTo>
                  <a:pt x="13716" y="0"/>
                </a:lnTo>
                <a:lnTo>
                  <a:pt x="0" y="13717"/>
                </a:lnTo>
                <a:lnTo>
                  <a:pt x="0" y="649321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8" name="Rectangle 377"/>
          <p:cNvSpPr/>
          <p:nvPr/>
        </p:nvSpPr>
        <p:spPr>
          <a:xfrm rot="18900000" flipV="1">
            <a:off x="7759447" y="-965458"/>
            <a:ext cx="13717" cy="6493219"/>
          </a:xfrm>
          <a:custGeom>
            <a:avLst/>
            <a:gdLst/>
            <a:ahLst/>
            <a:cxnLst/>
            <a:rect l="l" t="t" r="r" b="b"/>
            <a:pathLst>
              <a:path w="13717" h="6493219">
                <a:moveTo>
                  <a:pt x="0" y="6493219"/>
                </a:moveTo>
                <a:lnTo>
                  <a:pt x="13716" y="6479502"/>
                </a:lnTo>
                <a:lnTo>
                  <a:pt x="13717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9" name="Rectangle 378"/>
          <p:cNvSpPr/>
          <p:nvPr/>
        </p:nvSpPr>
        <p:spPr>
          <a:xfrm rot="18900000" flipV="1">
            <a:off x="8602633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13716" y="6479504"/>
                </a:moveTo>
                <a:lnTo>
                  <a:pt x="13716" y="0"/>
                </a:lnTo>
                <a:lnTo>
                  <a:pt x="0" y="13716"/>
                </a:lnTo>
                <a:lnTo>
                  <a:pt x="0" y="649321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0" name="Rectangle 138"/>
          <p:cNvSpPr/>
          <p:nvPr/>
        </p:nvSpPr>
        <p:spPr>
          <a:xfrm rot="18900000" flipV="1">
            <a:off x="10088968" y="-882602"/>
            <a:ext cx="13716" cy="5927431"/>
          </a:xfrm>
          <a:custGeom>
            <a:avLst/>
            <a:gdLst/>
            <a:ahLst/>
            <a:cxnLst/>
            <a:rect l="l" t="t" r="r" b="b"/>
            <a:pathLst>
              <a:path w="13716" h="5927431">
                <a:moveTo>
                  <a:pt x="0" y="5927431"/>
                </a:moveTo>
                <a:lnTo>
                  <a:pt x="13715" y="5913716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1" name="Rectangle 139"/>
          <p:cNvSpPr/>
          <p:nvPr/>
        </p:nvSpPr>
        <p:spPr>
          <a:xfrm rot="18900000" flipV="1">
            <a:off x="10510562" y="-707971"/>
            <a:ext cx="13716" cy="4734985"/>
          </a:xfrm>
          <a:custGeom>
            <a:avLst/>
            <a:gdLst/>
            <a:ahLst/>
            <a:cxnLst/>
            <a:rect l="l" t="t" r="r" b="b"/>
            <a:pathLst>
              <a:path w="13716" h="4734985">
                <a:moveTo>
                  <a:pt x="0" y="4734985"/>
                </a:moveTo>
                <a:lnTo>
                  <a:pt x="13715" y="4721270"/>
                </a:lnTo>
                <a:lnTo>
                  <a:pt x="13716" y="1371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2" name="Rectangle 140"/>
          <p:cNvSpPr/>
          <p:nvPr/>
        </p:nvSpPr>
        <p:spPr>
          <a:xfrm rot="18900000" flipV="1">
            <a:off x="10932155" y="-533342"/>
            <a:ext cx="13716" cy="3542540"/>
          </a:xfrm>
          <a:custGeom>
            <a:avLst/>
            <a:gdLst/>
            <a:ahLst/>
            <a:cxnLst/>
            <a:rect l="l" t="t" r="r" b="b"/>
            <a:pathLst>
              <a:path w="13716" h="3542540">
                <a:moveTo>
                  <a:pt x="0" y="3542540"/>
                </a:moveTo>
                <a:lnTo>
                  <a:pt x="13715" y="3528825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3" name="Rectangle 141"/>
          <p:cNvSpPr/>
          <p:nvPr/>
        </p:nvSpPr>
        <p:spPr>
          <a:xfrm rot="18900000" flipV="1">
            <a:off x="11353748" y="-358712"/>
            <a:ext cx="13716" cy="2350095"/>
          </a:xfrm>
          <a:custGeom>
            <a:avLst/>
            <a:gdLst/>
            <a:ahLst/>
            <a:cxnLst/>
            <a:rect l="l" t="t" r="r" b="b"/>
            <a:pathLst>
              <a:path w="13716" h="2350095">
                <a:moveTo>
                  <a:pt x="0" y="2350095"/>
                </a:moveTo>
                <a:lnTo>
                  <a:pt x="13715" y="2336380"/>
                </a:lnTo>
                <a:lnTo>
                  <a:pt x="13716" y="1371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4" name="Rectangle 142"/>
          <p:cNvSpPr/>
          <p:nvPr/>
        </p:nvSpPr>
        <p:spPr>
          <a:xfrm rot="18900000" flipV="1">
            <a:off x="11775341" y="-184083"/>
            <a:ext cx="13716" cy="1157650"/>
          </a:xfrm>
          <a:custGeom>
            <a:avLst/>
            <a:gdLst/>
            <a:ahLst/>
            <a:cxnLst/>
            <a:rect l="l" t="t" r="r" b="b"/>
            <a:pathLst>
              <a:path w="13716" h="1157650">
                <a:moveTo>
                  <a:pt x="0" y="1157650"/>
                </a:moveTo>
                <a:lnTo>
                  <a:pt x="13716" y="1143934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5" name="Rectangle 372"/>
          <p:cNvSpPr/>
          <p:nvPr/>
        </p:nvSpPr>
        <p:spPr>
          <a:xfrm rot="18900000" flipV="1">
            <a:off x="3543517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0" y="6493219"/>
                </a:moveTo>
                <a:lnTo>
                  <a:pt x="13716" y="6479503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6" name="Rectangle 374"/>
          <p:cNvSpPr/>
          <p:nvPr/>
        </p:nvSpPr>
        <p:spPr>
          <a:xfrm rot="18900000" flipV="1">
            <a:off x="5229889" y="-965458"/>
            <a:ext cx="13716" cy="6493220"/>
          </a:xfrm>
          <a:custGeom>
            <a:avLst/>
            <a:gdLst/>
            <a:ahLst/>
            <a:cxnLst/>
            <a:rect l="l" t="t" r="r" b="b"/>
            <a:pathLst>
              <a:path w="13716" h="6493220">
                <a:moveTo>
                  <a:pt x="0" y="6493220"/>
                </a:moveTo>
                <a:lnTo>
                  <a:pt x="13716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7" name="Teardrop 3"/>
          <p:cNvSpPr/>
          <p:nvPr/>
        </p:nvSpPr>
        <p:spPr>
          <a:xfrm rot="5400000" flipH="1" flipV="1">
            <a:off x="64427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8" name="Teardrop 3"/>
          <p:cNvSpPr/>
          <p:nvPr/>
        </p:nvSpPr>
        <p:spPr>
          <a:xfrm rot="5400000" flipH="1" flipV="1">
            <a:off x="-148774" y="258315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1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6" y="223846"/>
                </a:cubicBezTo>
                <a:lnTo>
                  <a:pt x="221347" y="232509"/>
                </a:lnTo>
                <a:cubicBezTo>
                  <a:pt x="224389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0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1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4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8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1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9" name="Teardrop 3"/>
          <p:cNvSpPr/>
          <p:nvPr/>
        </p:nvSpPr>
        <p:spPr>
          <a:xfrm rot="5400000" flipH="1" flipV="1">
            <a:off x="13875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0" name="Teardrop 3"/>
          <p:cNvSpPr/>
          <p:nvPr/>
        </p:nvSpPr>
        <p:spPr>
          <a:xfrm rot="5400000" flipH="1" flipV="1">
            <a:off x="22300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1" name="Teardrop 3"/>
          <p:cNvSpPr/>
          <p:nvPr/>
        </p:nvSpPr>
        <p:spPr>
          <a:xfrm rot="5400000" flipH="1" flipV="1">
            <a:off x="30726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2" name="Teardrop 3"/>
          <p:cNvSpPr/>
          <p:nvPr/>
        </p:nvSpPr>
        <p:spPr>
          <a:xfrm rot="5400000" flipH="1" flipV="1">
            <a:off x="39151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3" name="Teardrop 3"/>
          <p:cNvSpPr/>
          <p:nvPr/>
        </p:nvSpPr>
        <p:spPr>
          <a:xfrm rot="5400000" flipH="1" flipV="1">
            <a:off x="47576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4" name="Teardrop 3"/>
          <p:cNvSpPr/>
          <p:nvPr/>
        </p:nvSpPr>
        <p:spPr>
          <a:xfrm rot="5400000" flipH="1" flipV="1">
            <a:off x="56002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5" name="Teardrop 3"/>
          <p:cNvSpPr/>
          <p:nvPr/>
        </p:nvSpPr>
        <p:spPr>
          <a:xfrm rot="5400000" flipH="1" flipV="1">
            <a:off x="81278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6" name="Teardrop 3"/>
          <p:cNvSpPr/>
          <p:nvPr/>
        </p:nvSpPr>
        <p:spPr>
          <a:xfrm rot="5400000" flipH="1" flipV="1">
            <a:off x="72853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7" name="Teardrop 3"/>
          <p:cNvSpPr/>
          <p:nvPr/>
        </p:nvSpPr>
        <p:spPr>
          <a:xfrm rot="5400000" flipH="1" flipV="1">
            <a:off x="98129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8" name="Teardrop 3"/>
          <p:cNvSpPr/>
          <p:nvPr/>
        </p:nvSpPr>
        <p:spPr>
          <a:xfrm rot="5400000" flipH="1" flipV="1">
            <a:off x="89703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9" name="Teardrop 3"/>
          <p:cNvSpPr/>
          <p:nvPr/>
        </p:nvSpPr>
        <p:spPr>
          <a:xfrm rot="5400000" flipH="1" flipV="1">
            <a:off x="11498011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0" name="Teardrop 3"/>
          <p:cNvSpPr/>
          <p:nvPr/>
        </p:nvSpPr>
        <p:spPr>
          <a:xfrm rot="5400000" flipH="1" flipV="1">
            <a:off x="106554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1" name="Teardrop 3"/>
          <p:cNvSpPr/>
          <p:nvPr/>
        </p:nvSpPr>
        <p:spPr>
          <a:xfrm rot="5400000" flipH="1" flipV="1">
            <a:off x="5449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2" name="Oval 591"/>
          <p:cNvSpPr/>
          <p:nvPr/>
        </p:nvSpPr>
        <p:spPr>
          <a:xfrm>
            <a:off x="66645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3" name="Oval 167"/>
          <p:cNvSpPr/>
          <p:nvPr/>
        </p:nvSpPr>
        <p:spPr>
          <a:xfrm>
            <a:off x="0" y="331699"/>
            <a:ext cx="93942" cy="4240302"/>
          </a:xfrm>
          <a:custGeom>
            <a:avLst/>
            <a:gdLst/>
            <a:ahLst/>
            <a:cxnLst/>
            <a:rect l="l" t="t" r="r" b="b"/>
            <a:pathLst>
              <a:path w="93942" h="4240302">
                <a:moveTo>
                  <a:pt x="9066" y="4229620"/>
                </a:moveTo>
                <a:cubicBezTo>
                  <a:pt x="23324" y="4229620"/>
                  <a:pt x="36761" y="4233136"/>
                  <a:pt x="48054" y="4240302"/>
                </a:cubicBezTo>
                <a:lnTo>
                  <a:pt x="0" y="4240302"/>
                </a:lnTo>
                <a:lnTo>
                  <a:pt x="0" y="4231451"/>
                </a:lnTo>
                <a:cubicBezTo>
                  <a:pt x="2881" y="4229788"/>
                  <a:pt x="5954" y="4229620"/>
                  <a:pt x="9066" y="4229620"/>
                </a:cubicBezTo>
                <a:close/>
                <a:moveTo>
                  <a:pt x="9066" y="3380947"/>
                </a:moveTo>
                <a:cubicBezTo>
                  <a:pt x="55942" y="3380947"/>
                  <a:pt x="93942" y="3418947"/>
                  <a:pt x="93942" y="3465822"/>
                </a:cubicBezTo>
                <a:cubicBezTo>
                  <a:pt x="93942" y="3512697"/>
                  <a:pt x="55942" y="3550697"/>
                  <a:pt x="9066" y="3550697"/>
                </a:cubicBezTo>
                <a:lnTo>
                  <a:pt x="0" y="3548867"/>
                </a:lnTo>
                <a:lnTo>
                  <a:pt x="0" y="3382777"/>
                </a:lnTo>
                <a:cubicBezTo>
                  <a:pt x="2881" y="3381115"/>
                  <a:pt x="5954" y="3380947"/>
                  <a:pt x="9066" y="3380947"/>
                </a:cubicBezTo>
                <a:close/>
                <a:moveTo>
                  <a:pt x="9066" y="2536768"/>
                </a:moveTo>
                <a:cubicBezTo>
                  <a:pt x="55942" y="2536768"/>
                  <a:pt x="93942" y="2574768"/>
                  <a:pt x="93942" y="2621643"/>
                </a:cubicBezTo>
                <a:cubicBezTo>
                  <a:pt x="93942" y="2668518"/>
                  <a:pt x="55942" y="2706518"/>
                  <a:pt x="9066" y="2706518"/>
                </a:cubicBezTo>
                <a:lnTo>
                  <a:pt x="0" y="2704688"/>
                </a:lnTo>
                <a:lnTo>
                  <a:pt x="0" y="2538598"/>
                </a:lnTo>
                <a:cubicBezTo>
                  <a:pt x="2881" y="2536936"/>
                  <a:pt x="5954" y="2536768"/>
                  <a:pt x="9066" y="2536768"/>
                </a:cubicBezTo>
                <a:close/>
                <a:moveTo>
                  <a:pt x="9066" y="1688095"/>
                </a:moveTo>
                <a:cubicBezTo>
                  <a:pt x="55942" y="1688095"/>
                  <a:pt x="93942" y="1726095"/>
                  <a:pt x="93942" y="1772970"/>
                </a:cubicBezTo>
                <a:cubicBezTo>
                  <a:pt x="93942" y="1819845"/>
                  <a:pt x="55942" y="1857845"/>
                  <a:pt x="9066" y="1857845"/>
                </a:cubicBezTo>
                <a:lnTo>
                  <a:pt x="0" y="1856015"/>
                </a:lnTo>
                <a:lnTo>
                  <a:pt x="0" y="1689925"/>
                </a:lnTo>
                <a:cubicBezTo>
                  <a:pt x="2881" y="1688263"/>
                  <a:pt x="5954" y="1688095"/>
                  <a:pt x="9066" y="1688095"/>
                </a:cubicBezTo>
                <a:close/>
                <a:moveTo>
                  <a:pt x="9066" y="845498"/>
                </a:moveTo>
                <a:cubicBezTo>
                  <a:pt x="55942" y="845498"/>
                  <a:pt x="93942" y="883498"/>
                  <a:pt x="93942" y="930373"/>
                </a:cubicBezTo>
                <a:cubicBezTo>
                  <a:pt x="93942" y="977248"/>
                  <a:pt x="55942" y="1015248"/>
                  <a:pt x="9066" y="1015248"/>
                </a:cubicBezTo>
                <a:lnTo>
                  <a:pt x="0" y="1013418"/>
                </a:lnTo>
                <a:lnTo>
                  <a:pt x="0" y="847328"/>
                </a:lnTo>
                <a:cubicBezTo>
                  <a:pt x="2881" y="845666"/>
                  <a:pt x="5954" y="845498"/>
                  <a:pt x="9066" y="845498"/>
                </a:cubicBezTo>
                <a:close/>
                <a:moveTo>
                  <a:pt x="9066" y="0"/>
                </a:moveTo>
                <a:cubicBezTo>
                  <a:pt x="55942" y="0"/>
                  <a:pt x="93942" y="38000"/>
                  <a:pt x="93942" y="84875"/>
                </a:cubicBezTo>
                <a:cubicBezTo>
                  <a:pt x="93942" y="131750"/>
                  <a:pt x="55942" y="169750"/>
                  <a:pt x="9066" y="169750"/>
                </a:cubicBezTo>
                <a:lnTo>
                  <a:pt x="0" y="167920"/>
                </a:lnTo>
                <a:lnTo>
                  <a:pt x="0" y="1830"/>
                </a:lnTo>
                <a:cubicBezTo>
                  <a:pt x="2881" y="167"/>
                  <a:pt x="5954" y="0"/>
                  <a:pt x="906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4" name="Oval 593"/>
          <p:cNvSpPr/>
          <p:nvPr/>
        </p:nvSpPr>
        <p:spPr>
          <a:xfrm>
            <a:off x="7667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5" name="Oval 594"/>
          <p:cNvSpPr/>
          <p:nvPr/>
        </p:nvSpPr>
        <p:spPr>
          <a:xfrm>
            <a:off x="16092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6" name="Oval 595"/>
          <p:cNvSpPr/>
          <p:nvPr/>
        </p:nvSpPr>
        <p:spPr>
          <a:xfrm>
            <a:off x="24518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7" name="Oval 596"/>
          <p:cNvSpPr/>
          <p:nvPr/>
        </p:nvSpPr>
        <p:spPr>
          <a:xfrm>
            <a:off x="32943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8" name="Oval 597"/>
          <p:cNvSpPr/>
          <p:nvPr/>
        </p:nvSpPr>
        <p:spPr>
          <a:xfrm>
            <a:off x="41368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9" name="Oval 598"/>
          <p:cNvSpPr/>
          <p:nvPr/>
        </p:nvSpPr>
        <p:spPr>
          <a:xfrm>
            <a:off x="49794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0" name="Oval 599"/>
          <p:cNvSpPr/>
          <p:nvPr/>
        </p:nvSpPr>
        <p:spPr>
          <a:xfrm>
            <a:off x="58219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1" name="Oval 600"/>
          <p:cNvSpPr/>
          <p:nvPr/>
        </p:nvSpPr>
        <p:spPr>
          <a:xfrm>
            <a:off x="83495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2" name="Oval 601"/>
          <p:cNvSpPr/>
          <p:nvPr/>
        </p:nvSpPr>
        <p:spPr>
          <a:xfrm>
            <a:off x="75070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3" name="Oval 602"/>
          <p:cNvSpPr/>
          <p:nvPr/>
        </p:nvSpPr>
        <p:spPr>
          <a:xfrm>
            <a:off x="100346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4" name="Oval 603"/>
          <p:cNvSpPr/>
          <p:nvPr/>
        </p:nvSpPr>
        <p:spPr>
          <a:xfrm>
            <a:off x="91921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5" name="Oval 604"/>
          <p:cNvSpPr/>
          <p:nvPr/>
        </p:nvSpPr>
        <p:spPr>
          <a:xfrm>
            <a:off x="11719750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6" name="Oval 605"/>
          <p:cNvSpPr/>
          <p:nvPr/>
        </p:nvSpPr>
        <p:spPr>
          <a:xfrm>
            <a:off x="108772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7" name="Teardrop 3"/>
          <p:cNvSpPr/>
          <p:nvPr/>
        </p:nvSpPr>
        <p:spPr>
          <a:xfrm rot="5400000" flipH="1" flipV="1">
            <a:off x="60211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8" name="Teardrop 3"/>
          <p:cNvSpPr/>
          <p:nvPr/>
        </p:nvSpPr>
        <p:spPr>
          <a:xfrm rot="5400000" flipH="1" flipV="1">
            <a:off x="9659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9" name="Teardrop 3"/>
          <p:cNvSpPr/>
          <p:nvPr/>
        </p:nvSpPr>
        <p:spPr>
          <a:xfrm rot="5400000" flipH="1" flipV="1">
            <a:off x="18084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0" name="Teardrop 3"/>
          <p:cNvSpPr/>
          <p:nvPr/>
        </p:nvSpPr>
        <p:spPr>
          <a:xfrm rot="5400000" flipH="1" flipV="1">
            <a:off x="26510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1" name="Teardrop 3"/>
          <p:cNvSpPr/>
          <p:nvPr/>
        </p:nvSpPr>
        <p:spPr>
          <a:xfrm rot="5400000" flipH="1" flipV="1">
            <a:off x="34935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2" name="Teardrop 3"/>
          <p:cNvSpPr/>
          <p:nvPr/>
        </p:nvSpPr>
        <p:spPr>
          <a:xfrm rot="5400000" flipH="1" flipV="1">
            <a:off x="43361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3" name="Teardrop 3"/>
          <p:cNvSpPr/>
          <p:nvPr/>
        </p:nvSpPr>
        <p:spPr>
          <a:xfrm rot="5400000" flipH="1" flipV="1">
            <a:off x="51786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4" name="Teardrop 3"/>
          <p:cNvSpPr/>
          <p:nvPr/>
        </p:nvSpPr>
        <p:spPr>
          <a:xfrm rot="5400000" flipH="1" flipV="1">
            <a:off x="77062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5" name="Teardrop 3"/>
          <p:cNvSpPr/>
          <p:nvPr/>
        </p:nvSpPr>
        <p:spPr>
          <a:xfrm rot="5400000" flipH="1" flipV="1">
            <a:off x="68637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6" name="Teardrop 3"/>
          <p:cNvSpPr/>
          <p:nvPr/>
        </p:nvSpPr>
        <p:spPr>
          <a:xfrm rot="5400000" flipH="1" flipV="1">
            <a:off x="93913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7" name="Teardrop 3"/>
          <p:cNvSpPr/>
          <p:nvPr/>
        </p:nvSpPr>
        <p:spPr>
          <a:xfrm rot="5400000" flipH="1" flipV="1">
            <a:off x="85488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8" name="Teardrop 3"/>
          <p:cNvSpPr/>
          <p:nvPr/>
        </p:nvSpPr>
        <p:spPr>
          <a:xfrm rot="5400000" flipH="1" flipV="1">
            <a:off x="11076421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9" name="Teardrop 3"/>
          <p:cNvSpPr/>
          <p:nvPr/>
        </p:nvSpPr>
        <p:spPr>
          <a:xfrm rot="5400000" flipH="1" flipV="1">
            <a:off x="102338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0" name="Teardrop 3"/>
          <p:cNvSpPr/>
          <p:nvPr/>
        </p:nvSpPr>
        <p:spPr>
          <a:xfrm rot="5400000" flipH="1" flipV="1">
            <a:off x="1234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1" name="Teardrop 3"/>
          <p:cNvSpPr/>
          <p:nvPr/>
        </p:nvSpPr>
        <p:spPr>
          <a:xfrm rot="5400000" flipH="1" flipV="1">
            <a:off x="11760003" y="685578"/>
            <a:ext cx="595780" cy="268215"/>
          </a:xfrm>
          <a:custGeom>
            <a:avLst/>
            <a:gdLst/>
            <a:ahLst/>
            <a:cxnLst/>
            <a:rect l="l" t="t" r="r" b="b"/>
            <a:pathLst>
              <a:path w="595780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1" y="73244"/>
                  <a:pt x="354103" y="113792"/>
                  <a:pt x="354103" y="163811"/>
                </a:cubicBezTo>
                <a:cubicBezTo>
                  <a:pt x="354469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0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0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2" name="Oval 621"/>
          <p:cNvSpPr/>
          <p:nvPr/>
        </p:nvSpPr>
        <p:spPr>
          <a:xfrm>
            <a:off x="70866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3" name="Oval 622"/>
          <p:cNvSpPr/>
          <p:nvPr/>
        </p:nvSpPr>
        <p:spPr>
          <a:xfrm>
            <a:off x="3463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4" name="Oval 623"/>
          <p:cNvSpPr/>
          <p:nvPr/>
        </p:nvSpPr>
        <p:spPr>
          <a:xfrm>
            <a:off x="11888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5" name="Oval 624"/>
          <p:cNvSpPr/>
          <p:nvPr/>
        </p:nvSpPr>
        <p:spPr>
          <a:xfrm>
            <a:off x="20314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6" name="Oval 625"/>
          <p:cNvSpPr/>
          <p:nvPr/>
        </p:nvSpPr>
        <p:spPr>
          <a:xfrm>
            <a:off x="28739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7" name="Oval 626"/>
          <p:cNvSpPr/>
          <p:nvPr/>
        </p:nvSpPr>
        <p:spPr>
          <a:xfrm>
            <a:off x="37164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8" name="Oval 627"/>
          <p:cNvSpPr/>
          <p:nvPr/>
        </p:nvSpPr>
        <p:spPr>
          <a:xfrm>
            <a:off x="45590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9" name="Oval 628"/>
          <p:cNvSpPr/>
          <p:nvPr/>
        </p:nvSpPr>
        <p:spPr>
          <a:xfrm>
            <a:off x="54015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0" name="Oval 629"/>
          <p:cNvSpPr/>
          <p:nvPr/>
        </p:nvSpPr>
        <p:spPr>
          <a:xfrm>
            <a:off x="62441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1" name="Oval 630"/>
          <p:cNvSpPr/>
          <p:nvPr/>
        </p:nvSpPr>
        <p:spPr>
          <a:xfrm>
            <a:off x="87717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2" name="Oval 631"/>
          <p:cNvSpPr/>
          <p:nvPr/>
        </p:nvSpPr>
        <p:spPr>
          <a:xfrm>
            <a:off x="79291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3" name="Oval 632"/>
          <p:cNvSpPr/>
          <p:nvPr/>
        </p:nvSpPr>
        <p:spPr>
          <a:xfrm>
            <a:off x="104568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4" name="Oval 633"/>
          <p:cNvSpPr/>
          <p:nvPr/>
        </p:nvSpPr>
        <p:spPr>
          <a:xfrm>
            <a:off x="96142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5" name="Oval 860"/>
          <p:cNvSpPr/>
          <p:nvPr/>
        </p:nvSpPr>
        <p:spPr>
          <a:xfrm>
            <a:off x="12141892" y="758852"/>
            <a:ext cx="50109" cy="3538433"/>
          </a:xfrm>
          <a:custGeom>
            <a:avLst/>
            <a:gdLst/>
            <a:ahLst/>
            <a:cxnLst/>
            <a:rect l="l" t="t" r="r" b="b"/>
            <a:pathLst>
              <a:path w="50109" h="3538433">
                <a:moveTo>
                  <a:pt x="50109" y="3384355"/>
                </a:moveTo>
                <a:lnTo>
                  <a:pt x="50109" y="3538433"/>
                </a:lnTo>
                <a:cubicBezTo>
                  <a:pt x="20497" y="3525461"/>
                  <a:pt x="0" y="3495821"/>
                  <a:pt x="0" y="3461394"/>
                </a:cubicBezTo>
                <a:cubicBezTo>
                  <a:pt x="0" y="3426967"/>
                  <a:pt x="20497" y="3397327"/>
                  <a:pt x="50109" y="3384355"/>
                </a:cubicBezTo>
                <a:close/>
                <a:moveTo>
                  <a:pt x="50109" y="2538350"/>
                </a:moveTo>
                <a:lnTo>
                  <a:pt x="50109" y="2692428"/>
                </a:lnTo>
                <a:cubicBezTo>
                  <a:pt x="20497" y="2679456"/>
                  <a:pt x="0" y="2649816"/>
                  <a:pt x="0" y="2615389"/>
                </a:cubicBezTo>
                <a:cubicBezTo>
                  <a:pt x="0" y="2580962"/>
                  <a:pt x="20497" y="2551322"/>
                  <a:pt x="50109" y="2538350"/>
                </a:cubicBezTo>
                <a:close/>
                <a:moveTo>
                  <a:pt x="50109" y="1688095"/>
                </a:moveTo>
                <a:lnTo>
                  <a:pt x="50109" y="1842173"/>
                </a:lnTo>
                <a:cubicBezTo>
                  <a:pt x="20497" y="1829201"/>
                  <a:pt x="0" y="1799561"/>
                  <a:pt x="0" y="1765134"/>
                </a:cubicBezTo>
                <a:cubicBezTo>
                  <a:pt x="0" y="1730707"/>
                  <a:pt x="20497" y="1701067"/>
                  <a:pt x="50109" y="1688095"/>
                </a:cubicBezTo>
                <a:close/>
                <a:moveTo>
                  <a:pt x="50109" y="845498"/>
                </a:moveTo>
                <a:lnTo>
                  <a:pt x="50109" y="999576"/>
                </a:lnTo>
                <a:cubicBezTo>
                  <a:pt x="20497" y="986604"/>
                  <a:pt x="0" y="956964"/>
                  <a:pt x="0" y="922537"/>
                </a:cubicBezTo>
                <a:cubicBezTo>
                  <a:pt x="0" y="888110"/>
                  <a:pt x="20497" y="858470"/>
                  <a:pt x="50109" y="845498"/>
                </a:cubicBezTo>
                <a:close/>
                <a:moveTo>
                  <a:pt x="50109" y="0"/>
                </a:moveTo>
                <a:lnTo>
                  <a:pt x="50109" y="154078"/>
                </a:lnTo>
                <a:cubicBezTo>
                  <a:pt x="20497" y="141106"/>
                  <a:pt x="0" y="111466"/>
                  <a:pt x="0" y="77039"/>
                </a:cubicBezTo>
                <a:cubicBezTo>
                  <a:pt x="0" y="42612"/>
                  <a:pt x="20497" y="12972"/>
                  <a:pt x="501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6" name="Oval 635"/>
          <p:cNvSpPr/>
          <p:nvPr/>
        </p:nvSpPr>
        <p:spPr>
          <a:xfrm>
            <a:off x="112993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7" name="Teardrop 3"/>
          <p:cNvSpPr/>
          <p:nvPr/>
        </p:nvSpPr>
        <p:spPr>
          <a:xfrm rot="5400000" flipH="1" flipV="1">
            <a:off x="61740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8" name="Teardrop 3"/>
          <p:cNvSpPr/>
          <p:nvPr/>
        </p:nvSpPr>
        <p:spPr>
          <a:xfrm rot="5400000" flipH="1" flipV="1">
            <a:off x="11187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9" name="Teardrop 3"/>
          <p:cNvSpPr/>
          <p:nvPr/>
        </p:nvSpPr>
        <p:spPr>
          <a:xfrm rot="5400000" flipH="1" flipV="1">
            <a:off x="19613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0" name="Teardrop 3"/>
          <p:cNvSpPr/>
          <p:nvPr/>
        </p:nvSpPr>
        <p:spPr>
          <a:xfrm rot="5400000" flipH="1" flipV="1">
            <a:off x="28038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1" name="Teardrop 3"/>
          <p:cNvSpPr/>
          <p:nvPr/>
        </p:nvSpPr>
        <p:spPr>
          <a:xfrm rot="5400000" flipH="1" flipV="1">
            <a:off x="36463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2" name="Teardrop 3"/>
          <p:cNvSpPr/>
          <p:nvPr/>
        </p:nvSpPr>
        <p:spPr>
          <a:xfrm rot="5400000" flipH="1" flipV="1">
            <a:off x="44889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3" name="Teardrop 3"/>
          <p:cNvSpPr/>
          <p:nvPr/>
        </p:nvSpPr>
        <p:spPr>
          <a:xfrm rot="5400000" flipH="1" flipV="1">
            <a:off x="53314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4" name="Teardrop 3"/>
          <p:cNvSpPr/>
          <p:nvPr/>
        </p:nvSpPr>
        <p:spPr>
          <a:xfrm rot="5400000" flipH="1" flipV="1">
            <a:off x="78590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5" name="Teardrop 3"/>
          <p:cNvSpPr/>
          <p:nvPr/>
        </p:nvSpPr>
        <p:spPr>
          <a:xfrm rot="5400000" flipH="1" flipV="1">
            <a:off x="70165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6" name="Teardrop 3"/>
          <p:cNvSpPr/>
          <p:nvPr/>
        </p:nvSpPr>
        <p:spPr>
          <a:xfrm rot="5400000" flipH="1" flipV="1">
            <a:off x="95441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7" name="Teardrop 3"/>
          <p:cNvSpPr/>
          <p:nvPr/>
        </p:nvSpPr>
        <p:spPr>
          <a:xfrm rot="5400000" flipH="1" flipV="1">
            <a:off x="87016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8" name="Teardrop 3"/>
          <p:cNvSpPr/>
          <p:nvPr/>
        </p:nvSpPr>
        <p:spPr>
          <a:xfrm rot="5400000" flipH="1" flipV="1">
            <a:off x="11229252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9" name="Teardrop 3"/>
          <p:cNvSpPr/>
          <p:nvPr/>
        </p:nvSpPr>
        <p:spPr>
          <a:xfrm rot="5400000" flipH="1" flipV="1">
            <a:off x="103867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0" name="Teardrop 3"/>
          <p:cNvSpPr/>
          <p:nvPr/>
        </p:nvSpPr>
        <p:spPr>
          <a:xfrm rot="5400000" flipH="1" flipV="1">
            <a:off x="2762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8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2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1" name="Teardrop 3"/>
          <p:cNvSpPr/>
          <p:nvPr/>
        </p:nvSpPr>
        <p:spPr>
          <a:xfrm rot="5400000" flipH="1" flipV="1">
            <a:off x="11908617" y="4923"/>
            <a:ext cx="298552" cy="268215"/>
          </a:xfrm>
          <a:custGeom>
            <a:avLst/>
            <a:gdLst/>
            <a:ahLst/>
            <a:cxnLst/>
            <a:rect l="l" t="t" r="r" b="b"/>
            <a:pathLst>
              <a:path w="298552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298552" y="138"/>
                </a:moveTo>
                <a:lnTo>
                  <a:pt x="298552" y="11636"/>
                </a:lnTo>
                <a:cubicBezTo>
                  <a:pt x="298344" y="11511"/>
                  <a:pt x="298133" y="11506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4" y="189232"/>
                  <a:pt x="256525" y="205210"/>
                  <a:pt x="272877" y="215167"/>
                </a:cubicBezTo>
                <a:lnTo>
                  <a:pt x="298552" y="215277"/>
                </a:lnTo>
                <a:lnTo>
                  <a:pt x="298552" y="221928"/>
                </a:lnTo>
                <a:cubicBezTo>
                  <a:pt x="276711" y="221632"/>
                  <a:pt x="254816" y="229876"/>
                  <a:pt x="238146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0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29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2" name="Oval 881"/>
          <p:cNvSpPr/>
          <p:nvPr/>
        </p:nvSpPr>
        <p:spPr>
          <a:xfrm>
            <a:off x="34633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3" name="Oval 882"/>
          <p:cNvSpPr/>
          <p:nvPr/>
        </p:nvSpPr>
        <p:spPr>
          <a:xfrm>
            <a:off x="118887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4" name="Oval 883"/>
          <p:cNvSpPr/>
          <p:nvPr/>
        </p:nvSpPr>
        <p:spPr>
          <a:xfrm>
            <a:off x="2031413" y="-10245"/>
            <a:ext cx="10160587" cy="84875"/>
          </a:xfrm>
          <a:custGeom>
            <a:avLst/>
            <a:gdLst/>
            <a:ahLst/>
            <a:cxnLst/>
            <a:rect l="l" t="t" r="r" b="b"/>
            <a:pathLst>
              <a:path w="10160587" h="84875">
                <a:moveTo>
                  <a:pt x="10110479" y="0"/>
                </a:moveTo>
                <a:lnTo>
                  <a:pt x="10160587" y="0"/>
                </a:lnTo>
                <a:lnTo>
                  <a:pt x="10160587" y="77038"/>
                </a:lnTo>
                <a:cubicBezTo>
                  <a:pt x="10130976" y="64066"/>
                  <a:pt x="10110479" y="34427"/>
                  <a:pt x="10110479" y="0"/>
                </a:cubicBezTo>
                <a:close/>
                <a:moveTo>
                  <a:pt x="9267940" y="0"/>
                </a:moveTo>
                <a:lnTo>
                  <a:pt x="9437692" y="0"/>
                </a:lnTo>
                <a:cubicBezTo>
                  <a:pt x="9437692" y="46875"/>
                  <a:pt x="9399692" y="84875"/>
                  <a:pt x="9352816" y="84875"/>
                </a:cubicBezTo>
                <a:cubicBezTo>
                  <a:pt x="9305940" y="84875"/>
                  <a:pt x="9267940" y="46875"/>
                  <a:pt x="9267940" y="0"/>
                </a:cubicBezTo>
                <a:close/>
                <a:moveTo>
                  <a:pt x="8425400" y="0"/>
                </a:moveTo>
                <a:lnTo>
                  <a:pt x="8595152" y="0"/>
                </a:lnTo>
                <a:cubicBezTo>
                  <a:pt x="8595152" y="46875"/>
                  <a:pt x="8557152" y="84875"/>
                  <a:pt x="8510276" y="84875"/>
                </a:cubicBezTo>
                <a:cubicBezTo>
                  <a:pt x="8463400" y="84875"/>
                  <a:pt x="8425400" y="46875"/>
                  <a:pt x="8425400" y="0"/>
                </a:cubicBezTo>
                <a:close/>
                <a:moveTo>
                  <a:pt x="7582860" y="0"/>
                </a:moveTo>
                <a:lnTo>
                  <a:pt x="7752612" y="0"/>
                </a:lnTo>
                <a:cubicBezTo>
                  <a:pt x="7752612" y="46875"/>
                  <a:pt x="7714612" y="84875"/>
                  <a:pt x="7667736" y="84875"/>
                </a:cubicBezTo>
                <a:cubicBezTo>
                  <a:pt x="7620860" y="84875"/>
                  <a:pt x="7582860" y="46875"/>
                  <a:pt x="7582860" y="0"/>
                </a:cubicBezTo>
                <a:close/>
                <a:moveTo>
                  <a:pt x="6740320" y="0"/>
                </a:moveTo>
                <a:lnTo>
                  <a:pt x="6910072" y="0"/>
                </a:lnTo>
                <a:cubicBezTo>
                  <a:pt x="6910072" y="46875"/>
                  <a:pt x="6872072" y="84875"/>
                  <a:pt x="6825196" y="84875"/>
                </a:cubicBezTo>
                <a:cubicBezTo>
                  <a:pt x="6778320" y="84875"/>
                  <a:pt x="6740320" y="46875"/>
                  <a:pt x="6740320" y="0"/>
                </a:cubicBezTo>
                <a:close/>
                <a:moveTo>
                  <a:pt x="5897780" y="0"/>
                </a:moveTo>
                <a:lnTo>
                  <a:pt x="6067532" y="0"/>
                </a:lnTo>
                <a:cubicBezTo>
                  <a:pt x="6067532" y="46875"/>
                  <a:pt x="6029532" y="84875"/>
                  <a:pt x="5982656" y="84875"/>
                </a:cubicBezTo>
                <a:cubicBezTo>
                  <a:pt x="5935780" y="84875"/>
                  <a:pt x="5897780" y="46875"/>
                  <a:pt x="5897780" y="0"/>
                </a:cubicBezTo>
                <a:close/>
                <a:moveTo>
                  <a:pt x="5055240" y="0"/>
                </a:moveTo>
                <a:lnTo>
                  <a:pt x="5224992" y="0"/>
                </a:lnTo>
                <a:cubicBezTo>
                  <a:pt x="5224992" y="46875"/>
                  <a:pt x="5186992" y="84875"/>
                  <a:pt x="5140116" y="84875"/>
                </a:cubicBezTo>
                <a:cubicBezTo>
                  <a:pt x="5093240" y="84875"/>
                  <a:pt x="5055240" y="46875"/>
                  <a:pt x="5055240" y="0"/>
                </a:cubicBezTo>
                <a:close/>
                <a:moveTo>
                  <a:pt x="4212700" y="0"/>
                </a:moveTo>
                <a:lnTo>
                  <a:pt x="4382452" y="0"/>
                </a:lnTo>
                <a:cubicBezTo>
                  <a:pt x="4382452" y="46875"/>
                  <a:pt x="4344452" y="84875"/>
                  <a:pt x="4297576" y="84875"/>
                </a:cubicBezTo>
                <a:cubicBezTo>
                  <a:pt x="4250700" y="84875"/>
                  <a:pt x="4212700" y="46875"/>
                  <a:pt x="4212700" y="0"/>
                </a:cubicBezTo>
                <a:close/>
                <a:moveTo>
                  <a:pt x="3370160" y="0"/>
                </a:moveTo>
                <a:lnTo>
                  <a:pt x="3539912" y="0"/>
                </a:lnTo>
                <a:cubicBezTo>
                  <a:pt x="3539912" y="46875"/>
                  <a:pt x="3501912" y="84875"/>
                  <a:pt x="3455036" y="84875"/>
                </a:cubicBezTo>
                <a:cubicBezTo>
                  <a:pt x="3408160" y="84875"/>
                  <a:pt x="3370160" y="46875"/>
                  <a:pt x="3370160" y="0"/>
                </a:cubicBezTo>
                <a:close/>
                <a:moveTo>
                  <a:pt x="2527620" y="0"/>
                </a:moveTo>
                <a:lnTo>
                  <a:pt x="2697372" y="0"/>
                </a:lnTo>
                <a:cubicBezTo>
                  <a:pt x="2697372" y="46875"/>
                  <a:pt x="2659372" y="84875"/>
                  <a:pt x="2612496" y="84875"/>
                </a:cubicBezTo>
                <a:cubicBezTo>
                  <a:pt x="2565620" y="84875"/>
                  <a:pt x="2527620" y="46875"/>
                  <a:pt x="2527620" y="0"/>
                </a:cubicBezTo>
                <a:close/>
                <a:moveTo>
                  <a:pt x="1685080" y="0"/>
                </a:moveTo>
                <a:lnTo>
                  <a:pt x="1854832" y="0"/>
                </a:lnTo>
                <a:cubicBezTo>
                  <a:pt x="1854832" y="46875"/>
                  <a:pt x="1816832" y="84875"/>
                  <a:pt x="1769956" y="84875"/>
                </a:cubicBezTo>
                <a:cubicBezTo>
                  <a:pt x="1723080" y="84875"/>
                  <a:pt x="1685080" y="46875"/>
                  <a:pt x="1685080" y="0"/>
                </a:cubicBezTo>
                <a:close/>
                <a:moveTo>
                  <a:pt x="842540" y="0"/>
                </a:moveTo>
                <a:lnTo>
                  <a:pt x="1012292" y="0"/>
                </a:lnTo>
                <a:cubicBezTo>
                  <a:pt x="1012292" y="46875"/>
                  <a:pt x="974292" y="84875"/>
                  <a:pt x="927416" y="84875"/>
                </a:cubicBezTo>
                <a:cubicBezTo>
                  <a:pt x="880540" y="84875"/>
                  <a:pt x="842540" y="46875"/>
                  <a:pt x="842540" y="0"/>
                </a:cubicBezTo>
                <a:close/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5" name="Teardrop 3"/>
          <p:cNvSpPr/>
          <p:nvPr/>
        </p:nvSpPr>
        <p:spPr>
          <a:xfrm rot="5400000" flipH="1" flipV="1">
            <a:off x="64427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6" name="Teardrop 3"/>
          <p:cNvSpPr/>
          <p:nvPr/>
        </p:nvSpPr>
        <p:spPr>
          <a:xfrm rot="5400000" flipH="1" flipV="1">
            <a:off x="-148774" y="110381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7" name="Teardrop 3"/>
          <p:cNvSpPr/>
          <p:nvPr/>
        </p:nvSpPr>
        <p:spPr>
          <a:xfrm rot="5400000" flipH="1" flipV="1">
            <a:off x="13875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8" name="Teardrop 3"/>
          <p:cNvSpPr/>
          <p:nvPr/>
        </p:nvSpPr>
        <p:spPr>
          <a:xfrm rot="5400000" flipH="1" flipV="1">
            <a:off x="22300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9" name="Teardrop 3"/>
          <p:cNvSpPr/>
          <p:nvPr/>
        </p:nvSpPr>
        <p:spPr>
          <a:xfrm rot="5400000" flipH="1" flipV="1">
            <a:off x="30726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0" name="Teardrop 3"/>
          <p:cNvSpPr/>
          <p:nvPr/>
        </p:nvSpPr>
        <p:spPr>
          <a:xfrm rot="5400000" flipH="1" flipV="1">
            <a:off x="39151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1" name="Teardrop 3"/>
          <p:cNvSpPr/>
          <p:nvPr/>
        </p:nvSpPr>
        <p:spPr>
          <a:xfrm rot="5400000" flipH="1" flipV="1">
            <a:off x="47576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2" name="Teardrop 3"/>
          <p:cNvSpPr/>
          <p:nvPr/>
        </p:nvSpPr>
        <p:spPr>
          <a:xfrm rot="5400000" flipH="1" flipV="1">
            <a:off x="56002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3" name="Teardrop 3"/>
          <p:cNvSpPr/>
          <p:nvPr/>
        </p:nvSpPr>
        <p:spPr>
          <a:xfrm rot="5400000" flipH="1" flipV="1">
            <a:off x="81278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4" name="Teardrop 3"/>
          <p:cNvSpPr/>
          <p:nvPr/>
        </p:nvSpPr>
        <p:spPr>
          <a:xfrm rot="5400000" flipH="1" flipV="1">
            <a:off x="72853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5" name="Teardrop 3"/>
          <p:cNvSpPr/>
          <p:nvPr/>
        </p:nvSpPr>
        <p:spPr>
          <a:xfrm rot="5400000" flipH="1" flipV="1">
            <a:off x="98129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6" name="Teardrop 3"/>
          <p:cNvSpPr/>
          <p:nvPr/>
        </p:nvSpPr>
        <p:spPr>
          <a:xfrm rot="5400000" flipH="1" flipV="1">
            <a:off x="89703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7" name="Teardrop 3"/>
          <p:cNvSpPr/>
          <p:nvPr/>
        </p:nvSpPr>
        <p:spPr>
          <a:xfrm rot="5400000" flipH="1" flipV="1">
            <a:off x="11498011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8" name="Teardrop 3"/>
          <p:cNvSpPr/>
          <p:nvPr/>
        </p:nvSpPr>
        <p:spPr>
          <a:xfrm rot="5400000" flipH="1" flipV="1">
            <a:off x="106554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9" name="Teardrop 3"/>
          <p:cNvSpPr/>
          <p:nvPr/>
        </p:nvSpPr>
        <p:spPr>
          <a:xfrm rot="5400000" flipH="1" flipV="1">
            <a:off x="5449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0" name="Oval 669"/>
          <p:cNvSpPr/>
          <p:nvPr/>
        </p:nvSpPr>
        <p:spPr>
          <a:xfrm>
            <a:off x="66645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1" name="Oval 670"/>
          <p:cNvSpPr/>
          <p:nvPr/>
        </p:nvSpPr>
        <p:spPr>
          <a:xfrm>
            <a:off x="7667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2" name="Oval 671"/>
          <p:cNvSpPr/>
          <p:nvPr/>
        </p:nvSpPr>
        <p:spPr>
          <a:xfrm>
            <a:off x="16092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3" name="Oval 672"/>
          <p:cNvSpPr/>
          <p:nvPr/>
        </p:nvSpPr>
        <p:spPr>
          <a:xfrm>
            <a:off x="24518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4" name="Oval 673"/>
          <p:cNvSpPr/>
          <p:nvPr/>
        </p:nvSpPr>
        <p:spPr>
          <a:xfrm>
            <a:off x="32943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5" name="Oval 674"/>
          <p:cNvSpPr/>
          <p:nvPr/>
        </p:nvSpPr>
        <p:spPr>
          <a:xfrm>
            <a:off x="41368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6" name="Oval 675"/>
          <p:cNvSpPr/>
          <p:nvPr/>
        </p:nvSpPr>
        <p:spPr>
          <a:xfrm>
            <a:off x="49794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7" name="Oval 676"/>
          <p:cNvSpPr/>
          <p:nvPr/>
        </p:nvSpPr>
        <p:spPr>
          <a:xfrm>
            <a:off x="58219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8" name="Oval 677"/>
          <p:cNvSpPr/>
          <p:nvPr/>
        </p:nvSpPr>
        <p:spPr>
          <a:xfrm>
            <a:off x="83495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9" name="Oval 678"/>
          <p:cNvSpPr/>
          <p:nvPr/>
        </p:nvSpPr>
        <p:spPr>
          <a:xfrm>
            <a:off x="75070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0" name="Oval 679"/>
          <p:cNvSpPr/>
          <p:nvPr/>
        </p:nvSpPr>
        <p:spPr>
          <a:xfrm>
            <a:off x="100346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1" name="Oval 680"/>
          <p:cNvSpPr/>
          <p:nvPr/>
        </p:nvSpPr>
        <p:spPr>
          <a:xfrm>
            <a:off x="91921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2" name="Oval 681"/>
          <p:cNvSpPr/>
          <p:nvPr/>
        </p:nvSpPr>
        <p:spPr>
          <a:xfrm>
            <a:off x="11719750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3" name="Oval 682"/>
          <p:cNvSpPr/>
          <p:nvPr/>
        </p:nvSpPr>
        <p:spPr>
          <a:xfrm>
            <a:off x="108772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4" name="Teardrop 3"/>
          <p:cNvSpPr/>
          <p:nvPr/>
        </p:nvSpPr>
        <p:spPr>
          <a:xfrm rot="5400000" flipH="1" flipV="1">
            <a:off x="60211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5" name="Teardrop 3"/>
          <p:cNvSpPr/>
          <p:nvPr/>
        </p:nvSpPr>
        <p:spPr>
          <a:xfrm rot="5400000" flipH="1" flipV="1">
            <a:off x="9659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6" name="Teardrop 3"/>
          <p:cNvSpPr/>
          <p:nvPr/>
        </p:nvSpPr>
        <p:spPr>
          <a:xfrm rot="5400000" flipH="1" flipV="1">
            <a:off x="18084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7" name="Teardrop 3"/>
          <p:cNvSpPr/>
          <p:nvPr/>
        </p:nvSpPr>
        <p:spPr>
          <a:xfrm rot="5400000" flipH="1" flipV="1">
            <a:off x="26510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8" name="Teardrop 3"/>
          <p:cNvSpPr/>
          <p:nvPr/>
        </p:nvSpPr>
        <p:spPr>
          <a:xfrm rot="5400000" flipH="1" flipV="1">
            <a:off x="34935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9" name="Teardrop 3"/>
          <p:cNvSpPr/>
          <p:nvPr/>
        </p:nvSpPr>
        <p:spPr>
          <a:xfrm rot="5400000" flipH="1" flipV="1">
            <a:off x="43361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0" name="Teardrop 3"/>
          <p:cNvSpPr/>
          <p:nvPr/>
        </p:nvSpPr>
        <p:spPr>
          <a:xfrm rot="5400000" flipH="1" flipV="1">
            <a:off x="51786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1" name="Teardrop 3"/>
          <p:cNvSpPr/>
          <p:nvPr/>
        </p:nvSpPr>
        <p:spPr>
          <a:xfrm rot="5400000" flipH="1" flipV="1">
            <a:off x="77062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2" name="Teardrop 3"/>
          <p:cNvSpPr/>
          <p:nvPr/>
        </p:nvSpPr>
        <p:spPr>
          <a:xfrm rot="5400000" flipH="1" flipV="1">
            <a:off x="68637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3" name="Teardrop 3"/>
          <p:cNvSpPr/>
          <p:nvPr/>
        </p:nvSpPr>
        <p:spPr>
          <a:xfrm rot="5400000" flipH="1" flipV="1">
            <a:off x="93913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4" name="Teardrop 3"/>
          <p:cNvSpPr/>
          <p:nvPr/>
        </p:nvSpPr>
        <p:spPr>
          <a:xfrm rot="5400000" flipH="1" flipV="1">
            <a:off x="85488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5" name="Teardrop 3"/>
          <p:cNvSpPr/>
          <p:nvPr/>
        </p:nvSpPr>
        <p:spPr>
          <a:xfrm rot="5400000" flipH="1" flipV="1">
            <a:off x="11076421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6" name="Teardrop 3"/>
          <p:cNvSpPr/>
          <p:nvPr/>
        </p:nvSpPr>
        <p:spPr>
          <a:xfrm rot="5400000" flipH="1" flipV="1">
            <a:off x="102338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7" name="Teardrop 3"/>
          <p:cNvSpPr/>
          <p:nvPr/>
        </p:nvSpPr>
        <p:spPr>
          <a:xfrm rot="5400000" flipH="1" flipV="1">
            <a:off x="1234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8" name="Teardrop 3"/>
          <p:cNvSpPr/>
          <p:nvPr/>
        </p:nvSpPr>
        <p:spPr>
          <a:xfrm rot="5400000" flipH="1" flipV="1">
            <a:off x="11760002" y="1531078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1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6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0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9" name="Oval 698"/>
          <p:cNvSpPr/>
          <p:nvPr/>
        </p:nvSpPr>
        <p:spPr>
          <a:xfrm>
            <a:off x="70866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0" name="Oval 699"/>
          <p:cNvSpPr/>
          <p:nvPr/>
        </p:nvSpPr>
        <p:spPr>
          <a:xfrm>
            <a:off x="3463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1" name="Oval 700"/>
          <p:cNvSpPr/>
          <p:nvPr/>
        </p:nvSpPr>
        <p:spPr>
          <a:xfrm>
            <a:off x="11888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2" name="Oval 701"/>
          <p:cNvSpPr/>
          <p:nvPr/>
        </p:nvSpPr>
        <p:spPr>
          <a:xfrm>
            <a:off x="20314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3" name="Oval 702"/>
          <p:cNvSpPr/>
          <p:nvPr/>
        </p:nvSpPr>
        <p:spPr>
          <a:xfrm>
            <a:off x="28739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4" name="Oval 703"/>
          <p:cNvSpPr/>
          <p:nvPr/>
        </p:nvSpPr>
        <p:spPr>
          <a:xfrm>
            <a:off x="37164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5" name="Oval 704"/>
          <p:cNvSpPr/>
          <p:nvPr/>
        </p:nvSpPr>
        <p:spPr>
          <a:xfrm>
            <a:off x="45590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6" name="Oval 705"/>
          <p:cNvSpPr/>
          <p:nvPr/>
        </p:nvSpPr>
        <p:spPr>
          <a:xfrm>
            <a:off x="54015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7" name="Oval 706"/>
          <p:cNvSpPr/>
          <p:nvPr/>
        </p:nvSpPr>
        <p:spPr>
          <a:xfrm>
            <a:off x="62441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8" name="Oval 707"/>
          <p:cNvSpPr/>
          <p:nvPr/>
        </p:nvSpPr>
        <p:spPr>
          <a:xfrm>
            <a:off x="87717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9" name="Oval 708"/>
          <p:cNvSpPr/>
          <p:nvPr/>
        </p:nvSpPr>
        <p:spPr>
          <a:xfrm>
            <a:off x="79291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0" name="Oval 709"/>
          <p:cNvSpPr/>
          <p:nvPr/>
        </p:nvSpPr>
        <p:spPr>
          <a:xfrm>
            <a:off x="104568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1" name="Oval 710"/>
          <p:cNvSpPr/>
          <p:nvPr/>
        </p:nvSpPr>
        <p:spPr>
          <a:xfrm>
            <a:off x="96142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2" name="Oval 711"/>
          <p:cNvSpPr/>
          <p:nvPr/>
        </p:nvSpPr>
        <p:spPr>
          <a:xfrm>
            <a:off x="112993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3" name="Teardrop 3"/>
          <p:cNvSpPr/>
          <p:nvPr/>
        </p:nvSpPr>
        <p:spPr>
          <a:xfrm rot="5400000" flipH="1" flipV="1">
            <a:off x="64427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4" name="Teardrop 3"/>
          <p:cNvSpPr/>
          <p:nvPr/>
        </p:nvSpPr>
        <p:spPr>
          <a:xfrm rot="5400000" flipH="1" flipV="1">
            <a:off x="-148774" y="1946410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5" name="Teardrop 3"/>
          <p:cNvSpPr/>
          <p:nvPr/>
        </p:nvSpPr>
        <p:spPr>
          <a:xfrm rot="5400000" flipH="1" flipV="1">
            <a:off x="13875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6" name="Teardrop 3"/>
          <p:cNvSpPr/>
          <p:nvPr/>
        </p:nvSpPr>
        <p:spPr>
          <a:xfrm rot="5400000" flipH="1" flipV="1">
            <a:off x="22300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7" name="Teardrop 3"/>
          <p:cNvSpPr/>
          <p:nvPr/>
        </p:nvSpPr>
        <p:spPr>
          <a:xfrm rot="5400000" flipH="1" flipV="1">
            <a:off x="30726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8" name="Teardrop 3"/>
          <p:cNvSpPr/>
          <p:nvPr/>
        </p:nvSpPr>
        <p:spPr>
          <a:xfrm rot="5400000" flipH="1" flipV="1">
            <a:off x="39151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9" name="Teardrop 3"/>
          <p:cNvSpPr/>
          <p:nvPr/>
        </p:nvSpPr>
        <p:spPr>
          <a:xfrm rot="5400000" flipH="1" flipV="1">
            <a:off x="47576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0" name="Teardrop 3"/>
          <p:cNvSpPr/>
          <p:nvPr/>
        </p:nvSpPr>
        <p:spPr>
          <a:xfrm rot="5400000" flipH="1" flipV="1">
            <a:off x="56002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1" name="Teardrop 3"/>
          <p:cNvSpPr/>
          <p:nvPr/>
        </p:nvSpPr>
        <p:spPr>
          <a:xfrm rot="5400000" flipH="1" flipV="1">
            <a:off x="81278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2" name="Teardrop 3"/>
          <p:cNvSpPr/>
          <p:nvPr/>
        </p:nvSpPr>
        <p:spPr>
          <a:xfrm rot="5400000" flipH="1" flipV="1">
            <a:off x="72853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3" name="Teardrop 3"/>
          <p:cNvSpPr/>
          <p:nvPr/>
        </p:nvSpPr>
        <p:spPr>
          <a:xfrm rot="5400000" flipH="1" flipV="1">
            <a:off x="98129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4" name="Teardrop 3"/>
          <p:cNvSpPr/>
          <p:nvPr/>
        </p:nvSpPr>
        <p:spPr>
          <a:xfrm rot="5400000" flipH="1" flipV="1">
            <a:off x="89703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5" name="Teardrop 3"/>
          <p:cNvSpPr/>
          <p:nvPr/>
        </p:nvSpPr>
        <p:spPr>
          <a:xfrm rot="5400000" flipH="1" flipV="1">
            <a:off x="11498011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6" name="Teardrop 3"/>
          <p:cNvSpPr/>
          <p:nvPr/>
        </p:nvSpPr>
        <p:spPr>
          <a:xfrm rot="5400000" flipH="1" flipV="1">
            <a:off x="106554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7" name="Teardrop 3"/>
          <p:cNvSpPr/>
          <p:nvPr/>
        </p:nvSpPr>
        <p:spPr>
          <a:xfrm rot="5400000" flipH="1" flipV="1">
            <a:off x="5449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8" name="Oval 727"/>
          <p:cNvSpPr/>
          <p:nvPr/>
        </p:nvSpPr>
        <p:spPr>
          <a:xfrm>
            <a:off x="66645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9" name="Oval 728"/>
          <p:cNvSpPr/>
          <p:nvPr/>
        </p:nvSpPr>
        <p:spPr>
          <a:xfrm>
            <a:off x="7667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0" name="Oval 729"/>
          <p:cNvSpPr/>
          <p:nvPr/>
        </p:nvSpPr>
        <p:spPr>
          <a:xfrm>
            <a:off x="16092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1" name="Oval 730"/>
          <p:cNvSpPr/>
          <p:nvPr/>
        </p:nvSpPr>
        <p:spPr>
          <a:xfrm>
            <a:off x="24518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2" name="Oval 731"/>
          <p:cNvSpPr/>
          <p:nvPr/>
        </p:nvSpPr>
        <p:spPr>
          <a:xfrm>
            <a:off x="32943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3" name="Oval 732"/>
          <p:cNvSpPr/>
          <p:nvPr/>
        </p:nvSpPr>
        <p:spPr>
          <a:xfrm>
            <a:off x="41368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4" name="Oval 733"/>
          <p:cNvSpPr/>
          <p:nvPr/>
        </p:nvSpPr>
        <p:spPr>
          <a:xfrm>
            <a:off x="49794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5" name="Oval 734"/>
          <p:cNvSpPr/>
          <p:nvPr/>
        </p:nvSpPr>
        <p:spPr>
          <a:xfrm>
            <a:off x="58219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6" name="Oval 735"/>
          <p:cNvSpPr/>
          <p:nvPr/>
        </p:nvSpPr>
        <p:spPr>
          <a:xfrm>
            <a:off x="83495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7" name="Oval 736"/>
          <p:cNvSpPr/>
          <p:nvPr/>
        </p:nvSpPr>
        <p:spPr>
          <a:xfrm>
            <a:off x="75070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8" name="Oval 737"/>
          <p:cNvSpPr/>
          <p:nvPr/>
        </p:nvSpPr>
        <p:spPr>
          <a:xfrm>
            <a:off x="100346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9" name="Oval 738"/>
          <p:cNvSpPr/>
          <p:nvPr/>
        </p:nvSpPr>
        <p:spPr>
          <a:xfrm>
            <a:off x="91921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0" name="Oval 739"/>
          <p:cNvSpPr/>
          <p:nvPr/>
        </p:nvSpPr>
        <p:spPr>
          <a:xfrm>
            <a:off x="11719750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1" name="Oval 740"/>
          <p:cNvSpPr/>
          <p:nvPr/>
        </p:nvSpPr>
        <p:spPr>
          <a:xfrm>
            <a:off x="108772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2" name="Teardrop 3"/>
          <p:cNvSpPr/>
          <p:nvPr/>
        </p:nvSpPr>
        <p:spPr>
          <a:xfrm rot="5400000" flipH="1" flipV="1">
            <a:off x="60211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3" name="Teardrop 3"/>
          <p:cNvSpPr/>
          <p:nvPr/>
        </p:nvSpPr>
        <p:spPr>
          <a:xfrm rot="5400000" flipH="1" flipV="1">
            <a:off x="9659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4" name="Teardrop 3"/>
          <p:cNvSpPr/>
          <p:nvPr/>
        </p:nvSpPr>
        <p:spPr>
          <a:xfrm rot="5400000" flipH="1" flipV="1">
            <a:off x="18084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5" name="Teardrop 3"/>
          <p:cNvSpPr/>
          <p:nvPr/>
        </p:nvSpPr>
        <p:spPr>
          <a:xfrm rot="5400000" flipH="1" flipV="1">
            <a:off x="26510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6" name="Teardrop 3"/>
          <p:cNvSpPr/>
          <p:nvPr/>
        </p:nvSpPr>
        <p:spPr>
          <a:xfrm rot="5400000" flipH="1" flipV="1">
            <a:off x="34935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7" name="Teardrop 3"/>
          <p:cNvSpPr/>
          <p:nvPr/>
        </p:nvSpPr>
        <p:spPr>
          <a:xfrm rot="5400000" flipH="1" flipV="1">
            <a:off x="43361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8" name="Teardrop 3"/>
          <p:cNvSpPr/>
          <p:nvPr/>
        </p:nvSpPr>
        <p:spPr>
          <a:xfrm rot="5400000" flipH="1" flipV="1">
            <a:off x="51786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9" name="Teardrop 3"/>
          <p:cNvSpPr/>
          <p:nvPr/>
        </p:nvSpPr>
        <p:spPr>
          <a:xfrm rot="5400000" flipH="1" flipV="1">
            <a:off x="77062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0" name="Teardrop 3"/>
          <p:cNvSpPr/>
          <p:nvPr/>
        </p:nvSpPr>
        <p:spPr>
          <a:xfrm rot="5400000" flipH="1" flipV="1">
            <a:off x="68637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1" name="Teardrop 3"/>
          <p:cNvSpPr/>
          <p:nvPr/>
        </p:nvSpPr>
        <p:spPr>
          <a:xfrm rot="5400000" flipH="1" flipV="1">
            <a:off x="93913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2" name="Teardrop 3"/>
          <p:cNvSpPr/>
          <p:nvPr/>
        </p:nvSpPr>
        <p:spPr>
          <a:xfrm rot="5400000" flipH="1" flipV="1">
            <a:off x="85488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3" name="Teardrop 3"/>
          <p:cNvSpPr/>
          <p:nvPr/>
        </p:nvSpPr>
        <p:spPr>
          <a:xfrm rot="5400000" flipH="1" flipV="1">
            <a:off x="11076421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4" name="Teardrop 3"/>
          <p:cNvSpPr/>
          <p:nvPr/>
        </p:nvSpPr>
        <p:spPr>
          <a:xfrm rot="5400000" flipH="1" flipV="1">
            <a:off x="102338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5" name="Teardrop 3"/>
          <p:cNvSpPr/>
          <p:nvPr/>
        </p:nvSpPr>
        <p:spPr>
          <a:xfrm rot="5400000" flipH="1" flipV="1">
            <a:off x="1234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6" name="Teardrop 3"/>
          <p:cNvSpPr/>
          <p:nvPr/>
        </p:nvSpPr>
        <p:spPr>
          <a:xfrm rot="5400000" flipH="1" flipV="1">
            <a:off x="11760003" y="2373673"/>
            <a:ext cx="595780" cy="268215"/>
          </a:xfrm>
          <a:custGeom>
            <a:avLst/>
            <a:gdLst/>
            <a:ahLst/>
            <a:cxnLst/>
            <a:rect l="l" t="t" r="r" b="b"/>
            <a:pathLst>
              <a:path w="595780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0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70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7" name="Oval 756"/>
          <p:cNvSpPr/>
          <p:nvPr/>
        </p:nvSpPr>
        <p:spPr>
          <a:xfrm>
            <a:off x="70866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8" name="Oval 757"/>
          <p:cNvSpPr/>
          <p:nvPr/>
        </p:nvSpPr>
        <p:spPr>
          <a:xfrm>
            <a:off x="3463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9" name="Oval 758"/>
          <p:cNvSpPr/>
          <p:nvPr/>
        </p:nvSpPr>
        <p:spPr>
          <a:xfrm>
            <a:off x="11888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0" name="Oval 759"/>
          <p:cNvSpPr/>
          <p:nvPr/>
        </p:nvSpPr>
        <p:spPr>
          <a:xfrm>
            <a:off x="20314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1" name="Oval 760"/>
          <p:cNvSpPr/>
          <p:nvPr/>
        </p:nvSpPr>
        <p:spPr>
          <a:xfrm>
            <a:off x="28739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2" name="Oval 761"/>
          <p:cNvSpPr/>
          <p:nvPr/>
        </p:nvSpPr>
        <p:spPr>
          <a:xfrm>
            <a:off x="37164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3" name="Oval 762"/>
          <p:cNvSpPr/>
          <p:nvPr/>
        </p:nvSpPr>
        <p:spPr>
          <a:xfrm>
            <a:off x="45590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4" name="Oval 763"/>
          <p:cNvSpPr/>
          <p:nvPr/>
        </p:nvSpPr>
        <p:spPr>
          <a:xfrm>
            <a:off x="54015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5" name="Oval 764"/>
          <p:cNvSpPr/>
          <p:nvPr/>
        </p:nvSpPr>
        <p:spPr>
          <a:xfrm>
            <a:off x="62441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6" name="Oval 765"/>
          <p:cNvSpPr/>
          <p:nvPr/>
        </p:nvSpPr>
        <p:spPr>
          <a:xfrm>
            <a:off x="87717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7" name="Oval 766"/>
          <p:cNvSpPr/>
          <p:nvPr/>
        </p:nvSpPr>
        <p:spPr>
          <a:xfrm>
            <a:off x="79291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8" name="Oval 767"/>
          <p:cNvSpPr/>
          <p:nvPr/>
        </p:nvSpPr>
        <p:spPr>
          <a:xfrm>
            <a:off x="104568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9" name="Oval 768"/>
          <p:cNvSpPr/>
          <p:nvPr/>
        </p:nvSpPr>
        <p:spPr>
          <a:xfrm>
            <a:off x="96142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0" name="Oval 769"/>
          <p:cNvSpPr/>
          <p:nvPr/>
        </p:nvSpPr>
        <p:spPr>
          <a:xfrm>
            <a:off x="112993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1" name="Teardrop 3"/>
          <p:cNvSpPr/>
          <p:nvPr/>
        </p:nvSpPr>
        <p:spPr>
          <a:xfrm rot="5400000" flipH="1" flipV="1">
            <a:off x="64427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2" name="Teardrop 3"/>
          <p:cNvSpPr/>
          <p:nvPr/>
        </p:nvSpPr>
        <p:spPr>
          <a:xfrm rot="5400000" flipH="1" flipV="1">
            <a:off x="-148774" y="279508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3" name="Teardrop 3"/>
          <p:cNvSpPr/>
          <p:nvPr/>
        </p:nvSpPr>
        <p:spPr>
          <a:xfrm rot="5400000" flipH="1" flipV="1">
            <a:off x="13875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4" name="Teardrop 3"/>
          <p:cNvSpPr/>
          <p:nvPr/>
        </p:nvSpPr>
        <p:spPr>
          <a:xfrm rot="5400000" flipH="1" flipV="1">
            <a:off x="22300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5" name="Teardrop 3"/>
          <p:cNvSpPr/>
          <p:nvPr/>
        </p:nvSpPr>
        <p:spPr>
          <a:xfrm rot="5400000" flipH="1" flipV="1">
            <a:off x="30726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6" name="Teardrop 3"/>
          <p:cNvSpPr/>
          <p:nvPr/>
        </p:nvSpPr>
        <p:spPr>
          <a:xfrm rot="5400000" flipH="1" flipV="1">
            <a:off x="39151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7" name="Teardrop 3"/>
          <p:cNvSpPr/>
          <p:nvPr/>
        </p:nvSpPr>
        <p:spPr>
          <a:xfrm rot="5400000" flipH="1" flipV="1">
            <a:off x="47576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8" name="Teardrop 3"/>
          <p:cNvSpPr/>
          <p:nvPr/>
        </p:nvSpPr>
        <p:spPr>
          <a:xfrm rot="5400000" flipH="1" flipV="1">
            <a:off x="56002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9" name="Teardrop 3"/>
          <p:cNvSpPr/>
          <p:nvPr/>
        </p:nvSpPr>
        <p:spPr>
          <a:xfrm rot="5400000" flipH="1" flipV="1">
            <a:off x="81278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0" name="Teardrop 3"/>
          <p:cNvSpPr/>
          <p:nvPr/>
        </p:nvSpPr>
        <p:spPr>
          <a:xfrm rot="5400000" flipH="1" flipV="1">
            <a:off x="72853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1" name="Teardrop 3"/>
          <p:cNvSpPr/>
          <p:nvPr/>
        </p:nvSpPr>
        <p:spPr>
          <a:xfrm rot="5400000" flipH="1" flipV="1">
            <a:off x="98129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2" name="Teardrop 3"/>
          <p:cNvSpPr/>
          <p:nvPr/>
        </p:nvSpPr>
        <p:spPr>
          <a:xfrm rot="5400000" flipH="1" flipV="1">
            <a:off x="89703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3" name="Teardrop 3"/>
          <p:cNvSpPr/>
          <p:nvPr/>
        </p:nvSpPr>
        <p:spPr>
          <a:xfrm rot="5400000" flipH="1" flipV="1">
            <a:off x="11498011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4" name="Teardrop 3"/>
          <p:cNvSpPr/>
          <p:nvPr/>
        </p:nvSpPr>
        <p:spPr>
          <a:xfrm rot="5400000" flipH="1" flipV="1">
            <a:off x="106554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5" name="Teardrop 3"/>
          <p:cNvSpPr/>
          <p:nvPr/>
        </p:nvSpPr>
        <p:spPr>
          <a:xfrm rot="5400000" flipH="1" flipV="1">
            <a:off x="5449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6" name="Oval 785"/>
          <p:cNvSpPr/>
          <p:nvPr/>
        </p:nvSpPr>
        <p:spPr>
          <a:xfrm>
            <a:off x="66645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7" name="Oval 786"/>
          <p:cNvSpPr/>
          <p:nvPr/>
        </p:nvSpPr>
        <p:spPr>
          <a:xfrm>
            <a:off x="7667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8" name="Oval 787"/>
          <p:cNvSpPr/>
          <p:nvPr/>
        </p:nvSpPr>
        <p:spPr>
          <a:xfrm>
            <a:off x="16092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9" name="Oval 788"/>
          <p:cNvSpPr/>
          <p:nvPr/>
        </p:nvSpPr>
        <p:spPr>
          <a:xfrm>
            <a:off x="24518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0" name="Oval 789"/>
          <p:cNvSpPr/>
          <p:nvPr/>
        </p:nvSpPr>
        <p:spPr>
          <a:xfrm>
            <a:off x="32943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1" name="Oval 790"/>
          <p:cNvSpPr/>
          <p:nvPr/>
        </p:nvSpPr>
        <p:spPr>
          <a:xfrm>
            <a:off x="41368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2" name="Oval 791"/>
          <p:cNvSpPr/>
          <p:nvPr/>
        </p:nvSpPr>
        <p:spPr>
          <a:xfrm>
            <a:off x="49794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3" name="Oval 792"/>
          <p:cNvSpPr/>
          <p:nvPr/>
        </p:nvSpPr>
        <p:spPr>
          <a:xfrm>
            <a:off x="58219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4" name="Oval 793"/>
          <p:cNvSpPr/>
          <p:nvPr/>
        </p:nvSpPr>
        <p:spPr>
          <a:xfrm>
            <a:off x="83495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5" name="Oval 794"/>
          <p:cNvSpPr/>
          <p:nvPr/>
        </p:nvSpPr>
        <p:spPr>
          <a:xfrm>
            <a:off x="75070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6" name="Oval 795"/>
          <p:cNvSpPr/>
          <p:nvPr/>
        </p:nvSpPr>
        <p:spPr>
          <a:xfrm>
            <a:off x="100346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7" name="Oval 796"/>
          <p:cNvSpPr/>
          <p:nvPr/>
        </p:nvSpPr>
        <p:spPr>
          <a:xfrm>
            <a:off x="91921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8" name="Oval 797"/>
          <p:cNvSpPr/>
          <p:nvPr/>
        </p:nvSpPr>
        <p:spPr>
          <a:xfrm>
            <a:off x="11719750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9" name="Oval 798"/>
          <p:cNvSpPr/>
          <p:nvPr/>
        </p:nvSpPr>
        <p:spPr>
          <a:xfrm>
            <a:off x="108772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0" name="Teardrop 3"/>
          <p:cNvSpPr/>
          <p:nvPr/>
        </p:nvSpPr>
        <p:spPr>
          <a:xfrm rot="5400000" flipH="1" flipV="1">
            <a:off x="60211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1" name="Teardrop 3"/>
          <p:cNvSpPr/>
          <p:nvPr/>
        </p:nvSpPr>
        <p:spPr>
          <a:xfrm rot="5400000" flipH="1" flipV="1">
            <a:off x="9659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2" name="Teardrop 3"/>
          <p:cNvSpPr/>
          <p:nvPr/>
        </p:nvSpPr>
        <p:spPr>
          <a:xfrm rot="5400000" flipH="1" flipV="1">
            <a:off x="18084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3" name="Teardrop 3"/>
          <p:cNvSpPr/>
          <p:nvPr/>
        </p:nvSpPr>
        <p:spPr>
          <a:xfrm rot="5400000" flipH="1" flipV="1">
            <a:off x="26510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4" name="Teardrop 3"/>
          <p:cNvSpPr/>
          <p:nvPr/>
        </p:nvSpPr>
        <p:spPr>
          <a:xfrm rot="5400000" flipH="1" flipV="1">
            <a:off x="34935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5" name="Teardrop 3"/>
          <p:cNvSpPr/>
          <p:nvPr/>
        </p:nvSpPr>
        <p:spPr>
          <a:xfrm rot="5400000" flipH="1" flipV="1">
            <a:off x="43361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6" name="Teardrop 3"/>
          <p:cNvSpPr/>
          <p:nvPr/>
        </p:nvSpPr>
        <p:spPr>
          <a:xfrm rot="5400000" flipH="1" flipV="1">
            <a:off x="51786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7" name="Teardrop 3"/>
          <p:cNvSpPr/>
          <p:nvPr/>
        </p:nvSpPr>
        <p:spPr>
          <a:xfrm rot="5400000" flipH="1" flipV="1">
            <a:off x="77062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8" name="Teardrop 3"/>
          <p:cNvSpPr/>
          <p:nvPr/>
        </p:nvSpPr>
        <p:spPr>
          <a:xfrm rot="5400000" flipH="1" flipV="1">
            <a:off x="68637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9" name="Teardrop 3"/>
          <p:cNvSpPr/>
          <p:nvPr/>
        </p:nvSpPr>
        <p:spPr>
          <a:xfrm rot="5400000" flipH="1" flipV="1">
            <a:off x="93913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0" name="Teardrop 3"/>
          <p:cNvSpPr/>
          <p:nvPr/>
        </p:nvSpPr>
        <p:spPr>
          <a:xfrm rot="5400000" flipH="1" flipV="1">
            <a:off x="85488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1" name="Teardrop 3"/>
          <p:cNvSpPr/>
          <p:nvPr/>
        </p:nvSpPr>
        <p:spPr>
          <a:xfrm rot="5400000" flipH="1" flipV="1">
            <a:off x="11076421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2" name="Teardrop 3"/>
          <p:cNvSpPr/>
          <p:nvPr/>
        </p:nvSpPr>
        <p:spPr>
          <a:xfrm rot="5400000" flipH="1" flipV="1">
            <a:off x="102338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3" name="Teardrop 3"/>
          <p:cNvSpPr/>
          <p:nvPr/>
        </p:nvSpPr>
        <p:spPr>
          <a:xfrm rot="5400000" flipH="1" flipV="1">
            <a:off x="1234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4" name="Teardrop 3"/>
          <p:cNvSpPr/>
          <p:nvPr/>
        </p:nvSpPr>
        <p:spPr>
          <a:xfrm rot="5400000" flipH="1" flipV="1">
            <a:off x="11760002" y="3223930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5" name="Oval 814"/>
          <p:cNvSpPr/>
          <p:nvPr/>
        </p:nvSpPr>
        <p:spPr>
          <a:xfrm>
            <a:off x="70866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6" name="Oval 815"/>
          <p:cNvSpPr/>
          <p:nvPr/>
        </p:nvSpPr>
        <p:spPr>
          <a:xfrm>
            <a:off x="3463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7" name="Oval 816"/>
          <p:cNvSpPr/>
          <p:nvPr/>
        </p:nvSpPr>
        <p:spPr>
          <a:xfrm>
            <a:off x="11888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8" name="Oval 817"/>
          <p:cNvSpPr/>
          <p:nvPr/>
        </p:nvSpPr>
        <p:spPr>
          <a:xfrm>
            <a:off x="20314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9" name="Oval 818"/>
          <p:cNvSpPr/>
          <p:nvPr/>
        </p:nvSpPr>
        <p:spPr>
          <a:xfrm>
            <a:off x="28739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0" name="Oval 819"/>
          <p:cNvSpPr/>
          <p:nvPr/>
        </p:nvSpPr>
        <p:spPr>
          <a:xfrm>
            <a:off x="37164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1" name="Oval 820"/>
          <p:cNvSpPr/>
          <p:nvPr/>
        </p:nvSpPr>
        <p:spPr>
          <a:xfrm>
            <a:off x="45590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2" name="Oval 821"/>
          <p:cNvSpPr/>
          <p:nvPr/>
        </p:nvSpPr>
        <p:spPr>
          <a:xfrm>
            <a:off x="54015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3" name="Oval 822"/>
          <p:cNvSpPr/>
          <p:nvPr/>
        </p:nvSpPr>
        <p:spPr>
          <a:xfrm>
            <a:off x="62441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4" name="Oval 823"/>
          <p:cNvSpPr/>
          <p:nvPr/>
        </p:nvSpPr>
        <p:spPr>
          <a:xfrm>
            <a:off x="87717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5" name="Oval 824"/>
          <p:cNvSpPr/>
          <p:nvPr/>
        </p:nvSpPr>
        <p:spPr>
          <a:xfrm>
            <a:off x="79291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6" name="Oval 825"/>
          <p:cNvSpPr/>
          <p:nvPr/>
        </p:nvSpPr>
        <p:spPr>
          <a:xfrm>
            <a:off x="104568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7" name="Oval 826"/>
          <p:cNvSpPr/>
          <p:nvPr/>
        </p:nvSpPr>
        <p:spPr>
          <a:xfrm>
            <a:off x="96142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8" name="Oval 827"/>
          <p:cNvSpPr/>
          <p:nvPr/>
        </p:nvSpPr>
        <p:spPr>
          <a:xfrm>
            <a:off x="112993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9" name="Teardrop 3"/>
          <p:cNvSpPr/>
          <p:nvPr/>
        </p:nvSpPr>
        <p:spPr>
          <a:xfrm rot="5400000" flipH="1" flipV="1">
            <a:off x="64427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0" name="Teardrop 3"/>
          <p:cNvSpPr/>
          <p:nvPr/>
        </p:nvSpPr>
        <p:spPr>
          <a:xfrm rot="5400000" flipH="1" flipV="1">
            <a:off x="-148774" y="3639262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1" name="Teardrop 3"/>
          <p:cNvSpPr/>
          <p:nvPr/>
        </p:nvSpPr>
        <p:spPr>
          <a:xfrm rot="5400000" flipH="1" flipV="1">
            <a:off x="13875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2" name="Teardrop 3"/>
          <p:cNvSpPr/>
          <p:nvPr/>
        </p:nvSpPr>
        <p:spPr>
          <a:xfrm rot="5400000" flipH="1" flipV="1">
            <a:off x="22300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3" name="Teardrop 3"/>
          <p:cNvSpPr/>
          <p:nvPr/>
        </p:nvSpPr>
        <p:spPr>
          <a:xfrm rot="5400000" flipH="1" flipV="1">
            <a:off x="30726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4" name="Teardrop 3"/>
          <p:cNvSpPr/>
          <p:nvPr/>
        </p:nvSpPr>
        <p:spPr>
          <a:xfrm rot="5400000" flipH="1" flipV="1">
            <a:off x="39151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5" name="Teardrop 3"/>
          <p:cNvSpPr/>
          <p:nvPr/>
        </p:nvSpPr>
        <p:spPr>
          <a:xfrm rot="5400000" flipH="1" flipV="1">
            <a:off x="47576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6" name="Teardrop 3"/>
          <p:cNvSpPr/>
          <p:nvPr/>
        </p:nvSpPr>
        <p:spPr>
          <a:xfrm rot="5400000" flipH="1" flipV="1">
            <a:off x="56002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7" name="Teardrop 3"/>
          <p:cNvSpPr/>
          <p:nvPr/>
        </p:nvSpPr>
        <p:spPr>
          <a:xfrm rot="5400000" flipH="1" flipV="1">
            <a:off x="81278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8" name="Teardrop 3"/>
          <p:cNvSpPr/>
          <p:nvPr/>
        </p:nvSpPr>
        <p:spPr>
          <a:xfrm rot="5400000" flipH="1" flipV="1">
            <a:off x="72853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9" name="Teardrop 3"/>
          <p:cNvSpPr/>
          <p:nvPr/>
        </p:nvSpPr>
        <p:spPr>
          <a:xfrm rot="5400000" flipH="1" flipV="1">
            <a:off x="98129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0" name="Teardrop 3"/>
          <p:cNvSpPr/>
          <p:nvPr/>
        </p:nvSpPr>
        <p:spPr>
          <a:xfrm rot="5400000" flipH="1" flipV="1">
            <a:off x="89703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1" name="Teardrop 3"/>
          <p:cNvSpPr/>
          <p:nvPr/>
        </p:nvSpPr>
        <p:spPr>
          <a:xfrm rot="5400000" flipH="1" flipV="1">
            <a:off x="11498011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2" name="Teardrop 3"/>
          <p:cNvSpPr/>
          <p:nvPr/>
        </p:nvSpPr>
        <p:spPr>
          <a:xfrm rot="5400000" flipH="1" flipV="1">
            <a:off x="106554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3" name="Teardrop 3"/>
          <p:cNvSpPr/>
          <p:nvPr/>
        </p:nvSpPr>
        <p:spPr>
          <a:xfrm rot="5400000" flipH="1" flipV="1">
            <a:off x="5449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4" name="Oval 843"/>
          <p:cNvSpPr/>
          <p:nvPr/>
        </p:nvSpPr>
        <p:spPr>
          <a:xfrm>
            <a:off x="66645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5" name="Oval 844"/>
          <p:cNvSpPr/>
          <p:nvPr/>
        </p:nvSpPr>
        <p:spPr>
          <a:xfrm>
            <a:off x="7667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6" name="Oval 845"/>
          <p:cNvSpPr/>
          <p:nvPr/>
        </p:nvSpPr>
        <p:spPr>
          <a:xfrm>
            <a:off x="16092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7" name="Oval 846"/>
          <p:cNvSpPr/>
          <p:nvPr/>
        </p:nvSpPr>
        <p:spPr>
          <a:xfrm>
            <a:off x="24518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8" name="Oval 847"/>
          <p:cNvSpPr/>
          <p:nvPr/>
        </p:nvSpPr>
        <p:spPr>
          <a:xfrm>
            <a:off x="32943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9" name="Oval 848"/>
          <p:cNvSpPr/>
          <p:nvPr/>
        </p:nvSpPr>
        <p:spPr>
          <a:xfrm>
            <a:off x="41368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0" name="Oval 849"/>
          <p:cNvSpPr/>
          <p:nvPr/>
        </p:nvSpPr>
        <p:spPr>
          <a:xfrm>
            <a:off x="49794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1" name="Oval 850"/>
          <p:cNvSpPr/>
          <p:nvPr/>
        </p:nvSpPr>
        <p:spPr>
          <a:xfrm>
            <a:off x="58219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2" name="Oval 851"/>
          <p:cNvSpPr/>
          <p:nvPr/>
        </p:nvSpPr>
        <p:spPr>
          <a:xfrm>
            <a:off x="83495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3" name="Oval 852"/>
          <p:cNvSpPr/>
          <p:nvPr/>
        </p:nvSpPr>
        <p:spPr>
          <a:xfrm>
            <a:off x="75070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4" name="Oval 853"/>
          <p:cNvSpPr/>
          <p:nvPr/>
        </p:nvSpPr>
        <p:spPr>
          <a:xfrm>
            <a:off x="100346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5" name="Oval 854"/>
          <p:cNvSpPr/>
          <p:nvPr/>
        </p:nvSpPr>
        <p:spPr>
          <a:xfrm>
            <a:off x="91921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6" name="Oval 855"/>
          <p:cNvSpPr/>
          <p:nvPr/>
        </p:nvSpPr>
        <p:spPr>
          <a:xfrm>
            <a:off x="11719750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7" name="Oval 856"/>
          <p:cNvSpPr/>
          <p:nvPr/>
        </p:nvSpPr>
        <p:spPr>
          <a:xfrm>
            <a:off x="108772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8" name="Teardrop 3"/>
          <p:cNvSpPr/>
          <p:nvPr/>
        </p:nvSpPr>
        <p:spPr>
          <a:xfrm rot="5400000" flipH="1" flipV="1">
            <a:off x="60211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9" name="Teardrop 3"/>
          <p:cNvSpPr/>
          <p:nvPr/>
        </p:nvSpPr>
        <p:spPr>
          <a:xfrm rot="5400000" flipH="1" flipV="1">
            <a:off x="9659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0" name="Teardrop 3"/>
          <p:cNvSpPr/>
          <p:nvPr/>
        </p:nvSpPr>
        <p:spPr>
          <a:xfrm rot="5400000" flipH="1" flipV="1">
            <a:off x="18084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1" name="Teardrop 3"/>
          <p:cNvSpPr/>
          <p:nvPr/>
        </p:nvSpPr>
        <p:spPr>
          <a:xfrm rot="5400000" flipH="1" flipV="1">
            <a:off x="26510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2" name="Teardrop 3"/>
          <p:cNvSpPr/>
          <p:nvPr/>
        </p:nvSpPr>
        <p:spPr>
          <a:xfrm rot="5400000" flipH="1" flipV="1">
            <a:off x="34935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3" name="Teardrop 3"/>
          <p:cNvSpPr/>
          <p:nvPr/>
        </p:nvSpPr>
        <p:spPr>
          <a:xfrm rot="5400000" flipH="1" flipV="1">
            <a:off x="43361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4" name="Teardrop 3"/>
          <p:cNvSpPr/>
          <p:nvPr/>
        </p:nvSpPr>
        <p:spPr>
          <a:xfrm rot="5400000" flipH="1" flipV="1">
            <a:off x="51786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5" name="Teardrop 3"/>
          <p:cNvSpPr/>
          <p:nvPr/>
        </p:nvSpPr>
        <p:spPr>
          <a:xfrm rot="5400000" flipH="1" flipV="1">
            <a:off x="77062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6" name="Teardrop 3"/>
          <p:cNvSpPr/>
          <p:nvPr/>
        </p:nvSpPr>
        <p:spPr>
          <a:xfrm rot="5400000" flipH="1" flipV="1">
            <a:off x="68637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7" name="Teardrop 3"/>
          <p:cNvSpPr/>
          <p:nvPr/>
        </p:nvSpPr>
        <p:spPr>
          <a:xfrm rot="5400000" flipH="1" flipV="1">
            <a:off x="93913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8" name="Teardrop 3"/>
          <p:cNvSpPr/>
          <p:nvPr/>
        </p:nvSpPr>
        <p:spPr>
          <a:xfrm rot="5400000" flipH="1" flipV="1">
            <a:off x="85488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9" name="Teardrop 3"/>
          <p:cNvSpPr/>
          <p:nvPr/>
        </p:nvSpPr>
        <p:spPr>
          <a:xfrm rot="5400000" flipH="1" flipV="1">
            <a:off x="11076421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0" name="Teardrop 3"/>
          <p:cNvSpPr/>
          <p:nvPr/>
        </p:nvSpPr>
        <p:spPr>
          <a:xfrm rot="5400000" flipH="1" flipV="1">
            <a:off x="102338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1" name="Teardrop 3"/>
          <p:cNvSpPr/>
          <p:nvPr/>
        </p:nvSpPr>
        <p:spPr>
          <a:xfrm rot="5400000" flipH="1" flipV="1">
            <a:off x="1234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2" name="Teardrop 3"/>
          <p:cNvSpPr/>
          <p:nvPr/>
        </p:nvSpPr>
        <p:spPr>
          <a:xfrm rot="5400000" flipH="1" flipV="1">
            <a:off x="11760002" y="4069935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8" y="250112"/>
                  <a:pt x="155376" y="250112"/>
                </a:cubicBezTo>
                <a:cubicBezTo>
                  <a:pt x="174455" y="249746"/>
                  <a:pt x="198601" y="254980"/>
                  <a:pt x="211458" y="268141"/>
                </a:cubicBezTo>
                <a:cubicBezTo>
                  <a:pt x="215886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7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60" y="254779"/>
                  <a:pt x="246352" y="254786"/>
                </a:cubicBezTo>
                <a:cubicBezTo>
                  <a:pt x="246345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70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9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90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3" name="Oval 872"/>
          <p:cNvSpPr/>
          <p:nvPr/>
        </p:nvSpPr>
        <p:spPr>
          <a:xfrm>
            <a:off x="70866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4" name="Oval 873"/>
          <p:cNvSpPr/>
          <p:nvPr/>
        </p:nvSpPr>
        <p:spPr>
          <a:xfrm>
            <a:off x="3463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5" name="Oval 874"/>
          <p:cNvSpPr/>
          <p:nvPr/>
        </p:nvSpPr>
        <p:spPr>
          <a:xfrm>
            <a:off x="11888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6" name="Oval 875"/>
          <p:cNvSpPr/>
          <p:nvPr/>
        </p:nvSpPr>
        <p:spPr>
          <a:xfrm>
            <a:off x="20314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7" name="Oval 876"/>
          <p:cNvSpPr/>
          <p:nvPr/>
        </p:nvSpPr>
        <p:spPr>
          <a:xfrm>
            <a:off x="28739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8" name="Oval 877"/>
          <p:cNvSpPr/>
          <p:nvPr/>
        </p:nvSpPr>
        <p:spPr>
          <a:xfrm>
            <a:off x="37164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9" name="Oval 878"/>
          <p:cNvSpPr/>
          <p:nvPr/>
        </p:nvSpPr>
        <p:spPr>
          <a:xfrm>
            <a:off x="45590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0" name="Oval 879"/>
          <p:cNvSpPr/>
          <p:nvPr/>
        </p:nvSpPr>
        <p:spPr>
          <a:xfrm>
            <a:off x="54015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1" name="Oval 880"/>
          <p:cNvSpPr/>
          <p:nvPr/>
        </p:nvSpPr>
        <p:spPr>
          <a:xfrm>
            <a:off x="62441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2" name="Oval 881"/>
          <p:cNvSpPr/>
          <p:nvPr/>
        </p:nvSpPr>
        <p:spPr>
          <a:xfrm>
            <a:off x="87717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3" name="Oval 882"/>
          <p:cNvSpPr/>
          <p:nvPr/>
        </p:nvSpPr>
        <p:spPr>
          <a:xfrm>
            <a:off x="79291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4" name="Oval 883"/>
          <p:cNvSpPr/>
          <p:nvPr/>
        </p:nvSpPr>
        <p:spPr>
          <a:xfrm>
            <a:off x="104568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5" name="Oval 884"/>
          <p:cNvSpPr/>
          <p:nvPr/>
        </p:nvSpPr>
        <p:spPr>
          <a:xfrm>
            <a:off x="96142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6" name="Oval 885"/>
          <p:cNvSpPr/>
          <p:nvPr/>
        </p:nvSpPr>
        <p:spPr>
          <a:xfrm>
            <a:off x="112993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7" name="Teardrop 3"/>
          <p:cNvSpPr/>
          <p:nvPr/>
        </p:nvSpPr>
        <p:spPr>
          <a:xfrm rot="5400000" flipH="1" flipV="1">
            <a:off x="663614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8" name="Teardrop 3"/>
          <p:cNvSpPr/>
          <p:nvPr/>
        </p:nvSpPr>
        <p:spPr>
          <a:xfrm rot="5400000" flipH="1" flipV="1">
            <a:off x="22905" y="4316257"/>
            <a:ext cx="232840" cy="278649"/>
          </a:xfrm>
          <a:custGeom>
            <a:avLst/>
            <a:gdLst/>
            <a:ahLst/>
            <a:cxnLst/>
            <a:rect l="l" t="t" r="r" b="b"/>
            <a:pathLst>
              <a:path w="232840" h="278649">
                <a:moveTo>
                  <a:pt x="232840" y="8776"/>
                </a:moveTo>
                <a:cubicBezTo>
                  <a:pt x="232449" y="34030"/>
                  <a:pt x="222519" y="59101"/>
                  <a:pt x="203250" y="78369"/>
                </a:cubicBezTo>
                <a:cubicBezTo>
                  <a:pt x="190082" y="91537"/>
                  <a:pt x="174206" y="100343"/>
                  <a:pt x="157326" y="104416"/>
                </a:cubicBezTo>
                <a:cubicBezTo>
                  <a:pt x="166417" y="119205"/>
                  <a:pt x="171406" y="136643"/>
                  <a:pt x="171406" y="155247"/>
                </a:cubicBezTo>
                <a:cubicBezTo>
                  <a:pt x="171406" y="182497"/>
                  <a:pt x="160701" y="207247"/>
                  <a:pt x="143120" y="225380"/>
                </a:cubicBezTo>
                <a:cubicBezTo>
                  <a:pt x="124986" y="242961"/>
                  <a:pt x="100237" y="253667"/>
                  <a:pt x="72986" y="253667"/>
                </a:cubicBezTo>
                <a:cubicBezTo>
                  <a:pt x="54383" y="253667"/>
                  <a:pt x="36945" y="248677"/>
                  <a:pt x="22156" y="239586"/>
                </a:cubicBezTo>
                <a:lnTo>
                  <a:pt x="0" y="278649"/>
                </a:lnTo>
                <a:lnTo>
                  <a:pt x="0" y="260595"/>
                </a:lnTo>
                <a:cubicBezTo>
                  <a:pt x="5973" y="252057"/>
                  <a:pt x="9654" y="242433"/>
                  <a:pt x="11467" y="232488"/>
                </a:cubicBezTo>
                <a:lnTo>
                  <a:pt x="0" y="218900"/>
                </a:lnTo>
                <a:lnTo>
                  <a:pt x="0" y="201603"/>
                </a:lnTo>
                <a:cubicBezTo>
                  <a:pt x="14950" y="226291"/>
                  <a:pt x="42305" y="241857"/>
                  <a:pt x="73296" y="241857"/>
                </a:cubicBezTo>
                <a:cubicBezTo>
                  <a:pt x="97207" y="241857"/>
                  <a:pt x="118953" y="232592"/>
                  <a:pt x="134965" y="217271"/>
                </a:cubicBezTo>
                <a:lnTo>
                  <a:pt x="0" y="82306"/>
                </a:lnTo>
                <a:lnTo>
                  <a:pt x="0" y="82216"/>
                </a:lnTo>
                <a:lnTo>
                  <a:pt x="135010" y="217225"/>
                </a:lnTo>
                <a:cubicBezTo>
                  <a:pt x="150331" y="201213"/>
                  <a:pt x="159597" y="179467"/>
                  <a:pt x="159597" y="155556"/>
                </a:cubicBezTo>
                <a:cubicBezTo>
                  <a:pt x="159597" y="105538"/>
                  <a:pt x="119048" y="64989"/>
                  <a:pt x="69030" y="64989"/>
                </a:cubicBezTo>
                <a:cubicBezTo>
                  <a:pt x="49952" y="65355"/>
                  <a:pt x="25806" y="60121"/>
                  <a:pt x="12948" y="46961"/>
                </a:cubicBezTo>
                <a:lnTo>
                  <a:pt x="0" y="66032"/>
                </a:lnTo>
                <a:lnTo>
                  <a:pt x="0" y="46474"/>
                </a:lnTo>
                <a:cubicBezTo>
                  <a:pt x="9193" y="32573"/>
                  <a:pt x="11853" y="16060"/>
                  <a:pt x="9334" y="0"/>
                </a:cubicBezTo>
                <a:lnTo>
                  <a:pt x="17529" y="0"/>
                </a:lnTo>
                <a:cubicBezTo>
                  <a:pt x="21671" y="11094"/>
                  <a:pt x="20740" y="22668"/>
                  <a:pt x="17673" y="33790"/>
                </a:cubicBezTo>
                <a:cubicBezTo>
                  <a:pt x="27631" y="50142"/>
                  <a:pt x="43609" y="53932"/>
                  <a:pt x="69593" y="53433"/>
                </a:cubicBezTo>
                <a:cubicBezTo>
                  <a:pt x="102600" y="53434"/>
                  <a:pt x="131938" y="69140"/>
                  <a:pt x="150227" y="93727"/>
                </a:cubicBezTo>
                <a:cubicBezTo>
                  <a:pt x="166735" y="90718"/>
                  <a:pt x="182357" y="82561"/>
                  <a:pt x="195118" y="69800"/>
                </a:cubicBezTo>
                <a:cubicBezTo>
                  <a:pt x="212026" y="52893"/>
                  <a:pt x="220851" y="30964"/>
                  <a:pt x="221339" y="8808"/>
                </a:cubicBezTo>
                <a:lnTo>
                  <a:pt x="136174" y="8808"/>
                </a:lnTo>
                <a:lnTo>
                  <a:pt x="136173" y="8744"/>
                </a:lnTo>
                <a:lnTo>
                  <a:pt x="221340" y="8744"/>
                </a:lnTo>
                <a:lnTo>
                  <a:pt x="219467" y="0"/>
                </a:lnTo>
                <a:lnTo>
                  <a:pt x="231012" y="0"/>
                </a:lnTo>
                <a:cubicBezTo>
                  <a:pt x="232616" y="2826"/>
                  <a:pt x="232794" y="5800"/>
                  <a:pt x="232840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9" name="Teardrop 3"/>
          <p:cNvSpPr/>
          <p:nvPr/>
        </p:nvSpPr>
        <p:spPr>
          <a:xfrm rot="5400000" flipH="1" flipV="1">
            <a:off x="15809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5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0" name="Teardrop 3"/>
          <p:cNvSpPr/>
          <p:nvPr/>
        </p:nvSpPr>
        <p:spPr>
          <a:xfrm rot="5400000" flipH="1" flipV="1">
            <a:off x="24234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1" name="Teardrop 3"/>
          <p:cNvSpPr/>
          <p:nvPr/>
        </p:nvSpPr>
        <p:spPr>
          <a:xfrm rot="5400000" flipH="1" flipV="1">
            <a:off x="326598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2" name="Teardrop 3"/>
          <p:cNvSpPr/>
          <p:nvPr/>
        </p:nvSpPr>
        <p:spPr>
          <a:xfrm rot="5400000" flipH="1" flipV="1">
            <a:off x="410852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3" name="Teardrop 3"/>
          <p:cNvSpPr/>
          <p:nvPr/>
        </p:nvSpPr>
        <p:spPr>
          <a:xfrm rot="5400000" flipH="1" flipV="1">
            <a:off x="495106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4" name="Teardrop 3"/>
          <p:cNvSpPr/>
          <p:nvPr/>
        </p:nvSpPr>
        <p:spPr>
          <a:xfrm rot="5400000" flipH="1" flipV="1">
            <a:off x="579360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5" name="Teardrop 3"/>
          <p:cNvSpPr/>
          <p:nvPr/>
        </p:nvSpPr>
        <p:spPr>
          <a:xfrm rot="5400000" flipH="1" flipV="1">
            <a:off x="832122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6" name="Teardrop 3"/>
          <p:cNvSpPr/>
          <p:nvPr/>
        </p:nvSpPr>
        <p:spPr>
          <a:xfrm rot="5400000" flipH="1" flipV="1">
            <a:off x="747868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7" name="Teardrop 3"/>
          <p:cNvSpPr/>
          <p:nvPr/>
        </p:nvSpPr>
        <p:spPr>
          <a:xfrm rot="5400000" flipH="1" flipV="1">
            <a:off x="100063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8" name="Teardrop 3"/>
          <p:cNvSpPr/>
          <p:nvPr/>
        </p:nvSpPr>
        <p:spPr>
          <a:xfrm rot="5400000" flipH="1" flipV="1">
            <a:off x="916376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7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9" name="Teardrop 3"/>
          <p:cNvSpPr/>
          <p:nvPr/>
        </p:nvSpPr>
        <p:spPr>
          <a:xfrm rot="5400000" flipH="1" flipV="1">
            <a:off x="11691380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0" name="Teardrop 3"/>
          <p:cNvSpPr/>
          <p:nvPr/>
        </p:nvSpPr>
        <p:spPr>
          <a:xfrm rot="5400000" flipH="1" flipV="1">
            <a:off x="108488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1" name="Teardrop 3"/>
          <p:cNvSpPr/>
          <p:nvPr/>
        </p:nvSpPr>
        <p:spPr>
          <a:xfrm rot="5400000" flipH="1" flipV="1">
            <a:off x="733383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8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2" name="Oval 1651"/>
          <p:cNvSpPr/>
          <p:nvPr/>
        </p:nvSpPr>
        <p:spPr>
          <a:xfrm>
            <a:off x="812619" y="4561319"/>
            <a:ext cx="11030995" cy="10682"/>
          </a:xfrm>
          <a:custGeom>
            <a:avLst/>
            <a:gdLst/>
            <a:ahLst/>
            <a:cxnLst/>
            <a:rect l="l" t="t" r="r" b="b"/>
            <a:pathLst>
              <a:path w="11030995" h="10682">
                <a:moveTo>
                  <a:pt x="10992007" y="0"/>
                </a:moveTo>
                <a:cubicBezTo>
                  <a:pt x="11006265" y="0"/>
                  <a:pt x="11019702" y="3516"/>
                  <a:pt x="11030995" y="10682"/>
                </a:cubicBezTo>
                <a:lnTo>
                  <a:pt x="10953019" y="10682"/>
                </a:lnTo>
                <a:cubicBezTo>
                  <a:pt x="10964312" y="3516"/>
                  <a:pt x="10977749" y="0"/>
                  <a:pt x="10992007" y="0"/>
                </a:cubicBezTo>
                <a:close/>
                <a:moveTo>
                  <a:pt x="10149468" y="0"/>
                </a:moveTo>
                <a:cubicBezTo>
                  <a:pt x="10163726" y="0"/>
                  <a:pt x="10177163" y="3516"/>
                  <a:pt x="10188456" y="10682"/>
                </a:cubicBezTo>
                <a:lnTo>
                  <a:pt x="10110480" y="10682"/>
                </a:lnTo>
                <a:cubicBezTo>
                  <a:pt x="10121773" y="3516"/>
                  <a:pt x="10135210" y="0"/>
                  <a:pt x="10149468" y="0"/>
                </a:cubicBezTo>
                <a:close/>
                <a:moveTo>
                  <a:pt x="9306928" y="0"/>
                </a:moveTo>
                <a:cubicBezTo>
                  <a:pt x="9321186" y="0"/>
                  <a:pt x="9334623" y="3516"/>
                  <a:pt x="9345916" y="10682"/>
                </a:cubicBezTo>
                <a:lnTo>
                  <a:pt x="9267940" y="10682"/>
                </a:lnTo>
                <a:cubicBezTo>
                  <a:pt x="9279233" y="3516"/>
                  <a:pt x="9292670" y="0"/>
                  <a:pt x="9306928" y="0"/>
                </a:cubicBezTo>
                <a:close/>
                <a:moveTo>
                  <a:pt x="8464388" y="0"/>
                </a:moveTo>
                <a:cubicBezTo>
                  <a:pt x="8478646" y="0"/>
                  <a:pt x="8492083" y="3516"/>
                  <a:pt x="8503376" y="10682"/>
                </a:cubicBezTo>
                <a:lnTo>
                  <a:pt x="8425400" y="10682"/>
                </a:lnTo>
                <a:cubicBezTo>
                  <a:pt x="8436693" y="3516"/>
                  <a:pt x="8450130" y="0"/>
                  <a:pt x="8464388" y="0"/>
                </a:cubicBezTo>
                <a:close/>
                <a:moveTo>
                  <a:pt x="7621848" y="0"/>
                </a:moveTo>
                <a:cubicBezTo>
                  <a:pt x="7636106" y="0"/>
                  <a:pt x="7649543" y="3516"/>
                  <a:pt x="7660836" y="10682"/>
                </a:cubicBezTo>
                <a:lnTo>
                  <a:pt x="7582860" y="10682"/>
                </a:lnTo>
                <a:cubicBezTo>
                  <a:pt x="7594153" y="3516"/>
                  <a:pt x="7607590" y="0"/>
                  <a:pt x="7621848" y="0"/>
                </a:cubicBezTo>
                <a:close/>
                <a:moveTo>
                  <a:pt x="6779308" y="0"/>
                </a:moveTo>
                <a:cubicBezTo>
                  <a:pt x="6793566" y="0"/>
                  <a:pt x="6807003" y="3516"/>
                  <a:pt x="6818296" y="10682"/>
                </a:cubicBezTo>
                <a:lnTo>
                  <a:pt x="6740320" y="10682"/>
                </a:lnTo>
                <a:cubicBezTo>
                  <a:pt x="6751613" y="3516"/>
                  <a:pt x="6765050" y="0"/>
                  <a:pt x="6779308" y="0"/>
                </a:cubicBezTo>
                <a:close/>
                <a:moveTo>
                  <a:pt x="5936768" y="0"/>
                </a:moveTo>
                <a:cubicBezTo>
                  <a:pt x="5951026" y="0"/>
                  <a:pt x="5964463" y="3516"/>
                  <a:pt x="5975757" y="10682"/>
                </a:cubicBezTo>
                <a:lnTo>
                  <a:pt x="5897780" y="10682"/>
                </a:lnTo>
                <a:cubicBezTo>
                  <a:pt x="5909073" y="3516"/>
                  <a:pt x="5922510" y="0"/>
                  <a:pt x="5936768" y="0"/>
                </a:cubicBezTo>
                <a:close/>
                <a:moveTo>
                  <a:pt x="5094228" y="0"/>
                </a:moveTo>
                <a:cubicBezTo>
                  <a:pt x="5108486" y="0"/>
                  <a:pt x="5121923" y="3516"/>
                  <a:pt x="5133217" y="10682"/>
                </a:cubicBezTo>
                <a:lnTo>
                  <a:pt x="5055240" y="10682"/>
                </a:lnTo>
                <a:cubicBezTo>
                  <a:pt x="5066533" y="3516"/>
                  <a:pt x="5079970" y="0"/>
                  <a:pt x="5094228" y="0"/>
                </a:cubicBezTo>
                <a:close/>
                <a:moveTo>
                  <a:pt x="4251688" y="0"/>
                </a:moveTo>
                <a:cubicBezTo>
                  <a:pt x="4265946" y="0"/>
                  <a:pt x="4279383" y="3516"/>
                  <a:pt x="4290676" y="10682"/>
                </a:cubicBezTo>
                <a:lnTo>
                  <a:pt x="4212700" y="10682"/>
                </a:lnTo>
                <a:cubicBezTo>
                  <a:pt x="4223993" y="3516"/>
                  <a:pt x="4237430" y="0"/>
                  <a:pt x="4251688" y="0"/>
                </a:cubicBezTo>
                <a:close/>
                <a:moveTo>
                  <a:pt x="3409148" y="0"/>
                </a:moveTo>
                <a:cubicBezTo>
                  <a:pt x="3423406" y="0"/>
                  <a:pt x="3436843" y="3516"/>
                  <a:pt x="3448136" y="10682"/>
                </a:cubicBezTo>
                <a:lnTo>
                  <a:pt x="3370160" y="10682"/>
                </a:lnTo>
                <a:cubicBezTo>
                  <a:pt x="3381453" y="3516"/>
                  <a:pt x="3394890" y="0"/>
                  <a:pt x="3409148" y="0"/>
                </a:cubicBezTo>
                <a:close/>
                <a:moveTo>
                  <a:pt x="2566608" y="0"/>
                </a:moveTo>
                <a:cubicBezTo>
                  <a:pt x="2580866" y="0"/>
                  <a:pt x="2594303" y="3516"/>
                  <a:pt x="2605596" y="10682"/>
                </a:cubicBezTo>
                <a:lnTo>
                  <a:pt x="2527620" y="10682"/>
                </a:lnTo>
                <a:cubicBezTo>
                  <a:pt x="2538913" y="3516"/>
                  <a:pt x="2552350" y="0"/>
                  <a:pt x="2566608" y="0"/>
                </a:cubicBezTo>
                <a:close/>
                <a:moveTo>
                  <a:pt x="1724068" y="0"/>
                </a:moveTo>
                <a:cubicBezTo>
                  <a:pt x="1738326" y="0"/>
                  <a:pt x="1751763" y="3516"/>
                  <a:pt x="1763056" y="10682"/>
                </a:cubicBezTo>
                <a:lnTo>
                  <a:pt x="1685080" y="10682"/>
                </a:lnTo>
                <a:cubicBezTo>
                  <a:pt x="1696373" y="3516"/>
                  <a:pt x="1709810" y="0"/>
                  <a:pt x="1724068" y="0"/>
                </a:cubicBezTo>
                <a:close/>
                <a:moveTo>
                  <a:pt x="881528" y="0"/>
                </a:moveTo>
                <a:cubicBezTo>
                  <a:pt x="895786" y="0"/>
                  <a:pt x="909223" y="3516"/>
                  <a:pt x="920516" y="10682"/>
                </a:cubicBezTo>
                <a:lnTo>
                  <a:pt x="842540" y="10682"/>
                </a:lnTo>
                <a:cubicBezTo>
                  <a:pt x="853833" y="3516"/>
                  <a:pt x="867270" y="0"/>
                  <a:pt x="881528" y="0"/>
                </a:cubicBezTo>
                <a:close/>
                <a:moveTo>
                  <a:pt x="38988" y="0"/>
                </a:moveTo>
                <a:cubicBezTo>
                  <a:pt x="53246" y="0"/>
                  <a:pt x="66683" y="3516"/>
                  <a:pt x="77976" y="10682"/>
                </a:cubicBezTo>
                <a:lnTo>
                  <a:pt x="0" y="10682"/>
                </a:lnTo>
                <a:cubicBezTo>
                  <a:pt x="11293" y="3516"/>
                  <a:pt x="24730" y="0"/>
                  <a:pt x="3898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3" name="Oval 902"/>
          <p:cNvSpPr/>
          <p:nvPr/>
        </p:nvSpPr>
        <p:spPr>
          <a:xfrm>
            <a:off x="71204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4" name="Oval 903"/>
          <p:cNvSpPr/>
          <p:nvPr/>
        </p:nvSpPr>
        <p:spPr>
          <a:xfrm>
            <a:off x="3774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5" name="Oval 904"/>
          <p:cNvSpPr/>
          <p:nvPr/>
        </p:nvSpPr>
        <p:spPr>
          <a:xfrm>
            <a:off x="12203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6" name="Oval 905"/>
          <p:cNvSpPr/>
          <p:nvPr/>
        </p:nvSpPr>
        <p:spPr>
          <a:xfrm>
            <a:off x="20632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7" name="Oval 906"/>
          <p:cNvSpPr/>
          <p:nvPr/>
        </p:nvSpPr>
        <p:spPr>
          <a:xfrm>
            <a:off x="29060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8" name="Oval 907"/>
          <p:cNvSpPr/>
          <p:nvPr/>
        </p:nvSpPr>
        <p:spPr>
          <a:xfrm>
            <a:off x="37489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9" name="Oval 908"/>
          <p:cNvSpPr/>
          <p:nvPr/>
        </p:nvSpPr>
        <p:spPr>
          <a:xfrm>
            <a:off x="45918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0" name="Oval 909"/>
          <p:cNvSpPr/>
          <p:nvPr/>
        </p:nvSpPr>
        <p:spPr>
          <a:xfrm>
            <a:off x="54347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1" name="Oval 910"/>
          <p:cNvSpPr/>
          <p:nvPr/>
        </p:nvSpPr>
        <p:spPr>
          <a:xfrm>
            <a:off x="62776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2" name="Oval 911"/>
          <p:cNvSpPr/>
          <p:nvPr/>
        </p:nvSpPr>
        <p:spPr>
          <a:xfrm>
            <a:off x="88062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3" name="Oval 912"/>
          <p:cNvSpPr/>
          <p:nvPr/>
        </p:nvSpPr>
        <p:spPr>
          <a:xfrm>
            <a:off x="79633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4" name="Oval 913"/>
          <p:cNvSpPr/>
          <p:nvPr/>
        </p:nvSpPr>
        <p:spPr>
          <a:xfrm>
            <a:off x="104920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5" name="Oval 914"/>
          <p:cNvSpPr/>
          <p:nvPr/>
        </p:nvSpPr>
        <p:spPr>
          <a:xfrm>
            <a:off x="96491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6" name="Oval 915"/>
          <p:cNvSpPr/>
          <p:nvPr/>
        </p:nvSpPr>
        <p:spPr>
          <a:xfrm>
            <a:off x="113348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7" name="Oval 916"/>
          <p:cNvSpPr/>
          <p:nvPr/>
        </p:nvSpPr>
        <p:spPr>
          <a:xfrm>
            <a:off x="71204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8" name="Oval 917"/>
          <p:cNvSpPr/>
          <p:nvPr/>
        </p:nvSpPr>
        <p:spPr>
          <a:xfrm>
            <a:off x="3774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9" name="Oval 918"/>
          <p:cNvSpPr/>
          <p:nvPr/>
        </p:nvSpPr>
        <p:spPr>
          <a:xfrm>
            <a:off x="12203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0" name="Oval 919"/>
          <p:cNvSpPr/>
          <p:nvPr/>
        </p:nvSpPr>
        <p:spPr>
          <a:xfrm>
            <a:off x="20632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1" name="Oval 920"/>
          <p:cNvSpPr/>
          <p:nvPr/>
        </p:nvSpPr>
        <p:spPr>
          <a:xfrm>
            <a:off x="29060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2" name="Oval 921"/>
          <p:cNvSpPr/>
          <p:nvPr/>
        </p:nvSpPr>
        <p:spPr>
          <a:xfrm>
            <a:off x="37489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3" name="Oval 922"/>
          <p:cNvSpPr/>
          <p:nvPr/>
        </p:nvSpPr>
        <p:spPr>
          <a:xfrm>
            <a:off x="45918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4" name="Oval 923"/>
          <p:cNvSpPr/>
          <p:nvPr/>
        </p:nvSpPr>
        <p:spPr>
          <a:xfrm>
            <a:off x="54347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5" name="Oval 924"/>
          <p:cNvSpPr/>
          <p:nvPr/>
        </p:nvSpPr>
        <p:spPr>
          <a:xfrm>
            <a:off x="62776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6" name="Oval 925"/>
          <p:cNvSpPr/>
          <p:nvPr/>
        </p:nvSpPr>
        <p:spPr>
          <a:xfrm>
            <a:off x="88062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7" name="Oval 926"/>
          <p:cNvSpPr/>
          <p:nvPr/>
        </p:nvSpPr>
        <p:spPr>
          <a:xfrm>
            <a:off x="79633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8" name="Oval 927"/>
          <p:cNvSpPr/>
          <p:nvPr/>
        </p:nvSpPr>
        <p:spPr>
          <a:xfrm>
            <a:off x="104920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9" name="Oval 928"/>
          <p:cNvSpPr/>
          <p:nvPr/>
        </p:nvSpPr>
        <p:spPr>
          <a:xfrm>
            <a:off x="96491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0" name="Oval 929"/>
          <p:cNvSpPr/>
          <p:nvPr/>
        </p:nvSpPr>
        <p:spPr>
          <a:xfrm>
            <a:off x="113348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1" name="Oval 930"/>
          <p:cNvSpPr/>
          <p:nvPr/>
        </p:nvSpPr>
        <p:spPr>
          <a:xfrm>
            <a:off x="71204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2" name="Oval 931"/>
          <p:cNvSpPr/>
          <p:nvPr/>
        </p:nvSpPr>
        <p:spPr>
          <a:xfrm>
            <a:off x="3774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3" name="Oval 932"/>
          <p:cNvSpPr/>
          <p:nvPr/>
        </p:nvSpPr>
        <p:spPr>
          <a:xfrm>
            <a:off x="12203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4" name="Oval 933"/>
          <p:cNvSpPr/>
          <p:nvPr/>
        </p:nvSpPr>
        <p:spPr>
          <a:xfrm>
            <a:off x="20632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5" name="Oval 934"/>
          <p:cNvSpPr/>
          <p:nvPr/>
        </p:nvSpPr>
        <p:spPr>
          <a:xfrm>
            <a:off x="29060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6" name="Oval 935"/>
          <p:cNvSpPr/>
          <p:nvPr/>
        </p:nvSpPr>
        <p:spPr>
          <a:xfrm>
            <a:off x="37489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7" name="Oval 936"/>
          <p:cNvSpPr/>
          <p:nvPr/>
        </p:nvSpPr>
        <p:spPr>
          <a:xfrm>
            <a:off x="45918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8" name="Oval 937"/>
          <p:cNvSpPr/>
          <p:nvPr/>
        </p:nvSpPr>
        <p:spPr>
          <a:xfrm>
            <a:off x="54347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9" name="Oval 938"/>
          <p:cNvSpPr/>
          <p:nvPr/>
        </p:nvSpPr>
        <p:spPr>
          <a:xfrm>
            <a:off x="62776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0" name="Oval 939"/>
          <p:cNvSpPr/>
          <p:nvPr/>
        </p:nvSpPr>
        <p:spPr>
          <a:xfrm>
            <a:off x="88062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1" name="Oval 940"/>
          <p:cNvSpPr/>
          <p:nvPr/>
        </p:nvSpPr>
        <p:spPr>
          <a:xfrm>
            <a:off x="79633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2" name="Oval 941"/>
          <p:cNvSpPr/>
          <p:nvPr/>
        </p:nvSpPr>
        <p:spPr>
          <a:xfrm>
            <a:off x="104920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3" name="Oval 942"/>
          <p:cNvSpPr/>
          <p:nvPr/>
        </p:nvSpPr>
        <p:spPr>
          <a:xfrm>
            <a:off x="96491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4" name="Oval 943"/>
          <p:cNvSpPr/>
          <p:nvPr/>
        </p:nvSpPr>
        <p:spPr>
          <a:xfrm>
            <a:off x="113348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5" name="Oval 944"/>
          <p:cNvSpPr/>
          <p:nvPr/>
        </p:nvSpPr>
        <p:spPr>
          <a:xfrm>
            <a:off x="71204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6" name="Oval 945"/>
          <p:cNvSpPr/>
          <p:nvPr/>
        </p:nvSpPr>
        <p:spPr>
          <a:xfrm>
            <a:off x="3774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7" name="Oval 946"/>
          <p:cNvSpPr/>
          <p:nvPr/>
        </p:nvSpPr>
        <p:spPr>
          <a:xfrm>
            <a:off x="12203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8" name="Oval 947"/>
          <p:cNvSpPr/>
          <p:nvPr/>
        </p:nvSpPr>
        <p:spPr>
          <a:xfrm>
            <a:off x="20632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9" name="Oval 948"/>
          <p:cNvSpPr/>
          <p:nvPr/>
        </p:nvSpPr>
        <p:spPr>
          <a:xfrm>
            <a:off x="29060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0" name="Oval 949"/>
          <p:cNvSpPr/>
          <p:nvPr/>
        </p:nvSpPr>
        <p:spPr>
          <a:xfrm>
            <a:off x="37489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1" name="Oval 950"/>
          <p:cNvSpPr/>
          <p:nvPr/>
        </p:nvSpPr>
        <p:spPr>
          <a:xfrm>
            <a:off x="45918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2" name="Oval 951"/>
          <p:cNvSpPr/>
          <p:nvPr/>
        </p:nvSpPr>
        <p:spPr>
          <a:xfrm>
            <a:off x="54347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3" name="Oval 952"/>
          <p:cNvSpPr/>
          <p:nvPr/>
        </p:nvSpPr>
        <p:spPr>
          <a:xfrm>
            <a:off x="62776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4" name="Oval 953"/>
          <p:cNvSpPr/>
          <p:nvPr/>
        </p:nvSpPr>
        <p:spPr>
          <a:xfrm>
            <a:off x="88062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5" name="Oval 954"/>
          <p:cNvSpPr/>
          <p:nvPr/>
        </p:nvSpPr>
        <p:spPr>
          <a:xfrm>
            <a:off x="79633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6" name="Oval 955"/>
          <p:cNvSpPr/>
          <p:nvPr/>
        </p:nvSpPr>
        <p:spPr>
          <a:xfrm>
            <a:off x="104920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7" name="Oval 956"/>
          <p:cNvSpPr/>
          <p:nvPr/>
        </p:nvSpPr>
        <p:spPr>
          <a:xfrm>
            <a:off x="96491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8" name="Oval 957"/>
          <p:cNvSpPr/>
          <p:nvPr/>
        </p:nvSpPr>
        <p:spPr>
          <a:xfrm>
            <a:off x="113348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9" name="Oval 958"/>
          <p:cNvSpPr/>
          <p:nvPr/>
        </p:nvSpPr>
        <p:spPr>
          <a:xfrm>
            <a:off x="71204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0" name="Oval 959"/>
          <p:cNvSpPr/>
          <p:nvPr/>
        </p:nvSpPr>
        <p:spPr>
          <a:xfrm>
            <a:off x="3774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1" name="Oval 960"/>
          <p:cNvSpPr/>
          <p:nvPr/>
        </p:nvSpPr>
        <p:spPr>
          <a:xfrm>
            <a:off x="12203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2" name="Oval 961"/>
          <p:cNvSpPr/>
          <p:nvPr/>
        </p:nvSpPr>
        <p:spPr>
          <a:xfrm>
            <a:off x="20632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3" name="Oval 962"/>
          <p:cNvSpPr/>
          <p:nvPr/>
        </p:nvSpPr>
        <p:spPr>
          <a:xfrm>
            <a:off x="29060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4" name="Oval 963"/>
          <p:cNvSpPr/>
          <p:nvPr/>
        </p:nvSpPr>
        <p:spPr>
          <a:xfrm>
            <a:off x="37489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5" name="Oval 964"/>
          <p:cNvSpPr/>
          <p:nvPr/>
        </p:nvSpPr>
        <p:spPr>
          <a:xfrm>
            <a:off x="45918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6" name="Oval 965"/>
          <p:cNvSpPr/>
          <p:nvPr/>
        </p:nvSpPr>
        <p:spPr>
          <a:xfrm>
            <a:off x="54347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7" name="Oval 966"/>
          <p:cNvSpPr/>
          <p:nvPr/>
        </p:nvSpPr>
        <p:spPr>
          <a:xfrm>
            <a:off x="62776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8" name="Oval 967"/>
          <p:cNvSpPr/>
          <p:nvPr/>
        </p:nvSpPr>
        <p:spPr>
          <a:xfrm>
            <a:off x="88062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9" name="Oval 968"/>
          <p:cNvSpPr/>
          <p:nvPr/>
        </p:nvSpPr>
        <p:spPr>
          <a:xfrm>
            <a:off x="79633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70" name="Oval 969"/>
          <p:cNvSpPr/>
          <p:nvPr/>
        </p:nvSpPr>
        <p:spPr>
          <a:xfrm>
            <a:off x="104920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71" name="Oval 970"/>
          <p:cNvSpPr/>
          <p:nvPr/>
        </p:nvSpPr>
        <p:spPr>
          <a:xfrm>
            <a:off x="96491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72" name="Oval 971"/>
          <p:cNvSpPr/>
          <p:nvPr/>
        </p:nvSpPr>
        <p:spPr>
          <a:xfrm>
            <a:off x="113348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tIns="45720" rIns="91440" bIns="4572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FBBBC-1B30-4B3A-BC65-2F22068A25A0}" type="datetime1">
              <a:rPr lang="en-US" smtClean="0"/>
              <a:t>7/27/2015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Cohen Chap 13 - Multiple Comparisons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5558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6A113-6C84-4778-8F17-4570CE1EEC73}" type="datetime1">
              <a:rPr lang="en-US" smtClean="0"/>
              <a:t>7/27/2015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Cohen Chap 13 - Multiple Comparisons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037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3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90D4F-B031-4E88-922B-2BF67D689489}" type="datetime1">
              <a:rPr lang="en-US" smtClean="0"/>
              <a:t>7/27/2015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Cohen Chap 13 - Multiple Comparisons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692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6D5CD-407C-4B80-844A-D4664471AA78}" type="datetime1">
              <a:rPr lang="en-US" smtClean="0"/>
              <a:t>7/27/2015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Cohen Chap 13 - Multiple Comparisons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117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C0ADA-5853-4B4D-BD40-725524069051}" type="datetime1">
              <a:rPr lang="en-US" smtClean="0"/>
              <a:t>7/27/2015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Cohen Chap 13 - Multiple Comparisons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549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750BA-3ABA-4E54-87AF-6CF52D58B6D6}" type="datetime1">
              <a:rPr lang="en-US" smtClean="0"/>
              <a:t>7/27/2015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Cohen Chap 13 - Multiple Comparisons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151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3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E4165-8A58-43E7-B212-26BE50C443F8}" type="datetime1">
              <a:rPr lang="en-US" smtClean="0"/>
              <a:t>7/27/2015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Cohen Chap 13 - Multiple Comparisons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6829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5047E7D-B7F7-4472-A3DB-C42A1857E6E4}" type="datetime1">
              <a:rPr lang="en-US" smtClean="0"/>
              <a:t>7/27/2015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r>
              <a:rPr lang="fr-FR" smtClean="0"/>
              <a:t>Cohen Chap 13 - Multiple Comparisons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2EF8E80-928C-4D02-8039-2537AA9D5938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202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3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7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10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13.w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5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6.emf"/><Relationship Id="rId4" Type="http://schemas.openxmlformats.org/officeDocument/2006/relationships/image" Target="../media/image16.w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9.png"/><Relationship Id="rId4" Type="http://schemas.openxmlformats.org/officeDocument/2006/relationships/image" Target="../media/image16.wmf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4546" y="4960137"/>
            <a:ext cx="8075054" cy="1463040"/>
          </a:xfrm>
        </p:spPr>
        <p:txBody>
          <a:bodyPr>
            <a:normAutofit/>
          </a:bodyPr>
          <a:lstStyle/>
          <a:p>
            <a:r>
              <a:rPr lang="en-US" dirty="0" smtClean="0"/>
              <a:t>Cohen chap </a:t>
            </a:r>
            <a:r>
              <a:rPr lang="en-US" dirty="0" smtClean="0"/>
              <a:t>13 Multiple Comparison Procedures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38309" y="4960137"/>
            <a:ext cx="3200400" cy="1463040"/>
          </a:xfrm>
        </p:spPr>
        <p:txBody>
          <a:bodyPr/>
          <a:lstStyle/>
          <a:p>
            <a:r>
              <a:rPr lang="en-US" dirty="0" smtClean="0"/>
              <a:t>For EDUC/PSY 6600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Cohen Chap 13 - Multiple Comparisons</a:t>
            </a:r>
            <a:endParaRPr lang="en-US" dirty="0" smtClean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</a:t>
            </a:fld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4506039" y="269949"/>
            <a:ext cx="7198242" cy="385961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2400" i="1" dirty="0">
                <a:solidFill>
                  <a:schemeClr val="tx1"/>
                </a:solidFill>
              </a:rPr>
              <a:t>“We have to go to the deductions and the inferences,” said </a:t>
            </a:r>
            <a:r>
              <a:rPr lang="en-US" altLang="en-US" sz="2400" i="1" dirty="0" err="1">
                <a:solidFill>
                  <a:schemeClr val="tx1"/>
                </a:solidFill>
              </a:rPr>
              <a:t>Lestrade</a:t>
            </a:r>
            <a:r>
              <a:rPr lang="en-US" altLang="en-US" sz="2400" i="1" dirty="0">
                <a:solidFill>
                  <a:schemeClr val="tx1"/>
                </a:solidFill>
              </a:rPr>
              <a:t>, winking at me. </a:t>
            </a:r>
            <a:endParaRPr lang="en-US" altLang="en-US" sz="2400" i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en-US" sz="2400" i="1" dirty="0" smtClean="0">
                <a:solidFill>
                  <a:schemeClr val="tx1"/>
                </a:solidFill>
              </a:rPr>
              <a:t>“</a:t>
            </a:r>
            <a:r>
              <a:rPr lang="en-US" altLang="en-US" sz="2400" i="1" dirty="0">
                <a:solidFill>
                  <a:schemeClr val="tx1"/>
                </a:solidFill>
              </a:rPr>
              <a:t>I find it hard enough to tackle facts, Holmes, without flying away after theories and fancies.”</a:t>
            </a:r>
          </a:p>
          <a:p>
            <a:pPr algn="ctr"/>
            <a:endParaRPr lang="en-US" altLang="en-US" sz="2400" i="1" dirty="0">
              <a:solidFill>
                <a:schemeClr val="tx1"/>
              </a:solidFill>
            </a:endParaRPr>
          </a:p>
          <a:p>
            <a:pPr algn="ctr"/>
            <a:r>
              <a:rPr lang="en-US" altLang="en-US" sz="2400" b="1" dirty="0">
                <a:solidFill>
                  <a:schemeClr val="tx1"/>
                </a:solidFill>
              </a:rPr>
              <a:t>Inspector </a:t>
            </a:r>
            <a:r>
              <a:rPr lang="en-US" altLang="en-US" sz="2400" b="1" dirty="0" err="1">
                <a:solidFill>
                  <a:schemeClr val="tx1"/>
                </a:solidFill>
              </a:rPr>
              <a:t>Lestrade</a:t>
            </a:r>
            <a:r>
              <a:rPr lang="en-US" altLang="en-US" sz="2400" b="1" dirty="0">
                <a:solidFill>
                  <a:schemeClr val="tx1"/>
                </a:solidFill>
              </a:rPr>
              <a:t> to Sherlock Holmes</a:t>
            </a:r>
          </a:p>
          <a:p>
            <a:pPr algn="ctr"/>
            <a:endParaRPr lang="en-US" altLang="en-US" sz="2400" b="1" dirty="0">
              <a:solidFill>
                <a:schemeClr val="tx1"/>
              </a:solidFill>
            </a:endParaRPr>
          </a:p>
          <a:p>
            <a:pPr algn="ctr"/>
            <a:r>
              <a:rPr lang="en-US" altLang="en-US" sz="2400" i="1" dirty="0">
                <a:solidFill>
                  <a:schemeClr val="tx1"/>
                </a:solidFill>
              </a:rPr>
              <a:t>The </a:t>
            </a:r>
            <a:r>
              <a:rPr lang="en-US" altLang="en-US" sz="2400" i="1" dirty="0" err="1">
                <a:solidFill>
                  <a:schemeClr val="tx1"/>
                </a:solidFill>
              </a:rPr>
              <a:t>Boscombe</a:t>
            </a:r>
            <a:r>
              <a:rPr lang="en-US" altLang="en-US" sz="2400" i="1" dirty="0">
                <a:solidFill>
                  <a:schemeClr val="tx1"/>
                </a:solidFill>
              </a:rPr>
              <a:t> Valley Mystery</a:t>
            </a:r>
            <a:endParaRPr lang="en-US" altLang="en-US" sz="2400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852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7" y="349751"/>
            <a:ext cx="10786873" cy="1499616"/>
          </a:xfrm>
        </p:spPr>
        <p:txBody>
          <a:bodyPr/>
          <a:lstStyle/>
          <a:p>
            <a:r>
              <a:rPr lang="en-US" dirty="0" smtClean="0"/>
              <a:t>A Priori procedures: multiple t-tests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8444" y="1909790"/>
            <a:ext cx="9056042" cy="4853840"/>
          </a:xfrm>
        </p:spPr>
        <p:txBody>
          <a:bodyPr>
            <a:normAutofit/>
          </a:bodyPr>
          <a:lstStyle/>
          <a:p>
            <a:r>
              <a:rPr lang="en-US" altLang="en-US" sz="2000" b="1" u="sng" dirty="0" smtClean="0"/>
              <a:t>Homogeneity </a:t>
            </a:r>
            <a:r>
              <a:rPr lang="en-US" altLang="en-US" sz="2000" b="1" u="sng" dirty="0"/>
              <a:t>of variance</a:t>
            </a:r>
          </a:p>
          <a:p>
            <a:pPr lvl="1"/>
            <a:r>
              <a:rPr lang="en-US" altLang="en-US" b="1" i="1" dirty="0">
                <a:solidFill>
                  <a:srgbClr val="FF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MS</a:t>
            </a:r>
            <a:r>
              <a:rPr lang="en-US" altLang="en-US" b="1" i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W</a:t>
            </a:r>
            <a:r>
              <a:rPr lang="en-US" altLang="en-US" baseline="-25000" dirty="0"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ea typeface="ＭＳ Ｐゴシック" panose="020B0600070205080204" pitchFamily="34" charset="-128"/>
              </a:rPr>
              <a:t>(estimated pooled variance) and </a:t>
            </a:r>
            <a:r>
              <a:rPr lang="en-US" altLang="en-US" b="1" i="1" dirty="0" err="1">
                <a:solidFill>
                  <a:srgbClr val="FF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df</a:t>
            </a:r>
            <a:r>
              <a:rPr lang="en-US" altLang="en-US" b="1" i="1" baseline="-25000" dirty="0" err="1">
                <a:solidFill>
                  <a:srgbClr val="FF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W</a:t>
            </a:r>
            <a:r>
              <a:rPr lang="en-US" altLang="en-US" b="1" baseline="-25000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 baseline="-25000" dirty="0"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ea typeface="ＭＳ Ｐゴシック" panose="020B0600070205080204" pitchFamily="34" charset="-128"/>
              </a:rPr>
              <a:t>(both from ANOVA) for critical value (smaller </a:t>
            </a:r>
            <a:r>
              <a:rPr lang="en-US" altLang="en-US" i="1" dirty="0" err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F</a:t>
            </a:r>
            <a:r>
              <a:rPr lang="en-US" altLang="en-US" i="1" baseline="-25000" dirty="0" err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crit</a:t>
            </a:r>
            <a:r>
              <a:rPr lang="en-US" altLang="en-US" dirty="0">
                <a:ea typeface="ＭＳ Ｐゴシック" panose="020B0600070205080204" pitchFamily="34" charset="-128"/>
              </a:rPr>
              <a:t>)</a:t>
            </a:r>
          </a:p>
          <a:p>
            <a:pPr lvl="1"/>
            <a:endParaRPr lang="en-US" altLang="en-US" dirty="0">
              <a:ea typeface="ＭＳ Ｐゴシック" panose="020B0600070205080204" pitchFamily="34" charset="-128"/>
            </a:endParaRPr>
          </a:p>
          <a:p>
            <a:pPr lvl="1"/>
            <a:endParaRPr lang="en-US" altLang="en-US" dirty="0">
              <a:ea typeface="ＭＳ Ｐゴシック" panose="020B0600070205080204" pitchFamily="34" charset="-128"/>
            </a:endParaRPr>
          </a:p>
          <a:p>
            <a:pPr lvl="1"/>
            <a:endParaRPr lang="en-US" altLang="en-US" dirty="0">
              <a:ea typeface="ＭＳ Ｐゴシック" panose="020B0600070205080204" pitchFamily="34" charset="-128"/>
            </a:endParaRPr>
          </a:p>
          <a:p>
            <a:endParaRPr lang="en-US" altLang="en-US" sz="2000" u="sng" dirty="0" smtClean="0"/>
          </a:p>
          <a:p>
            <a:endParaRPr lang="en-US" altLang="en-US" sz="2000" u="sng" dirty="0"/>
          </a:p>
          <a:p>
            <a:r>
              <a:rPr lang="en-US" altLang="en-US" sz="2000" u="sng" dirty="0"/>
              <a:t>Heterogeneity</a:t>
            </a:r>
            <a:r>
              <a:rPr lang="en-US" altLang="en-US" sz="2000" dirty="0"/>
              <a:t> of variance and </a:t>
            </a:r>
            <a:r>
              <a:rPr lang="en-US" altLang="en-US" sz="2000" u="sng" dirty="0"/>
              <a:t>equal </a:t>
            </a:r>
            <a:r>
              <a:rPr lang="en-US" altLang="en-US" sz="2000" i="1" u="sng" dirty="0">
                <a:latin typeface="Times New Roman" panose="02020603050405020304" pitchFamily="18" charset="0"/>
              </a:rPr>
              <a:t>n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Above equation: Replace </a:t>
            </a:r>
            <a:r>
              <a:rPr lang="en-US" altLang="en-US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MS</a:t>
            </a:r>
            <a:r>
              <a:rPr lang="en-US" altLang="en-US" i="1" baseline="-25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W</a:t>
            </a:r>
            <a:r>
              <a:rPr lang="en-US" altLang="en-US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ea typeface="ＭＳ Ｐゴシック" panose="020B0600070205080204" pitchFamily="34" charset="-128"/>
              </a:rPr>
              <a:t>with </a:t>
            </a:r>
            <a:r>
              <a:rPr lang="en-US" altLang="en-US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s</a:t>
            </a:r>
            <a:r>
              <a:rPr lang="en-US" altLang="en-US" i="1" baseline="-25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j</a:t>
            </a:r>
            <a:r>
              <a:rPr lang="en-US" altLang="en-US" i="1" baseline="30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2</a:t>
            </a:r>
            <a:r>
              <a:rPr lang="en-US" altLang="en-US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ea typeface="ＭＳ Ｐゴシック" panose="020B0600070205080204" pitchFamily="34" charset="-128"/>
              </a:rPr>
              <a:t>and </a:t>
            </a:r>
            <a:r>
              <a:rPr lang="en-US" altLang="en-US" i="1" dirty="0" err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df</a:t>
            </a:r>
            <a:r>
              <a:rPr lang="en-US" altLang="en-US" i="1" baseline="-25000" dirty="0" err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W</a:t>
            </a:r>
            <a:r>
              <a:rPr lang="en-US" altLang="en-US" i="1" baseline="-25000" dirty="0"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ea typeface="ＭＳ Ｐゴシック" panose="020B0600070205080204" pitchFamily="34" charset="-128"/>
              </a:rPr>
              <a:t>with </a:t>
            </a:r>
            <a:r>
              <a:rPr lang="en-US" altLang="en-US" i="1" dirty="0" err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df</a:t>
            </a:r>
            <a:r>
              <a:rPr lang="en-US" altLang="en-US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ea typeface="ＭＳ Ｐゴシック" panose="020B0600070205080204" pitchFamily="34" charset="-128"/>
              </a:rPr>
              <a:t>= </a:t>
            </a:r>
            <a:r>
              <a:rPr lang="en-US" altLang="en-US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2(</a:t>
            </a:r>
            <a:r>
              <a:rPr lang="en-US" altLang="en-US" i="1" dirty="0" err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n</a:t>
            </a:r>
            <a:r>
              <a:rPr lang="en-US" altLang="en-US" i="1" baseline="-25000" dirty="0" err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j</a:t>
            </a:r>
            <a:r>
              <a:rPr lang="en-US" altLang="en-US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 - 1) </a:t>
            </a:r>
            <a:r>
              <a:rPr lang="en-US" altLang="en-US" dirty="0">
                <a:ea typeface="ＭＳ Ｐゴシック" panose="020B0600070205080204" pitchFamily="34" charset="-128"/>
              </a:rPr>
              <a:t>for </a:t>
            </a:r>
            <a:r>
              <a:rPr lang="en-US" altLang="en-US" i="1" dirty="0" err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t</a:t>
            </a:r>
            <a:r>
              <a:rPr lang="en-US" altLang="en-US" i="1" baseline="-25000" dirty="0" err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crit</a:t>
            </a:r>
            <a:endParaRPr lang="en-US" altLang="en-US" i="1" baseline="-25000" dirty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r>
              <a:rPr lang="en-US" altLang="en-US" sz="2000" u="sng" dirty="0" smtClean="0"/>
              <a:t>Heterogeneity</a:t>
            </a:r>
            <a:r>
              <a:rPr lang="en-US" altLang="en-US" sz="2000" dirty="0" smtClean="0"/>
              <a:t> </a:t>
            </a:r>
            <a:r>
              <a:rPr lang="en-US" altLang="en-US" sz="2000" dirty="0"/>
              <a:t>of variance and </a:t>
            </a:r>
            <a:r>
              <a:rPr lang="en-US" altLang="en-US" sz="2000" u="sng" dirty="0"/>
              <a:t>unequal </a:t>
            </a:r>
            <a:r>
              <a:rPr lang="en-US" altLang="en-US" sz="2000" i="1" u="sng" dirty="0" smtClean="0">
                <a:latin typeface="Times New Roman" panose="02020603050405020304" pitchFamily="18" charset="0"/>
              </a:rPr>
              <a:t>n</a:t>
            </a:r>
            <a:endParaRPr lang="en-US" altLang="en-US" sz="2000" i="1" u="sng" dirty="0">
              <a:latin typeface="Times New Roman" panose="02020603050405020304" pitchFamily="18" charset="0"/>
            </a:endParaRP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Above equation: Replace </a:t>
            </a:r>
            <a:r>
              <a:rPr lang="en-US" altLang="en-US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MS</a:t>
            </a:r>
            <a:r>
              <a:rPr lang="en-US" altLang="en-US" i="1" baseline="-25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W</a:t>
            </a:r>
            <a:r>
              <a:rPr lang="en-US" altLang="en-US" dirty="0">
                <a:ea typeface="ＭＳ Ｐゴシック" panose="020B0600070205080204" pitchFamily="34" charset="-128"/>
              </a:rPr>
              <a:t> with </a:t>
            </a:r>
            <a:r>
              <a:rPr lang="en-US" altLang="en-US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s</a:t>
            </a:r>
            <a:r>
              <a:rPr lang="en-US" altLang="en-US" i="1" baseline="-25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j</a:t>
            </a:r>
            <a:r>
              <a:rPr lang="en-US" altLang="en-US" i="1" baseline="30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2</a:t>
            </a:r>
            <a:r>
              <a:rPr lang="en-US" altLang="en-US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ea typeface="ＭＳ Ｐゴシック" panose="020B0600070205080204" pitchFamily="34" charset="-128"/>
              </a:rPr>
              <a:t>and </a:t>
            </a:r>
            <a:r>
              <a:rPr lang="en-US" altLang="en-US" i="1" dirty="0" err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df</a:t>
            </a:r>
            <a:r>
              <a:rPr lang="en-US" altLang="en-US" i="1" baseline="-25000" dirty="0" err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W</a:t>
            </a:r>
            <a:r>
              <a:rPr lang="en-US" altLang="en-US" i="1" baseline="-25000" dirty="0"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ea typeface="ＭＳ Ｐゴシック" panose="020B0600070205080204" pitchFamily="34" charset="-128"/>
              </a:rPr>
              <a:t>with Welch-</a:t>
            </a:r>
            <a:r>
              <a:rPr lang="en-US" altLang="en-US" dirty="0" err="1">
                <a:ea typeface="ＭＳ Ｐゴシック" panose="020B0600070205080204" pitchFamily="34" charset="-128"/>
              </a:rPr>
              <a:t>Satterwaite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i="1" dirty="0" err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df</a:t>
            </a:r>
            <a:r>
              <a:rPr lang="en-US" altLang="en-US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ea typeface="ＭＳ Ｐゴシック" panose="020B0600070205080204" pitchFamily="34" charset="-128"/>
              </a:rPr>
              <a:t>for </a:t>
            </a:r>
            <a:r>
              <a:rPr lang="en-US" altLang="en-US" i="1" dirty="0" err="1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t</a:t>
            </a:r>
            <a:r>
              <a:rPr lang="en-US" altLang="en-US" i="1" baseline="-25000" dirty="0" err="1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crit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Cohen Chap 13 - Multiple Comparisons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10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2025" y="2901362"/>
            <a:ext cx="3258060" cy="1200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890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0"/>
            <a:ext cx="10786872" cy="1499616"/>
          </a:xfrm>
        </p:spPr>
        <p:txBody>
          <a:bodyPr/>
          <a:lstStyle/>
          <a:p>
            <a:r>
              <a:rPr lang="en-US" dirty="0"/>
              <a:t>A Priori procedures</a:t>
            </a:r>
            <a:r>
              <a:rPr lang="en-US" dirty="0" smtClean="0"/>
              <a:t>: </a:t>
            </a:r>
            <a:r>
              <a:rPr lang="en-US" dirty="0" err="1" smtClean="0"/>
              <a:t>Bonferroni</a:t>
            </a:r>
            <a:r>
              <a:rPr lang="en-US" dirty="0" smtClean="0"/>
              <a:t> (Dunn) t-test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304344"/>
            <a:ext cx="9720071" cy="5166360"/>
          </a:xfrm>
        </p:spPr>
        <p:txBody>
          <a:bodyPr>
            <a:normAutofit fontScale="85000" lnSpcReduction="20000"/>
          </a:bodyPr>
          <a:lstStyle/>
          <a:p>
            <a:pPr marL="231775" indent="-231775"/>
            <a:r>
              <a:rPr lang="en-US" altLang="en-US" sz="2800" dirty="0"/>
              <a:t>Developed by both Fisher (‘Splitting’) and Dunn</a:t>
            </a:r>
          </a:p>
          <a:p>
            <a:pPr marL="231775" indent="-231775"/>
            <a:r>
              <a:rPr lang="en-US" altLang="en-US" sz="2800" dirty="0" err="1" smtClean="0"/>
              <a:t>Bonferroni</a:t>
            </a:r>
            <a:r>
              <a:rPr lang="en-US" altLang="en-US" sz="2800" dirty="0" smtClean="0"/>
              <a:t> </a:t>
            </a:r>
            <a:r>
              <a:rPr lang="en-US" altLang="en-US" sz="2800" dirty="0"/>
              <a:t>inequality</a:t>
            </a:r>
          </a:p>
          <a:p>
            <a:pPr marL="566738" lvl="1" indent="-168275"/>
            <a:r>
              <a:rPr lang="en-US" altLang="en-US" sz="2100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p</a:t>
            </a:r>
            <a:r>
              <a:rPr lang="en-US" altLang="en-US" sz="2100" dirty="0">
                <a:ea typeface="ＭＳ Ｐゴシック" panose="020B0600070205080204" pitchFamily="34" charset="-128"/>
              </a:rPr>
              <a:t>(occurrence for set of events (additive) </a:t>
            </a:r>
            <a:r>
              <a:rPr lang="en-US" altLang="en-US" sz="2100" dirty="0">
                <a:ea typeface="ＭＳ Ｐゴシック" panose="020B0600070205080204" pitchFamily="34" charset="-128"/>
                <a:cs typeface="Arial" panose="020B0604020202020204" pitchFamily="34" charset="0"/>
              </a:rPr>
              <a:t>≤ ∑ of probabilities for each event)</a:t>
            </a:r>
          </a:p>
          <a:p>
            <a:pPr marL="231775" indent="-231775"/>
            <a:r>
              <a:rPr lang="en-US" altLang="en-US" sz="2800" dirty="0" smtClean="0"/>
              <a:t>Adjusting </a:t>
            </a:r>
            <a:r>
              <a:rPr lang="el-GR" altLang="en-US" sz="2800" i="1" noProof="1">
                <a:solidFill>
                  <a:srgbClr val="000000"/>
                </a:solidFill>
                <a:latin typeface="Times New Roman" panose="02020603050405020304" pitchFamily="18" charset="0"/>
              </a:rPr>
              <a:t>α</a:t>
            </a:r>
            <a:r>
              <a:rPr lang="en-US" altLang="en-US" sz="2800" i="1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PC</a:t>
            </a:r>
            <a:endParaRPr lang="en-US" altLang="en-US" sz="2800" i="1" dirty="0">
              <a:latin typeface="Times New Roman" panose="02020603050405020304" pitchFamily="18" charset="0"/>
            </a:endParaRPr>
          </a:p>
          <a:p>
            <a:pPr marL="566738" lvl="1" indent="-168275"/>
            <a:r>
              <a:rPr lang="en-US" altLang="en-US" sz="2100" dirty="0">
                <a:ea typeface="ＭＳ Ｐゴシック" panose="020B0600070205080204" pitchFamily="34" charset="-128"/>
              </a:rPr>
              <a:t>Each comparison has </a:t>
            </a:r>
            <a:r>
              <a:rPr lang="en-US" altLang="en-US" sz="2100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p</a:t>
            </a:r>
            <a:r>
              <a:rPr lang="en-US" altLang="en-US" sz="2100" dirty="0">
                <a:ea typeface="ＭＳ Ｐゴシック" panose="020B0600070205080204" pitchFamily="34" charset="-128"/>
              </a:rPr>
              <a:t>(Type I error) = </a:t>
            </a:r>
            <a:r>
              <a:rPr lang="en-US" altLang="en-US" sz="2100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α</a:t>
            </a:r>
            <a:r>
              <a:rPr lang="en-US" altLang="en-US" sz="2100" i="1" baseline="-25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PC</a:t>
            </a:r>
            <a:r>
              <a:rPr lang="en-US" altLang="en-US" sz="2100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 </a:t>
            </a:r>
            <a:r>
              <a:rPr lang="en-US" altLang="en-US" sz="2100" dirty="0">
                <a:ea typeface="ＭＳ Ｐゴシック" panose="020B0600070205080204" pitchFamily="34" charset="-128"/>
              </a:rPr>
              <a:t>= .05</a:t>
            </a:r>
          </a:p>
          <a:p>
            <a:pPr marL="566738" lvl="1" indent="-168275"/>
            <a:r>
              <a:rPr lang="el-GR" altLang="en-US" sz="2100" i="1" noProof="1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α</a:t>
            </a:r>
            <a:r>
              <a:rPr lang="en-US" altLang="en-US" sz="2100" i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EW</a:t>
            </a:r>
            <a:r>
              <a:rPr lang="en-US" altLang="en-US" sz="2100" dirty="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 = .05</a:t>
            </a:r>
            <a:endParaRPr lang="en-US" altLang="en-US" sz="2100" dirty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pPr marL="566738" lvl="1" indent="-168275"/>
            <a:r>
              <a:rPr lang="el-GR" altLang="en-US" sz="2100" i="1" noProof="1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α</a:t>
            </a:r>
            <a:r>
              <a:rPr lang="en-US" altLang="en-US" sz="2100" i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EW</a:t>
            </a:r>
            <a:r>
              <a:rPr lang="en-US" altLang="en-US" sz="2100" dirty="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 </a:t>
            </a:r>
            <a:r>
              <a:rPr lang="en-US" altLang="en-US" sz="2100" dirty="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≤ </a:t>
            </a:r>
            <a:r>
              <a:rPr lang="en-US" altLang="en-US" sz="2100" i="1" dirty="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c</a:t>
            </a:r>
            <a:r>
              <a:rPr lang="en-US" altLang="en-US" sz="2100" i="1" noProof="1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*</a:t>
            </a:r>
            <a:r>
              <a:rPr lang="el-GR" altLang="en-US" sz="2100" i="1" noProof="1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α</a:t>
            </a:r>
            <a:r>
              <a:rPr lang="en-US" altLang="en-US" sz="2100" i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PC</a:t>
            </a:r>
            <a:endParaRPr lang="en-US" altLang="en-US" sz="2100" i="1" baseline="-25000" noProof="1">
              <a:solidFill>
                <a:srgbClr val="000000"/>
              </a:solidFill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pPr marL="914400" lvl="2" indent="-166688"/>
            <a:r>
              <a:rPr lang="en-US" altLang="en-US" sz="1900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p</a:t>
            </a:r>
            <a:r>
              <a:rPr lang="en-US" altLang="en-US" sz="1900" dirty="0">
                <a:ea typeface="ＭＳ Ｐゴシック" panose="020B0600070205080204" pitchFamily="34" charset="-128"/>
              </a:rPr>
              <a:t>(</a:t>
            </a:r>
            <a:r>
              <a:rPr lang="en-US" altLang="en-US" sz="1900" dirty="0">
                <a:ea typeface="ＭＳ Ｐゴシック" panose="020B0600070205080204" pitchFamily="34" charset="-128"/>
                <a:cs typeface="Arial" panose="020B0604020202020204" pitchFamily="34" charset="0"/>
              </a:rPr>
              <a:t>≥</a:t>
            </a:r>
            <a:r>
              <a:rPr lang="en-US" altLang="en-US" sz="1900" dirty="0">
                <a:ea typeface="ＭＳ Ｐゴシック" panose="020B0600070205080204" pitchFamily="34" charset="-128"/>
              </a:rPr>
              <a:t> 1 Type I error) can never exceed </a:t>
            </a:r>
            <a:r>
              <a:rPr lang="en-US" altLang="en-US" sz="1900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c*α</a:t>
            </a:r>
            <a:r>
              <a:rPr lang="en-US" altLang="en-US" sz="1900" i="1" baseline="-25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PC</a:t>
            </a:r>
            <a:endParaRPr lang="en-US" altLang="en-US" sz="1900" i="1" dirty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pPr>
              <a:lnSpc>
                <a:spcPct val="80000"/>
              </a:lnSpc>
            </a:pPr>
            <a:r>
              <a:rPr lang="en-US" altLang="en-US" sz="2800" dirty="0" smtClean="0"/>
              <a:t>Conduct </a:t>
            </a:r>
            <a:r>
              <a:rPr lang="en-US" altLang="en-US" sz="2800" dirty="0"/>
              <a:t>standard independent-samples </a:t>
            </a:r>
            <a:r>
              <a:rPr lang="en-US" altLang="en-US" sz="2800" i="1" dirty="0">
                <a:latin typeface="Times New Roman" panose="02020603050405020304" pitchFamily="18" charset="0"/>
              </a:rPr>
              <a:t>t</a:t>
            </a:r>
            <a:r>
              <a:rPr lang="en-US" altLang="en-US" sz="2800" dirty="0"/>
              <a:t>-tests per pair</a:t>
            </a:r>
          </a:p>
          <a:p>
            <a:pPr lvl="4">
              <a:lnSpc>
                <a:spcPct val="80000"/>
              </a:lnSpc>
            </a:pPr>
            <a:endParaRPr lang="en-US" altLang="en-US" sz="1800" i="1" dirty="0">
              <a:ea typeface="ＭＳ Ｐゴシック" panose="020B0600070205080204" pitchFamily="34" charset="-128"/>
            </a:endParaRPr>
          </a:p>
          <a:p>
            <a:pPr>
              <a:lnSpc>
                <a:spcPct val="80000"/>
              </a:lnSpc>
            </a:pPr>
            <a:r>
              <a:rPr lang="en-US" altLang="en-US" sz="2800" b="1" i="1" dirty="0">
                <a:latin typeface="Times New Roman" panose="02020603050405020304" pitchFamily="18" charset="0"/>
              </a:rPr>
              <a:t>t</a:t>
            </a:r>
            <a:r>
              <a:rPr lang="en-US" altLang="en-US" sz="2800" b="1" dirty="0"/>
              <a:t>-tables lack </a:t>
            </a:r>
            <a:r>
              <a:rPr lang="en-US" altLang="en-US" sz="2800" b="1" dirty="0" err="1"/>
              <a:t>Bonferroni</a:t>
            </a:r>
            <a:r>
              <a:rPr lang="en-US" altLang="en-US" sz="2800" b="1" dirty="0"/>
              <a:t>-corrected </a:t>
            </a:r>
            <a:r>
              <a:rPr lang="en-US" altLang="en-US" sz="2800" b="1" dirty="0">
                <a:cs typeface="Times New Roman" panose="02020603050405020304" pitchFamily="18" charset="0"/>
              </a:rPr>
              <a:t>critical values</a:t>
            </a:r>
            <a:endParaRPr lang="en-US" altLang="en-US" sz="2800" b="1" dirty="0"/>
          </a:p>
          <a:p>
            <a:pPr lvl="1">
              <a:lnSpc>
                <a:spcPct val="80000"/>
              </a:lnSpc>
            </a:pPr>
            <a:r>
              <a:rPr lang="en-US" altLang="en-US" sz="2400" dirty="0">
                <a:ea typeface="ＭＳ Ｐゴシック" panose="020B0600070205080204" pitchFamily="34" charset="-128"/>
              </a:rPr>
              <a:t>Software: Exact </a:t>
            </a:r>
            <a:r>
              <a:rPr lang="en-US" altLang="en-US" sz="2400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p</a:t>
            </a:r>
            <a:r>
              <a:rPr lang="en-US" altLang="en-US" sz="2400" dirty="0">
                <a:ea typeface="ＭＳ Ｐゴシック" panose="020B0600070205080204" pitchFamily="34" charset="-128"/>
              </a:rPr>
              <a:t>-values </a:t>
            </a:r>
          </a:p>
          <a:p>
            <a:pPr lvl="1">
              <a:lnSpc>
                <a:spcPct val="80000"/>
              </a:lnSpc>
            </a:pPr>
            <a:r>
              <a:rPr lang="en-US" altLang="en-US" sz="2400" dirty="0">
                <a:ea typeface="ＭＳ Ｐゴシック" panose="020B0600070205080204" pitchFamily="34" charset="-128"/>
              </a:rPr>
              <a:t>Is exact </a:t>
            </a:r>
            <a:r>
              <a:rPr lang="en-US" altLang="en-US" sz="2400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p</a:t>
            </a:r>
            <a:r>
              <a:rPr lang="en-US" altLang="en-US" sz="2400" dirty="0">
                <a:ea typeface="ＭＳ Ｐゴシック" panose="020B0600070205080204" pitchFamily="34" charset="-128"/>
              </a:rPr>
              <a:t>-value </a:t>
            </a:r>
            <a:r>
              <a:rPr lang="en-US" altLang="en-US" sz="2400" dirty="0">
                <a:ea typeface="ＭＳ Ｐゴシック" panose="020B0600070205080204" pitchFamily="34" charset="-128"/>
                <a:cs typeface="Arial" panose="020B0604020202020204" pitchFamily="34" charset="0"/>
              </a:rPr>
              <a:t>≤</a:t>
            </a:r>
            <a:r>
              <a:rPr lang="en-US" altLang="en-US" sz="2400" dirty="0">
                <a:ea typeface="ＭＳ Ｐゴシック" panose="020B0600070205080204" pitchFamily="34" charset="-128"/>
              </a:rPr>
              <a:t> </a:t>
            </a:r>
            <a:r>
              <a:rPr lang="en-US" altLang="en-US" sz="2400" dirty="0" err="1">
                <a:ea typeface="ＭＳ Ｐゴシック" panose="020B0600070205080204" pitchFamily="34" charset="-128"/>
              </a:rPr>
              <a:t>Bonferroni</a:t>
            </a:r>
            <a:r>
              <a:rPr lang="en-US" altLang="en-US" sz="2400" dirty="0">
                <a:ea typeface="ＭＳ Ｐゴシック" panose="020B0600070205080204" pitchFamily="34" charset="-128"/>
              </a:rPr>
              <a:t>-corrected </a:t>
            </a:r>
            <a:r>
              <a:rPr lang="el-GR" altLang="en-US" sz="2400" i="1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α</a:t>
            </a:r>
            <a:r>
              <a:rPr lang="en-US" altLang="en-US" sz="2400" dirty="0">
                <a:ea typeface="ＭＳ Ｐゴシック" panose="020B0600070205080204" pitchFamily="34" charset="-128"/>
                <a:cs typeface="Arial" panose="020B0604020202020204" pitchFamily="34" charset="0"/>
              </a:rPr>
              <a:t>-level?</a:t>
            </a:r>
          </a:p>
          <a:p>
            <a:pPr lvl="4">
              <a:lnSpc>
                <a:spcPct val="8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>
              <a:lnSpc>
                <a:spcPct val="80000"/>
              </a:lnSpc>
            </a:pPr>
            <a:r>
              <a:rPr lang="en-US" altLang="en-US" sz="2800" b="1" dirty="0"/>
              <a:t>More</a:t>
            </a:r>
            <a:r>
              <a:rPr lang="en-US" altLang="en-US" sz="2800" dirty="0"/>
              <a:t> </a:t>
            </a:r>
            <a:r>
              <a:rPr lang="en-US" altLang="en-US" sz="2800" b="1" dirty="0"/>
              <a:t>conservative</a:t>
            </a:r>
            <a:r>
              <a:rPr lang="en-US" altLang="en-US" sz="2800" dirty="0"/>
              <a:t>: Reduced </a:t>
            </a:r>
            <a:r>
              <a:rPr lang="en-US" altLang="en-US" sz="2800" i="1" dirty="0">
                <a:latin typeface="Times New Roman" panose="02020603050405020304" pitchFamily="18" charset="0"/>
              </a:rPr>
              <a:t>p</a:t>
            </a:r>
            <a:r>
              <a:rPr lang="en-US" altLang="en-US" sz="2800" dirty="0"/>
              <a:t>(Type I error</a:t>
            </a:r>
            <a:r>
              <a:rPr lang="en-US" altLang="en-US" sz="2800" dirty="0" smtClean="0"/>
              <a:t>)</a:t>
            </a:r>
            <a:endParaRPr lang="en-US" altLang="en-US" sz="1800" dirty="0">
              <a:ea typeface="ＭＳ Ｐゴシック" panose="020B0600070205080204" pitchFamily="34" charset="-128"/>
            </a:endParaRPr>
          </a:p>
          <a:p>
            <a:pPr>
              <a:lnSpc>
                <a:spcPct val="80000"/>
              </a:lnSpc>
            </a:pPr>
            <a:r>
              <a:rPr lang="en-US" altLang="en-US" sz="2800" b="1" dirty="0"/>
              <a:t>Less powerful</a:t>
            </a:r>
            <a:r>
              <a:rPr lang="en-US" altLang="en-US" sz="2800" dirty="0"/>
              <a:t>: Increased </a:t>
            </a:r>
            <a:r>
              <a:rPr lang="en-US" altLang="en-US" sz="2800" i="1" dirty="0">
                <a:latin typeface="Times New Roman" panose="02020603050405020304" pitchFamily="18" charset="0"/>
              </a:rPr>
              <a:t>p</a:t>
            </a:r>
            <a:r>
              <a:rPr lang="en-US" altLang="en-US" sz="2800" dirty="0"/>
              <a:t>(Type II </a:t>
            </a:r>
            <a:r>
              <a:rPr lang="en-US" altLang="en-US" sz="2800" dirty="0" smtClean="0"/>
              <a:t>error)</a:t>
            </a:r>
            <a:endParaRPr lang="en-US" altLang="en-US" sz="2000" dirty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Cohen Chap 13 - Multiple Comparisons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11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054918" y="2531110"/>
            <a:ext cx="3638560" cy="70788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566738" lvl="1" indent="-168275" algn="ctr"/>
            <a:r>
              <a:rPr lang="en-US" altLang="en-US" sz="2000" b="1" dirty="0">
                <a:ea typeface="ＭＳ Ｐゴシック" panose="020B0600070205080204" pitchFamily="34" charset="-128"/>
              </a:rPr>
              <a:t>Example for 6 comparisons: </a:t>
            </a:r>
            <a:endParaRPr lang="en-US" altLang="en-US" sz="2000" b="1" dirty="0" smtClean="0">
              <a:ea typeface="ＭＳ Ｐゴシック" panose="020B0600070205080204" pitchFamily="34" charset="-128"/>
            </a:endParaRPr>
          </a:p>
          <a:p>
            <a:pPr marL="566738" lvl="1" indent="-168275" algn="ctr"/>
            <a:r>
              <a:rPr lang="en-US" altLang="en-US" sz="2000" b="1" i="1" dirty="0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α</a:t>
            </a:r>
            <a:r>
              <a:rPr lang="en-US" altLang="en-US" sz="2000" b="1" i="1" baseline="-25000" dirty="0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PC</a:t>
            </a:r>
            <a:r>
              <a:rPr lang="en-US" altLang="en-US" sz="2000" b="1" i="1" dirty="0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 </a:t>
            </a:r>
            <a:r>
              <a:rPr lang="en-US" altLang="en-US" sz="2000" b="1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= </a:t>
            </a:r>
            <a:r>
              <a:rPr lang="en-US" altLang="en-US" sz="2000" b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.05/6 = .0083</a:t>
            </a:r>
          </a:p>
        </p:txBody>
      </p:sp>
    </p:spTree>
    <p:extLst>
      <p:ext uri="{BB962C8B-B14F-4D97-AF65-F5344CB8AC3E}">
        <p14:creationId xmlns:p14="http://schemas.microsoft.com/office/powerpoint/2010/main" val="487197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7261" y="0"/>
            <a:ext cx="10869643" cy="1499616"/>
          </a:xfrm>
        </p:spPr>
        <p:txBody>
          <a:bodyPr/>
          <a:lstStyle/>
          <a:p>
            <a:r>
              <a:rPr lang="en-US" dirty="0"/>
              <a:t>A Priori procedures</a:t>
            </a:r>
            <a:r>
              <a:rPr lang="en-US" dirty="0" smtClean="0"/>
              <a:t>: linear contrasts - idea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15" y="2069033"/>
            <a:ext cx="9710056" cy="5003074"/>
          </a:xfrm>
        </p:spPr>
        <p:txBody>
          <a:bodyPr>
            <a:normAutofit/>
          </a:bodyPr>
          <a:lstStyle/>
          <a:p>
            <a:r>
              <a:rPr lang="en-US" altLang="en-US" sz="2400" dirty="0"/>
              <a:t>Linear combination of </a:t>
            </a:r>
            <a:r>
              <a:rPr lang="en-US" altLang="en-US" sz="2400" dirty="0" smtClean="0"/>
              <a:t>means:</a:t>
            </a:r>
            <a:endParaRPr lang="en-US" altLang="en-US" sz="2400" dirty="0"/>
          </a:p>
          <a:p>
            <a:endParaRPr lang="en-US" altLang="en-US" sz="2400" dirty="0"/>
          </a:p>
          <a:p>
            <a:pPr lvl="1"/>
            <a:endParaRPr lang="en-US" altLang="en-US" sz="2000" dirty="0" smtClean="0">
              <a:ea typeface="ＭＳ Ｐゴシック" panose="020B0600070205080204" pitchFamily="34" charset="-128"/>
            </a:endParaRPr>
          </a:p>
          <a:p>
            <a:pPr lvl="1"/>
            <a:endParaRPr lang="en-US" altLang="en-US" sz="2000" dirty="0">
              <a:ea typeface="ＭＳ Ｐゴシック" panose="020B0600070205080204" pitchFamily="34" charset="-128"/>
            </a:endParaRPr>
          </a:p>
          <a:p>
            <a:pPr lvl="1"/>
            <a:endParaRPr lang="en-US" altLang="en-US" sz="2000" dirty="0">
              <a:ea typeface="ＭＳ Ｐゴシック" panose="020B0600070205080204" pitchFamily="34" charset="-128"/>
            </a:endParaRPr>
          </a:p>
          <a:p>
            <a:pPr lvl="1"/>
            <a:r>
              <a:rPr lang="en-US" altLang="en-US" sz="2000" dirty="0">
                <a:ea typeface="ＭＳ Ｐゴシック" panose="020B0600070205080204" pitchFamily="34" charset="-128"/>
              </a:rPr>
              <a:t>Each group mean weighted by constant (</a:t>
            </a:r>
            <a:r>
              <a:rPr lang="en-US" altLang="en-US" sz="2000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c</a:t>
            </a:r>
            <a:r>
              <a:rPr lang="en-US" altLang="en-US" sz="2000" dirty="0">
                <a:ea typeface="ＭＳ Ｐゴシック" panose="020B0600070205080204" pitchFamily="34" charset="-128"/>
              </a:rPr>
              <a:t>)</a:t>
            </a:r>
          </a:p>
          <a:p>
            <a:pPr lvl="1"/>
            <a:r>
              <a:rPr lang="en-US" altLang="en-US" sz="2000" dirty="0">
                <a:ea typeface="ＭＳ Ｐゴシック" panose="020B0600070205080204" pitchFamily="34" charset="-128"/>
              </a:rPr>
              <a:t>Products summed together </a:t>
            </a:r>
          </a:p>
          <a:p>
            <a:pPr lvl="4"/>
            <a:endParaRPr lang="en-US" altLang="en-US" sz="1600" dirty="0">
              <a:ea typeface="ＭＳ Ｐゴシック" panose="020B0600070205080204" pitchFamily="34" charset="-128"/>
            </a:endParaRPr>
          </a:p>
          <a:p>
            <a:r>
              <a:rPr lang="en-US" altLang="en-US" sz="2400" dirty="0"/>
              <a:t>Weights selected so means of interest are compared</a:t>
            </a:r>
          </a:p>
          <a:p>
            <a:pPr lvl="4"/>
            <a:endParaRPr lang="en-US" altLang="en-US" sz="1600" dirty="0">
              <a:ea typeface="ＭＳ Ｐゴシック" panose="020B0600070205080204" pitchFamily="34" charset="-128"/>
            </a:endParaRPr>
          </a:p>
          <a:p>
            <a:r>
              <a:rPr lang="en-US" altLang="en-US" sz="2400" dirty="0"/>
              <a:t>Sum of weights = 0</a:t>
            </a:r>
          </a:p>
          <a:p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Cohen Chap 13 - Multiple Comparisons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12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586833" y="1279960"/>
            <a:ext cx="402771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dirty="0">
                <a:solidFill>
                  <a:srgbClr val="0000FF"/>
                </a:solidFill>
              </a:rPr>
              <a:t>Example 1: 4 means</a:t>
            </a:r>
          </a:p>
          <a:p>
            <a:pPr lvl="1"/>
            <a:r>
              <a:rPr lang="en-US" altLang="en-US" dirty="0">
                <a:solidFill>
                  <a:srgbClr val="0000FF"/>
                </a:solidFill>
                <a:ea typeface="ＭＳ Ｐゴシック" panose="020B0600070205080204" pitchFamily="34" charset="-128"/>
              </a:rPr>
              <a:t>Compare </a:t>
            </a:r>
            <a:r>
              <a:rPr lang="en-US" altLang="en-US" i="1" dirty="0">
                <a:solidFill>
                  <a:srgbClr val="0000FF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M</a:t>
            </a:r>
            <a:r>
              <a:rPr lang="en-US" altLang="en-US" i="1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1</a:t>
            </a:r>
            <a:r>
              <a:rPr lang="en-US" altLang="en-US" i="1" dirty="0">
                <a:solidFill>
                  <a:srgbClr val="0000FF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solidFill>
                  <a:srgbClr val="0000FF"/>
                </a:solidFill>
                <a:ea typeface="ＭＳ Ｐゴシック" panose="020B0600070205080204" pitchFamily="34" charset="-128"/>
              </a:rPr>
              <a:t>to </a:t>
            </a:r>
            <a:r>
              <a:rPr lang="en-US" altLang="en-US" i="1" dirty="0">
                <a:solidFill>
                  <a:srgbClr val="0000FF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M</a:t>
            </a:r>
            <a:r>
              <a:rPr lang="en-US" altLang="en-US" i="1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2</a:t>
            </a:r>
            <a:r>
              <a:rPr lang="en-US" altLang="en-US" dirty="0">
                <a:solidFill>
                  <a:srgbClr val="0000FF"/>
                </a:solidFill>
                <a:ea typeface="ＭＳ Ｐゴシック" panose="020B0600070205080204" pitchFamily="34" charset="-128"/>
              </a:rPr>
              <a:t>, ignore others</a:t>
            </a:r>
          </a:p>
          <a:p>
            <a:pPr lvl="1"/>
            <a:r>
              <a:rPr lang="en-US" altLang="en-US" i="1" dirty="0">
                <a:solidFill>
                  <a:srgbClr val="0000FF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c</a:t>
            </a:r>
            <a:r>
              <a:rPr lang="en-US" altLang="en-US" i="1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1</a:t>
            </a:r>
            <a:r>
              <a:rPr lang="en-US" altLang="en-US" dirty="0">
                <a:solidFill>
                  <a:srgbClr val="0000FF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 = 1, </a:t>
            </a:r>
            <a:r>
              <a:rPr lang="en-US" altLang="en-US" i="1" dirty="0">
                <a:solidFill>
                  <a:srgbClr val="0000FF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c</a:t>
            </a:r>
            <a:r>
              <a:rPr lang="en-US" altLang="en-US" i="1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2</a:t>
            </a:r>
            <a:r>
              <a:rPr lang="en-US" altLang="en-US" i="1" dirty="0">
                <a:solidFill>
                  <a:srgbClr val="0000FF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solidFill>
                  <a:srgbClr val="0000FF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= -1, </a:t>
            </a:r>
            <a:r>
              <a:rPr lang="en-US" altLang="en-US" i="1" dirty="0">
                <a:solidFill>
                  <a:srgbClr val="0000FF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c</a:t>
            </a:r>
            <a:r>
              <a:rPr lang="en-US" altLang="en-US" i="1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3</a:t>
            </a:r>
            <a:r>
              <a:rPr lang="en-US" altLang="en-US" i="1" dirty="0">
                <a:solidFill>
                  <a:srgbClr val="0000FF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solidFill>
                  <a:srgbClr val="0000FF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= 0, </a:t>
            </a:r>
            <a:r>
              <a:rPr lang="en-US" altLang="en-US" i="1" dirty="0">
                <a:solidFill>
                  <a:srgbClr val="0000FF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c</a:t>
            </a:r>
            <a:r>
              <a:rPr lang="en-US" altLang="en-US" i="1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4</a:t>
            </a:r>
            <a:r>
              <a:rPr lang="en-US" altLang="en-US" i="1" dirty="0">
                <a:solidFill>
                  <a:srgbClr val="0000FF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solidFill>
                  <a:srgbClr val="0000FF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= 0</a:t>
            </a:r>
          </a:p>
          <a:p>
            <a:endParaRPr lang="en-US" altLang="en-US" dirty="0" smtClean="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endParaRPr lang="en-US" altLang="en-US" dirty="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endParaRPr lang="en-US" altLang="en-US" dirty="0" smtClean="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endParaRPr lang="en-US" altLang="en-US" dirty="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r>
              <a:rPr lang="en-US" altLang="en-US" dirty="0">
                <a:solidFill>
                  <a:srgbClr val="0000FF"/>
                </a:solidFill>
              </a:rPr>
              <a:t>Example 2: Same 4 means</a:t>
            </a:r>
          </a:p>
          <a:p>
            <a:pPr lvl="1"/>
            <a:r>
              <a:rPr lang="en-US" altLang="en-US" dirty="0">
                <a:solidFill>
                  <a:srgbClr val="0000FF"/>
                </a:solidFill>
                <a:ea typeface="ＭＳ Ｐゴシック" panose="020B0600070205080204" pitchFamily="34" charset="-128"/>
              </a:rPr>
              <a:t>Compare </a:t>
            </a:r>
            <a:r>
              <a:rPr lang="en-US" altLang="en-US" i="1" dirty="0">
                <a:solidFill>
                  <a:srgbClr val="0000FF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M</a:t>
            </a:r>
            <a:r>
              <a:rPr lang="en-US" altLang="en-US" i="1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1</a:t>
            </a:r>
            <a:r>
              <a:rPr lang="en-US" altLang="en-US" dirty="0">
                <a:solidFill>
                  <a:srgbClr val="0000FF"/>
                </a:solidFill>
                <a:ea typeface="ＭＳ Ｐゴシック" panose="020B0600070205080204" pitchFamily="34" charset="-128"/>
              </a:rPr>
              <a:t>, </a:t>
            </a:r>
            <a:r>
              <a:rPr lang="en-US" altLang="en-US" i="1" dirty="0">
                <a:solidFill>
                  <a:srgbClr val="0000FF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M</a:t>
            </a:r>
            <a:r>
              <a:rPr lang="en-US" altLang="en-US" i="1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2</a:t>
            </a:r>
            <a:r>
              <a:rPr lang="en-US" altLang="en-US" dirty="0">
                <a:solidFill>
                  <a:srgbClr val="0000FF"/>
                </a:solidFill>
                <a:ea typeface="ＭＳ Ｐゴシック" panose="020B0600070205080204" pitchFamily="34" charset="-128"/>
              </a:rPr>
              <a:t>, and </a:t>
            </a:r>
            <a:r>
              <a:rPr lang="en-US" altLang="en-US" i="1" dirty="0">
                <a:solidFill>
                  <a:srgbClr val="0000FF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M</a:t>
            </a:r>
            <a:r>
              <a:rPr lang="en-US" altLang="en-US" i="1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3</a:t>
            </a:r>
            <a:r>
              <a:rPr lang="en-US" altLang="en-US" i="1" dirty="0">
                <a:solidFill>
                  <a:srgbClr val="0000FF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solidFill>
                  <a:srgbClr val="0000FF"/>
                </a:solidFill>
                <a:ea typeface="ＭＳ Ｐゴシック" panose="020B0600070205080204" pitchFamily="34" charset="-128"/>
              </a:rPr>
              <a:t>to </a:t>
            </a:r>
            <a:r>
              <a:rPr lang="en-US" altLang="en-US" i="1" dirty="0">
                <a:solidFill>
                  <a:srgbClr val="0000FF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M</a:t>
            </a:r>
            <a:r>
              <a:rPr lang="en-US" altLang="en-US" i="1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4</a:t>
            </a:r>
            <a:endParaRPr lang="en-US" altLang="en-US" i="1" dirty="0">
              <a:solidFill>
                <a:srgbClr val="0000FF"/>
              </a:solidFill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pPr lvl="1"/>
            <a:r>
              <a:rPr lang="en-US" altLang="en-US" i="1" dirty="0">
                <a:solidFill>
                  <a:srgbClr val="0000FF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c</a:t>
            </a:r>
            <a:r>
              <a:rPr lang="en-US" altLang="en-US" i="1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1 </a:t>
            </a:r>
            <a:r>
              <a:rPr lang="en-US" altLang="en-US" noProof="1">
                <a:solidFill>
                  <a:srgbClr val="0000FF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= 1/3, </a:t>
            </a:r>
            <a:r>
              <a:rPr lang="en-US" altLang="en-US" i="1" dirty="0">
                <a:solidFill>
                  <a:srgbClr val="0000FF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c</a:t>
            </a:r>
            <a:r>
              <a:rPr lang="en-US" altLang="en-US" i="1" baseline="-25000" noProof="1">
                <a:solidFill>
                  <a:srgbClr val="0000FF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2</a:t>
            </a:r>
            <a:r>
              <a:rPr lang="en-US" altLang="en-US" noProof="1">
                <a:solidFill>
                  <a:srgbClr val="0000FF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= </a:t>
            </a:r>
            <a:r>
              <a:rPr lang="en-US" altLang="en-US" dirty="0">
                <a:solidFill>
                  <a:srgbClr val="0000FF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1</a:t>
            </a:r>
            <a:r>
              <a:rPr lang="en-US" altLang="en-US" noProof="1">
                <a:solidFill>
                  <a:srgbClr val="0000FF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/3, </a:t>
            </a:r>
            <a:r>
              <a:rPr lang="en-US" altLang="en-US" i="1" dirty="0">
                <a:solidFill>
                  <a:srgbClr val="0000FF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c</a:t>
            </a:r>
            <a:r>
              <a:rPr lang="en-US" altLang="en-US" i="1" baseline="-25000" noProof="1">
                <a:solidFill>
                  <a:srgbClr val="0000FF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3</a:t>
            </a:r>
            <a:r>
              <a:rPr lang="en-US" altLang="en-US" i="1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 </a:t>
            </a:r>
            <a:r>
              <a:rPr lang="en-US" altLang="en-US" noProof="1">
                <a:solidFill>
                  <a:srgbClr val="0000FF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= 1/3, </a:t>
            </a:r>
            <a:r>
              <a:rPr lang="en-US" altLang="en-US" i="1" dirty="0">
                <a:solidFill>
                  <a:srgbClr val="0000FF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c</a:t>
            </a:r>
            <a:r>
              <a:rPr lang="en-US" altLang="en-US" i="1" baseline="-25000" noProof="1">
                <a:solidFill>
                  <a:srgbClr val="0000FF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4</a:t>
            </a:r>
            <a:r>
              <a:rPr lang="en-US" altLang="en-US" i="1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 </a:t>
            </a:r>
            <a:r>
              <a:rPr lang="en-US" altLang="en-US" noProof="1">
                <a:solidFill>
                  <a:srgbClr val="0000FF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= -1</a:t>
            </a:r>
            <a:endParaRPr lang="en-US" altLang="en-US" dirty="0">
              <a:solidFill>
                <a:srgbClr val="0000FF"/>
              </a:solidFill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graphicFrame>
        <p:nvGraphicFramePr>
          <p:cNvPr id="7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4098852"/>
              </p:ext>
            </p:extLst>
          </p:nvPr>
        </p:nvGraphicFramePr>
        <p:xfrm>
          <a:off x="337543" y="2473638"/>
          <a:ext cx="6672263" cy="1250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5" name="Equation" r:id="rId3" imgW="2336760" imgH="431640" progId="Equation.DSMT4">
                  <p:embed/>
                </p:oleObj>
              </mc:Choice>
              <mc:Fallback>
                <p:oleObj name="Equation" r:id="rId3" imgW="233676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7543" y="2473638"/>
                        <a:ext cx="6672263" cy="1250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5250169"/>
              </p:ext>
            </p:extLst>
          </p:nvPr>
        </p:nvGraphicFramePr>
        <p:xfrm>
          <a:off x="7487087" y="2206068"/>
          <a:ext cx="4640862" cy="3990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6" name="Equation" r:id="rId5" imgW="2806560" imgH="241200" progId="Equation.DSMT4">
                  <p:embed/>
                </p:oleObj>
              </mc:Choice>
              <mc:Fallback>
                <p:oleObj name="Equation" r:id="rId5" imgW="280656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87087" y="2206068"/>
                        <a:ext cx="4640862" cy="399035"/>
                      </a:xfrm>
                      <a:prstGeom prst="rect">
                        <a:avLst/>
                      </a:prstGeom>
                      <a:noFill/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6051664"/>
              </p:ext>
            </p:extLst>
          </p:nvPr>
        </p:nvGraphicFramePr>
        <p:xfrm>
          <a:off x="6324374" y="4142282"/>
          <a:ext cx="5662531" cy="592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7" name="Equation" r:id="rId7" imgW="3987720" imgH="406080" progId="Equation.DSMT4">
                  <p:embed/>
                </p:oleObj>
              </mc:Choice>
              <mc:Fallback>
                <p:oleObj name="Equation" r:id="rId7" imgW="398772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374" y="4142282"/>
                        <a:ext cx="5662531" cy="5921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08211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7261" y="0"/>
            <a:ext cx="10869643" cy="1499616"/>
          </a:xfrm>
        </p:spPr>
        <p:txBody>
          <a:bodyPr/>
          <a:lstStyle/>
          <a:p>
            <a:r>
              <a:rPr lang="en-US" dirty="0"/>
              <a:t>A Priori procedures</a:t>
            </a:r>
            <a:r>
              <a:rPr lang="en-US" dirty="0" smtClean="0"/>
              <a:t>: linear contrasts - SS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Cohen Chap 13 - Multiple Comparisons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13</a:t>
            </a:fld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989389" y="1127560"/>
            <a:ext cx="7707086" cy="4545874"/>
          </a:xfrm>
        </p:spPr>
        <p:txBody>
          <a:bodyPr/>
          <a:lstStyle/>
          <a:p>
            <a:r>
              <a:rPr lang="en-US" altLang="en-US" dirty="0">
                <a:solidFill>
                  <a:srgbClr val="00B050"/>
                </a:solidFill>
              </a:rPr>
              <a:t>Each linear combination:</a:t>
            </a:r>
            <a:r>
              <a:rPr lang="en-US" altLang="en-US" i="1" dirty="0">
                <a:solidFill>
                  <a:srgbClr val="00B050"/>
                </a:solidFill>
              </a:rPr>
              <a:t> </a:t>
            </a:r>
            <a:r>
              <a:rPr lang="en-US" altLang="en-US" i="1" dirty="0" err="1" smtClean="0">
                <a:solidFill>
                  <a:srgbClr val="00B050"/>
                </a:solidFill>
                <a:latin typeface="Times New Roman" panose="02020603050405020304" pitchFamily="18" charset="0"/>
              </a:rPr>
              <a:t>SS</a:t>
            </a:r>
            <a:r>
              <a:rPr lang="en-US" altLang="en-US" i="1" baseline="-25000" dirty="0" err="1" smtClean="0">
                <a:solidFill>
                  <a:srgbClr val="00B050"/>
                </a:solidFill>
                <a:latin typeface="Times New Roman" panose="02020603050405020304" pitchFamily="18" charset="0"/>
              </a:rPr>
              <a:t>Contrast</a:t>
            </a:r>
            <a:endParaRPr lang="en-US" altLang="en-US" i="1" baseline="-25000" dirty="0" smtClean="0">
              <a:solidFill>
                <a:srgbClr val="00B050"/>
              </a:solidFill>
              <a:latin typeface="Times New Roman" panose="02020603050405020304" pitchFamily="18" charset="0"/>
            </a:endParaRPr>
          </a:p>
          <a:p>
            <a:endParaRPr lang="en-US" altLang="en-US" dirty="0">
              <a:latin typeface="Times New Roman" panose="02020603050405020304" pitchFamily="18" charset="0"/>
            </a:endParaRPr>
          </a:p>
          <a:p>
            <a:pPr marL="128016" lvl="1" indent="0">
              <a:buNone/>
            </a:pPr>
            <a:r>
              <a:rPr lang="en-US" altLang="en-US" dirty="0" smtClean="0">
                <a:ea typeface="ＭＳ Ｐゴシック" panose="020B0600070205080204" pitchFamily="34" charset="-128"/>
              </a:rPr>
              <a:t>	</a:t>
            </a:r>
            <a:r>
              <a:rPr lang="en-US" altLang="en-US" u="sng" dirty="0" smtClean="0">
                <a:ea typeface="ＭＳ Ｐゴシック" panose="020B0600070205080204" pitchFamily="34" charset="-128"/>
              </a:rPr>
              <a:t>Equal </a:t>
            </a:r>
            <a:r>
              <a:rPr lang="en-US" altLang="en-US" i="1" u="sng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n</a:t>
            </a:r>
            <a:r>
              <a:rPr lang="en-US" altLang="en-US" u="sng" dirty="0">
                <a:ea typeface="ＭＳ Ｐゴシック" panose="020B0600070205080204" pitchFamily="34" charset="-128"/>
              </a:rPr>
              <a:t>s:</a:t>
            </a:r>
            <a:r>
              <a:rPr lang="en-US" altLang="en-US" dirty="0">
                <a:ea typeface="ＭＳ Ｐゴシック" panose="020B0600070205080204" pitchFamily="34" charset="-128"/>
              </a:rPr>
              <a:t>		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	</a:t>
            </a:r>
            <a:r>
              <a:rPr lang="en-US" altLang="en-US" u="sng" dirty="0" smtClean="0">
                <a:ea typeface="ＭＳ Ｐゴシック" panose="020B0600070205080204" pitchFamily="34" charset="-128"/>
              </a:rPr>
              <a:t>Unequal </a:t>
            </a:r>
            <a:r>
              <a:rPr lang="en-US" altLang="en-US" i="1" u="sng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n</a:t>
            </a:r>
            <a:r>
              <a:rPr lang="en-US" altLang="en-US" u="sng" dirty="0">
                <a:ea typeface="ＭＳ Ｐゴシック" panose="020B0600070205080204" pitchFamily="34" charset="-128"/>
              </a:rPr>
              <a:t>s:</a:t>
            </a:r>
          </a:p>
          <a:p>
            <a:pPr lvl="1"/>
            <a:endParaRPr lang="en-US" altLang="en-US" dirty="0">
              <a:ea typeface="ＭＳ Ｐゴシック" panose="020B0600070205080204" pitchFamily="34" charset="-128"/>
            </a:endParaRPr>
          </a:p>
          <a:p>
            <a:pPr lvl="1"/>
            <a:endParaRPr lang="en-US" altLang="en-US" dirty="0">
              <a:ea typeface="ＭＳ Ｐゴシック" panose="020B0600070205080204" pitchFamily="34" charset="-128"/>
            </a:endParaRPr>
          </a:p>
          <a:p>
            <a:pPr lvl="1"/>
            <a:endParaRPr lang="en-US" altLang="en-US" dirty="0">
              <a:ea typeface="ＭＳ Ｐゴシック" panose="020B0600070205080204" pitchFamily="34" charset="-128"/>
            </a:endParaRPr>
          </a:p>
          <a:p>
            <a:endParaRPr lang="en-US" altLang="en-US" i="1" dirty="0"/>
          </a:p>
          <a:p>
            <a:r>
              <a:rPr lang="en-US" altLang="en-US" i="1" dirty="0" err="1">
                <a:solidFill>
                  <a:srgbClr val="00B050"/>
                </a:solidFill>
                <a:latin typeface="Times New Roman" panose="02020603050405020304" pitchFamily="18" charset="0"/>
              </a:rPr>
              <a:t>SS</a:t>
            </a:r>
            <a:r>
              <a:rPr lang="en-US" altLang="en-US" i="1" baseline="-25000" dirty="0" err="1">
                <a:solidFill>
                  <a:srgbClr val="00B050"/>
                </a:solidFill>
                <a:latin typeface="Times New Roman" panose="02020603050405020304" pitchFamily="18" charset="0"/>
              </a:rPr>
              <a:t>Between</a:t>
            </a:r>
            <a:r>
              <a:rPr lang="en-US" altLang="en-US" baseline="-25000" dirty="0">
                <a:solidFill>
                  <a:srgbClr val="00B050"/>
                </a:solidFill>
              </a:rPr>
              <a:t> </a:t>
            </a:r>
            <a:r>
              <a:rPr lang="en-US" altLang="en-US" dirty="0">
                <a:solidFill>
                  <a:srgbClr val="00B050"/>
                </a:solidFill>
              </a:rPr>
              <a:t>partitioned into </a:t>
            </a:r>
            <a:r>
              <a:rPr lang="en-US" altLang="en-US" i="1" dirty="0">
                <a:solidFill>
                  <a:srgbClr val="00B050"/>
                </a:solidFill>
                <a:latin typeface="Times New Roman" panose="02020603050405020304" pitchFamily="18" charset="0"/>
              </a:rPr>
              <a:t>k</a:t>
            </a:r>
            <a:r>
              <a:rPr lang="en-US" altLang="en-US" dirty="0">
                <a:solidFill>
                  <a:srgbClr val="00B050"/>
                </a:solidFill>
              </a:rPr>
              <a:t> </a:t>
            </a:r>
            <a:r>
              <a:rPr lang="en-US" altLang="en-US" i="1" dirty="0" err="1" smtClean="0">
                <a:solidFill>
                  <a:srgbClr val="00B050"/>
                </a:solidFill>
                <a:latin typeface="Times New Roman" panose="02020603050405020304" pitchFamily="18" charset="0"/>
              </a:rPr>
              <a:t>SS</a:t>
            </a:r>
            <a:r>
              <a:rPr lang="en-US" altLang="en-US" i="1" baseline="-25000" dirty="0" err="1" smtClean="0">
                <a:solidFill>
                  <a:srgbClr val="00B050"/>
                </a:solidFill>
                <a:latin typeface="Times New Roman" panose="02020603050405020304" pitchFamily="18" charset="0"/>
              </a:rPr>
              <a:t>Contrasts</a:t>
            </a:r>
            <a:endParaRPr lang="en-US" altLang="en-US" i="1" baseline="-25000" dirty="0" smtClean="0">
              <a:solidFill>
                <a:srgbClr val="00B050"/>
              </a:solidFill>
              <a:latin typeface="Times New Roman" panose="02020603050405020304" pitchFamily="18" charset="0"/>
            </a:endParaRPr>
          </a:p>
          <a:p>
            <a:endParaRPr lang="en-US" altLang="en-US" baseline="-25000" dirty="0">
              <a:solidFill>
                <a:srgbClr val="00B050"/>
              </a:solidFill>
              <a:latin typeface="Times New Roman" panose="02020603050405020304" pitchFamily="18" charset="0"/>
            </a:endParaRPr>
          </a:p>
          <a:p>
            <a:pPr lvl="1"/>
            <a:r>
              <a:rPr lang="en-US" altLang="en-US" i="1" dirty="0" err="1">
                <a:solidFill>
                  <a:srgbClr val="00B05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SS</a:t>
            </a:r>
            <a:r>
              <a:rPr lang="en-US" altLang="en-US" i="1" baseline="-25000" dirty="0" err="1">
                <a:solidFill>
                  <a:srgbClr val="00B05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Between</a:t>
            </a:r>
            <a:r>
              <a:rPr lang="en-US" altLang="en-US" i="1" baseline="-25000" dirty="0">
                <a:solidFill>
                  <a:srgbClr val="00B05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 </a:t>
            </a:r>
            <a:r>
              <a:rPr lang="en-US" altLang="en-US" i="1" dirty="0">
                <a:solidFill>
                  <a:srgbClr val="00B05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= </a:t>
            </a:r>
            <a:r>
              <a:rPr lang="en-US" altLang="en-US" i="1" dirty="0" err="1">
                <a:solidFill>
                  <a:srgbClr val="00B05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SS</a:t>
            </a:r>
            <a:r>
              <a:rPr lang="en-US" altLang="en-US" i="1" baseline="-25000" dirty="0" err="1">
                <a:solidFill>
                  <a:srgbClr val="00B05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Contrast</a:t>
            </a:r>
            <a:r>
              <a:rPr lang="en-US" altLang="en-US" i="1" baseline="-25000" dirty="0">
                <a:solidFill>
                  <a:srgbClr val="00B05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 1 </a:t>
            </a:r>
            <a:r>
              <a:rPr lang="en-US" altLang="en-US" i="1" dirty="0">
                <a:solidFill>
                  <a:srgbClr val="00B05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+ </a:t>
            </a:r>
            <a:r>
              <a:rPr lang="en-US" altLang="en-US" i="1" dirty="0" err="1">
                <a:solidFill>
                  <a:srgbClr val="00B05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SS</a:t>
            </a:r>
            <a:r>
              <a:rPr lang="en-US" altLang="en-US" i="1" baseline="-25000" dirty="0" err="1">
                <a:solidFill>
                  <a:srgbClr val="00B05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Contrast</a:t>
            </a:r>
            <a:r>
              <a:rPr lang="en-US" altLang="en-US" i="1" baseline="-25000" dirty="0">
                <a:solidFill>
                  <a:srgbClr val="00B05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 2 </a:t>
            </a:r>
            <a:r>
              <a:rPr lang="en-US" altLang="en-US" i="1" dirty="0">
                <a:solidFill>
                  <a:srgbClr val="00B05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+…+ </a:t>
            </a:r>
            <a:r>
              <a:rPr lang="en-US" altLang="en-US" i="1" dirty="0" err="1">
                <a:solidFill>
                  <a:srgbClr val="00B05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SS</a:t>
            </a:r>
            <a:r>
              <a:rPr lang="en-US" altLang="en-US" i="1" baseline="-25000" dirty="0" err="1">
                <a:solidFill>
                  <a:srgbClr val="00B05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Contrast</a:t>
            </a:r>
            <a:r>
              <a:rPr lang="en-US" altLang="en-US" i="1" baseline="-25000" dirty="0">
                <a:solidFill>
                  <a:srgbClr val="00B05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 k</a:t>
            </a:r>
          </a:p>
          <a:p>
            <a:endParaRPr lang="en-US" dirty="0">
              <a:solidFill>
                <a:srgbClr val="00B050"/>
              </a:solidFill>
            </a:endParaRPr>
          </a:p>
        </p:txBody>
      </p:sp>
      <p:graphicFrame>
        <p:nvGraphicFramePr>
          <p:cNvPr id="11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040854"/>
              </p:ext>
            </p:extLst>
          </p:nvPr>
        </p:nvGraphicFramePr>
        <p:xfrm>
          <a:off x="989389" y="2190612"/>
          <a:ext cx="2960007" cy="13113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name="Equation" r:id="rId3" imgW="2006280" imgH="888840" progId="Equation.DSMT4">
                  <p:embed/>
                </p:oleObj>
              </mc:Choice>
              <mc:Fallback>
                <p:oleObj name="Equation" r:id="rId3" imgW="2006280" imgH="8888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9389" y="2190612"/>
                        <a:ext cx="2960007" cy="131136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0797278"/>
              </p:ext>
            </p:extLst>
          </p:nvPr>
        </p:nvGraphicFramePr>
        <p:xfrm>
          <a:off x="4490179" y="2106067"/>
          <a:ext cx="3177773" cy="14804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name="Equation" r:id="rId5" imgW="2044440" imgH="952200" progId="Equation.DSMT4">
                  <p:embed/>
                </p:oleObj>
              </mc:Choice>
              <mc:Fallback>
                <p:oleObj name="Equation" r:id="rId5" imgW="2044440" imgH="952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0179" y="2106067"/>
                        <a:ext cx="3177773" cy="1480457"/>
                      </a:xfrm>
                      <a:prstGeom prst="rect">
                        <a:avLst/>
                      </a:prstGeom>
                      <a:noFill/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12"/>
          <p:cNvSpPr/>
          <p:nvPr/>
        </p:nvSpPr>
        <p:spPr>
          <a:xfrm>
            <a:off x="8588829" y="1499616"/>
            <a:ext cx="3222171" cy="112646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en-US" i="1" dirty="0" err="1">
                <a:latin typeface="Times New Roman" panose="02020603050405020304" pitchFamily="18" charset="0"/>
              </a:rPr>
              <a:t>df</a:t>
            </a:r>
            <a:r>
              <a:rPr lang="en-US" altLang="en-US" dirty="0"/>
              <a:t> for </a:t>
            </a:r>
            <a:r>
              <a:rPr lang="en-US" altLang="en-US" i="1" dirty="0">
                <a:latin typeface="Times New Roman" panose="02020603050405020304" pitchFamily="18" charset="0"/>
              </a:rPr>
              <a:t>SS</a:t>
            </a:r>
            <a:r>
              <a:rPr lang="en-US" altLang="en-US" i="1" baseline="-25000" dirty="0">
                <a:latin typeface="Times New Roman" panose="02020603050405020304" pitchFamily="18" charset="0"/>
              </a:rPr>
              <a:t>B</a:t>
            </a:r>
            <a:r>
              <a:rPr lang="en-US" altLang="en-US" i="1" dirty="0">
                <a:latin typeface="Times New Roman" panose="02020603050405020304" pitchFamily="18" charset="0"/>
              </a:rPr>
              <a:t> </a:t>
            </a:r>
            <a:r>
              <a:rPr lang="en-US" altLang="en-US" dirty="0"/>
              <a:t>= </a:t>
            </a:r>
            <a:r>
              <a:rPr lang="en-US" altLang="en-US" i="1" dirty="0">
                <a:latin typeface="Times New Roman" panose="02020603050405020304" pitchFamily="18" charset="0"/>
              </a:rPr>
              <a:t>k </a:t>
            </a:r>
            <a:r>
              <a:rPr lang="en-US" altLang="en-US" dirty="0">
                <a:latin typeface="Times New Roman" panose="02020603050405020304" pitchFamily="18" charset="0"/>
              </a:rPr>
              <a:t>– </a:t>
            </a:r>
            <a:r>
              <a:rPr lang="en-US" altLang="en-US" dirty="0" smtClean="0">
                <a:latin typeface="Times New Roman" panose="02020603050405020304" pitchFamily="18" charset="0"/>
              </a:rPr>
              <a:t>1</a:t>
            </a:r>
          </a:p>
          <a:p>
            <a:pPr algn="ctr">
              <a:lnSpc>
                <a:spcPct val="80000"/>
              </a:lnSpc>
            </a:pPr>
            <a:endParaRPr lang="en-US" altLang="en-US" sz="1200" i="1" dirty="0">
              <a:ea typeface="ＭＳ Ｐゴシック" panose="020B0600070205080204" pitchFamily="34" charset="-128"/>
            </a:endParaRPr>
          </a:p>
          <a:p>
            <a:pPr algn="ctr">
              <a:lnSpc>
                <a:spcPct val="80000"/>
              </a:lnSpc>
            </a:pPr>
            <a:r>
              <a:rPr lang="en-US" altLang="en-US" i="1" dirty="0" err="1">
                <a:latin typeface="Times New Roman" panose="02020603050405020304" pitchFamily="18" charset="0"/>
              </a:rPr>
              <a:t>df</a:t>
            </a:r>
            <a:r>
              <a:rPr lang="en-US" altLang="en-US" i="1" dirty="0">
                <a:latin typeface="Times New Roman" panose="02020603050405020304" pitchFamily="18" charset="0"/>
              </a:rPr>
              <a:t> </a:t>
            </a:r>
            <a:r>
              <a:rPr lang="en-US" altLang="en-US" dirty="0"/>
              <a:t>for </a:t>
            </a:r>
            <a:r>
              <a:rPr lang="en-US" altLang="en-US" i="1" dirty="0" err="1">
                <a:latin typeface="Times New Roman" panose="02020603050405020304" pitchFamily="18" charset="0"/>
              </a:rPr>
              <a:t>SS</a:t>
            </a:r>
            <a:r>
              <a:rPr lang="en-US" altLang="en-US" i="1" baseline="-25000" dirty="0" err="1">
                <a:latin typeface="Times New Roman" panose="02020603050405020304" pitchFamily="18" charset="0"/>
              </a:rPr>
              <a:t>Contrast</a:t>
            </a:r>
            <a:r>
              <a:rPr lang="en-US" altLang="en-US" i="1" baseline="-25000" dirty="0">
                <a:latin typeface="Times New Roman" panose="02020603050405020304" pitchFamily="18" charset="0"/>
              </a:rPr>
              <a:t> </a:t>
            </a:r>
            <a:r>
              <a:rPr lang="en-US" altLang="en-US" dirty="0"/>
              <a:t>= Number of ‘</a:t>
            </a:r>
            <a:r>
              <a:rPr lang="en-US" altLang="en-US" dirty="0" smtClean="0"/>
              <a:t>groups/sets</a:t>
            </a:r>
            <a:r>
              <a:rPr lang="en-US" altLang="en-US" dirty="0"/>
              <a:t>’ included in contrast </a:t>
            </a:r>
            <a:r>
              <a:rPr lang="en-US" altLang="en-US" u="sng" dirty="0"/>
              <a:t>minus</a:t>
            </a:r>
            <a:r>
              <a:rPr lang="en-US" altLang="en-US" dirty="0"/>
              <a:t> 1</a:t>
            </a:r>
          </a:p>
        </p:txBody>
      </p:sp>
      <p:sp>
        <p:nvSpPr>
          <p:cNvPr id="14" name="Rectangle 13"/>
          <p:cNvSpPr/>
          <p:nvPr/>
        </p:nvSpPr>
        <p:spPr>
          <a:xfrm>
            <a:off x="8208735" y="2801673"/>
            <a:ext cx="377816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Clr>
                <a:srgbClr val="000000"/>
              </a:buClr>
            </a:pPr>
            <a:r>
              <a:rPr lang="en-US" altLang="en-US" b="1" i="1" u="sng" dirty="0">
                <a:solidFill>
                  <a:srgbClr val="0000FF"/>
                </a:solidFill>
                <a:latin typeface="Times New Roman" panose="02020603050405020304" pitchFamily="18" charset="0"/>
              </a:rPr>
              <a:t>F = </a:t>
            </a:r>
            <a:r>
              <a:rPr lang="en-US" altLang="en-US" b="1" i="1" u="sng" dirty="0" err="1">
                <a:solidFill>
                  <a:srgbClr val="0000FF"/>
                </a:solidFill>
                <a:latin typeface="Times New Roman" panose="02020603050405020304" pitchFamily="18" charset="0"/>
              </a:rPr>
              <a:t>MS</a:t>
            </a:r>
            <a:r>
              <a:rPr lang="en-US" altLang="en-US" b="1" i="1" u="sng" baseline="-25000" dirty="0" err="1">
                <a:solidFill>
                  <a:srgbClr val="0000FF"/>
                </a:solidFill>
                <a:latin typeface="Times New Roman" panose="02020603050405020304" pitchFamily="18" charset="0"/>
              </a:rPr>
              <a:t>Contrast</a:t>
            </a:r>
            <a:r>
              <a:rPr lang="en-US" altLang="en-US" b="1" i="1" u="sng" baseline="-25000" dirty="0">
                <a:solidFill>
                  <a:srgbClr val="0000FF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b="1" u="sng" dirty="0">
                <a:solidFill>
                  <a:srgbClr val="0000FF"/>
                </a:solidFill>
                <a:latin typeface="Times New Roman" panose="02020603050405020304" pitchFamily="18" charset="0"/>
              </a:rPr>
              <a:t>/ </a:t>
            </a:r>
            <a:r>
              <a:rPr lang="en-US" altLang="en-US" b="1" i="1" u="sng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MS</a:t>
            </a:r>
            <a:r>
              <a:rPr lang="en-US" altLang="en-US" b="1" i="1" u="sng" baseline="-25000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W</a:t>
            </a:r>
            <a:endParaRPr lang="en-US" altLang="en-US" b="1" i="1" u="sng" dirty="0" smtClean="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 algn="ctr">
              <a:buClr>
                <a:srgbClr val="000000"/>
              </a:buClr>
            </a:pPr>
            <a:endParaRPr lang="en-US" altLang="en-US" i="1" noProof="1" smtClean="0">
              <a:solidFill>
                <a:srgbClr val="0000FF"/>
              </a:solidFill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pPr algn="ctr">
              <a:buClr>
                <a:srgbClr val="000000"/>
              </a:buClr>
            </a:pPr>
            <a:r>
              <a:rPr lang="en-US" altLang="en-US" i="1" noProof="1" smtClean="0">
                <a:solidFill>
                  <a:srgbClr val="0000FF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MS</a:t>
            </a:r>
            <a:r>
              <a:rPr lang="en-US" altLang="en-US" i="1" baseline="-25000" dirty="0" smtClean="0">
                <a:solidFill>
                  <a:srgbClr val="0000FF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C</a:t>
            </a:r>
            <a:r>
              <a:rPr lang="en-US" altLang="en-US" i="1" baseline="-25000" noProof="1" smtClean="0">
                <a:solidFill>
                  <a:srgbClr val="0000FF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ontrast</a:t>
            </a:r>
            <a:r>
              <a:rPr lang="en-US" altLang="en-US" baseline="-25000" noProof="1" smtClean="0">
                <a:solidFill>
                  <a:srgbClr val="0000FF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  </a:t>
            </a:r>
            <a:r>
              <a:rPr lang="en-US" altLang="en-US" noProof="1">
                <a:solidFill>
                  <a:srgbClr val="0000FF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= </a:t>
            </a:r>
            <a:r>
              <a:rPr lang="en-US" altLang="en-US" i="1" noProof="1">
                <a:solidFill>
                  <a:srgbClr val="0000FF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SS</a:t>
            </a:r>
            <a:r>
              <a:rPr lang="en-US" altLang="en-US" i="1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C</a:t>
            </a:r>
            <a:r>
              <a:rPr lang="en-US" altLang="en-US" i="1" baseline="-25000" noProof="1">
                <a:solidFill>
                  <a:srgbClr val="0000FF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ontrast</a:t>
            </a:r>
            <a:r>
              <a:rPr lang="en-US" altLang="en-US" noProof="1">
                <a:solidFill>
                  <a:srgbClr val="0000FF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 </a:t>
            </a:r>
            <a:r>
              <a:rPr lang="en-US" altLang="en-US" noProof="1">
                <a:solidFill>
                  <a:srgbClr val="0000FF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/ </a:t>
            </a:r>
            <a:r>
              <a:rPr lang="en-US" altLang="en-US" i="1" noProof="1" smtClean="0">
                <a:solidFill>
                  <a:srgbClr val="0000FF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df</a:t>
            </a:r>
            <a:r>
              <a:rPr lang="en-US" altLang="en-US" i="1" baseline="-25000" dirty="0" smtClean="0">
                <a:solidFill>
                  <a:srgbClr val="0000FF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C</a:t>
            </a:r>
            <a:r>
              <a:rPr lang="en-US" altLang="en-US" i="1" baseline="-25000" noProof="1" smtClean="0">
                <a:solidFill>
                  <a:srgbClr val="0000FF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ontrast</a:t>
            </a:r>
            <a:endParaRPr lang="en-US" altLang="en-US" i="1" baseline="-25000" noProof="1">
              <a:solidFill>
                <a:srgbClr val="0000FF"/>
              </a:solidFill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pPr algn="ctr">
              <a:buClr>
                <a:srgbClr val="000000"/>
              </a:buClr>
            </a:pPr>
            <a:endParaRPr lang="en-US" altLang="en-US" dirty="0" smtClean="0">
              <a:solidFill>
                <a:srgbClr val="0000FF"/>
              </a:solidFill>
              <a:ea typeface="ＭＳ Ｐゴシック" panose="020B0600070205080204" pitchFamily="34" charset="-128"/>
            </a:endParaRPr>
          </a:p>
          <a:p>
            <a:pPr algn="ctr">
              <a:buClr>
                <a:srgbClr val="000000"/>
              </a:buClr>
            </a:pPr>
            <a:r>
              <a:rPr lang="en-US" altLang="en-US" dirty="0" smtClean="0">
                <a:solidFill>
                  <a:srgbClr val="0000FF"/>
                </a:solidFill>
                <a:ea typeface="ＭＳ Ｐゴシック" panose="020B0600070205080204" pitchFamily="34" charset="-128"/>
              </a:rPr>
              <a:t>As</a:t>
            </a:r>
            <a:r>
              <a:rPr lang="en-US" altLang="en-US" noProof="1" smtClean="0">
                <a:solidFill>
                  <a:srgbClr val="0000FF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 </a:t>
            </a:r>
            <a:r>
              <a:rPr lang="en-US" altLang="en-US" i="1" noProof="1" smtClean="0">
                <a:solidFill>
                  <a:srgbClr val="0000FF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df</a:t>
            </a:r>
            <a:r>
              <a:rPr lang="en-US" altLang="en-US" noProof="1" smtClean="0">
                <a:solidFill>
                  <a:srgbClr val="0000FF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 = 1, </a:t>
            </a:r>
            <a:r>
              <a:rPr lang="en-US" altLang="en-US" i="1" noProof="1" smtClean="0">
                <a:solidFill>
                  <a:srgbClr val="0000FF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MS</a:t>
            </a:r>
            <a:r>
              <a:rPr lang="en-US" altLang="en-US" i="1" baseline="-25000" dirty="0" smtClean="0">
                <a:solidFill>
                  <a:srgbClr val="0000FF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C</a:t>
            </a:r>
            <a:r>
              <a:rPr lang="en-US" altLang="en-US" i="1" baseline="-25000" noProof="1" smtClean="0">
                <a:solidFill>
                  <a:srgbClr val="0000FF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ontrast</a:t>
            </a:r>
            <a:r>
              <a:rPr lang="en-US" altLang="en-US" baseline="-25000" noProof="1" smtClean="0">
                <a:solidFill>
                  <a:srgbClr val="0000FF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 </a:t>
            </a:r>
            <a:r>
              <a:rPr lang="en-US" altLang="en-US" noProof="1" smtClean="0">
                <a:solidFill>
                  <a:srgbClr val="0000FF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= </a:t>
            </a:r>
            <a:r>
              <a:rPr lang="en-US" altLang="en-US" i="1" noProof="1" smtClean="0">
                <a:solidFill>
                  <a:srgbClr val="0000FF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SS</a:t>
            </a:r>
            <a:r>
              <a:rPr lang="en-US" altLang="en-US" i="1" baseline="-25000" dirty="0" smtClean="0">
                <a:solidFill>
                  <a:srgbClr val="0000FF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C</a:t>
            </a:r>
            <a:r>
              <a:rPr lang="en-US" altLang="en-US" i="1" baseline="-25000" noProof="1" smtClean="0">
                <a:solidFill>
                  <a:srgbClr val="0000FF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ontrast</a:t>
            </a:r>
          </a:p>
          <a:p>
            <a:pPr algn="ctr">
              <a:buClr>
                <a:srgbClr val="000000"/>
              </a:buClr>
            </a:pPr>
            <a:endParaRPr lang="en-US" altLang="en-US" noProof="1">
              <a:solidFill>
                <a:srgbClr val="0000FF"/>
              </a:solidFill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pPr algn="ctr">
              <a:buClr>
                <a:srgbClr val="000000"/>
              </a:buClr>
            </a:pPr>
            <a:r>
              <a:rPr lang="en-US" altLang="en-US" i="1" noProof="1" smtClean="0">
                <a:solidFill>
                  <a:srgbClr val="0000FF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MS</a:t>
            </a:r>
            <a:r>
              <a:rPr lang="en-US" altLang="en-US" i="1" baseline="-25000" dirty="0" smtClean="0">
                <a:solidFill>
                  <a:srgbClr val="0000FF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W</a:t>
            </a:r>
            <a:r>
              <a:rPr lang="en-US" altLang="en-US" noProof="1" smtClean="0">
                <a:solidFill>
                  <a:srgbClr val="0000FF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 </a:t>
            </a:r>
            <a:r>
              <a:rPr lang="en-US" altLang="en-US" noProof="1">
                <a:solidFill>
                  <a:srgbClr val="0000FF"/>
                </a:solidFill>
                <a:ea typeface="ＭＳ Ｐゴシック" panose="020B0600070205080204" pitchFamily="34" charset="-128"/>
              </a:rPr>
              <a:t>from </a:t>
            </a:r>
            <a:r>
              <a:rPr lang="en-US" altLang="en-US" dirty="0">
                <a:solidFill>
                  <a:srgbClr val="0000FF"/>
                </a:solidFill>
                <a:ea typeface="ＭＳ Ｐゴシック" panose="020B0600070205080204" pitchFamily="34" charset="-128"/>
              </a:rPr>
              <a:t>omnibus </a:t>
            </a:r>
            <a:r>
              <a:rPr lang="en-US" altLang="en-US" noProof="1">
                <a:solidFill>
                  <a:srgbClr val="0000FF"/>
                </a:solidFill>
                <a:ea typeface="ＭＳ Ｐゴシック" panose="020B0600070205080204" pitchFamily="34" charset="-128"/>
              </a:rPr>
              <a:t>ANOVA</a:t>
            </a:r>
            <a:r>
              <a:rPr lang="en-US" altLang="en-US" dirty="0">
                <a:solidFill>
                  <a:srgbClr val="0000FF"/>
                </a:solidFill>
                <a:ea typeface="ＭＳ Ｐゴシック" panose="020B0600070205080204" pitchFamily="34" charset="-128"/>
              </a:rPr>
              <a:t> results</a:t>
            </a:r>
          </a:p>
        </p:txBody>
      </p:sp>
      <p:graphicFrame>
        <p:nvGraphicFramePr>
          <p:cNvPr id="1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9479264"/>
              </p:ext>
            </p:extLst>
          </p:nvPr>
        </p:nvGraphicFramePr>
        <p:xfrm>
          <a:off x="929339" y="5384109"/>
          <a:ext cx="5269386" cy="10450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Equation" r:id="rId7" imgW="3759120" imgH="749160" progId="Equation.DSMT4">
                  <p:embed/>
                </p:oleObj>
              </mc:Choice>
              <mc:Fallback>
                <p:oleObj name="Equation" r:id="rId7" imgW="3759120" imgH="749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9339" y="5384109"/>
                        <a:ext cx="5269386" cy="104502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15"/>
          <p:cNvSpPr/>
          <p:nvPr/>
        </p:nvSpPr>
        <p:spPr>
          <a:xfrm>
            <a:off x="7915646" y="5427169"/>
            <a:ext cx="407125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en-US" b="1" u="sng" dirty="0">
                <a:solidFill>
                  <a:srgbClr val="FF3300"/>
                </a:solidFill>
              </a:rPr>
              <a:t>Max # ‘legal’ contrasts = </a:t>
            </a:r>
            <a:r>
              <a:rPr lang="en-US" altLang="en-US" b="1" i="1" u="sng" dirty="0" err="1">
                <a:solidFill>
                  <a:srgbClr val="FF3300"/>
                </a:solidFill>
                <a:latin typeface="Times New Roman" panose="02020603050405020304" pitchFamily="18" charset="0"/>
              </a:rPr>
              <a:t>df</a:t>
            </a:r>
            <a:r>
              <a:rPr lang="en-US" altLang="en-US" b="1" i="1" u="sng" baseline="-25000" dirty="0" err="1">
                <a:solidFill>
                  <a:srgbClr val="FF3300"/>
                </a:solidFill>
                <a:latin typeface="Times New Roman" panose="02020603050405020304" pitchFamily="18" charset="0"/>
              </a:rPr>
              <a:t>B</a:t>
            </a:r>
            <a:endParaRPr lang="en-US" altLang="en-US" b="1" u="sng" dirty="0">
              <a:solidFill>
                <a:srgbClr val="FF3300"/>
              </a:solidFill>
              <a:latin typeface="Times New Roman" panose="02020603050405020304" pitchFamily="18" charset="0"/>
            </a:endParaRPr>
          </a:p>
          <a:p>
            <a:pPr lvl="1">
              <a:lnSpc>
                <a:spcPct val="80000"/>
              </a:lnSpc>
            </a:pPr>
            <a:r>
              <a:rPr lang="en-US" altLang="en-US" sz="1600" dirty="0">
                <a:solidFill>
                  <a:srgbClr val="FF3300"/>
                </a:solidFill>
                <a:ea typeface="ＭＳ Ｐゴシック" panose="020B0600070205080204" pitchFamily="34" charset="-128"/>
              </a:rPr>
              <a:t>Do not need to consume all available </a:t>
            </a:r>
            <a:r>
              <a:rPr lang="en-US" altLang="en-US" sz="1600" i="1" dirty="0" err="1">
                <a:solidFill>
                  <a:srgbClr val="FF33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df</a:t>
            </a:r>
            <a:endParaRPr lang="en-US" altLang="en-US" sz="1600" dirty="0">
              <a:solidFill>
                <a:srgbClr val="FF3300"/>
              </a:solidFill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pPr lvl="1">
              <a:lnSpc>
                <a:spcPct val="80000"/>
              </a:lnSpc>
            </a:pPr>
            <a:r>
              <a:rPr lang="en-US" altLang="en-US" sz="1600" dirty="0">
                <a:solidFill>
                  <a:srgbClr val="FF3300"/>
                </a:solidFill>
                <a:ea typeface="ＭＳ Ｐゴシック" panose="020B0600070205080204" pitchFamily="34" charset="-128"/>
              </a:rPr>
              <a:t>Use smaller </a:t>
            </a:r>
            <a:r>
              <a:rPr lang="el-GR" altLang="en-US" sz="1600" i="1" dirty="0">
                <a:solidFill>
                  <a:srgbClr val="FF33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α</a:t>
            </a:r>
            <a:r>
              <a:rPr lang="en-US" altLang="en-US" sz="1600" i="1" baseline="-25000" dirty="0">
                <a:solidFill>
                  <a:srgbClr val="FF33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Arial" panose="020B0604020202020204" pitchFamily="34" charset="0"/>
              </a:rPr>
              <a:t>EW</a:t>
            </a:r>
            <a:r>
              <a:rPr lang="en-US" altLang="en-US" sz="1600" i="1" dirty="0">
                <a:solidFill>
                  <a:srgbClr val="FF33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 </a:t>
            </a:r>
            <a:r>
              <a:rPr lang="en-US" altLang="en-US" sz="1600" dirty="0">
                <a:solidFill>
                  <a:srgbClr val="FF3300"/>
                </a:solidFill>
                <a:ea typeface="ＭＳ Ｐゴシック" panose="020B0600070205080204" pitchFamily="34" charset="-128"/>
              </a:rPr>
              <a:t>if # contrasts &gt; </a:t>
            </a:r>
            <a:r>
              <a:rPr lang="en-US" altLang="en-US" sz="1600" i="1" dirty="0" err="1">
                <a:solidFill>
                  <a:srgbClr val="FF33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df</a:t>
            </a:r>
            <a:r>
              <a:rPr lang="en-US" altLang="en-US" sz="1600" i="1" baseline="-25000" dirty="0" err="1">
                <a:solidFill>
                  <a:srgbClr val="FF33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B</a:t>
            </a:r>
            <a:endParaRPr lang="en-US" altLang="en-US" sz="1600" dirty="0">
              <a:solidFill>
                <a:srgbClr val="FF3300"/>
              </a:solidFill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45621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7041" y="160673"/>
            <a:ext cx="10961043" cy="1499616"/>
          </a:xfrm>
        </p:spPr>
        <p:txBody>
          <a:bodyPr/>
          <a:lstStyle/>
          <a:p>
            <a:r>
              <a:rPr lang="en-US" dirty="0"/>
              <a:t>A Priori procedures: linear contrasts - </a:t>
            </a:r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5914" y="1240971"/>
            <a:ext cx="9688285" cy="5504053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en-US" altLang="en-US" sz="2800" b="1" u="sng" dirty="0">
                <a:latin typeface="Times New Roman" panose="02020603050405020304" pitchFamily="18" charset="0"/>
              </a:rPr>
              <a:t>3 </a:t>
            </a:r>
            <a:r>
              <a:rPr lang="en-US" altLang="en-US" sz="2800" b="1" i="1" u="sng" dirty="0" err="1">
                <a:latin typeface="Times New Roman" panose="02020603050405020304" pitchFamily="18" charset="0"/>
              </a:rPr>
              <a:t>M</a:t>
            </a:r>
            <a:r>
              <a:rPr lang="en-US" altLang="en-US" sz="2800" b="1" u="sng" dirty="0" err="1">
                <a:latin typeface="Times New Roman" panose="02020603050405020304" pitchFamily="18" charset="0"/>
              </a:rPr>
              <a:t>s</a:t>
            </a:r>
            <a:r>
              <a:rPr lang="en-US" altLang="en-US" sz="2800" b="1" u="sng" dirty="0">
                <a:latin typeface="Times New Roman" panose="02020603050405020304" pitchFamily="18" charset="0"/>
              </a:rPr>
              <a:t>: 9.2, 6.6, 6.2; </a:t>
            </a:r>
            <a:r>
              <a:rPr lang="en-US" altLang="en-US" sz="2800" b="1" i="1" u="sng" dirty="0" err="1" smtClean="0">
                <a:latin typeface="Times New Roman" panose="02020603050405020304" pitchFamily="18" charset="0"/>
              </a:rPr>
              <a:t>N</a:t>
            </a:r>
            <a:r>
              <a:rPr lang="en-US" altLang="en-US" sz="2800" b="1" i="1" u="sng" baseline="-25000" dirty="0" err="1" smtClean="0">
                <a:latin typeface="Times New Roman" panose="02020603050405020304" pitchFamily="18" charset="0"/>
              </a:rPr>
              <a:t>t</a:t>
            </a:r>
            <a:r>
              <a:rPr lang="en-US" altLang="en-US" sz="2800" b="1" u="sng" dirty="0" smtClean="0">
                <a:latin typeface="Times New Roman" panose="02020603050405020304" pitchFamily="18" charset="0"/>
              </a:rPr>
              <a:t> </a:t>
            </a:r>
            <a:r>
              <a:rPr lang="en-US" altLang="en-US" sz="2800" b="1" u="sng" dirty="0">
                <a:latin typeface="Times New Roman" panose="02020603050405020304" pitchFamily="18" charset="0"/>
              </a:rPr>
              <a:t>= 15, </a:t>
            </a:r>
            <a:r>
              <a:rPr lang="en-US" altLang="en-US" sz="2800" b="1" i="1" u="sng" dirty="0" err="1">
                <a:latin typeface="Times New Roman" panose="02020603050405020304" pitchFamily="18" charset="0"/>
              </a:rPr>
              <a:t>n</a:t>
            </a:r>
            <a:r>
              <a:rPr lang="en-US" altLang="en-US" sz="2800" b="1" i="1" u="sng" baseline="-25000" dirty="0" err="1">
                <a:latin typeface="Times New Roman" panose="02020603050405020304" pitchFamily="18" charset="0"/>
              </a:rPr>
              <a:t>j</a:t>
            </a:r>
            <a:r>
              <a:rPr lang="en-US" altLang="en-US" sz="2800" b="1" u="sng" dirty="0">
                <a:latin typeface="Times New Roman" panose="02020603050405020304" pitchFamily="18" charset="0"/>
              </a:rPr>
              <a:t> = 5</a:t>
            </a:r>
          </a:p>
          <a:p>
            <a:pPr lvl="4">
              <a:lnSpc>
                <a:spcPct val="6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 algn="ctr"/>
            <a:r>
              <a:rPr lang="en-US" altLang="en-US" sz="2800" i="1" dirty="0" smtClean="0">
                <a:latin typeface="Times New Roman" panose="02020603050405020304" pitchFamily="18" charset="0"/>
              </a:rPr>
              <a:t>Test each Contrast (</a:t>
            </a:r>
            <a:r>
              <a:rPr lang="en-US" altLang="en-US" sz="2800" dirty="0" smtClean="0"/>
              <a:t>ANOVA</a:t>
            </a:r>
            <a:r>
              <a:rPr lang="en-US" altLang="en-US" sz="2800" dirty="0"/>
              <a:t>: </a:t>
            </a:r>
            <a:r>
              <a:rPr lang="en-US" altLang="en-US" sz="2800" i="1" dirty="0" err="1" smtClean="0">
                <a:latin typeface="Times New Roman" panose="02020603050405020304" pitchFamily="18" charset="0"/>
              </a:rPr>
              <a:t>SS</a:t>
            </a:r>
            <a:r>
              <a:rPr lang="en-US" altLang="en-US" sz="2800" i="1" baseline="-25000" dirty="0" err="1" smtClean="0">
                <a:latin typeface="Times New Roman" panose="02020603050405020304" pitchFamily="18" charset="0"/>
              </a:rPr>
              <a:t>Between</a:t>
            </a:r>
            <a:r>
              <a:rPr lang="en-US" altLang="en-US" sz="2800" i="1" baseline="-25000" dirty="0" smtClean="0">
                <a:latin typeface="Times New Roman" panose="02020603050405020304" pitchFamily="18" charset="0"/>
              </a:rPr>
              <a:t> </a:t>
            </a:r>
            <a:r>
              <a:rPr lang="en-US" altLang="en-US" sz="2800" dirty="0">
                <a:latin typeface="Times New Roman" panose="02020603050405020304" pitchFamily="18" charset="0"/>
              </a:rPr>
              <a:t>= </a:t>
            </a:r>
            <a:r>
              <a:rPr lang="en-US" altLang="en-US" sz="2800" dirty="0" smtClean="0">
                <a:latin typeface="Times New Roman" panose="02020603050405020304" pitchFamily="18" charset="0"/>
              </a:rPr>
              <a:t>26.53, </a:t>
            </a:r>
            <a:r>
              <a:rPr lang="en-US" altLang="en-US" sz="2800" dirty="0" err="1">
                <a:latin typeface="Times New Roman" panose="02020603050405020304" pitchFamily="18" charset="0"/>
              </a:rPr>
              <a:t>S</a:t>
            </a:r>
            <a:r>
              <a:rPr lang="en-US" altLang="en-US" sz="2800" dirty="0" err="1" smtClean="0">
                <a:latin typeface="Times New Roman" panose="02020603050405020304" pitchFamily="18" charset="0"/>
              </a:rPr>
              <a:t>S</a:t>
            </a:r>
            <a:r>
              <a:rPr lang="en-US" altLang="en-US" sz="2800" i="1" baseline="-25000" dirty="0" err="1" smtClean="0">
                <a:latin typeface="Times New Roman" panose="02020603050405020304" pitchFamily="18" charset="0"/>
              </a:rPr>
              <a:t>Within</a:t>
            </a:r>
            <a:r>
              <a:rPr lang="en-US" altLang="en-US" sz="2800" dirty="0" smtClean="0">
                <a:latin typeface="Times New Roman" panose="02020603050405020304" pitchFamily="18" charset="0"/>
              </a:rPr>
              <a:t> = 22.8)</a:t>
            </a:r>
            <a:endParaRPr lang="en-US" altLang="en-US" sz="2800" dirty="0">
              <a:latin typeface="Times New Roman" panose="02020603050405020304" pitchFamily="18" charset="0"/>
            </a:endParaRPr>
          </a:p>
          <a:p>
            <a:pPr lvl="4">
              <a:lnSpc>
                <a:spcPct val="6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 lvl="4">
              <a:lnSpc>
                <a:spcPct val="60000"/>
              </a:lnSpc>
            </a:pPr>
            <a:endParaRPr lang="en-US" altLang="en-US" sz="1800" dirty="0" smtClean="0">
              <a:ea typeface="ＭＳ Ｐゴシック" panose="020B0600070205080204" pitchFamily="34" charset="-128"/>
            </a:endParaRPr>
          </a:p>
          <a:p>
            <a:pPr lvl="4">
              <a:lnSpc>
                <a:spcPct val="6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 lvl="4">
              <a:lnSpc>
                <a:spcPct val="60000"/>
              </a:lnSpc>
            </a:pPr>
            <a:endParaRPr lang="en-US" altLang="en-US" sz="1800" dirty="0" smtClean="0">
              <a:ea typeface="ＭＳ Ｐゴシック" panose="020B0600070205080204" pitchFamily="34" charset="-128"/>
            </a:endParaRPr>
          </a:p>
          <a:p>
            <a:pPr lvl="4">
              <a:lnSpc>
                <a:spcPct val="6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 lvl="4">
              <a:lnSpc>
                <a:spcPct val="60000"/>
              </a:lnSpc>
            </a:pPr>
            <a:endParaRPr lang="en-US" altLang="en-US" sz="1800" dirty="0" smtClean="0">
              <a:ea typeface="ＭＳ Ｐゴシック" panose="020B0600070205080204" pitchFamily="34" charset="-128"/>
            </a:endParaRPr>
          </a:p>
          <a:p>
            <a:pPr lvl="4">
              <a:lnSpc>
                <a:spcPct val="6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 lvl="4">
              <a:lnSpc>
                <a:spcPct val="60000"/>
              </a:lnSpc>
            </a:pPr>
            <a:endParaRPr lang="en-US" altLang="en-US" sz="1800" dirty="0" smtClean="0">
              <a:ea typeface="ＭＳ Ｐゴシック" panose="020B0600070205080204" pitchFamily="34" charset="-128"/>
            </a:endParaRPr>
          </a:p>
          <a:p>
            <a:pPr lvl="4">
              <a:lnSpc>
                <a:spcPct val="6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 lvl="4">
              <a:lnSpc>
                <a:spcPct val="60000"/>
              </a:lnSpc>
            </a:pPr>
            <a:endParaRPr lang="en-US" altLang="en-US" sz="1800" dirty="0" smtClean="0">
              <a:ea typeface="ＭＳ Ｐゴシック" panose="020B0600070205080204" pitchFamily="34" charset="-128"/>
            </a:endParaRPr>
          </a:p>
          <a:p>
            <a:pPr lvl="4">
              <a:lnSpc>
                <a:spcPct val="6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 lvl="4">
              <a:lnSpc>
                <a:spcPct val="60000"/>
              </a:lnSpc>
            </a:pPr>
            <a:endParaRPr lang="en-US" altLang="en-US" sz="1800" dirty="0" smtClean="0">
              <a:ea typeface="ＭＳ Ｐゴシック" panose="020B0600070205080204" pitchFamily="34" charset="-128"/>
            </a:endParaRPr>
          </a:p>
          <a:p>
            <a:pPr lvl="4">
              <a:lnSpc>
                <a:spcPct val="60000"/>
              </a:lnSpc>
            </a:pPr>
            <a:endParaRPr lang="en-US" altLang="en-US" sz="1800" dirty="0" smtClean="0">
              <a:ea typeface="ＭＳ Ｐゴシック" panose="020B0600070205080204" pitchFamily="34" charset="-128"/>
            </a:endParaRPr>
          </a:p>
          <a:p>
            <a:pPr lvl="4">
              <a:lnSpc>
                <a:spcPct val="6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 lvl="4">
              <a:lnSpc>
                <a:spcPct val="60000"/>
              </a:lnSpc>
            </a:pPr>
            <a:endParaRPr lang="en-US" altLang="en-US" sz="1800" dirty="0" smtClean="0">
              <a:ea typeface="ＭＳ Ｐゴシック" panose="020B0600070205080204" pitchFamily="34" charset="-128"/>
            </a:endParaRPr>
          </a:p>
          <a:p>
            <a:pPr lvl="4">
              <a:lnSpc>
                <a:spcPct val="60000"/>
              </a:lnSpc>
            </a:pPr>
            <a:endParaRPr lang="en-US" altLang="en-US" sz="1800" dirty="0" smtClean="0">
              <a:ea typeface="ＭＳ Ｐゴシック" panose="020B0600070205080204" pitchFamily="34" charset="-128"/>
            </a:endParaRPr>
          </a:p>
          <a:p>
            <a:pPr lvl="4">
              <a:lnSpc>
                <a:spcPct val="6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 lvl="4">
              <a:lnSpc>
                <a:spcPct val="60000"/>
              </a:lnSpc>
            </a:pPr>
            <a:endParaRPr lang="en-US" altLang="en-US" sz="1800" dirty="0" smtClean="0">
              <a:ea typeface="ＭＳ Ｐゴシック" panose="020B0600070205080204" pitchFamily="34" charset="-128"/>
            </a:endParaRPr>
          </a:p>
          <a:p>
            <a:pPr lvl="4">
              <a:lnSpc>
                <a:spcPct val="6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 lvl="4">
              <a:lnSpc>
                <a:spcPct val="60000"/>
              </a:lnSpc>
            </a:pPr>
            <a:endParaRPr lang="en-US" altLang="en-US" sz="1800" dirty="0" smtClean="0">
              <a:ea typeface="ＭＳ Ｐゴシック" panose="020B0600070205080204" pitchFamily="34" charset="-128"/>
            </a:endParaRPr>
          </a:p>
          <a:p>
            <a:pPr lvl="4">
              <a:lnSpc>
                <a:spcPct val="6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 lvl="4">
              <a:lnSpc>
                <a:spcPct val="60000"/>
              </a:lnSpc>
            </a:pPr>
            <a:endParaRPr lang="en-US" altLang="en-US" sz="1600" dirty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r>
              <a:rPr lang="en-US" altLang="en-US" sz="2600" i="1" dirty="0"/>
              <a:t>Note: </a:t>
            </a:r>
            <a:r>
              <a:rPr lang="en-US" altLang="en-US" sz="2600" i="1" dirty="0">
                <a:latin typeface="Times New Roman" panose="02020603050405020304" pitchFamily="18" charset="0"/>
              </a:rPr>
              <a:t>SS</a:t>
            </a:r>
            <a:r>
              <a:rPr lang="en-US" altLang="en-US" sz="2600" i="1" baseline="-25000" dirty="0">
                <a:latin typeface="Times New Roman" panose="02020603050405020304" pitchFamily="18" charset="0"/>
              </a:rPr>
              <a:t>B</a:t>
            </a:r>
            <a:r>
              <a:rPr lang="en-US" altLang="en-US" sz="2600" i="1" dirty="0">
                <a:latin typeface="Times New Roman" panose="02020603050405020304" pitchFamily="18" charset="0"/>
              </a:rPr>
              <a:t> = SS</a:t>
            </a:r>
            <a:r>
              <a:rPr lang="en-US" altLang="en-US" sz="2600" i="1" baseline="-25000" dirty="0">
                <a:latin typeface="Times New Roman" panose="02020603050405020304" pitchFamily="18" charset="0"/>
              </a:rPr>
              <a:t>Contrast1</a:t>
            </a:r>
            <a:r>
              <a:rPr lang="en-US" altLang="en-US" sz="2600" i="1" dirty="0">
                <a:latin typeface="Times New Roman" panose="02020603050405020304" pitchFamily="18" charset="0"/>
              </a:rPr>
              <a:t> + SS</a:t>
            </a:r>
            <a:r>
              <a:rPr lang="en-US" altLang="en-US" sz="2600" i="1" baseline="-25000" dirty="0">
                <a:latin typeface="Times New Roman" panose="02020603050405020304" pitchFamily="18" charset="0"/>
              </a:rPr>
              <a:t>Contrast2 </a:t>
            </a:r>
            <a:r>
              <a:rPr lang="en-US" altLang="en-US" sz="2600" i="1" dirty="0">
                <a:latin typeface="Times New Roman" panose="02020603050405020304" pitchFamily="18" charset="0"/>
              </a:rPr>
              <a:t>= 26.13 + 0.40 = </a:t>
            </a:r>
            <a:r>
              <a:rPr lang="en-US" altLang="en-US" sz="2600" i="1" dirty="0" smtClean="0">
                <a:latin typeface="Times New Roman" panose="02020603050405020304" pitchFamily="18" charset="0"/>
              </a:rPr>
              <a:t>26.53</a:t>
            </a:r>
          </a:p>
          <a:p>
            <a:endParaRPr lang="en-US" altLang="en-US" sz="2700" dirty="0" smtClean="0">
              <a:latin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Cohen Chap 13 - Multiple Comparisons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14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71240" y="2357023"/>
            <a:ext cx="5454646" cy="375487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en-US" sz="2000" dirty="0">
                <a:solidFill>
                  <a:srgbClr val="0000FF"/>
                </a:solidFill>
              </a:rPr>
              <a:t>Contrast 1: </a:t>
            </a:r>
            <a:r>
              <a:rPr lang="en-US" altLang="en-US" sz="2000" i="1" dirty="0" err="1">
                <a:solidFill>
                  <a:srgbClr val="0000FF"/>
                </a:solidFill>
                <a:latin typeface="Times New Roman" panose="02020603050405020304" pitchFamily="18" charset="0"/>
              </a:rPr>
              <a:t>M</a:t>
            </a:r>
            <a:r>
              <a:rPr lang="en-US" altLang="en-US" sz="2000" i="1" baseline="-25000" dirty="0" err="1">
                <a:solidFill>
                  <a:srgbClr val="0000FF"/>
                </a:solidFill>
                <a:latin typeface="Times New Roman" panose="02020603050405020304" pitchFamily="18" charset="0"/>
              </a:rPr>
              <a:t>No</a:t>
            </a:r>
            <a:r>
              <a:rPr lang="en-US" altLang="en-US" sz="2000" i="1" baseline="-25000" dirty="0">
                <a:solidFill>
                  <a:srgbClr val="0000FF"/>
                </a:solidFill>
                <a:latin typeface="Times New Roman" panose="02020603050405020304" pitchFamily="18" charset="0"/>
              </a:rPr>
              <a:t> Noise</a:t>
            </a:r>
            <a:r>
              <a:rPr lang="en-US" altLang="en-US" sz="2000" i="1" dirty="0">
                <a:solidFill>
                  <a:srgbClr val="0000FF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000" dirty="0">
                <a:solidFill>
                  <a:srgbClr val="0000FF"/>
                </a:solidFill>
              </a:rPr>
              <a:t>versus </a:t>
            </a:r>
            <a:r>
              <a:rPr lang="en-US" altLang="en-US" sz="2000" i="1" dirty="0" err="1">
                <a:solidFill>
                  <a:srgbClr val="0000FF"/>
                </a:solidFill>
                <a:latin typeface="Times New Roman" panose="02020603050405020304" pitchFamily="18" charset="0"/>
              </a:rPr>
              <a:t>M</a:t>
            </a:r>
            <a:r>
              <a:rPr lang="en-US" altLang="en-US" sz="2000" i="1" baseline="-25000" dirty="0" err="1">
                <a:solidFill>
                  <a:srgbClr val="0000FF"/>
                </a:solidFill>
                <a:latin typeface="Times New Roman" panose="02020603050405020304" pitchFamily="18" charset="0"/>
              </a:rPr>
              <a:t>Moderate</a:t>
            </a:r>
            <a:r>
              <a:rPr lang="en-US" altLang="en-US" sz="2000" i="1" baseline="-25000" dirty="0">
                <a:solidFill>
                  <a:srgbClr val="0000FF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000" dirty="0">
                <a:solidFill>
                  <a:srgbClr val="0000FF"/>
                </a:solidFill>
              </a:rPr>
              <a:t>and </a:t>
            </a:r>
            <a:r>
              <a:rPr lang="en-US" altLang="en-US" sz="2000" i="1" dirty="0" err="1">
                <a:solidFill>
                  <a:srgbClr val="0000FF"/>
                </a:solidFill>
                <a:latin typeface="Times New Roman" panose="02020603050405020304" pitchFamily="18" charset="0"/>
              </a:rPr>
              <a:t>M</a:t>
            </a:r>
            <a:r>
              <a:rPr lang="en-US" altLang="en-US" sz="2000" i="1" baseline="-25000" dirty="0" err="1">
                <a:solidFill>
                  <a:srgbClr val="0000FF"/>
                </a:solidFill>
                <a:latin typeface="Times New Roman" panose="02020603050405020304" pitchFamily="18" charset="0"/>
              </a:rPr>
              <a:t>loud</a:t>
            </a:r>
            <a:r>
              <a:rPr lang="en-US" altLang="en-US" sz="2000" i="1" baseline="-25000" dirty="0">
                <a:solidFill>
                  <a:srgbClr val="0000FF"/>
                </a:solidFill>
                <a:latin typeface="Times New Roman" panose="02020603050405020304" pitchFamily="18" charset="0"/>
              </a:rPr>
              <a:t>,  </a:t>
            </a:r>
          </a:p>
          <a:p>
            <a:pPr algn="ctr"/>
            <a:endParaRPr lang="en-US" altLang="en-US" sz="2000" i="1" dirty="0">
              <a:latin typeface="Times New Roman" panose="02020603050405020304" pitchFamily="18" charset="0"/>
            </a:endParaRPr>
          </a:p>
          <a:p>
            <a:pPr algn="ctr"/>
            <a:r>
              <a:rPr lang="en-US" altLang="en-US" b="1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L</a:t>
            </a:r>
            <a:r>
              <a:rPr lang="en-US" altLang="en-US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= (-2)(9.2) + (1)(6.6) + (1)(6.2) = -18.4 + 12.8 = </a:t>
            </a:r>
            <a:r>
              <a:rPr lang="en-US" altLang="en-US" b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-5.6</a:t>
            </a:r>
          </a:p>
          <a:p>
            <a:pPr algn="ctr"/>
            <a:r>
              <a:rPr lang="en-US" altLang="en-US" b="1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SS</a:t>
            </a:r>
            <a:r>
              <a:rPr lang="en-US" altLang="en-US" b="1" i="1" baseline="-25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Contrast1</a:t>
            </a:r>
            <a:r>
              <a:rPr lang="en-US" altLang="en-US" i="1" baseline="-25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=  5*(-5.6)</a:t>
            </a:r>
            <a:r>
              <a:rPr lang="en-US" altLang="en-US" baseline="30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2 </a:t>
            </a:r>
            <a:r>
              <a:rPr lang="en-US" altLang="en-US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/ (-2</a:t>
            </a:r>
            <a:r>
              <a:rPr lang="en-US" altLang="en-US" baseline="30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2</a:t>
            </a:r>
            <a:r>
              <a:rPr lang="en-US" altLang="en-US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 + 1</a:t>
            </a:r>
            <a:r>
              <a:rPr lang="en-US" altLang="en-US" baseline="30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2</a:t>
            </a:r>
            <a:r>
              <a:rPr lang="en-US" altLang="en-US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 + 1</a:t>
            </a:r>
            <a:r>
              <a:rPr lang="en-US" altLang="en-US" baseline="30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2</a:t>
            </a:r>
            <a:r>
              <a:rPr lang="en-US" altLang="en-US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) = 156.8 / 6 = </a:t>
            </a:r>
            <a:r>
              <a:rPr lang="en-US" altLang="en-US" b="1" dirty="0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26.13</a:t>
            </a:r>
          </a:p>
          <a:p>
            <a:pPr algn="ctr"/>
            <a:endParaRPr lang="en-US" altLang="en-US" b="1" dirty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pPr lvl="1" algn="ctr"/>
            <a:r>
              <a:rPr lang="en-US" altLang="en-US" dirty="0" err="1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df</a:t>
            </a:r>
            <a:r>
              <a:rPr lang="en-US" altLang="en-US" baseline="-25000" dirty="0" err="1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B</a:t>
            </a:r>
            <a:r>
              <a:rPr lang="en-US" altLang="en-US" dirty="0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= 2 – 1 = </a:t>
            </a:r>
            <a:r>
              <a:rPr lang="en-US" altLang="en-US" dirty="0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1 </a:t>
            </a:r>
            <a:r>
              <a:rPr lang="en-US" altLang="en-US" dirty="0" smtClean="0">
                <a:latin typeface="Times New Roman" panose="02020603050405020304" pitchFamily="18" charset="0"/>
                <a:ea typeface="ＭＳ Ｐゴシック" panose="020B0600070205080204" pitchFamily="34" charset="-128"/>
                <a:sym typeface="Wingdings" panose="05000000000000000000" pitchFamily="2" charset="2"/>
              </a:rPr>
              <a:t> </a:t>
            </a:r>
            <a:r>
              <a:rPr lang="en-US" altLang="en-US" b="1" dirty="0" smtClean="0">
                <a:latin typeface="Times New Roman" panose="02020603050405020304" pitchFamily="18" charset="0"/>
                <a:ea typeface="ＭＳ Ｐゴシック" panose="020B0600070205080204" pitchFamily="34" charset="-128"/>
                <a:sym typeface="Wingdings" panose="05000000000000000000" pitchFamily="2" charset="2"/>
              </a:rPr>
              <a:t>M</a:t>
            </a:r>
            <a:r>
              <a:rPr lang="en-US" altLang="en-US" b="1" i="1" dirty="0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S</a:t>
            </a:r>
            <a:r>
              <a:rPr lang="en-US" altLang="en-US" b="1" i="1" baseline="-25000" dirty="0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Contrast1 </a:t>
            </a:r>
            <a:r>
              <a:rPr lang="en-US" altLang="en-US" dirty="0" smtClean="0">
                <a:latin typeface="Times New Roman" panose="02020603050405020304" pitchFamily="18" charset="0"/>
                <a:ea typeface="ＭＳ Ｐゴシック" panose="020B0600070205080204" pitchFamily="34" charset="-128"/>
                <a:sym typeface="Wingdings" panose="05000000000000000000" pitchFamily="2" charset="2"/>
              </a:rPr>
              <a:t>= 26.13/1 = </a:t>
            </a:r>
            <a:r>
              <a:rPr lang="en-US" altLang="en-US" b="1" dirty="0" smtClean="0">
                <a:latin typeface="Times New Roman" panose="02020603050405020304" pitchFamily="18" charset="0"/>
                <a:ea typeface="ＭＳ Ｐゴシック" panose="020B0600070205080204" pitchFamily="34" charset="-128"/>
                <a:sym typeface="Wingdings" panose="05000000000000000000" pitchFamily="2" charset="2"/>
              </a:rPr>
              <a:t>26.13</a:t>
            </a:r>
            <a:endParaRPr lang="en-US" altLang="en-US" b="1" dirty="0">
              <a:latin typeface="Times New Roman" panose="02020603050405020304" pitchFamily="18" charset="0"/>
              <a:ea typeface="ＭＳ Ｐゴシック" panose="020B0600070205080204" pitchFamily="34" charset="-128"/>
              <a:sym typeface="Wingdings" panose="05000000000000000000" pitchFamily="2" charset="2"/>
            </a:endParaRPr>
          </a:p>
          <a:p>
            <a:pPr lvl="1" algn="ct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df</a:t>
            </a:r>
            <a:r>
              <a:rPr lang="en-US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15 –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altLang="en-US" b="1" dirty="0">
                <a:latin typeface="Times New Roman" panose="02020603050405020304" pitchFamily="18" charset="0"/>
                <a:ea typeface="ＭＳ Ｐゴシック" panose="020B0600070205080204" pitchFamily="34" charset="-128"/>
                <a:sym typeface="Wingdings" panose="05000000000000000000" pitchFamily="2" charset="2"/>
              </a:rPr>
              <a:t>MS</a:t>
            </a:r>
            <a:r>
              <a:rPr lang="en-US" altLang="en-US" b="1" baseline="-25000" dirty="0">
                <a:latin typeface="Times New Roman" panose="02020603050405020304" pitchFamily="18" charset="0"/>
                <a:ea typeface="ＭＳ Ｐゴシック" panose="020B0600070205080204" pitchFamily="34" charset="-128"/>
                <a:sym typeface="Wingdings" panose="05000000000000000000" pitchFamily="2" charset="2"/>
              </a:rPr>
              <a:t>W</a:t>
            </a:r>
            <a:r>
              <a:rPr lang="en-US" altLang="en-US" b="1" dirty="0">
                <a:latin typeface="Times New Roman" panose="02020603050405020304" pitchFamily="18" charset="0"/>
                <a:ea typeface="ＭＳ Ｐゴシック" panose="020B0600070205080204" pitchFamily="34" charset="-128"/>
                <a:sym typeface="Wingdings" panose="05000000000000000000" pitchFamily="2" charset="2"/>
              </a:rPr>
              <a:t> </a:t>
            </a:r>
            <a:r>
              <a:rPr lang="en-US" altLang="en-US" dirty="0">
                <a:latin typeface="Times New Roman" panose="02020603050405020304" pitchFamily="18" charset="0"/>
                <a:ea typeface="ＭＳ Ｐゴシック" panose="020B0600070205080204" pitchFamily="34" charset="-128"/>
                <a:sym typeface="Wingdings" panose="05000000000000000000" pitchFamily="2" charset="2"/>
              </a:rPr>
              <a:t> = </a:t>
            </a:r>
            <a:r>
              <a:rPr lang="en-US" altLang="en-US" dirty="0" smtClean="0">
                <a:latin typeface="Times New Roman" panose="02020603050405020304" pitchFamily="18" charset="0"/>
                <a:ea typeface="ＭＳ Ｐゴシック" panose="020B0600070205080204" pitchFamily="34" charset="-128"/>
                <a:sym typeface="Wingdings" panose="05000000000000000000" pitchFamily="2" charset="2"/>
              </a:rPr>
              <a:t>22.8/12 </a:t>
            </a:r>
            <a:r>
              <a:rPr lang="en-US" altLang="en-US" dirty="0">
                <a:latin typeface="Times New Roman" panose="02020603050405020304" pitchFamily="18" charset="0"/>
                <a:ea typeface="ＭＳ Ｐゴシック" panose="020B0600070205080204" pitchFamily="34" charset="-128"/>
                <a:sym typeface="Wingdings" panose="05000000000000000000" pitchFamily="2" charset="2"/>
              </a:rPr>
              <a:t>= </a:t>
            </a:r>
            <a:r>
              <a:rPr lang="en-US" altLang="en-US" b="1" dirty="0">
                <a:latin typeface="Times New Roman" panose="02020603050405020304" pitchFamily="18" charset="0"/>
                <a:ea typeface="ＭＳ Ｐゴシック" panose="020B0600070205080204" pitchFamily="34" charset="-128"/>
                <a:sym typeface="Wingdings" panose="05000000000000000000" pitchFamily="2" charset="2"/>
              </a:rPr>
              <a:t>1.90</a:t>
            </a:r>
          </a:p>
          <a:p>
            <a:pPr algn="ctr"/>
            <a:endParaRPr lang="en-US" altLang="en-US" b="1" dirty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pPr algn="ctr"/>
            <a:r>
              <a:rPr lang="en-US" altLang="en-US" b="1" dirty="0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F</a:t>
            </a:r>
            <a:r>
              <a:rPr lang="en-US" altLang="en-US" dirty="0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 = 26.13/1.980 = </a:t>
            </a:r>
            <a:r>
              <a:rPr lang="en-US" altLang="en-US" b="1" dirty="0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13.75</a:t>
            </a:r>
          </a:p>
          <a:p>
            <a:pPr algn="ctr"/>
            <a:endParaRPr lang="en-US" altLang="en-US" b="1" dirty="0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pPr algn="ctr"/>
            <a:endParaRPr lang="en-US" altLang="en-US" b="1" dirty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pPr algn="ctr"/>
            <a:endParaRPr lang="en-US" altLang="en-US" b="1" dirty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pPr algn="ctr"/>
            <a:r>
              <a:rPr lang="en-US" altLang="en-US" b="1" dirty="0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P&lt; .05</a:t>
            </a:r>
            <a:endParaRPr lang="en-US" altLang="en-US" b="1" dirty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900056" y="2357023"/>
            <a:ext cx="6096000" cy="375487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/>
            <a:r>
              <a:rPr lang="en-US" altLang="en-US" sz="2000" dirty="0">
                <a:solidFill>
                  <a:srgbClr val="0000FF"/>
                </a:solidFill>
              </a:rPr>
              <a:t>Contrast 2: </a:t>
            </a:r>
            <a:r>
              <a:rPr lang="en-US" altLang="en-US" sz="2000" i="1" dirty="0" err="1">
                <a:solidFill>
                  <a:srgbClr val="0000FF"/>
                </a:solidFill>
                <a:latin typeface="Times New Roman" panose="02020603050405020304" pitchFamily="18" charset="0"/>
              </a:rPr>
              <a:t>M</a:t>
            </a:r>
            <a:r>
              <a:rPr lang="en-US" altLang="en-US" sz="2000" i="1" baseline="-25000" dirty="0" err="1">
                <a:solidFill>
                  <a:srgbClr val="0000FF"/>
                </a:solidFill>
                <a:latin typeface="Times New Roman" panose="02020603050405020304" pitchFamily="18" charset="0"/>
              </a:rPr>
              <a:t>Moderate</a:t>
            </a:r>
            <a:r>
              <a:rPr lang="en-US" altLang="en-US" sz="2000" i="1" baseline="-25000" dirty="0">
                <a:solidFill>
                  <a:srgbClr val="0000FF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000" dirty="0">
                <a:solidFill>
                  <a:srgbClr val="0000FF"/>
                </a:solidFill>
              </a:rPr>
              <a:t>versus </a:t>
            </a:r>
            <a:r>
              <a:rPr lang="en-US" altLang="en-US" sz="2000" i="1" dirty="0" err="1">
                <a:solidFill>
                  <a:srgbClr val="0000FF"/>
                </a:solidFill>
                <a:latin typeface="Times New Roman" panose="02020603050405020304" pitchFamily="18" charset="0"/>
              </a:rPr>
              <a:t>M</a:t>
            </a:r>
            <a:r>
              <a:rPr lang="en-US" altLang="en-US" sz="2000" i="1" baseline="-25000" dirty="0" err="1">
                <a:solidFill>
                  <a:srgbClr val="0000FF"/>
                </a:solidFill>
                <a:latin typeface="Times New Roman" panose="02020603050405020304" pitchFamily="18" charset="0"/>
              </a:rPr>
              <a:t>loud</a:t>
            </a:r>
            <a:endParaRPr lang="en-US" altLang="en-US" sz="2000" i="1" baseline="-25000" dirty="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 algn="ctr"/>
            <a:endParaRPr lang="en-US" altLang="en-US" sz="2000" i="1" dirty="0">
              <a:latin typeface="Times New Roman" panose="02020603050405020304" pitchFamily="18" charset="0"/>
            </a:endParaRPr>
          </a:p>
          <a:p>
            <a:pPr lvl="1" algn="ctr"/>
            <a:r>
              <a:rPr lang="en-US" altLang="en-US" b="1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L</a:t>
            </a:r>
            <a:r>
              <a:rPr lang="en-US" altLang="en-US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 = (0)(9.2) + (-1)(6.6) + (1)(6.2) = </a:t>
            </a:r>
            <a:r>
              <a:rPr lang="en-US" altLang="en-US" b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-0.4</a:t>
            </a:r>
          </a:p>
          <a:p>
            <a:pPr lvl="1" algn="ctr"/>
            <a:r>
              <a:rPr lang="en-US" altLang="en-US" b="1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SS</a:t>
            </a:r>
            <a:r>
              <a:rPr lang="en-US" altLang="en-US" b="1" i="1" baseline="-25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Contrast2</a:t>
            </a:r>
            <a:r>
              <a:rPr lang="en-US" altLang="en-US" b="1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= 5*(-0.4)</a:t>
            </a:r>
            <a:r>
              <a:rPr lang="en-US" altLang="en-US" baseline="30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2 </a:t>
            </a:r>
            <a:r>
              <a:rPr lang="en-US" altLang="en-US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/ (1</a:t>
            </a:r>
            <a:r>
              <a:rPr lang="en-US" altLang="en-US" baseline="30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2</a:t>
            </a:r>
            <a:r>
              <a:rPr lang="en-US" altLang="en-US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 + [-1]</a:t>
            </a:r>
            <a:r>
              <a:rPr lang="en-US" altLang="en-US" baseline="30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2</a:t>
            </a:r>
            <a:r>
              <a:rPr lang="en-US" altLang="en-US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) = 0.8 / 2 = </a:t>
            </a:r>
            <a:r>
              <a:rPr lang="en-US" altLang="en-US" b="1" dirty="0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0.40</a:t>
            </a:r>
          </a:p>
          <a:p>
            <a:pPr lvl="1" algn="ctr"/>
            <a:endParaRPr lang="en-US" altLang="en-US" dirty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pPr lvl="1" algn="ctr"/>
            <a:r>
              <a:rPr lang="en-US" altLang="en-US" dirty="0" err="1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df</a:t>
            </a:r>
            <a:r>
              <a:rPr lang="en-US" altLang="en-US" baseline="-25000" dirty="0" err="1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B</a:t>
            </a:r>
            <a:r>
              <a:rPr lang="en-US" altLang="en-US" dirty="0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= </a:t>
            </a:r>
            <a:r>
              <a:rPr lang="en-US" altLang="en-US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2 – 1 = </a:t>
            </a:r>
            <a:r>
              <a:rPr lang="en-US" altLang="en-US" b="1" dirty="0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1</a:t>
            </a:r>
            <a:r>
              <a:rPr lang="en-US" altLang="en-US" dirty="0">
                <a:latin typeface="Times New Roman" panose="02020603050405020304" pitchFamily="18" charset="0"/>
                <a:ea typeface="ＭＳ Ｐゴシック" panose="020B0600070205080204" pitchFamily="34" charset="-128"/>
                <a:sym typeface="Wingdings" panose="05000000000000000000" pitchFamily="2" charset="2"/>
              </a:rPr>
              <a:t> </a:t>
            </a:r>
            <a:r>
              <a:rPr lang="en-US" altLang="en-US" b="1" dirty="0" smtClean="0">
                <a:latin typeface="Times New Roman" panose="02020603050405020304" pitchFamily="18" charset="0"/>
                <a:ea typeface="ＭＳ Ｐゴシック" panose="020B0600070205080204" pitchFamily="34" charset="-128"/>
                <a:sym typeface="Wingdings" panose="05000000000000000000" pitchFamily="2" charset="2"/>
              </a:rPr>
              <a:t>M</a:t>
            </a:r>
            <a:r>
              <a:rPr lang="en-US" altLang="en-US" b="1" i="1" dirty="0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S</a:t>
            </a:r>
            <a:r>
              <a:rPr lang="en-US" altLang="en-US" b="1" i="1" baseline="-25000" dirty="0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Contrast2 </a:t>
            </a:r>
            <a:r>
              <a:rPr lang="en-US" altLang="en-US" dirty="0">
                <a:latin typeface="Times New Roman" panose="02020603050405020304" pitchFamily="18" charset="0"/>
                <a:ea typeface="ＭＳ Ｐゴシック" panose="020B0600070205080204" pitchFamily="34" charset="-128"/>
                <a:sym typeface="Wingdings" panose="05000000000000000000" pitchFamily="2" charset="2"/>
              </a:rPr>
              <a:t>= </a:t>
            </a:r>
            <a:r>
              <a:rPr lang="en-US" altLang="en-US" dirty="0" smtClean="0">
                <a:latin typeface="Times New Roman" panose="02020603050405020304" pitchFamily="18" charset="0"/>
                <a:ea typeface="ＭＳ Ｐゴシック" panose="020B0600070205080204" pitchFamily="34" charset="-128"/>
                <a:sym typeface="Wingdings" panose="05000000000000000000" pitchFamily="2" charset="2"/>
              </a:rPr>
              <a:t>0.40/1 </a:t>
            </a:r>
            <a:r>
              <a:rPr lang="en-US" altLang="en-US" dirty="0">
                <a:latin typeface="Times New Roman" panose="02020603050405020304" pitchFamily="18" charset="0"/>
                <a:ea typeface="ＭＳ Ｐゴシック" panose="020B0600070205080204" pitchFamily="34" charset="-128"/>
                <a:sym typeface="Wingdings" panose="05000000000000000000" pitchFamily="2" charset="2"/>
              </a:rPr>
              <a:t>= </a:t>
            </a:r>
            <a:r>
              <a:rPr lang="en-US" altLang="en-US" b="1" dirty="0" smtClean="0">
                <a:latin typeface="Times New Roman" panose="02020603050405020304" pitchFamily="18" charset="0"/>
                <a:ea typeface="ＭＳ Ｐゴシック" panose="020B0600070205080204" pitchFamily="34" charset="-128"/>
                <a:sym typeface="Wingdings" panose="05000000000000000000" pitchFamily="2" charset="2"/>
              </a:rPr>
              <a:t>0.40</a:t>
            </a:r>
          </a:p>
          <a:p>
            <a:pPr lvl="1" algn="ct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df</a:t>
            </a:r>
            <a:r>
              <a:rPr lang="en-US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15 – 3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altLang="en-US" b="1" dirty="0" smtClean="0">
                <a:latin typeface="Times New Roman" panose="02020603050405020304" pitchFamily="18" charset="0"/>
                <a:ea typeface="ＭＳ Ｐゴシック" panose="020B0600070205080204" pitchFamily="34" charset="-128"/>
                <a:sym typeface="Wingdings" panose="05000000000000000000" pitchFamily="2" charset="2"/>
              </a:rPr>
              <a:t>MS</a:t>
            </a:r>
            <a:r>
              <a:rPr lang="en-US" altLang="en-US" b="1" baseline="-25000" dirty="0" smtClean="0">
                <a:latin typeface="Times New Roman" panose="02020603050405020304" pitchFamily="18" charset="0"/>
                <a:ea typeface="ＭＳ Ｐゴシック" panose="020B0600070205080204" pitchFamily="34" charset="-128"/>
                <a:sym typeface="Wingdings" panose="05000000000000000000" pitchFamily="2" charset="2"/>
              </a:rPr>
              <a:t>W</a:t>
            </a:r>
            <a:r>
              <a:rPr lang="en-US" altLang="en-US" b="1" dirty="0" smtClean="0">
                <a:latin typeface="Times New Roman" panose="02020603050405020304" pitchFamily="18" charset="0"/>
                <a:ea typeface="ＭＳ Ｐゴシック" panose="020B0600070205080204" pitchFamily="34" charset="-128"/>
                <a:sym typeface="Wingdings" panose="05000000000000000000" pitchFamily="2" charset="2"/>
              </a:rPr>
              <a:t> </a:t>
            </a:r>
            <a:r>
              <a:rPr lang="en-US" altLang="en-US" dirty="0" smtClean="0">
                <a:latin typeface="Times New Roman" panose="02020603050405020304" pitchFamily="18" charset="0"/>
                <a:ea typeface="ＭＳ Ｐゴシック" panose="020B0600070205080204" pitchFamily="34" charset="-128"/>
                <a:sym typeface="Wingdings" panose="05000000000000000000" pitchFamily="2" charset="2"/>
              </a:rPr>
              <a:t> = 22.8/12 = </a:t>
            </a:r>
            <a:r>
              <a:rPr lang="en-US" altLang="en-US" b="1" dirty="0" smtClean="0">
                <a:latin typeface="Times New Roman" panose="02020603050405020304" pitchFamily="18" charset="0"/>
                <a:ea typeface="ＭＳ Ｐゴシック" panose="020B0600070205080204" pitchFamily="34" charset="-128"/>
                <a:sym typeface="Wingdings" panose="05000000000000000000" pitchFamily="2" charset="2"/>
              </a:rPr>
              <a:t>1.90</a:t>
            </a:r>
            <a:endParaRPr lang="en-US" altLang="en-US" b="1" dirty="0">
              <a:latin typeface="Times New Roman" panose="02020603050405020304" pitchFamily="18" charset="0"/>
              <a:ea typeface="ＭＳ Ｐゴシック" panose="020B0600070205080204" pitchFamily="34" charset="-128"/>
              <a:sym typeface="Wingdings" panose="05000000000000000000" pitchFamily="2" charset="2"/>
            </a:endParaRPr>
          </a:p>
          <a:p>
            <a:pPr lvl="1" algn="ctr"/>
            <a:endParaRPr lang="en-US" altLang="en-US" b="1" dirty="0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pPr lvl="1" algn="ctr"/>
            <a:r>
              <a:rPr lang="en-US" altLang="en-US" b="1" dirty="0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F </a:t>
            </a:r>
            <a:r>
              <a:rPr lang="en-US" altLang="en-US" dirty="0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= 0.40/1.90 = </a:t>
            </a:r>
            <a:r>
              <a:rPr lang="en-US" altLang="en-US" b="1" dirty="0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0.21</a:t>
            </a:r>
          </a:p>
          <a:p>
            <a:pPr lvl="1" algn="ctr"/>
            <a:endParaRPr lang="en-US" altLang="en-US" b="1" dirty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pPr lvl="1" algn="ctr"/>
            <a:endParaRPr lang="en-US" altLang="en-US" b="1" dirty="0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pPr lvl="1" algn="ctr"/>
            <a:endParaRPr lang="en-US" altLang="en-US" b="1" dirty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pPr lvl="1" algn="ctr"/>
            <a:r>
              <a:rPr lang="en-US" altLang="en-US" b="1" dirty="0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P &gt; .05</a:t>
            </a:r>
            <a:endParaRPr lang="en-US" altLang="en-US" b="1" dirty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633832" y="5148943"/>
            <a:ext cx="6216254" cy="461665"/>
          </a:xfrm>
          <a:prstGeom prst="rect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l-G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=.05 &amp;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df</a:t>
            </a:r>
            <a:r>
              <a:rPr lang="en-US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FF3300"/>
                </a:solidFill>
              </a:rPr>
              <a:t>F</a:t>
            </a:r>
            <a:r>
              <a:rPr lang="en-US" sz="2400" baseline="-25000" dirty="0" err="1" smtClean="0">
                <a:solidFill>
                  <a:srgbClr val="FF3300"/>
                </a:solidFill>
              </a:rPr>
              <a:t>crit</a:t>
            </a:r>
            <a:r>
              <a:rPr lang="en-US" sz="2400" dirty="0" smtClean="0">
                <a:solidFill>
                  <a:srgbClr val="FF3300"/>
                </a:solidFill>
              </a:rPr>
              <a:t> = 4.75</a:t>
            </a:r>
            <a:endParaRPr lang="en-US" sz="2400" dirty="0">
              <a:solidFill>
                <a:srgbClr val="FF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3802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2128" y="-187670"/>
            <a:ext cx="11929872" cy="1499616"/>
          </a:xfrm>
        </p:spPr>
        <p:txBody>
          <a:bodyPr/>
          <a:lstStyle/>
          <a:p>
            <a:r>
              <a:rPr lang="en-US" dirty="0"/>
              <a:t>A Priori procedures: linear </a:t>
            </a:r>
            <a:r>
              <a:rPr lang="en-US" dirty="0" smtClean="0"/>
              <a:t>contrasts - Orthogonal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6271" y="1447800"/>
            <a:ext cx="5202501" cy="3783874"/>
          </a:xfrm>
        </p:spPr>
        <p:txBody>
          <a:bodyPr/>
          <a:lstStyle/>
          <a:p>
            <a:r>
              <a:rPr lang="en-US" altLang="en-US" b="1" dirty="0"/>
              <a:t>Independent (orthogonal) contrasts</a:t>
            </a:r>
          </a:p>
          <a:p>
            <a:pPr lvl="1"/>
            <a:r>
              <a:rPr lang="en-US" altLang="en-US" b="1" dirty="0">
                <a:ea typeface="ＭＳ Ｐゴシック" panose="020B0600070205080204" pitchFamily="34" charset="-128"/>
              </a:rPr>
              <a:t>If </a:t>
            </a:r>
            <a:r>
              <a:rPr lang="en-US" altLang="en-US" b="1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M</a:t>
            </a:r>
            <a:r>
              <a:rPr lang="en-US" altLang="en-US" b="1" i="1" baseline="-25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1</a:t>
            </a:r>
            <a:r>
              <a:rPr lang="en-US" altLang="en-US" b="1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 </a:t>
            </a:r>
            <a:r>
              <a:rPr lang="en-US" altLang="en-US" b="1" dirty="0">
                <a:ea typeface="ＭＳ Ｐゴシック" panose="020B0600070205080204" pitchFamily="34" charset="-128"/>
              </a:rPr>
              <a:t>is larger than average of </a:t>
            </a:r>
            <a:r>
              <a:rPr lang="en-US" altLang="en-US" b="1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M</a:t>
            </a:r>
            <a:r>
              <a:rPr lang="en-US" altLang="en-US" b="1" i="1" baseline="-25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2</a:t>
            </a:r>
            <a:r>
              <a:rPr lang="en-US" altLang="en-US" b="1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 </a:t>
            </a:r>
            <a:r>
              <a:rPr lang="en-US" altLang="en-US" b="1" dirty="0">
                <a:ea typeface="ＭＳ Ｐゴシック" panose="020B0600070205080204" pitchFamily="34" charset="-128"/>
              </a:rPr>
              <a:t>and </a:t>
            </a:r>
            <a:r>
              <a:rPr lang="en-US" altLang="en-US" b="1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M</a:t>
            </a:r>
            <a:r>
              <a:rPr lang="en-US" altLang="en-US" b="1" i="1" baseline="-25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3</a:t>
            </a:r>
          </a:p>
          <a:p>
            <a:pPr lvl="1"/>
            <a:r>
              <a:rPr lang="en-US" altLang="en-US" b="1" dirty="0">
                <a:ea typeface="ＭＳ Ｐゴシック" panose="020B0600070205080204" pitchFamily="34" charset="-128"/>
              </a:rPr>
              <a:t>Tells us nothing about </a:t>
            </a:r>
            <a:r>
              <a:rPr lang="en-US" altLang="en-US" b="1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M</a:t>
            </a:r>
            <a:r>
              <a:rPr lang="en-US" altLang="en-US" b="1" i="1" baseline="-25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4</a:t>
            </a:r>
            <a:r>
              <a:rPr lang="en-US" altLang="en-US" b="1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 </a:t>
            </a:r>
            <a:r>
              <a:rPr lang="en-US" altLang="en-US" b="1" dirty="0">
                <a:ea typeface="ＭＳ Ｐゴシック" panose="020B0600070205080204" pitchFamily="34" charset="-128"/>
              </a:rPr>
              <a:t>and </a:t>
            </a:r>
            <a:r>
              <a:rPr lang="en-US" altLang="en-US" b="1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M</a:t>
            </a:r>
            <a:r>
              <a:rPr lang="en-US" altLang="en-US" b="1" i="1" baseline="-25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5</a:t>
            </a:r>
            <a:endParaRPr lang="en-US" altLang="en-US" b="1" dirty="0">
              <a:ea typeface="ＭＳ Ｐゴシック" panose="020B0600070205080204" pitchFamily="34" charset="-128"/>
            </a:endParaRPr>
          </a:p>
          <a:p>
            <a:pPr lvl="4"/>
            <a:endParaRPr lang="en-US" altLang="en-US" b="1" dirty="0">
              <a:ea typeface="ＭＳ Ｐゴシック" panose="020B0600070205080204" pitchFamily="34" charset="-128"/>
            </a:endParaRPr>
          </a:p>
          <a:p>
            <a:r>
              <a:rPr lang="en-US" altLang="en-US" b="1" dirty="0"/>
              <a:t>Dependent (non-orthogonal) contrasts</a:t>
            </a:r>
          </a:p>
          <a:p>
            <a:pPr lvl="1"/>
            <a:r>
              <a:rPr lang="en-US" altLang="en-US" b="1" dirty="0">
                <a:ea typeface="ＭＳ Ｐゴシック" panose="020B0600070205080204" pitchFamily="34" charset="-128"/>
              </a:rPr>
              <a:t>If </a:t>
            </a:r>
            <a:r>
              <a:rPr lang="en-US" altLang="en-US" b="1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M</a:t>
            </a:r>
            <a:r>
              <a:rPr lang="en-US" altLang="en-US" b="1" i="1" baseline="-25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1</a:t>
            </a:r>
            <a:r>
              <a:rPr lang="en-US" altLang="en-US" b="1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 </a:t>
            </a:r>
            <a:r>
              <a:rPr lang="en-US" altLang="en-US" b="1" dirty="0">
                <a:ea typeface="ＭＳ Ｐゴシック" panose="020B0600070205080204" pitchFamily="34" charset="-128"/>
              </a:rPr>
              <a:t>is larger than average of </a:t>
            </a:r>
            <a:r>
              <a:rPr lang="en-US" altLang="en-US" b="1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M</a:t>
            </a:r>
            <a:r>
              <a:rPr lang="en-US" altLang="en-US" b="1" i="1" baseline="-25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2</a:t>
            </a:r>
            <a:r>
              <a:rPr lang="en-US" altLang="en-US" b="1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 </a:t>
            </a:r>
            <a:r>
              <a:rPr lang="en-US" altLang="en-US" b="1" dirty="0">
                <a:ea typeface="ＭＳ Ｐゴシック" panose="020B0600070205080204" pitchFamily="34" charset="-128"/>
              </a:rPr>
              <a:t>and </a:t>
            </a:r>
            <a:r>
              <a:rPr lang="en-US" altLang="en-US" b="1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M</a:t>
            </a:r>
            <a:r>
              <a:rPr lang="en-US" altLang="en-US" b="1" i="1" baseline="-25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3</a:t>
            </a:r>
          </a:p>
          <a:p>
            <a:pPr lvl="1"/>
            <a:r>
              <a:rPr lang="en-US" altLang="en-US" b="1" dirty="0">
                <a:ea typeface="ＭＳ Ｐゴシック" panose="020B0600070205080204" pitchFamily="34" charset="-128"/>
              </a:rPr>
              <a:t>Increased probability that </a:t>
            </a:r>
            <a:r>
              <a:rPr lang="en-US" altLang="en-US" b="1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M</a:t>
            </a:r>
            <a:r>
              <a:rPr lang="en-US" altLang="en-US" b="1" i="1" baseline="-25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1</a:t>
            </a:r>
            <a:r>
              <a:rPr lang="en-US" altLang="en-US" b="1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 </a:t>
            </a:r>
            <a:r>
              <a:rPr lang="en-US" altLang="en-US" b="1" dirty="0">
                <a:ea typeface="ＭＳ Ｐゴシック" panose="020B0600070205080204" pitchFamily="34" charset="-128"/>
              </a:rPr>
              <a:t>&gt; </a:t>
            </a:r>
            <a:r>
              <a:rPr lang="en-US" altLang="en-US" b="1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M</a:t>
            </a:r>
            <a:r>
              <a:rPr lang="en-US" altLang="en-US" b="1" i="1" baseline="-25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2 </a:t>
            </a:r>
            <a:r>
              <a:rPr lang="en-US" altLang="en-US" b="1" dirty="0">
                <a:ea typeface="ＭＳ Ｐゴシック" panose="020B0600070205080204" pitchFamily="34" charset="-128"/>
              </a:rPr>
              <a:t>or </a:t>
            </a:r>
            <a:r>
              <a:rPr lang="en-US" altLang="en-US" b="1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M</a:t>
            </a:r>
            <a:r>
              <a:rPr lang="en-US" altLang="en-US" b="1" i="1" baseline="-25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1</a:t>
            </a:r>
            <a:r>
              <a:rPr lang="en-US" altLang="en-US" b="1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 </a:t>
            </a:r>
            <a:r>
              <a:rPr lang="en-US" altLang="en-US" b="1" dirty="0">
                <a:ea typeface="ＭＳ Ｐゴシック" panose="020B0600070205080204" pitchFamily="34" charset="-128"/>
              </a:rPr>
              <a:t>&gt; </a:t>
            </a:r>
            <a:r>
              <a:rPr lang="en-US" altLang="en-US" b="1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M</a:t>
            </a:r>
            <a:r>
              <a:rPr lang="en-US" altLang="en-US" b="1" i="1" baseline="-25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3</a:t>
            </a:r>
            <a:endParaRPr lang="en-US" altLang="en-US" b="1" i="1" dirty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Cohen Chap 13 - Multiple Comparisons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15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475514" y="4865082"/>
            <a:ext cx="6096000" cy="166199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en-US" sz="2400" b="1" dirty="0"/>
              <a:t>Can conduct non-orthogonal contrasts, but…</a:t>
            </a:r>
          </a:p>
          <a:p>
            <a:pPr lvl="1"/>
            <a:r>
              <a:rPr lang="en-US" altLang="en-US" sz="2000" b="1" dirty="0">
                <a:ea typeface="ＭＳ Ｐゴシック" panose="020B0600070205080204" pitchFamily="34" charset="-128"/>
              </a:rPr>
              <a:t>Dependency in data</a:t>
            </a:r>
          </a:p>
          <a:p>
            <a:pPr lvl="1"/>
            <a:r>
              <a:rPr lang="en-US" altLang="en-US" sz="2000" b="1" dirty="0">
                <a:ea typeface="ＭＳ Ｐゴシック" panose="020B0600070205080204" pitchFamily="34" charset="-128"/>
              </a:rPr>
              <a:t>Inefficiency in analysis</a:t>
            </a:r>
          </a:p>
          <a:p>
            <a:pPr lvl="2"/>
            <a:r>
              <a:rPr lang="en-US" altLang="en-US" b="1" dirty="0">
                <a:ea typeface="ＭＳ Ｐゴシック" panose="020B0600070205080204" pitchFamily="34" charset="-128"/>
              </a:rPr>
              <a:t>Contain redundant information</a:t>
            </a:r>
          </a:p>
          <a:p>
            <a:pPr lvl="1"/>
            <a:r>
              <a:rPr lang="en-US" altLang="en-US" sz="2000" b="1" dirty="0">
                <a:ea typeface="ＭＳ Ｐゴシック" panose="020B0600070205080204" pitchFamily="34" charset="-128"/>
              </a:rPr>
              <a:t>Increased </a:t>
            </a:r>
            <a:r>
              <a:rPr lang="en-US" altLang="en-US" sz="2000" b="1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p</a:t>
            </a:r>
            <a:r>
              <a:rPr lang="en-US" altLang="en-US" sz="2000" b="1" dirty="0">
                <a:ea typeface="ＭＳ Ｐゴシック" panose="020B0600070205080204" pitchFamily="34" charset="-128"/>
              </a:rPr>
              <a:t>(Type I error)</a:t>
            </a:r>
          </a:p>
        </p:txBody>
      </p:sp>
    </p:spTree>
    <p:extLst>
      <p:ext uri="{BB962C8B-B14F-4D97-AF65-F5344CB8AC3E}">
        <p14:creationId xmlns:p14="http://schemas.microsoft.com/office/powerpoint/2010/main" val="2130847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784" y="117131"/>
            <a:ext cx="11733929" cy="786384"/>
          </a:xfrm>
        </p:spPr>
        <p:txBody>
          <a:bodyPr/>
          <a:lstStyle/>
          <a:p>
            <a:r>
              <a:rPr lang="en-US" dirty="0"/>
              <a:t>A Priori procedures: linear contrasts - Orthogonal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Cohen Chap 13 - Multiple Comparisons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16</a:t>
            </a:fld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>
          <a:xfrm>
            <a:off x="1024128" y="1121229"/>
            <a:ext cx="11004585" cy="5188131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en-US" sz="2400" dirty="0" smtClean="0"/>
              <a:t>Orthogonality indicates </a:t>
            </a:r>
            <a:r>
              <a:rPr lang="en-US" altLang="en-US" sz="2400" i="1" dirty="0" err="1" smtClean="0">
                <a:latin typeface="Times New Roman" panose="02020603050405020304" pitchFamily="18" charset="0"/>
              </a:rPr>
              <a:t>SS</a:t>
            </a:r>
            <a:r>
              <a:rPr lang="en-US" altLang="en-US" sz="2400" i="1" baseline="-25000" dirty="0" err="1" smtClean="0">
                <a:latin typeface="Times New Roman" panose="02020603050405020304" pitchFamily="18" charset="0"/>
              </a:rPr>
              <a:t>Contrasts</a:t>
            </a:r>
            <a:r>
              <a:rPr lang="en-US" altLang="en-US" sz="2400" baseline="-25000" dirty="0" smtClean="0">
                <a:latin typeface="Times New Roman" panose="02020603050405020304" pitchFamily="18" charset="0"/>
              </a:rPr>
              <a:t> </a:t>
            </a:r>
            <a:r>
              <a:rPr lang="en-US" altLang="en-US" sz="2400" dirty="0" smtClean="0"/>
              <a:t>are independent partitions of </a:t>
            </a:r>
            <a:r>
              <a:rPr lang="en-US" altLang="en-US" sz="2400" i="1" dirty="0" smtClean="0">
                <a:latin typeface="Times New Roman" panose="02020603050405020304" pitchFamily="18" charset="0"/>
              </a:rPr>
              <a:t>SS</a:t>
            </a:r>
            <a:r>
              <a:rPr lang="en-US" altLang="en-US" sz="2400" i="1" baseline="-25000" dirty="0" smtClean="0">
                <a:latin typeface="Times New Roman" panose="02020603050405020304" pitchFamily="18" charset="0"/>
              </a:rPr>
              <a:t>B</a:t>
            </a:r>
          </a:p>
          <a:p>
            <a:pPr lvl="4" eaLnBrk="1" hangingPunct="1">
              <a:lnSpc>
                <a:spcPct val="80000"/>
              </a:lnSpc>
            </a:pPr>
            <a:endParaRPr lang="en-US" altLang="en-US" sz="1600" dirty="0" smtClean="0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en-US" sz="2400" b="1" u="sng" dirty="0" smtClean="0"/>
              <a:t>Orthogonality obtained when </a:t>
            </a:r>
          </a:p>
          <a:p>
            <a:pPr lvl="1" eaLnBrk="1" hangingPunct="1">
              <a:lnSpc>
                <a:spcPct val="80000"/>
              </a:lnSpc>
            </a:pPr>
            <a:r>
              <a:rPr lang="el-GR" altLang="en-US" sz="2000" dirty="0" smtClean="0">
                <a:ea typeface="ＭＳ Ｐゴシック" panose="020B0600070205080204" pitchFamily="34" charset="-128"/>
                <a:cs typeface="Arial" panose="020B0604020202020204" pitchFamily="34" charset="0"/>
              </a:rPr>
              <a:t>Σ</a:t>
            </a:r>
            <a:r>
              <a:rPr lang="en-US" altLang="en-US" sz="2000" dirty="0" smtClean="0">
                <a:ea typeface="ＭＳ Ｐゴシック" panose="020B0600070205080204" pitchFamily="34" charset="-128"/>
                <a:cs typeface="Arial" panose="020B0604020202020204" pitchFamily="34" charset="0"/>
              </a:rPr>
              <a:t> of</a:t>
            </a:r>
            <a:r>
              <a:rPr lang="en-US" altLang="en-US" sz="2000" dirty="0" smtClean="0">
                <a:ea typeface="ＭＳ Ｐゴシック" panose="020B0600070205080204" pitchFamily="34" charset="-128"/>
              </a:rPr>
              <a:t> </a:t>
            </a:r>
            <a:r>
              <a:rPr lang="en-US" altLang="en-US" sz="2000" i="1" dirty="0" err="1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SS</a:t>
            </a:r>
            <a:r>
              <a:rPr lang="en-US" altLang="en-US" sz="2000" i="1" baseline="-25000" dirty="0" err="1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Contrasts</a:t>
            </a:r>
            <a:r>
              <a:rPr lang="en-US" altLang="en-US" sz="2000" dirty="0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 = </a:t>
            </a:r>
            <a:r>
              <a:rPr lang="en-US" altLang="en-US" sz="2000" i="1" dirty="0" err="1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SS</a:t>
            </a:r>
            <a:r>
              <a:rPr lang="en-US" altLang="en-US" sz="2000" i="1" baseline="-25000" dirty="0" err="1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Between</a:t>
            </a:r>
            <a:r>
              <a:rPr lang="en-US" altLang="en-US" sz="2000" dirty="0" smtClean="0">
                <a:ea typeface="ＭＳ Ｐゴシック" panose="020B0600070205080204" pitchFamily="34" charset="-128"/>
              </a:rPr>
              <a:t>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 smtClean="0">
                <a:ea typeface="ＭＳ Ｐゴシック" panose="020B0600070205080204" pitchFamily="34" charset="-128"/>
              </a:rPr>
              <a:t>Two rules are met:</a:t>
            </a:r>
          </a:p>
          <a:p>
            <a:pPr lvl="1" eaLnBrk="1" hangingPunct="1">
              <a:lnSpc>
                <a:spcPct val="80000"/>
              </a:lnSpc>
            </a:pPr>
            <a:endParaRPr lang="en-US" altLang="en-US" sz="2000" dirty="0" smtClean="0">
              <a:ea typeface="ＭＳ Ｐゴシック" panose="020B0600070205080204" pitchFamily="34" charset="-128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 smtClean="0">
                <a:ea typeface="ＭＳ Ｐゴシック" panose="020B0600070205080204" pitchFamily="34" charset="-128"/>
              </a:rPr>
              <a:t>Rule 1:				Rule 2: 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altLang="en-US" sz="2000" dirty="0" smtClean="0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 dirty="0" smtClean="0"/>
              <a:t>	where </a:t>
            </a:r>
            <a:r>
              <a:rPr lang="en-US" altLang="en-US" sz="2400" i="1" dirty="0" err="1" smtClean="0">
                <a:latin typeface="Times New Roman" panose="02020603050405020304" pitchFamily="18" charset="0"/>
              </a:rPr>
              <a:t>c</a:t>
            </a:r>
            <a:r>
              <a:rPr lang="en-US" altLang="en-US" sz="2400" i="1" baseline="-25000" dirty="0" err="1" smtClean="0">
                <a:latin typeface="Times New Roman" panose="02020603050405020304" pitchFamily="18" charset="0"/>
              </a:rPr>
              <a:t>Lj</a:t>
            </a:r>
            <a:r>
              <a:rPr lang="en-US" altLang="en-US" sz="2400" dirty="0" smtClean="0"/>
              <a:t> = Contrast weights from additional linear combinations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2400" dirty="0" smtClean="0"/>
          </a:p>
          <a:p>
            <a:pPr eaLnBrk="1" hangingPunct="1">
              <a:lnSpc>
                <a:spcPct val="80000"/>
              </a:lnSpc>
            </a:pPr>
            <a:r>
              <a:rPr lang="en-US" altLang="en-US" sz="2400" dirty="0" smtClean="0"/>
              <a:t>From example…Orthogonal!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 smtClean="0">
                <a:ea typeface="ＭＳ Ｐゴシック" panose="020B0600070205080204" pitchFamily="34" charset="-128"/>
              </a:rPr>
              <a:t>Rule 1: </a:t>
            </a:r>
            <a:r>
              <a:rPr lang="en-US" altLang="en-US" sz="2000" i="1" dirty="0" smtClean="0">
                <a:ea typeface="ＭＳ Ｐゴシック" panose="020B0600070205080204" pitchFamily="34" charset="-128"/>
              </a:rPr>
              <a:t>L</a:t>
            </a:r>
            <a:r>
              <a:rPr lang="en-US" altLang="en-US" sz="2000" i="1" baseline="-25000" dirty="0" smtClean="0">
                <a:ea typeface="ＭＳ Ｐゴシック" panose="020B0600070205080204" pitchFamily="34" charset="-128"/>
              </a:rPr>
              <a:t>1</a:t>
            </a:r>
            <a:r>
              <a:rPr lang="en-US" altLang="en-US" sz="2000" dirty="0" smtClean="0">
                <a:ea typeface="ＭＳ Ｐゴシック" panose="020B0600070205080204" pitchFamily="34" charset="-128"/>
              </a:rPr>
              <a:t> = (1)+(1)+(-2) = 0; </a:t>
            </a:r>
            <a:r>
              <a:rPr lang="en-US" altLang="en-US" sz="2000" i="1" dirty="0" smtClean="0">
                <a:ea typeface="ＭＳ Ｐゴシック" panose="020B0600070205080204" pitchFamily="34" charset="-128"/>
              </a:rPr>
              <a:t>L</a:t>
            </a:r>
            <a:r>
              <a:rPr lang="en-US" altLang="en-US" sz="2000" i="1" baseline="-25000" dirty="0" smtClean="0">
                <a:ea typeface="ＭＳ Ｐゴシック" panose="020B0600070205080204" pitchFamily="34" charset="-128"/>
              </a:rPr>
              <a:t>2</a:t>
            </a:r>
            <a:r>
              <a:rPr lang="en-US" altLang="en-US" sz="2000" dirty="0" smtClean="0">
                <a:ea typeface="ＭＳ Ｐゴシック" panose="020B0600070205080204" pitchFamily="34" charset="-128"/>
              </a:rPr>
              <a:t> = 1+(-1)+(0) = 0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 smtClean="0">
                <a:ea typeface="ＭＳ Ｐゴシック" panose="020B0600070205080204" pitchFamily="34" charset="-128"/>
              </a:rPr>
              <a:t>Rule 2: -2*0 + 1*1 + 1*-1 = 1 + -1 + 0 = 0</a:t>
            </a:r>
          </a:p>
        </p:txBody>
      </p:sp>
      <p:graphicFrame>
        <p:nvGraphicFramePr>
          <p:cNvPr id="7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5498470"/>
              </p:ext>
            </p:extLst>
          </p:nvPr>
        </p:nvGraphicFramePr>
        <p:xfrm>
          <a:off x="2449286" y="2747963"/>
          <a:ext cx="1447800" cy="1062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6" name="Equation" r:id="rId3" imgW="583920" imgH="444240" progId="Equation.DSMT4">
                  <p:embed/>
                </p:oleObj>
              </mc:Choice>
              <mc:Fallback>
                <p:oleObj name="Equation" r:id="rId3" imgW="58392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9286" y="2747963"/>
                        <a:ext cx="1447800" cy="10620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9169528"/>
              </p:ext>
            </p:extLst>
          </p:nvPr>
        </p:nvGraphicFramePr>
        <p:xfrm>
          <a:off x="6650661" y="2830286"/>
          <a:ext cx="2286000" cy="1084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7" name="Equation" r:id="rId5" imgW="939600" imgH="444240" progId="Equation.DSMT4">
                  <p:embed/>
                </p:oleObj>
              </mc:Choice>
              <mc:Fallback>
                <p:oleObj name="Equation" r:id="rId5" imgW="93960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50661" y="2830286"/>
                        <a:ext cx="2286000" cy="1084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6052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7" y="0"/>
            <a:ext cx="9720072" cy="1499616"/>
          </a:xfrm>
        </p:spPr>
        <p:txBody>
          <a:bodyPr/>
          <a:lstStyle/>
          <a:p>
            <a:r>
              <a:rPr lang="en-US" dirty="0"/>
              <a:t>A Priori procedures</a:t>
            </a:r>
            <a:r>
              <a:rPr lang="en-US" dirty="0" smtClean="0"/>
              <a:t>: </a:t>
            </a:r>
            <a:r>
              <a:rPr lang="en-US" dirty="0" err="1" smtClean="0"/>
              <a:t>recomendations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415143"/>
            <a:ext cx="9970443" cy="4894217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en-US" sz="2400" b="1" dirty="0"/>
              <a:t>1 pairwise comparison of interest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>
                <a:ea typeface="ＭＳ Ｐゴシック" panose="020B0600070205080204" pitchFamily="34" charset="-128"/>
              </a:rPr>
              <a:t>Standard </a:t>
            </a:r>
            <a:r>
              <a:rPr lang="en-US" altLang="en-US" sz="2000" i="1" dirty="0">
                <a:ea typeface="ＭＳ Ｐゴシック" panose="020B0600070205080204" pitchFamily="34" charset="-128"/>
              </a:rPr>
              <a:t>t</a:t>
            </a:r>
            <a:r>
              <a:rPr lang="en-US" altLang="en-US" sz="2000" dirty="0">
                <a:ea typeface="ＭＳ Ｐゴシック" panose="020B0600070205080204" pitchFamily="34" charset="-128"/>
              </a:rPr>
              <a:t>-test</a:t>
            </a:r>
          </a:p>
          <a:p>
            <a:pPr lvl="4">
              <a:lnSpc>
                <a:spcPct val="80000"/>
              </a:lnSpc>
            </a:pPr>
            <a:endParaRPr lang="en-US" altLang="en-US" sz="1600" dirty="0">
              <a:ea typeface="ＭＳ Ｐゴシック" panose="020B0600070205080204" pitchFamily="34" charset="-128"/>
            </a:endParaRPr>
          </a:p>
          <a:p>
            <a:pPr>
              <a:lnSpc>
                <a:spcPct val="80000"/>
              </a:lnSpc>
            </a:pPr>
            <a:r>
              <a:rPr lang="en-US" altLang="en-US" sz="2400" b="1" dirty="0"/>
              <a:t>Several pairwise comparisons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 err="1">
                <a:ea typeface="ＭＳ Ｐゴシック" panose="020B0600070205080204" pitchFamily="34" charset="-128"/>
              </a:rPr>
              <a:t>Bonferroni</a:t>
            </a:r>
            <a:r>
              <a:rPr lang="en-US" altLang="en-US" sz="2000" dirty="0">
                <a:ea typeface="ＭＳ Ｐゴシック" panose="020B0600070205080204" pitchFamily="34" charset="-128"/>
              </a:rPr>
              <a:t>, Multiple </a:t>
            </a:r>
            <a:r>
              <a:rPr lang="en-US" altLang="en-US" sz="2000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t</a:t>
            </a:r>
            <a:r>
              <a:rPr lang="en-US" altLang="en-US" sz="2000" dirty="0">
                <a:ea typeface="ＭＳ Ｐゴシック" panose="020B0600070205080204" pitchFamily="34" charset="-128"/>
              </a:rPr>
              <a:t>-tests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 err="1">
                <a:ea typeface="ＭＳ Ｐゴシック" panose="020B0600070205080204" pitchFamily="34" charset="-128"/>
              </a:rPr>
              <a:t>Bonferroni</a:t>
            </a:r>
            <a:r>
              <a:rPr lang="en-US" altLang="en-US" sz="2000" dirty="0">
                <a:ea typeface="ＭＳ Ｐゴシック" panose="020B0600070205080204" pitchFamily="34" charset="-128"/>
              </a:rPr>
              <a:t> is most widely used (varies by field), and can be used for multiple statistical testing situations</a:t>
            </a:r>
          </a:p>
          <a:p>
            <a:pPr lvl="4">
              <a:lnSpc>
                <a:spcPct val="80000"/>
              </a:lnSpc>
            </a:pPr>
            <a:endParaRPr lang="en-US" altLang="en-US" sz="1600" dirty="0">
              <a:ea typeface="ＭＳ Ｐゴシック" panose="020B0600070205080204" pitchFamily="34" charset="-128"/>
            </a:endParaRPr>
          </a:p>
          <a:p>
            <a:pPr>
              <a:lnSpc>
                <a:spcPct val="80000"/>
              </a:lnSpc>
            </a:pPr>
            <a:r>
              <a:rPr lang="en-US" altLang="en-US" sz="2400" b="1" dirty="0"/>
              <a:t>1 complex comparison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>
                <a:ea typeface="ＭＳ Ｐゴシック" panose="020B0600070205080204" pitchFamily="34" charset="-128"/>
              </a:rPr>
              <a:t>Linear contrast</a:t>
            </a:r>
          </a:p>
          <a:p>
            <a:pPr lvl="4">
              <a:lnSpc>
                <a:spcPct val="80000"/>
              </a:lnSpc>
            </a:pPr>
            <a:endParaRPr lang="en-US" altLang="en-US" sz="1600" dirty="0">
              <a:ea typeface="ＭＳ Ｐゴシック" panose="020B0600070205080204" pitchFamily="34" charset="-128"/>
            </a:endParaRPr>
          </a:p>
          <a:p>
            <a:pPr>
              <a:lnSpc>
                <a:spcPct val="80000"/>
              </a:lnSpc>
            </a:pPr>
            <a:r>
              <a:rPr lang="en-US" altLang="en-US" sz="2400" b="1" dirty="0"/>
              <a:t>Several complex comparisons</a:t>
            </a:r>
          </a:p>
          <a:p>
            <a:pPr lvl="1">
              <a:lnSpc>
                <a:spcPct val="80000"/>
              </a:lnSpc>
            </a:pPr>
            <a:r>
              <a:rPr lang="en-US" altLang="en-US" sz="2000" u="sng" dirty="0">
                <a:ea typeface="ＭＳ Ｐゴシック" panose="020B0600070205080204" pitchFamily="34" charset="-128"/>
              </a:rPr>
              <a:t>Orthogonal</a:t>
            </a:r>
            <a:r>
              <a:rPr lang="en-US" altLang="en-US" sz="2000" dirty="0">
                <a:ea typeface="ＭＳ Ｐゴシック" panose="020B0600070205080204" pitchFamily="34" charset="-128"/>
              </a:rPr>
              <a:t> linear contrasts – no adjustment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>
                <a:ea typeface="ＭＳ Ｐゴシック" panose="020B0600070205080204" pitchFamily="34" charset="-128"/>
              </a:rPr>
              <a:t>Non-orthogonal contrasts – </a:t>
            </a:r>
            <a:r>
              <a:rPr lang="en-US" altLang="en-US" sz="2000" dirty="0" err="1">
                <a:ea typeface="ＭＳ Ｐゴシック" panose="020B0600070205080204" pitchFamily="34" charset="-128"/>
              </a:rPr>
              <a:t>Bonferroni</a:t>
            </a:r>
            <a:r>
              <a:rPr lang="en-US" altLang="en-US" sz="2000" dirty="0">
                <a:ea typeface="ＭＳ Ｐゴシック" panose="020B0600070205080204" pitchFamily="34" charset="-128"/>
              </a:rPr>
              <a:t> correction or more conservative </a:t>
            </a:r>
            <a:r>
              <a:rPr lang="en-US" altLang="en-US" sz="2000" i="1" dirty="0">
                <a:ea typeface="ＭＳ Ｐゴシック" panose="020B0600070205080204" pitchFamily="34" charset="-128"/>
              </a:rPr>
              <a:t>α</a:t>
            </a:r>
            <a:r>
              <a:rPr lang="en-US" altLang="en-US" sz="2000" i="1" baseline="-25000" dirty="0">
                <a:ea typeface="ＭＳ Ｐゴシック" panose="020B0600070205080204" pitchFamily="34" charset="-128"/>
              </a:rPr>
              <a:t>PC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Cohen Chap 13 - Multiple Comparisons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715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7" y="0"/>
            <a:ext cx="9720072" cy="1499616"/>
          </a:xfrm>
        </p:spPr>
        <p:txBody>
          <a:bodyPr/>
          <a:lstStyle/>
          <a:p>
            <a:r>
              <a:rPr lang="en-US" dirty="0" smtClean="0"/>
              <a:t>Post hoc procedures: Fisher’s LSD </a:t>
            </a:r>
            <a:r>
              <a:rPr lang="en-US" dirty="0" err="1" smtClean="0"/>
              <a:t>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5686" y="1937659"/>
            <a:ext cx="6183085" cy="3788228"/>
          </a:xfrm>
        </p:spPr>
        <p:txBody>
          <a:bodyPr>
            <a:normAutofit/>
          </a:bodyPr>
          <a:lstStyle/>
          <a:p>
            <a:r>
              <a:rPr lang="en-US" altLang="en-US" sz="2400" dirty="0"/>
              <a:t>Fisher does it again (1951)</a:t>
            </a:r>
          </a:p>
          <a:p>
            <a:pPr lvl="4"/>
            <a:endParaRPr lang="en-US" altLang="en-US" sz="1600" i="1" dirty="0">
              <a:ea typeface="ＭＳ Ｐゴシック" panose="020B0600070205080204" pitchFamily="34" charset="-128"/>
            </a:endParaRPr>
          </a:p>
          <a:p>
            <a:r>
              <a:rPr lang="en-US" altLang="en-US" sz="2400" b="1" i="1" dirty="0" smtClean="0">
                <a:solidFill>
                  <a:srgbClr val="FF3300"/>
                </a:solidFill>
              </a:rPr>
              <a:t>Aka:</a:t>
            </a:r>
            <a:r>
              <a:rPr lang="en-US" altLang="en-US" sz="2400" b="1" dirty="0" smtClean="0">
                <a:solidFill>
                  <a:srgbClr val="FF3300"/>
                </a:solidFill>
              </a:rPr>
              <a:t> </a:t>
            </a:r>
            <a:r>
              <a:rPr lang="en-US" altLang="en-US" sz="2400" b="1" dirty="0">
                <a:solidFill>
                  <a:srgbClr val="FF3300"/>
                </a:solidFill>
              </a:rPr>
              <a:t>Fisher’s Protected </a:t>
            </a:r>
            <a:r>
              <a:rPr lang="en-US" altLang="en-US" sz="2400" b="1" i="1" dirty="0">
                <a:solidFill>
                  <a:srgbClr val="FF3300"/>
                </a:solidFill>
                <a:latin typeface="Times New Roman" panose="02020603050405020304" pitchFamily="18" charset="0"/>
              </a:rPr>
              <a:t>t</a:t>
            </a:r>
            <a:r>
              <a:rPr lang="en-US" altLang="en-US" sz="2400" b="1" dirty="0">
                <a:solidFill>
                  <a:srgbClr val="FF3300"/>
                </a:solidFill>
              </a:rPr>
              <a:t>-test = Multiple </a:t>
            </a:r>
            <a:r>
              <a:rPr lang="en-US" altLang="en-US" sz="2400" b="1" i="1" dirty="0">
                <a:solidFill>
                  <a:srgbClr val="FF3300"/>
                </a:solidFill>
                <a:latin typeface="Times New Roman" panose="02020603050405020304" pitchFamily="18" charset="0"/>
              </a:rPr>
              <a:t>t</a:t>
            </a:r>
            <a:r>
              <a:rPr lang="en-US" altLang="en-US" sz="2400" b="1" dirty="0">
                <a:solidFill>
                  <a:srgbClr val="FF3300"/>
                </a:solidFill>
              </a:rPr>
              <a:t>-test</a:t>
            </a:r>
          </a:p>
          <a:p>
            <a:pPr lvl="1"/>
            <a:r>
              <a:rPr lang="en-US" altLang="en-US" sz="2000" dirty="0">
                <a:ea typeface="ＭＳ Ｐゴシック" panose="020B0600070205080204" pitchFamily="34" charset="-128"/>
              </a:rPr>
              <a:t>Conduct as described previously: ‘multiple </a:t>
            </a:r>
            <a:r>
              <a:rPr lang="en-US" altLang="en-US" sz="2000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t</a:t>
            </a:r>
            <a:r>
              <a:rPr lang="en-US" altLang="en-US" sz="2000" dirty="0">
                <a:ea typeface="ＭＳ Ｐゴシック" panose="020B0600070205080204" pitchFamily="34" charset="-128"/>
              </a:rPr>
              <a:t>-tests</a:t>
            </a:r>
            <a:r>
              <a:rPr lang="en-US" altLang="en-US" sz="2000" dirty="0" smtClean="0">
                <a:ea typeface="ＭＳ Ｐゴシック" panose="020B0600070205080204" pitchFamily="34" charset="-128"/>
              </a:rPr>
              <a:t>’ </a:t>
            </a:r>
            <a:endParaRPr lang="en-US" altLang="en-US" sz="2000" dirty="0">
              <a:ea typeface="ＭＳ Ｐゴシック" panose="020B0600070205080204" pitchFamily="34" charset="-128"/>
            </a:endParaRPr>
          </a:p>
          <a:p>
            <a:pPr lvl="4"/>
            <a:endParaRPr lang="en-US" altLang="en-US" sz="1600" dirty="0">
              <a:ea typeface="ＭＳ Ｐゴシック" panose="020B0600070205080204" pitchFamily="34" charset="-128"/>
            </a:endParaRPr>
          </a:p>
          <a:p>
            <a:pPr lvl="1"/>
            <a:r>
              <a:rPr lang="en-US" altLang="en-US" sz="2000" dirty="0">
                <a:solidFill>
                  <a:srgbClr val="0000FF"/>
                </a:solidFill>
              </a:rPr>
              <a:t>‘Fisher’s LSD test’: Only after significant </a:t>
            </a:r>
            <a:r>
              <a:rPr lang="en-US" altLang="en-US" sz="2000" i="1" dirty="0" err="1">
                <a:solidFill>
                  <a:srgbClr val="0000FF"/>
                </a:solidFill>
                <a:latin typeface="Times New Roman" panose="02020603050405020304" pitchFamily="18" charset="0"/>
              </a:rPr>
              <a:t>F</a:t>
            </a:r>
            <a:r>
              <a:rPr lang="en-US" altLang="en-US" sz="2000" i="1" baseline="-25000" dirty="0" err="1">
                <a:solidFill>
                  <a:srgbClr val="0000FF"/>
                </a:solidFill>
                <a:latin typeface="Times New Roman" panose="02020603050405020304" pitchFamily="18" charset="0"/>
              </a:rPr>
              <a:t>stat</a:t>
            </a:r>
            <a:endParaRPr lang="en-US" altLang="en-US" sz="2000" i="1" baseline="-25000" dirty="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 lvl="1"/>
            <a:r>
              <a:rPr lang="en-US" altLang="en-US" sz="2000" dirty="0">
                <a:solidFill>
                  <a:srgbClr val="0000FF"/>
                </a:solidFill>
              </a:rPr>
              <a:t>‘Multiple </a:t>
            </a:r>
            <a:r>
              <a:rPr lang="en-US" altLang="en-US" sz="2000" i="1" dirty="0">
                <a:solidFill>
                  <a:srgbClr val="0000FF"/>
                </a:solidFill>
                <a:latin typeface="Times New Roman" panose="02020603050405020304" pitchFamily="18" charset="0"/>
              </a:rPr>
              <a:t>t</a:t>
            </a:r>
            <a:r>
              <a:rPr lang="en-US" altLang="en-US" sz="2000" dirty="0">
                <a:solidFill>
                  <a:srgbClr val="0000FF"/>
                </a:solidFill>
              </a:rPr>
              <a:t>-test’: Planned </a:t>
            </a:r>
            <a:r>
              <a:rPr lang="en-US" altLang="en-US" sz="2000" i="1" dirty="0">
                <a:solidFill>
                  <a:srgbClr val="0000FF"/>
                </a:solidFill>
                <a:latin typeface="Times New Roman" panose="02020603050405020304" pitchFamily="18" charset="0"/>
              </a:rPr>
              <a:t>a priori</a:t>
            </a:r>
          </a:p>
          <a:p>
            <a:pPr lvl="4"/>
            <a:endParaRPr lang="en-US" altLang="en-US" sz="1600" dirty="0">
              <a:ea typeface="ＭＳ Ｐゴシック" panose="020B0600070205080204" pitchFamily="34" charset="-128"/>
            </a:endParaRPr>
          </a:p>
          <a:p>
            <a:r>
              <a:rPr lang="en-US" altLang="en-US" sz="2400" dirty="0"/>
              <a:t>One advantage is that equal </a:t>
            </a:r>
            <a:r>
              <a:rPr lang="en-US" altLang="en-US" sz="2400" i="1" dirty="0">
                <a:latin typeface="Times New Roman" panose="02020603050405020304" pitchFamily="18" charset="0"/>
              </a:rPr>
              <a:t>n</a:t>
            </a:r>
            <a:r>
              <a:rPr lang="en-US" altLang="en-US" sz="2400" dirty="0"/>
              <a:t>s are not required</a:t>
            </a:r>
          </a:p>
          <a:p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Cohen Chap 13 - Multiple Comparisons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18</a:t>
            </a:fld>
            <a:endParaRPr lang="en-US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6879770" y="1611086"/>
            <a:ext cx="4931229" cy="4522755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3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en-US" b="1" u="sng" dirty="0" smtClean="0"/>
              <a:t>Logic</a:t>
            </a:r>
          </a:p>
          <a:p>
            <a:pPr marL="128016" lvl="1" indent="0">
              <a:buNone/>
            </a:pPr>
            <a:r>
              <a:rPr lang="en-US" altLang="en-US" dirty="0" smtClean="0">
                <a:ea typeface="ＭＳ Ｐゴシック" panose="020B0600070205080204" pitchFamily="34" charset="-128"/>
              </a:rPr>
              <a:t>If </a:t>
            </a:r>
            <a:r>
              <a:rPr lang="en-US" altLang="en-US" i="1" dirty="0" smtClean="0">
                <a:ea typeface="ＭＳ Ｐゴシック" panose="020B0600070205080204" pitchFamily="34" charset="-128"/>
              </a:rPr>
              <a:t>H</a:t>
            </a:r>
            <a:r>
              <a:rPr lang="en-US" altLang="en-US" i="1" baseline="-25000" dirty="0" smtClean="0">
                <a:ea typeface="ＭＳ Ｐゴシック" panose="020B0600070205080204" pitchFamily="34" charset="-128"/>
              </a:rPr>
              <a:t>0</a:t>
            </a:r>
            <a:r>
              <a:rPr lang="en-US" altLang="en-US" i="1" dirty="0" smtClean="0">
                <a:ea typeface="ＭＳ Ｐゴシック" panose="020B0600070205080204" pitchFamily="34" charset="-128"/>
              </a:rPr>
              <a:t> 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true and all means equal one another, significant overall </a:t>
            </a:r>
            <a:r>
              <a:rPr lang="en-US" altLang="en-US" i="1" dirty="0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F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-statistic ensures </a:t>
            </a:r>
            <a:r>
              <a:rPr lang="en-US" altLang="en-US" i="1" dirty="0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α</a:t>
            </a:r>
            <a:r>
              <a:rPr lang="en-US" altLang="en-US" i="1" baseline="-25000" dirty="0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EW  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is fixed at </a:t>
            </a:r>
            <a:r>
              <a:rPr lang="en-US" altLang="en-US" i="1" dirty="0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α</a:t>
            </a:r>
            <a:r>
              <a:rPr lang="en-US" altLang="en-US" i="1" baseline="-25000" dirty="0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PC</a:t>
            </a:r>
            <a:endParaRPr lang="en-US" altLang="en-US" sz="1200" dirty="0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pPr lvl="4"/>
            <a:endParaRPr lang="en-US" altLang="en-US" b="1" dirty="0" smtClean="0">
              <a:ea typeface="ＭＳ Ｐゴシック" panose="020B0600070205080204" pitchFamily="34" charset="-128"/>
            </a:endParaRPr>
          </a:p>
          <a:p>
            <a:pPr algn="ctr"/>
            <a:r>
              <a:rPr lang="en-US" altLang="en-US" b="1" u="sng" dirty="0" smtClean="0"/>
              <a:t>Powerful: No adjustment to </a:t>
            </a:r>
            <a:r>
              <a:rPr lang="el-GR" altLang="en-US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altLang="en-US" b="1" i="1" u="sng" baseline="-25000" dirty="0" smtClean="0">
                <a:latin typeface="Times New Roman" panose="02020603050405020304" pitchFamily="18" charset="0"/>
                <a:cs typeface="Arial" panose="020B0604020202020204" pitchFamily="34" charset="0"/>
              </a:rPr>
              <a:t>PC</a:t>
            </a:r>
            <a:endParaRPr lang="el-GR" altLang="en-US" b="1" i="1" u="sng" dirty="0" smtClean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marL="128016" lvl="1" indent="0" algn="ctr">
              <a:buNone/>
            </a:pPr>
            <a:r>
              <a:rPr lang="en-US" altLang="en-US" dirty="0" smtClean="0">
                <a:ea typeface="ＭＳ Ｐゴシック" panose="020B0600070205080204" pitchFamily="34" charset="-128"/>
              </a:rPr>
              <a:t>Most liberal </a:t>
            </a:r>
            <a:r>
              <a:rPr lang="en-US" altLang="en-US" i="1" dirty="0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post hoc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 comparison</a:t>
            </a:r>
          </a:p>
          <a:p>
            <a:pPr marL="310896" lvl="2" indent="0" algn="ctr">
              <a:buNone/>
            </a:pPr>
            <a:r>
              <a:rPr lang="en-US" altLang="en-US" sz="1600" dirty="0" smtClean="0">
                <a:ea typeface="ＭＳ Ｐゴシック" panose="020B0600070205080204" pitchFamily="34" charset="-128"/>
              </a:rPr>
              <a:t>Highest </a:t>
            </a:r>
            <a:r>
              <a:rPr lang="en-US" altLang="en-US" sz="1600" i="1" dirty="0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p</a:t>
            </a:r>
            <a:r>
              <a:rPr lang="en-US" altLang="en-US" sz="1600" dirty="0" smtClean="0">
                <a:ea typeface="ＭＳ Ｐゴシック" panose="020B0600070205080204" pitchFamily="34" charset="-128"/>
              </a:rPr>
              <a:t>(Type I error)</a:t>
            </a:r>
          </a:p>
          <a:p>
            <a:pPr marL="310896" lvl="2" indent="0" algn="ctr">
              <a:buNone/>
            </a:pPr>
            <a:r>
              <a:rPr lang="en-US" altLang="en-US" sz="1600" dirty="0" smtClean="0">
                <a:ea typeface="ＭＳ Ｐゴシック" panose="020B0600070205080204" pitchFamily="34" charset="-128"/>
              </a:rPr>
              <a:t>Not recommended in most cases</a:t>
            </a:r>
          </a:p>
          <a:p>
            <a:pPr marL="457200" lvl="3" indent="0" algn="ctr">
              <a:buNone/>
            </a:pPr>
            <a:r>
              <a:rPr lang="en-US" altLang="en-US" sz="1600" dirty="0" smtClean="0">
                <a:ea typeface="ＭＳ Ｐゴシック" panose="020B0600070205080204" pitchFamily="34" charset="-128"/>
              </a:rPr>
              <a:t>Only use when </a:t>
            </a:r>
            <a:r>
              <a:rPr lang="en-US" altLang="en-US" sz="1600" i="1" dirty="0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k</a:t>
            </a:r>
            <a:r>
              <a:rPr lang="en-US" altLang="en-US" sz="1600" dirty="0" smtClean="0">
                <a:ea typeface="ＭＳ Ｐゴシック" panose="020B0600070205080204" pitchFamily="34" charset="-128"/>
              </a:rPr>
              <a:t> = 3</a:t>
            </a:r>
            <a:endParaRPr lang="en-US" altLang="en-US" sz="1600" dirty="0" smtClean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71445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147959"/>
            <a:ext cx="9720072" cy="1499616"/>
          </a:xfrm>
        </p:spPr>
        <p:txBody>
          <a:bodyPr/>
          <a:lstStyle/>
          <a:p>
            <a:r>
              <a:rPr lang="en-US" dirty="0"/>
              <a:t>Post hoc procedures</a:t>
            </a:r>
            <a:r>
              <a:rPr lang="en-US" dirty="0" smtClean="0"/>
              <a:t>: </a:t>
            </a:r>
            <a:r>
              <a:rPr lang="en-US" dirty="0" err="1" smtClean="0"/>
              <a:t>studentized</a:t>
            </a:r>
            <a:r>
              <a:rPr lang="en-US" dirty="0" smtClean="0"/>
              <a:t> range q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436914"/>
            <a:ext cx="9720071" cy="4589417"/>
          </a:xfrm>
        </p:spPr>
        <p:txBody>
          <a:bodyPr>
            <a:noAutofit/>
          </a:bodyPr>
          <a:lstStyle/>
          <a:p>
            <a:r>
              <a:rPr lang="en-US" altLang="en-US" sz="2000" i="1" dirty="0">
                <a:latin typeface="Times New Roman" panose="02020603050405020304" pitchFamily="18" charset="0"/>
              </a:rPr>
              <a:t>t</a:t>
            </a:r>
            <a:r>
              <a:rPr lang="en-US" altLang="en-US" sz="2000" dirty="0"/>
              <a:t>-distribution derived under assumption of comparing only </a:t>
            </a:r>
            <a:r>
              <a:rPr lang="en-US" altLang="en-US" sz="2000" u="sng" dirty="0"/>
              <a:t>2</a:t>
            </a:r>
            <a:r>
              <a:rPr lang="en-US" altLang="en-US" sz="2000" dirty="0"/>
              <a:t> sample means</a:t>
            </a:r>
          </a:p>
          <a:p>
            <a:pPr lvl="1"/>
            <a:r>
              <a:rPr lang="en-US" altLang="en-US" sz="2000" dirty="0">
                <a:ea typeface="ＭＳ Ｐゴシック" panose="020B0600070205080204" pitchFamily="34" charset="-128"/>
              </a:rPr>
              <a:t>With &gt;2 means, sampling distribution of </a:t>
            </a:r>
            <a:r>
              <a:rPr lang="en-US" altLang="en-US" sz="2000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t</a:t>
            </a:r>
            <a:r>
              <a:rPr lang="en-US" altLang="en-US" sz="2000" dirty="0">
                <a:ea typeface="ＭＳ Ｐゴシック" panose="020B0600070205080204" pitchFamily="34" charset="-128"/>
              </a:rPr>
              <a:t> is NOT appropriate as </a:t>
            </a:r>
            <a:r>
              <a:rPr lang="en-US" altLang="en-US" sz="2000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p</a:t>
            </a:r>
            <a:r>
              <a:rPr lang="en-US" altLang="en-US" sz="2000" dirty="0">
                <a:ea typeface="ＭＳ Ｐゴシック" panose="020B0600070205080204" pitchFamily="34" charset="-128"/>
              </a:rPr>
              <a:t>(Type I error) &gt; </a:t>
            </a:r>
            <a:r>
              <a:rPr lang="el-GR" altLang="en-US" sz="2000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α</a:t>
            </a:r>
            <a:endParaRPr lang="en-US" altLang="en-US" sz="2000" i="1" dirty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pPr lvl="4"/>
            <a:endParaRPr lang="en-US" altLang="en-US" sz="2000" dirty="0">
              <a:ea typeface="ＭＳ Ｐゴシック" panose="020B0600070205080204" pitchFamily="34" charset="-128"/>
            </a:endParaRPr>
          </a:p>
          <a:p>
            <a:r>
              <a:rPr lang="en-US" altLang="en-US" sz="2000" dirty="0"/>
              <a:t>Need sampling distributions based on comparing multiple means</a:t>
            </a:r>
          </a:p>
          <a:p>
            <a:pPr lvl="1"/>
            <a:r>
              <a:rPr lang="en-US" altLang="en-US" sz="2000" dirty="0" err="1">
                <a:solidFill>
                  <a:srgbClr val="FF3300"/>
                </a:solidFill>
                <a:ea typeface="ＭＳ Ｐゴシック" panose="020B0600070205080204" pitchFamily="34" charset="-128"/>
              </a:rPr>
              <a:t>Studentized</a:t>
            </a:r>
            <a:r>
              <a:rPr lang="en-US" altLang="en-US" sz="2000" dirty="0">
                <a:solidFill>
                  <a:srgbClr val="FF3300"/>
                </a:solidFill>
                <a:ea typeface="ＭＳ Ｐゴシック" panose="020B0600070205080204" pitchFamily="34" charset="-128"/>
              </a:rPr>
              <a:t> range </a:t>
            </a:r>
            <a:r>
              <a:rPr lang="en-US" altLang="en-US" sz="2000" i="1" dirty="0">
                <a:solidFill>
                  <a:srgbClr val="FF33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q</a:t>
            </a:r>
            <a:r>
              <a:rPr lang="en-US" altLang="en-US" sz="2000" i="1" dirty="0">
                <a:solidFill>
                  <a:srgbClr val="FF3300"/>
                </a:solidFill>
                <a:ea typeface="ＭＳ Ｐゴシック" panose="020B0600070205080204" pitchFamily="34" charset="-128"/>
              </a:rPr>
              <a:t>-</a:t>
            </a:r>
            <a:r>
              <a:rPr lang="en-US" altLang="en-US" sz="2000" dirty="0">
                <a:solidFill>
                  <a:srgbClr val="FF3300"/>
                </a:solidFill>
                <a:ea typeface="ＭＳ Ｐゴシック" panose="020B0600070205080204" pitchFamily="34" charset="-128"/>
              </a:rPr>
              <a:t>distribution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altLang="en-US" sz="1800" b="1" i="1" dirty="0">
                <a:latin typeface="Times New Roman" panose="02020603050405020304" pitchFamily="18" charset="0"/>
              </a:rPr>
              <a:t>k</a:t>
            </a:r>
            <a:r>
              <a:rPr lang="en-US" altLang="en-US" sz="1800" b="1" dirty="0"/>
              <a:t> random samples (equal </a:t>
            </a:r>
            <a:r>
              <a:rPr lang="en-US" altLang="en-US" sz="1800" b="1" i="1" dirty="0">
                <a:latin typeface="Times New Roman" panose="02020603050405020304" pitchFamily="18" charset="0"/>
              </a:rPr>
              <a:t>n</a:t>
            </a:r>
            <a:r>
              <a:rPr lang="en-US" altLang="en-US" sz="1800" b="1" dirty="0"/>
              <a:t>) from population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altLang="en-US" sz="1800" b="1" dirty="0" smtClean="0"/>
              <a:t>Difference </a:t>
            </a:r>
            <a:r>
              <a:rPr lang="en-US" altLang="en-US" sz="1800" b="1" dirty="0"/>
              <a:t>between high and low means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altLang="en-US" sz="1800" b="1" dirty="0" smtClean="0"/>
              <a:t>Differences </a:t>
            </a:r>
            <a:r>
              <a:rPr lang="en-US" altLang="en-US" sz="1800" b="1" dirty="0"/>
              <a:t>divided </a:t>
            </a:r>
            <a:r>
              <a:rPr lang="en-US" altLang="en-US" sz="1800" b="1" dirty="0" smtClean="0"/>
              <a:t>by</a:t>
            </a:r>
          </a:p>
          <a:p>
            <a:pPr lvl="2">
              <a:buFont typeface="Wingdings" panose="05000000000000000000" pitchFamily="2" charset="2"/>
              <a:buChar char="q"/>
            </a:pPr>
            <a:endParaRPr lang="en-US" altLang="en-US" sz="1800" b="1" dirty="0"/>
          </a:p>
          <a:p>
            <a:pPr lvl="2">
              <a:buFont typeface="Wingdings" panose="05000000000000000000" pitchFamily="2" charset="2"/>
              <a:buChar char="q"/>
            </a:pPr>
            <a:r>
              <a:rPr lang="en-US" altLang="en-US" sz="1800" b="1" dirty="0" smtClean="0"/>
              <a:t>Obtain </a:t>
            </a:r>
            <a:r>
              <a:rPr lang="en-US" altLang="en-US" sz="1800" b="1" dirty="0"/>
              <a:t>probability of multiple mean differences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altLang="en-US" sz="1800" b="1" dirty="0" smtClean="0"/>
              <a:t>Critical </a:t>
            </a:r>
            <a:r>
              <a:rPr lang="en-US" altLang="en-US" sz="1800" b="1" dirty="0"/>
              <a:t>value varies to control </a:t>
            </a:r>
            <a:r>
              <a:rPr lang="el-GR" altLang="en-US" sz="1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altLang="en-US" sz="1800" b="1" i="1" baseline="-25000" dirty="0">
                <a:latin typeface="Times New Roman" panose="02020603050405020304" pitchFamily="18" charset="0"/>
                <a:cs typeface="Arial" panose="020B0604020202020204" pitchFamily="34" charset="0"/>
              </a:rPr>
              <a:t>EW</a:t>
            </a:r>
            <a:endParaRPr lang="el-GR" altLang="en-US" sz="1800" b="1" i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endParaRPr lang="en-US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Cohen Chap 13 - Multiple Comparisons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19</a:t>
            </a:fld>
            <a:endParaRPr lang="en-US"/>
          </a:p>
        </p:txBody>
      </p:sp>
      <p:graphicFrame>
        <p:nvGraphicFramePr>
          <p:cNvPr id="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5399399"/>
              </p:ext>
            </p:extLst>
          </p:nvPr>
        </p:nvGraphicFramePr>
        <p:xfrm>
          <a:off x="3717698" y="3915931"/>
          <a:ext cx="560387" cy="560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0" name="Equation" r:id="rId3" imgW="495000" imgH="495000" progId="Equation.DSMT4">
                  <p:embed/>
                </p:oleObj>
              </mc:Choice>
              <mc:Fallback>
                <p:oleObj name="Equation" r:id="rId3" imgW="495000" imgH="495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7698" y="3915931"/>
                        <a:ext cx="560387" cy="560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6971655" y="3197588"/>
            <a:ext cx="5083629" cy="3660412"/>
          </a:xfrm>
          <a:prstGeom prst="rect">
            <a:avLst/>
          </a:prstGeom>
        </p:spPr>
        <p:txBody>
          <a:bodyPr vert="horz" lIns="45720" tIns="45720" rIns="4572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3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1800" b="1" dirty="0" smtClean="0">
                <a:solidFill>
                  <a:srgbClr val="7030A0"/>
                </a:solidFill>
              </a:rPr>
              <a:t>Rank order group means (low to high)</a:t>
            </a:r>
          </a:p>
          <a:p>
            <a:pPr lvl="1"/>
            <a:r>
              <a:rPr lang="en-US" altLang="en-US" sz="1600" b="1" i="1" dirty="0" smtClean="0">
                <a:solidFill>
                  <a:srgbClr val="7030A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r</a:t>
            </a:r>
            <a:r>
              <a:rPr lang="en-US" altLang="en-US" sz="1600" b="1" dirty="0" smtClean="0">
                <a:solidFill>
                  <a:srgbClr val="7030A0"/>
                </a:solidFill>
                <a:ea typeface="ＭＳ Ｐゴシック" panose="020B0600070205080204" pitchFamily="34" charset="-128"/>
              </a:rPr>
              <a:t> = </a:t>
            </a:r>
            <a:r>
              <a:rPr lang="en-US" altLang="en-US" sz="1600" b="1" u="sng" dirty="0" smtClean="0">
                <a:solidFill>
                  <a:srgbClr val="7030A0"/>
                </a:solidFill>
                <a:ea typeface="ＭＳ Ｐゴシック" panose="020B0600070205080204" pitchFamily="34" charset="-128"/>
              </a:rPr>
              <a:t>Range</a:t>
            </a:r>
            <a:r>
              <a:rPr lang="en-US" altLang="en-US" sz="1600" b="1" dirty="0" smtClean="0">
                <a:solidFill>
                  <a:srgbClr val="7030A0"/>
                </a:solidFill>
                <a:ea typeface="ＭＳ Ｐゴシック" panose="020B0600070205080204" pitchFamily="34" charset="-128"/>
              </a:rPr>
              <a:t> or distance between groups being compared</a:t>
            </a:r>
          </a:p>
          <a:p>
            <a:pPr lvl="2"/>
            <a:r>
              <a:rPr lang="en-US" altLang="en-US" sz="1200" b="1" dirty="0" smtClean="0">
                <a:solidFill>
                  <a:srgbClr val="7030A0"/>
                </a:solidFill>
                <a:ea typeface="ＭＳ Ｐゴシック" panose="020B0600070205080204" pitchFamily="34" charset="-128"/>
              </a:rPr>
              <a:t>4 means: Comparing </a:t>
            </a:r>
            <a:r>
              <a:rPr lang="en-US" altLang="en-US" sz="1200" b="1" i="1" dirty="0" smtClean="0">
                <a:solidFill>
                  <a:srgbClr val="7030A0"/>
                </a:solidFill>
                <a:ea typeface="ＭＳ Ｐゴシック" panose="020B0600070205080204" pitchFamily="34" charset="-128"/>
              </a:rPr>
              <a:t>M</a:t>
            </a:r>
            <a:r>
              <a:rPr lang="en-US" altLang="en-US" sz="1200" b="1" i="1" baseline="-25000" dirty="0" smtClean="0">
                <a:solidFill>
                  <a:srgbClr val="7030A0"/>
                </a:solidFill>
                <a:ea typeface="ＭＳ Ｐゴシック" panose="020B0600070205080204" pitchFamily="34" charset="-128"/>
              </a:rPr>
              <a:t>1</a:t>
            </a:r>
            <a:r>
              <a:rPr lang="en-US" altLang="en-US" sz="1200" b="1" dirty="0" smtClean="0">
                <a:solidFill>
                  <a:srgbClr val="7030A0"/>
                </a:solidFill>
                <a:ea typeface="ＭＳ Ｐゴシック" panose="020B0600070205080204" pitchFamily="34" charset="-128"/>
              </a:rPr>
              <a:t> to </a:t>
            </a:r>
            <a:r>
              <a:rPr lang="en-US" altLang="en-US" sz="1200" b="1" i="1" dirty="0" smtClean="0">
                <a:solidFill>
                  <a:srgbClr val="7030A0"/>
                </a:solidFill>
                <a:ea typeface="ＭＳ Ｐゴシック" panose="020B0600070205080204" pitchFamily="34" charset="-128"/>
              </a:rPr>
              <a:t>M</a:t>
            </a:r>
            <a:r>
              <a:rPr lang="en-US" altLang="en-US" sz="1200" b="1" i="1" baseline="-25000" dirty="0" smtClean="0">
                <a:solidFill>
                  <a:srgbClr val="7030A0"/>
                </a:solidFill>
                <a:ea typeface="ＭＳ Ｐゴシック" panose="020B0600070205080204" pitchFamily="34" charset="-128"/>
              </a:rPr>
              <a:t>4</a:t>
            </a:r>
            <a:r>
              <a:rPr lang="en-US" altLang="en-US" sz="1200" b="1" dirty="0" smtClean="0">
                <a:solidFill>
                  <a:srgbClr val="7030A0"/>
                </a:solidFill>
                <a:ea typeface="ＭＳ Ｐゴシック" panose="020B0600070205080204" pitchFamily="34" charset="-128"/>
              </a:rPr>
              <a:t>, </a:t>
            </a:r>
            <a:r>
              <a:rPr lang="en-US" altLang="en-US" sz="1200" b="1" i="1" dirty="0" smtClean="0">
                <a:solidFill>
                  <a:srgbClr val="7030A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r</a:t>
            </a:r>
            <a:r>
              <a:rPr lang="en-US" altLang="en-US" sz="1200" b="1" dirty="0" smtClean="0">
                <a:solidFill>
                  <a:srgbClr val="7030A0"/>
                </a:solidFill>
                <a:ea typeface="ＭＳ Ｐゴシック" panose="020B0600070205080204" pitchFamily="34" charset="-128"/>
              </a:rPr>
              <a:t> = 4; comparing </a:t>
            </a:r>
            <a:r>
              <a:rPr lang="en-US" altLang="en-US" sz="1200" b="1" i="1" dirty="0" smtClean="0">
                <a:solidFill>
                  <a:srgbClr val="7030A0"/>
                </a:solidFill>
                <a:ea typeface="ＭＳ Ｐゴシック" panose="020B0600070205080204" pitchFamily="34" charset="-128"/>
              </a:rPr>
              <a:t>M</a:t>
            </a:r>
            <a:r>
              <a:rPr lang="en-US" altLang="en-US" sz="1200" b="1" i="1" baseline="-25000" dirty="0" smtClean="0">
                <a:solidFill>
                  <a:srgbClr val="7030A0"/>
                </a:solidFill>
                <a:ea typeface="ＭＳ Ｐゴシック" panose="020B0600070205080204" pitchFamily="34" charset="-128"/>
              </a:rPr>
              <a:t>3 </a:t>
            </a:r>
            <a:r>
              <a:rPr lang="en-US" altLang="en-US" sz="1200" b="1" dirty="0" smtClean="0">
                <a:solidFill>
                  <a:srgbClr val="7030A0"/>
                </a:solidFill>
                <a:ea typeface="ＭＳ Ｐゴシック" panose="020B0600070205080204" pitchFamily="34" charset="-128"/>
              </a:rPr>
              <a:t>to</a:t>
            </a:r>
            <a:r>
              <a:rPr lang="en-US" altLang="en-US" sz="1200" b="1" i="1" dirty="0" smtClean="0">
                <a:solidFill>
                  <a:srgbClr val="7030A0"/>
                </a:solidFill>
                <a:ea typeface="ＭＳ Ｐゴシック" panose="020B0600070205080204" pitchFamily="34" charset="-128"/>
              </a:rPr>
              <a:t> M</a:t>
            </a:r>
            <a:r>
              <a:rPr lang="en-US" altLang="en-US" sz="1200" b="1" i="1" baseline="-25000" dirty="0" smtClean="0">
                <a:solidFill>
                  <a:srgbClr val="7030A0"/>
                </a:solidFill>
                <a:ea typeface="ＭＳ Ｐゴシック" panose="020B0600070205080204" pitchFamily="34" charset="-128"/>
              </a:rPr>
              <a:t>4</a:t>
            </a:r>
            <a:r>
              <a:rPr lang="en-US" altLang="en-US" sz="1200" b="1" dirty="0" smtClean="0">
                <a:solidFill>
                  <a:srgbClr val="7030A0"/>
                </a:solidFill>
                <a:ea typeface="ＭＳ Ｐゴシック" panose="020B0600070205080204" pitchFamily="34" charset="-128"/>
              </a:rPr>
              <a:t>, </a:t>
            </a:r>
            <a:r>
              <a:rPr lang="en-US" altLang="en-US" sz="1200" b="1" i="1" dirty="0" smtClean="0">
                <a:solidFill>
                  <a:srgbClr val="7030A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r</a:t>
            </a:r>
            <a:r>
              <a:rPr lang="en-US" altLang="en-US" sz="1200" b="1" dirty="0" smtClean="0">
                <a:solidFill>
                  <a:srgbClr val="7030A0"/>
                </a:solidFill>
                <a:ea typeface="ＭＳ Ｐゴシック" panose="020B0600070205080204" pitchFamily="34" charset="-128"/>
              </a:rPr>
              <a:t> = 2</a:t>
            </a:r>
          </a:p>
          <a:p>
            <a:pPr lvl="1"/>
            <a:r>
              <a:rPr lang="en-US" altLang="en-US" sz="1600" b="1" dirty="0" smtClean="0">
                <a:solidFill>
                  <a:srgbClr val="7030A0"/>
                </a:solidFill>
                <a:ea typeface="ＭＳ Ｐゴシック" panose="020B0600070205080204" pitchFamily="34" charset="-128"/>
              </a:rPr>
              <a:t>Not part of calculations, used to find critical value</a:t>
            </a:r>
          </a:p>
          <a:p>
            <a:pPr lvl="4"/>
            <a:endParaRPr lang="en-US" altLang="en-US" sz="1200" b="1" dirty="0" smtClean="0">
              <a:solidFill>
                <a:srgbClr val="7030A0"/>
              </a:solidFill>
              <a:ea typeface="ＭＳ Ｐゴシック" panose="020B0600070205080204" pitchFamily="34" charset="-128"/>
            </a:endParaRPr>
          </a:p>
          <a:p>
            <a:r>
              <a:rPr lang="en-US" altLang="en-US" sz="1800" b="1" i="1" dirty="0" err="1" smtClean="0">
                <a:solidFill>
                  <a:srgbClr val="7030A0"/>
                </a:solidFill>
                <a:latin typeface="Times New Roman" panose="02020603050405020304" pitchFamily="18" charset="0"/>
              </a:rPr>
              <a:t>q</a:t>
            </a:r>
            <a:r>
              <a:rPr lang="en-US" altLang="en-US" sz="1800" b="1" i="1" baseline="-25000" dirty="0" err="1" smtClean="0">
                <a:solidFill>
                  <a:srgbClr val="7030A0"/>
                </a:solidFill>
                <a:latin typeface="Times New Roman" panose="02020603050405020304" pitchFamily="18" charset="0"/>
              </a:rPr>
              <a:t>crit</a:t>
            </a:r>
            <a:r>
              <a:rPr lang="en-US" altLang="en-US" sz="1800" b="1" dirty="0" smtClean="0">
                <a:solidFill>
                  <a:srgbClr val="7030A0"/>
                </a:solidFill>
              </a:rPr>
              <a:t>: Use </a:t>
            </a:r>
            <a:r>
              <a:rPr lang="en-US" altLang="en-US" sz="1800" b="1" i="1" dirty="0" smtClean="0">
                <a:solidFill>
                  <a:srgbClr val="7030A0"/>
                </a:solidFill>
                <a:latin typeface="Times New Roman" panose="02020603050405020304" pitchFamily="18" charset="0"/>
              </a:rPr>
              <a:t>r</a:t>
            </a:r>
            <a:r>
              <a:rPr lang="en-US" altLang="en-US" sz="1800" b="1" dirty="0" smtClean="0">
                <a:solidFill>
                  <a:srgbClr val="7030A0"/>
                </a:solidFill>
              </a:rPr>
              <a:t>, </a:t>
            </a:r>
            <a:r>
              <a:rPr lang="en-US" altLang="en-US" sz="1800" b="1" i="1" dirty="0" err="1" smtClean="0">
                <a:solidFill>
                  <a:srgbClr val="7030A0"/>
                </a:solidFill>
                <a:latin typeface="Times New Roman" panose="02020603050405020304" pitchFamily="18" charset="0"/>
              </a:rPr>
              <a:t>df</a:t>
            </a:r>
            <a:r>
              <a:rPr lang="en-US" altLang="en-US" sz="1800" b="1" i="1" baseline="-25000" dirty="0" err="1" smtClean="0">
                <a:solidFill>
                  <a:srgbClr val="7030A0"/>
                </a:solidFill>
                <a:latin typeface="Times New Roman" panose="02020603050405020304" pitchFamily="18" charset="0"/>
              </a:rPr>
              <a:t>W</a:t>
            </a:r>
            <a:r>
              <a:rPr lang="en-US" altLang="en-US" sz="1800" b="1" i="1" baseline="-25000" dirty="0" smtClean="0">
                <a:solidFill>
                  <a:srgbClr val="7030A0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1800" b="1" dirty="0" smtClean="0">
                <a:solidFill>
                  <a:srgbClr val="7030A0"/>
                </a:solidFill>
              </a:rPr>
              <a:t>from ANOVA, and </a:t>
            </a:r>
            <a:r>
              <a:rPr lang="en-US" altLang="en-US" sz="1800" b="1" i="1" dirty="0" smtClean="0">
                <a:solidFill>
                  <a:srgbClr val="7030A0"/>
                </a:solidFill>
                <a:latin typeface="Times New Roman" panose="02020603050405020304" pitchFamily="18" charset="0"/>
              </a:rPr>
              <a:t>α</a:t>
            </a:r>
          </a:p>
          <a:p>
            <a:pPr lvl="1"/>
            <a:r>
              <a:rPr lang="en-US" altLang="en-US" sz="1600" b="1" i="1" dirty="0" err="1" smtClean="0">
                <a:solidFill>
                  <a:srgbClr val="7030A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q</a:t>
            </a:r>
            <a:r>
              <a:rPr lang="en-US" altLang="en-US" sz="1600" b="1" i="1" baseline="-25000" dirty="0" err="1" smtClean="0">
                <a:solidFill>
                  <a:srgbClr val="7030A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crit</a:t>
            </a:r>
            <a:r>
              <a:rPr lang="en-US" altLang="en-US" sz="1600" b="1" i="1" dirty="0" smtClean="0">
                <a:solidFill>
                  <a:srgbClr val="7030A0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 sz="1600" b="1" dirty="0" smtClean="0">
                <a:solidFill>
                  <a:srgbClr val="7030A0"/>
                </a:solidFill>
                <a:ea typeface="ＭＳ Ｐゴシック" panose="020B0600070205080204" pitchFamily="34" charset="-128"/>
              </a:rPr>
              <a:t>always positive</a:t>
            </a:r>
          </a:p>
          <a:p>
            <a:pPr lvl="4"/>
            <a:endParaRPr lang="en-US" altLang="en-US" sz="1200" b="1" dirty="0" smtClean="0">
              <a:solidFill>
                <a:srgbClr val="7030A0"/>
              </a:solidFill>
              <a:ea typeface="ＭＳ Ｐゴシック" panose="020B0600070205080204" pitchFamily="34" charset="-128"/>
            </a:endParaRPr>
          </a:p>
          <a:p>
            <a:r>
              <a:rPr lang="en-US" altLang="en-US" sz="1800" b="1" dirty="0" smtClean="0">
                <a:solidFill>
                  <a:srgbClr val="7030A0"/>
                </a:solidFill>
              </a:rPr>
              <a:t>Most tests of form:</a:t>
            </a:r>
            <a:endParaRPr lang="en-US" altLang="en-US" sz="1800" b="1" dirty="0" smtClean="0">
              <a:solidFill>
                <a:srgbClr val="7030A0"/>
              </a:solidFill>
            </a:endParaRPr>
          </a:p>
        </p:txBody>
      </p:sp>
      <p:graphicFrame>
        <p:nvGraphicFramePr>
          <p:cNvPr id="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6327277"/>
              </p:ext>
            </p:extLst>
          </p:nvPr>
        </p:nvGraphicFramePr>
        <p:xfrm>
          <a:off x="9078885" y="5244381"/>
          <a:ext cx="1382286" cy="12263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1" name="Equation" r:id="rId5" imgW="787320" imgH="698400" progId="Equation.DSMT4">
                  <p:embed/>
                </p:oleObj>
              </mc:Choice>
              <mc:Fallback>
                <p:oleObj name="Equation" r:id="rId5" imgW="787320" imgH="698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78885" y="5244381"/>
                        <a:ext cx="1382286" cy="122632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97004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824" y="237486"/>
            <a:ext cx="9720072" cy="1499616"/>
          </a:xfrm>
        </p:spPr>
        <p:txBody>
          <a:bodyPr/>
          <a:lstStyle/>
          <a:p>
            <a:r>
              <a:rPr lang="en-US" dirty="0" smtClean="0"/>
              <a:t>ANOVA omnibus: significant F-ratio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3824" y="1416676"/>
            <a:ext cx="10747162" cy="5054028"/>
          </a:xfrm>
        </p:spPr>
        <p:txBody>
          <a:bodyPr>
            <a:normAutofit lnSpcReduction="10000"/>
          </a:bodyPr>
          <a:lstStyle/>
          <a:p>
            <a:r>
              <a:rPr lang="en-US" altLang="en-US" sz="1900" b="1" dirty="0"/>
              <a:t>Factor (IV) had effect on DV</a:t>
            </a:r>
          </a:p>
          <a:p>
            <a:pPr lvl="1"/>
            <a:r>
              <a:rPr lang="en-US" altLang="en-US" sz="1700" b="1" dirty="0">
                <a:ea typeface="ＭＳ Ｐゴシック" panose="020B0600070205080204" pitchFamily="34" charset="-128"/>
              </a:rPr>
              <a:t>Groups are not from same population</a:t>
            </a:r>
          </a:p>
          <a:p>
            <a:pPr lvl="4"/>
            <a:endParaRPr lang="en-US" altLang="en-US" sz="1300" b="1" dirty="0">
              <a:ea typeface="ＭＳ Ｐゴシック" panose="020B0600070205080204" pitchFamily="34" charset="-128"/>
            </a:endParaRPr>
          </a:p>
          <a:p>
            <a:r>
              <a:rPr lang="en-US" altLang="en-US" sz="1900" b="1" dirty="0"/>
              <a:t>Which levels of factor differ? </a:t>
            </a:r>
            <a:endParaRPr lang="en-US" altLang="en-US" sz="1300" b="1" dirty="0">
              <a:ea typeface="ＭＳ Ｐゴシック" panose="020B0600070205080204" pitchFamily="34" charset="-128"/>
            </a:endParaRPr>
          </a:p>
          <a:p>
            <a:r>
              <a:rPr lang="en-US" altLang="en-US" sz="1900" b="1" dirty="0"/>
              <a:t>Must compare and contrast means from different </a:t>
            </a:r>
            <a:r>
              <a:rPr lang="en-US" altLang="en-US" sz="1900" b="1" dirty="0" smtClean="0"/>
              <a:t>levels</a:t>
            </a:r>
          </a:p>
          <a:p>
            <a:r>
              <a:rPr lang="en-US" altLang="en-US" b="1" dirty="0">
                <a:cs typeface="Arial" panose="020B0604020202020204" pitchFamily="34" charset="0"/>
              </a:rPr>
              <a:t>Indicates ≥ </a:t>
            </a:r>
            <a:r>
              <a:rPr lang="en-US" altLang="en-US" b="1" dirty="0"/>
              <a:t>1 significant difference among all </a:t>
            </a:r>
            <a:r>
              <a:rPr lang="en-US" altLang="en-US" b="1" u="sng" dirty="0"/>
              <a:t>POSSIBLE</a:t>
            </a:r>
            <a:r>
              <a:rPr lang="en-US" altLang="en-US" b="1" dirty="0"/>
              <a:t> comparisons</a:t>
            </a:r>
          </a:p>
          <a:p>
            <a:pPr lvl="4"/>
            <a:endParaRPr lang="en-US" altLang="en-US" b="1" dirty="0">
              <a:ea typeface="ＭＳ Ｐゴシック" panose="020B0600070205080204" pitchFamily="34" charset="-128"/>
            </a:endParaRPr>
          </a:p>
          <a:p>
            <a:r>
              <a:rPr lang="en-US" altLang="en-US" sz="2800" b="1" u="sng" dirty="0">
                <a:solidFill>
                  <a:srgbClr val="0000FF"/>
                </a:solidFill>
              </a:rPr>
              <a:t>Simple </a:t>
            </a:r>
            <a:r>
              <a:rPr lang="en-US" altLang="en-US" sz="2800" b="1" i="1" u="sng" dirty="0">
                <a:solidFill>
                  <a:srgbClr val="0000FF"/>
                </a:solidFill>
              </a:rPr>
              <a:t>vs</a:t>
            </a:r>
            <a:r>
              <a:rPr lang="en-US" altLang="en-US" sz="2800" b="1" u="sng" dirty="0">
                <a:solidFill>
                  <a:srgbClr val="0000FF"/>
                </a:solidFill>
              </a:rPr>
              <a:t>. complex comparisons</a:t>
            </a:r>
          </a:p>
          <a:p>
            <a:pPr lvl="1"/>
            <a:r>
              <a:rPr lang="en-US" altLang="en-US" sz="2400" b="1" dirty="0">
                <a:solidFill>
                  <a:srgbClr val="0000FF"/>
                </a:solidFill>
                <a:ea typeface="ＭＳ Ｐゴシック" panose="020B0600070205080204" pitchFamily="34" charset="-128"/>
              </a:rPr>
              <a:t>Simple comparisons</a:t>
            </a:r>
          </a:p>
          <a:p>
            <a:pPr lvl="2"/>
            <a:r>
              <a:rPr lang="en-US" altLang="en-US" sz="1800" b="1" dirty="0">
                <a:solidFill>
                  <a:srgbClr val="0000FF"/>
                </a:solidFill>
                <a:ea typeface="ＭＳ Ｐゴシック" panose="020B0600070205080204" pitchFamily="34" charset="-128"/>
              </a:rPr>
              <a:t>Comparing 2 means, pairwise</a:t>
            </a:r>
          </a:p>
          <a:p>
            <a:pPr lvl="2"/>
            <a:r>
              <a:rPr lang="en-US" altLang="en-US" sz="1800" b="1" dirty="0">
                <a:solidFill>
                  <a:srgbClr val="0000FF"/>
                </a:solidFill>
                <a:ea typeface="ＭＳ Ｐゴシック" panose="020B0600070205080204" pitchFamily="34" charset="-128"/>
              </a:rPr>
              <a:t>Possible for no ‘pair’ of group means to significantly differ</a:t>
            </a:r>
          </a:p>
          <a:p>
            <a:pPr lvl="1"/>
            <a:endParaRPr lang="en-US" altLang="en-US" sz="2400" b="1" dirty="0" smtClean="0">
              <a:solidFill>
                <a:srgbClr val="0000FF"/>
              </a:solidFill>
              <a:ea typeface="ＭＳ Ｐゴシック" panose="020B0600070205080204" pitchFamily="34" charset="-128"/>
            </a:endParaRPr>
          </a:p>
          <a:p>
            <a:pPr lvl="1"/>
            <a:r>
              <a:rPr lang="en-US" altLang="en-US" sz="2400" b="1" dirty="0" smtClean="0">
                <a:solidFill>
                  <a:srgbClr val="0000FF"/>
                </a:solidFill>
                <a:ea typeface="ＭＳ Ｐゴシック" panose="020B0600070205080204" pitchFamily="34" charset="-128"/>
              </a:rPr>
              <a:t>Complex </a:t>
            </a:r>
            <a:r>
              <a:rPr lang="en-US" altLang="en-US" sz="2400" b="1" dirty="0">
                <a:solidFill>
                  <a:srgbClr val="0000FF"/>
                </a:solidFill>
                <a:ea typeface="ＭＳ Ｐゴシック" panose="020B0600070205080204" pitchFamily="34" charset="-128"/>
              </a:rPr>
              <a:t>comparisons</a:t>
            </a:r>
          </a:p>
          <a:p>
            <a:pPr lvl="2"/>
            <a:r>
              <a:rPr lang="en-US" altLang="en-US" sz="1800" b="1" dirty="0">
                <a:solidFill>
                  <a:srgbClr val="0000FF"/>
                </a:solidFill>
                <a:ea typeface="ＭＳ Ｐゴシック" panose="020B0600070205080204" pitchFamily="34" charset="-128"/>
              </a:rPr>
              <a:t>Comparing combinations of &gt; 2 means</a:t>
            </a:r>
          </a:p>
          <a:p>
            <a:endParaRPr lang="en-US" altLang="en-US" sz="3600" b="1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Cohen Chap 13 - Multiple Comparisons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6435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4" descr="q-distributi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2972" y="1478756"/>
            <a:ext cx="8229600" cy="500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225988"/>
            <a:ext cx="9720072" cy="1499616"/>
          </a:xfrm>
        </p:spPr>
        <p:txBody>
          <a:bodyPr/>
          <a:lstStyle/>
          <a:p>
            <a:r>
              <a:rPr lang="en-US" dirty="0"/>
              <a:t>Post hoc procedures: </a:t>
            </a:r>
            <a:r>
              <a:rPr lang="en-US" dirty="0" err="1"/>
              <a:t>studentized</a:t>
            </a:r>
            <a:r>
              <a:rPr lang="en-US" dirty="0"/>
              <a:t> range q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Cohen Chap 13 - Multiple Comparisons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20</a:t>
            </a:fld>
            <a:endParaRPr lang="en-US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001486" y="1358891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 b="1" i="1" dirty="0">
                <a:latin typeface="Tahoma" panose="020B0604030504040204" pitchFamily="34" charset="0"/>
              </a:rPr>
              <a:t>r</a:t>
            </a:r>
          </a:p>
        </p:txBody>
      </p:sp>
      <p:sp>
        <p:nvSpPr>
          <p:cNvPr id="7" name="Line 6"/>
          <p:cNvSpPr>
            <a:spLocks noChangeShapeType="1"/>
          </p:cNvSpPr>
          <p:nvPr/>
        </p:nvSpPr>
        <p:spPr bwMode="auto">
          <a:xfrm>
            <a:off x="1273629" y="1621971"/>
            <a:ext cx="1862328" cy="71894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1491154" y="2600204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 b="1" i="1" dirty="0" err="1">
                <a:latin typeface="Times New Roman" panose="02020603050405020304" pitchFamily="18" charset="0"/>
              </a:rPr>
              <a:t>df</a:t>
            </a:r>
            <a:r>
              <a:rPr lang="en-US" altLang="en-US" sz="1800" b="1" i="1" baseline="-25000" dirty="0" err="1">
                <a:latin typeface="Times New Roman" panose="02020603050405020304" pitchFamily="18" charset="0"/>
              </a:rPr>
              <a:t>w</a:t>
            </a:r>
            <a:endParaRPr lang="en-US" altLang="en-US" sz="1800" b="1" i="1" dirty="0">
              <a:latin typeface="Times New Roman" panose="02020603050405020304" pitchFamily="18" charset="0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1948354" y="2828804"/>
            <a:ext cx="304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0" y="3200400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 b="1" i="1">
                <a:latin typeface="Times New Roman" panose="02020603050405020304" pitchFamily="18" charset="0"/>
              </a:rPr>
              <a:t>q</a:t>
            </a:r>
            <a:r>
              <a:rPr lang="en-US" altLang="en-US" sz="1800" b="1" i="1" baseline="-25000">
                <a:latin typeface="Times New Roman" panose="02020603050405020304" pitchFamily="18" charset="0"/>
              </a:rPr>
              <a:t>crit</a:t>
            </a:r>
            <a:endParaRPr lang="en-US" altLang="en-US" sz="1800" b="1" i="1">
              <a:latin typeface="Times New Roman" panose="02020603050405020304" pitchFamily="18" charset="0"/>
            </a:endParaRPr>
          </a:p>
        </p:txBody>
      </p:sp>
      <p:sp>
        <p:nvSpPr>
          <p:cNvPr id="11" name="Line 10"/>
          <p:cNvSpPr>
            <a:spLocks noChangeShapeType="1"/>
          </p:cNvSpPr>
          <p:nvPr/>
        </p:nvSpPr>
        <p:spPr bwMode="auto">
          <a:xfrm>
            <a:off x="609600" y="3505200"/>
            <a:ext cx="419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320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7" y="128016"/>
            <a:ext cx="9720072" cy="1499616"/>
          </a:xfrm>
        </p:spPr>
        <p:txBody>
          <a:bodyPr/>
          <a:lstStyle/>
          <a:p>
            <a:r>
              <a:rPr lang="en-US" dirty="0"/>
              <a:t>Post hoc procedures: </a:t>
            </a:r>
            <a:r>
              <a:rPr lang="en-US" dirty="0" err="1"/>
              <a:t>studentized</a:t>
            </a:r>
            <a:r>
              <a:rPr lang="en-US" dirty="0"/>
              <a:t> range q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262743"/>
            <a:ext cx="9720072" cy="5046617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en-US" sz="2000" b="1" dirty="0"/>
              <a:t>Note square root of 2 missing from denominator</a:t>
            </a:r>
          </a:p>
          <a:p>
            <a:pPr lvl="1">
              <a:lnSpc>
                <a:spcPct val="8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Each critical value (</a:t>
            </a:r>
            <a:r>
              <a:rPr lang="en-US" altLang="en-US" i="1" dirty="0" err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q</a:t>
            </a:r>
            <a:r>
              <a:rPr lang="en-US" altLang="en-US" i="1" baseline="-25000" dirty="0" err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crit</a:t>
            </a:r>
            <a:r>
              <a:rPr lang="en-US" altLang="en-US" dirty="0">
                <a:ea typeface="ＭＳ Ｐゴシック" panose="020B0600070205080204" pitchFamily="34" charset="-128"/>
              </a:rPr>
              <a:t>) in </a:t>
            </a:r>
            <a:r>
              <a:rPr lang="en-US" altLang="en-US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q</a:t>
            </a:r>
            <a:r>
              <a:rPr lang="en-US" altLang="en-US" dirty="0">
                <a:ea typeface="ＭＳ Ｐゴシック" panose="020B0600070205080204" pitchFamily="34" charset="-128"/>
              </a:rPr>
              <a:t>-distribution has already been multiplied by square root of 2</a:t>
            </a:r>
          </a:p>
          <a:p>
            <a:pPr lvl="4">
              <a:lnSpc>
                <a:spcPct val="80000"/>
              </a:lnSpc>
            </a:pPr>
            <a:endParaRPr lang="en-US" altLang="en-US" dirty="0" smtClean="0">
              <a:ea typeface="ＭＳ Ｐゴシック" panose="020B0600070205080204" pitchFamily="34" charset="-128"/>
            </a:endParaRPr>
          </a:p>
          <a:p>
            <a:pPr lvl="4">
              <a:lnSpc>
                <a:spcPct val="80000"/>
              </a:lnSpc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pPr lvl="4">
              <a:lnSpc>
                <a:spcPct val="80000"/>
              </a:lnSpc>
            </a:pPr>
            <a:endParaRPr lang="en-US" altLang="en-US" dirty="0" smtClean="0">
              <a:ea typeface="ＭＳ Ｐゴシック" panose="020B0600070205080204" pitchFamily="34" charset="-128"/>
            </a:endParaRPr>
          </a:p>
          <a:p>
            <a:pPr lvl="4">
              <a:lnSpc>
                <a:spcPct val="80000"/>
              </a:lnSpc>
            </a:pPr>
            <a:endParaRPr lang="en-US" altLang="en-US" dirty="0" smtClean="0">
              <a:ea typeface="ＭＳ Ｐゴシック" panose="020B0600070205080204" pitchFamily="34" charset="-128"/>
            </a:endParaRPr>
          </a:p>
          <a:p>
            <a:pPr lvl="4">
              <a:lnSpc>
                <a:spcPct val="80000"/>
              </a:lnSpc>
            </a:pPr>
            <a:endParaRPr lang="en-US" altLang="en-US" dirty="0" smtClean="0">
              <a:ea typeface="ＭＳ Ｐゴシック" panose="020B0600070205080204" pitchFamily="34" charset="-128"/>
            </a:endParaRPr>
          </a:p>
          <a:p>
            <a:pPr lvl="4">
              <a:lnSpc>
                <a:spcPct val="80000"/>
              </a:lnSpc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pPr lvl="4">
              <a:lnSpc>
                <a:spcPct val="80000"/>
              </a:lnSpc>
            </a:pPr>
            <a:endParaRPr lang="en-US" altLang="en-US" dirty="0" smtClean="0">
              <a:ea typeface="ＭＳ Ｐゴシック" panose="020B0600070205080204" pitchFamily="34" charset="-128"/>
            </a:endParaRPr>
          </a:p>
          <a:p>
            <a:pPr lvl="4">
              <a:lnSpc>
                <a:spcPct val="80000"/>
              </a:lnSpc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pPr lvl="4">
              <a:lnSpc>
                <a:spcPct val="80000"/>
              </a:lnSpc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pPr>
              <a:lnSpc>
                <a:spcPct val="80000"/>
              </a:lnSpc>
            </a:pPr>
            <a:r>
              <a:rPr lang="en-US" altLang="en-US" sz="2000" b="1" u="sng" dirty="0"/>
              <a:t>Assumes all samples are of same </a:t>
            </a:r>
            <a:r>
              <a:rPr lang="en-US" altLang="en-US" sz="2000" b="1" i="1" u="sng" dirty="0">
                <a:latin typeface="Times New Roman" panose="02020603050405020304" pitchFamily="18" charset="0"/>
              </a:rPr>
              <a:t>n</a:t>
            </a:r>
          </a:p>
          <a:p>
            <a:pPr lvl="1">
              <a:lnSpc>
                <a:spcPct val="8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Unequal </a:t>
            </a:r>
            <a:r>
              <a:rPr lang="en-US" altLang="en-US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n</a:t>
            </a:r>
            <a:r>
              <a:rPr lang="en-US" altLang="en-US" i="1" dirty="0">
                <a:ea typeface="ＭＳ Ｐゴシック" panose="020B0600070205080204" pitchFamily="34" charset="-128"/>
              </a:rPr>
              <a:t>s</a:t>
            </a:r>
            <a:r>
              <a:rPr lang="en-US" altLang="en-US" dirty="0">
                <a:ea typeface="ＭＳ Ｐゴシック" panose="020B0600070205080204" pitchFamily="34" charset="-128"/>
              </a:rPr>
              <a:t> can lead to inaccuracies depending on group size differences</a:t>
            </a:r>
          </a:p>
          <a:p>
            <a:pPr lvl="1">
              <a:lnSpc>
                <a:spcPct val="8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If </a:t>
            </a:r>
            <a:r>
              <a:rPr lang="en-US" altLang="en-US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n</a:t>
            </a:r>
            <a:r>
              <a:rPr lang="en-US" altLang="en-US" dirty="0">
                <a:ea typeface="ＭＳ Ｐゴシック" panose="020B0600070205080204" pitchFamily="34" charset="-128"/>
              </a:rPr>
              <a:t>s are unequal, alternatives are: </a:t>
            </a:r>
          </a:p>
          <a:p>
            <a:pPr lvl="2">
              <a:lnSpc>
                <a:spcPct val="80000"/>
              </a:lnSpc>
            </a:pPr>
            <a:r>
              <a:rPr lang="en-US" altLang="en-US" sz="1600" dirty="0">
                <a:ea typeface="ＭＳ Ｐゴシック" panose="020B0600070205080204" pitchFamily="34" charset="-128"/>
              </a:rPr>
              <a:t>Compute harmonic mean (below) of </a:t>
            </a:r>
            <a:r>
              <a:rPr lang="en-US" altLang="en-US" sz="1600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n</a:t>
            </a:r>
            <a:r>
              <a:rPr lang="en-US" altLang="en-US" sz="1600" dirty="0">
                <a:ea typeface="ＭＳ Ｐゴシック" panose="020B0600070205080204" pitchFamily="34" charset="-128"/>
              </a:rPr>
              <a:t> (if </a:t>
            </a:r>
            <a:r>
              <a:rPr lang="en-US" altLang="en-US" sz="1600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n</a:t>
            </a:r>
            <a:r>
              <a:rPr lang="en-US" altLang="en-US" sz="1600" dirty="0">
                <a:ea typeface="ＭＳ Ｐゴシック" panose="020B0600070205080204" pitchFamily="34" charset="-128"/>
              </a:rPr>
              <a:t>s differ slightly)</a:t>
            </a:r>
          </a:p>
          <a:p>
            <a:pPr lvl="2">
              <a:lnSpc>
                <a:spcPct val="80000"/>
              </a:lnSpc>
            </a:pPr>
            <a:r>
              <a:rPr lang="en-US" altLang="en-US" sz="1600" dirty="0">
                <a:ea typeface="ＭＳ Ｐゴシック" panose="020B0600070205080204" pitchFamily="34" charset="-128"/>
              </a:rPr>
              <a:t>Equal variance: Tukey-Kramer, Gabriel, Hochberg's GT2</a:t>
            </a:r>
          </a:p>
          <a:p>
            <a:pPr lvl="2">
              <a:lnSpc>
                <a:spcPct val="80000"/>
              </a:lnSpc>
            </a:pPr>
            <a:r>
              <a:rPr lang="en-US" altLang="en-US" sz="1600" dirty="0">
                <a:ea typeface="ＭＳ Ｐゴシック" panose="020B0600070205080204" pitchFamily="34" charset="-128"/>
              </a:rPr>
              <a:t>Unequal variance: Games-Howell</a:t>
            </a:r>
            <a:endParaRPr lang="el-GR" altLang="en-US" sz="1600" baseline="-25000" dirty="0"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Cohen </a:t>
            </a:r>
            <a:r>
              <a:rPr lang="fr-FR" dirty="0" err="1" smtClean="0"/>
              <a:t>Chap</a:t>
            </a:r>
            <a:r>
              <a:rPr lang="fr-FR" dirty="0" smtClean="0"/>
              <a:t> 13 - Multiple </a:t>
            </a:r>
            <a:r>
              <a:rPr lang="fr-FR" dirty="0" err="1" smtClean="0"/>
              <a:t>Comparisons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21</a:t>
            </a:fld>
            <a:endParaRPr lang="en-US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8784772" y="3144348"/>
            <a:ext cx="3243942" cy="3600676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3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en-US" b="1" i="1" dirty="0" smtClean="0">
                <a:solidFill>
                  <a:srgbClr val="7030A0"/>
                </a:solidFill>
                <a:latin typeface="Times New Roman" panose="02020603050405020304" pitchFamily="18" charset="0"/>
              </a:rPr>
              <a:t>Post hoc</a:t>
            </a:r>
            <a:r>
              <a:rPr lang="en-US" altLang="en-US" b="1" i="1" dirty="0" smtClean="0">
                <a:solidFill>
                  <a:srgbClr val="7030A0"/>
                </a:solidFill>
              </a:rPr>
              <a:t> </a:t>
            </a:r>
            <a:r>
              <a:rPr lang="en-US" altLang="en-US" b="1" dirty="0" smtClean="0">
                <a:solidFill>
                  <a:srgbClr val="7030A0"/>
                </a:solidFill>
              </a:rPr>
              <a:t>tests that rely on </a:t>
            </a:r>
            <a:r>
              <a:rPr lang="en-US" altLang="en-US" b="1" dirty="0" err="1" smtClean="0">
                <a:solidFill>
                  <a:srgbClr val="7030A0"/>
                </a:solidFill>
              </a:rPr>
              <a:t>studentized</a:t>
            </a:r>
            <a:r>
              <a:rPr lang="en-US" altLang="en-US" b="1" dirty="0" smtClean="0">
                <a:solidFill>
                  <a:srgbClr val="7030A0"/>
                </a:solidFill>
              </a:rPr>
              <a:t> range </a:t>
            </a:r>
            <a:r>
              <a:rPr lang="en-US" altLang="en-US" b="1" u="sng" dirty="0" smtClean="0">
                <a:solidFill>
                  <a:srgbClr val="7030A0"/>
                </a:solidFill>
              </a:rPr>
              <a:t>distribution:</a:t>
            </a:r>
          </a:p>
          <a:p>
            <a:pPr marL="128016" lvl="1" indent="0" algn="ctr">
              <a:buNone/>
            </a:pPr>
            <a:r>
              <a:rPr lang="en-US" altLang="en-US" dirty="0" smtClean="0">
                <a:solidFill>
                  <a:srgbClr val="7030A0"/>
                </a:solidFill>
                <a:ea typeface="ＭＳ Ｐゴシック" panose="020B0600070205080204" pitchFamily="34" charset="-128"/>
              </a:rPr>
              <a:t>Tukey HSD</a:t>
            </a:r>
          </a:p>
          <a:p>
            <a:pPr marL="128016" lvl="1" indent="0" algn="ctr">
              <a:buNone/>
            </a:pPr>
            <a:r>
              <a:rPr lang="en-US" altLang="en-US" dirty="0" smtClean="0">
                <a:solidFill>
                  <a:srgbClr val="7030A0"/>
                </a:solidFill>
                <a:ea typeface="ＭＳ Ｐゴシック" panose="020B0600070205080204" pitchFamily="34" charset="-128"/>
              </a:rPr>
              <a:t>Tukey’s b</a:t>
            </a:r>
          </a:p>
          <a:p>
            <a:pPr marL="128016" lvl="1" indent="0" algn="ctr">
              <a:buNone/>
            </a:pPr>
            <a:r>
              <a:rPr lang="en-US" altLang="en-US" dirty="0" smtClean="0">
                <a:solidFill>
                  <a:srgbClr val="7030A0"/>
                </a:solidFill>
                <a:ea typeface="ＭＳ Ｐゴシック" panose="020B0600070205080204" pitchFamily="34" charset="-128"/>
              </a:rPr>
              <a:t>S-N-K </a:t>
            </a:r>
          </a:p>
          <a:p>
            <a:pPr marL="128016" lvl="1" indent="0" algn="ctr">
              <a:buNone/>
            </a:pPr>
            <a:r>
              <a:rPr lang="en-US" altLang="en-US" dirty="0" smtClean="0">
                <a:solidFill>
                  <a:srgbClr val="7030A0"/>
                </a:solidFill>
                <a:ea typeface="ＭＳ Ｐゴシック" panose="020B0600070205080204" pitchFamily="34" charset="-128"/>
              </a:rPr>
              <a:t>Games-Howell</a:t>
            </a:r>
          </a:p>
          <a:p>
            <a:pPr marL="128016" lvl="1" indent="0" algn="ctr">
              <a:buNone/>
            </a:pPr>
            <a:r>
              <a:rPr lang="en-US" altLang="en-US" dirty="0" smtClean="0">
                <a:solidFill>
                  <a:srgbClr val="7030A0"/>
                </a:solidFill>
                <a:ea typeface="ＭＳ Ｐゴシック" panose="020B0600070205080204" pitchFamily="34" charset="-128"/>
              </a:rPr>
              <a:t>REGWQ</a:t>
            </a:r>
          </a:p>
          <a:p>
            <a:pPr marL="128016" lvl="1" indent="0" algn="ctr">
              <a:buNone/>
            </a:pPr>
            <a:r>
              <a:rPr lang="en-US" altLang="en-US" dirty="0" smtClean="0">
                <a:solidFill>
                  <a:srgbClr val="7030A0"/>
                </a:solidFill>
                <a:ea typeface="ＭＳ Ｐゴシック" panose="020B0600070205080204" pitchFamily="34" charset="-128"/>
              </a:rPr>
              <a:t>Duncan</a:t>
            </a:r>
            <a:endParaRPr lang="en-US" altLang="en-US" dirty="0" smtClean="0">
              <a:solidFill>
                <a:srgbClr val="7030A0"/>
              </a:solidFill>
              <a:ea typeface="ＭＳ Ｐゴシック" panose="020B0600070205080204" pitchFamily="34" charset="-128"/>
            </a:endParaRPr>
          </a:p>
        </p:txBody>
      </p:sp>
      <p:graphicFrame>
        <p:nvGraphicFramePr>
          <p:cNvPr id="7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3907782"/>
              </p:ext>
            </p:extLst>
          </p:nvPr>
        </p:nvGraphicFramePr>
        <p:xfrm>
          <a:off x="1926772" y="2298563"/>
          <a:ext cx="1676400" cy="1487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1" name="Equation" r:id="rId3" imgW="787320" imgH="698400" progId="Equation.DSMT4">
                  <p:embed/>
                </p:oleObj>
              </mc:Choice>
              <mc:Fallback>
                <p:oleObj name="Equation" r:id="rId3" imgW="787320" imgH="698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6772" y="2298563"/>
                        <a:ext cx="1676400" cy="1487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19473" y="2442229"/>
            <a:ext cx="3258060" cy="120015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166868" y="2775016"/>
            <a:ext cx="620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3300"/>
                </a:solidFill>
              </a:rPr>
              <a:t>Vs.</a:t>
            </a:r>
            <a:endParaRPr lang="en-US" b="1" dirty="0">
              <a:solidFill>
                <a:srgbClr val="FF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393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7926" y="269530"/>
            <a:ext cx="9720072" cy="1499616"/>
          </a:xfrm>
        </p:spPr>
        <p:txBody>
          <a:bodyPr/>
          <a:lstStyle/>
          <a:p>
            <a:r>
              <a:rPr lang="en-US" dirty="0"/>
              <a:t>Post hoc procedures</a:t>
            </a:r>
            <a:r>
              <a:rPr lang="en-US" dirty="0" smtClean="0"/>
              <a:t>: </a:t>
            </a:r>
            <a:r>
              <a:rPr lang="en-US" dirty="0" err="1" smtClean="0"/>
              <a:t>tukey’s</a:t>
            </a:r>
            <a:r>
              <a:rPr lang="en-US" dirty="0" smtClean="0"/>
              <a:t> </a:t>
            </a:r>
            <a:r>
              <a:rPr lang="en-US" dirty="0" err="1" smtClean="0"/>
              <a:t>hsd</a:t>
            </a:r>
            <a:r>
              <a:rPr lang="en-US" dirty="0" smtClean="0"/>
              <a:t>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1" y="1769146"/>
            <a:ext cx="11625942" cy="4540214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spcAft>
                <a:spcPts val="300"/>
              </a:spcAft>
            </a:pPr>
            <a:r>
              <a:rPr lang="en-US" altLang="en-US" sz="1600" dirty="0"/>
              <a:t>Based on premise that Type I error can be controlled for </a:t>
            </a:r>
            <a:r>
              <a:rPr lang="en-US" altLang="en-US" sz="1600" b="1" dirty="0"/>
              <a:t>comparison involving largest and smallest means</a:t>
            </a:r>
            <a:r>
              <a:rPr lang="en-US" altLang="en-US" sz="1600" dirty="0"/>
              <a:t>, thus controlling error for all</a:t>
            </a:r>
          </a:p>
          <a:p>
            <a:pPr>
              <a:lnSpc>
                <a:spcPct val="120000"/>
              </a:lnSpc>
              <a:spcAft>
                <a:spcPts val="300"/>
              </a:spcAft>
            </a:pPr>
            <a:r>
              <a:rPr lang="en-US" altLang="en-US" sz="1600" dirty="0" smtClean="0">
                <a:solidFill>
                  <a:srgbClr val="FF3300"/>
                </a:solidFill>
              </a:rPr>
              <a:t>Significant </a:t>
            </a:r>
            <a:r>
              <a:rPr lang="en-US" altLang="en-US" sz="1600" dirty="0">
                <a:solidFill>
                  <a:srgbClr val="FF3300"/>
                </a:solidFill>
              </a:rPr>
              <a:t>ANOVA </a:t>
            </a:r>
            <a:r>
              <a:rPr lang="en-US" altLang="en-US" sz="1600" u="sng" dirty="0">
                <a:solidFill>
                  <a:srgbClr val="FF3300"/>
                </a:solidFill>
              </a:rPr>
              <a:t>NOT</a:t>
            </a:r>
            <a:r>
              <a:rPr lang="en-US" altLang="en-US" sz="1600" dirty="0">
                <a:solidFill>
                  <a:srgbClr val="FF3300"/>
                </a:solidFill>
              </a:rPr>
              <a:t> required</a:t>
            </a:r>
          </a:p>
          <a:p>
            <a:pPr>
              <a:lnSpc>
                <a:spcPct val="120000"/>
              </a:lnSpc>
              <a:spcAft>
                <a:spcPts val="300"/>
              </a:spcAft>
            </a:pPr>
            <a:r>
              <a:rPr lang="en-US" altLang="en-US" sz="1600" i="1" dirty="0" err="1" smtClean="0">
                <a:latin typeface="Times New Roman" panose="02020603050405020304" pitchFamily="18" charset="0"/>
              </a:rPr>
              <a:t>q</a:t>
            </a:r>
            <a:r>
              <a:rPr lang="en-US" altLang="en-US" sz="1600" i="1" baseline="-25000" dirty="0" err="1" smtClean="0">
                <a:latin typeface="Times New Roman" panose="02020603050405020304" pitchFamily="18" charset="0"/>
              </a:rPr>
              <a:t>crit</a:t>
            </a:r>
            <a:r>
              <a:rPr lang="en-US" altLang="en-US" sz="1600" i="1" dirty="0" smtClean="0">
                <a:latin typeface="Times New Roman" panose="02020603050405020304" pitchFamily="18" charset="0"/>
              </a:rPr>
              <a:t> </a:t>
            </a:r>
            <a:r>
              <a:rPr lang="en-US" altLang="en-US" sz="1600" dirty="0"/>
              <a:t>based on </a:t>
            </a:r>
            <a:r>
              <a:rPr lang="en-US" altLang="en-US" sz="1600" i="1" dirty="0" err="1">
                <a:latin typeface="Times New Roman" panose="02020603050405020304" pitchFamily="18" charset="0"/>
              </a:rPr>
              <a:t>df</a:t>
            </a:r>
            <a:r>
              <a:rPr lang="en-US" altLang="en-US" sz="1600" i="1" baseline="-25000" dirty="0" err="1">
                <a:latin typeface="Times New Roman" panose="02020603050405020304" pitchFamily="18" charset="0"/>
              </a:rPr>
              <a:t>W</a:t>
            </a:r>
            <a:r>
              <a:rPr lang="en-US" altLang="en-US" sz="1600" dirty="0"/>
              <a:t>, </a:t>
            </a:r>
            <a:r>
              <a:rPr lang="el-G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altLang="en-US" sz="1600" i="1" baseline="-25000" dirty="0">
                <a:latin typeface="Times New Roman" panose="02020603050405020304" pitchFamily="18" charset="0"/>
                <a:cs typeface="Arial" panose="020B0604020202020204" pitchFamily="34" charset="0"/>
              </a:rPr>
              <a:t>EW  </a:t>
            </a:r>
            <a:r>
              <a:rPr lang="en-US" altLang="en-US" sz="1600" dirty="0">
                <a:cs typeface="Arial" panose="020B0604020202020204" pitchFamily="34" charset="0"/>
              </a:rPr>
              <a:t>(table .05), and </a:t>
            </a:r>
            <a:r>
              <a:rPr lang="en-US" altLang="en-US" sz="1600" dirty="0">
                <a:solidFill>
                  <a:srgbClr val="00B050"/>
                </a:solidFill>
              </a:rPr>
              <a:t>largest </a:t>
            </a:r>
            <a:r>
              <a:rPr lang="en-US" altLang="en-US" sz="1600" i="1" dirty="0">
                <a:solidFill>
                  <a:srgbClr val="00B050"/>
                </a:solidFill>
                <a:latin typeface="Times New Roman" panose="02020603050405020304" pitchFamily="18" charset="0"/>
              </a:rPr>
              <a:t>r </a:t>
            </a:r>
            <a:endParaRPr lang="en-US" altLang="en-US" sz="1600" dirty="0">
              <a:solidFill>
                <a:srgbClr val="00B050"/>
              </a:solidFill>
            </a:endParaRPr>
          </a:p>
          <a:p>
            <a:pPr lvl="1">
              <a:lnSpc>
                <a:spcPct val="120000"/>
              </a:lnSpc>
              <a:spcAft>
                <a:spcPts val="300"/>
              </a:spcAft>
            </a:pPr>
            <a:r>
              <a:rPr lang="en-US" altLang="en-US" sz="1400" dirty="0">
                <a:ea typeface="ＭＳ Ｐゴシック" panose="020B0600070205080204" pitchFamily="34" charset="-128"/>
              </a:rPr>
              <a:t>If we had 5 means, all comparisons would be evaluated using </a:t>
            </a:r>
            <a:r>
              <a:rPr lang="en-US" altLang="en-US" sz="1400" i="1" dirty="0" err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q</a:t>
            </a:r>
            <a:r>
              <a:rPr lang="en-US" altLang="en-US" sz="1400" i="1" baseline="-25000" dirty="0" err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crit</a:t>
            </a:r>
            <a:r>
              <a:rPr lang="en-US" altLang="en-US" sz="1400" dirty="0">
                <a:ea typeface="ＭＳ Ｐゴシック" panose="020B0600070205080204" pitchFamily="34" charset="-128"/>
              </a:rPr>
              <a:t> based on </a:t>
            </a:r>
            <a:r>
              <a:rPr lang="en-US" altLang="en-US" sz="1400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r</a:t>
            </a:r>
            <a:r>
              <a:rPr lang="en-US" altLang="en-US" sz="1400" dirty="0">
                <a:ea typeface="ＭＳ Ｐゴシック" panose="020B0600070205080204" pitchFamily="34" charset="-128"/>
              </a:rPr>
              <a:t> = 5</a:t>
            </a:r>
          </a:p>
          <a:p>
            <a:pPr>
              <a:lnSpc>
                <a:spcPct val="120000"/>
              </a:lnSpc>
              <a:spcAft>
                <a:spcPts val="300"/>
              </a:spcAft>
            </a:pPr>
            <a:r>
              <a:rPr lang="en-US" altLang="en-US" sz="1600" i="1" dirty="0" err="1" smtClean="0">
                <a:latin typeface="Times New Roman" panose="02020603050405020304" pitchFamily="18" charset="0"/>
              </a:rPr>
              <a:t>q</a:t>
            </a:r>
            <a:r>
              <a:rPr lang="en-US" altLang="en-US" sz="1600" i="1" baseline="-25000" dirty="0" err="1" smtClean="0">
                <a:latin typeface="Times New Roman" panose="02020603050405020304" pitchFamily="18" charset="0"/>
              </a:rPr>
              <a:t>crit</a:t>
            </a:r>
            <a:r>
              <a:rPr lang="en-US" altLang="en-US" sz="1600" i="1" baseline="-25000" dirty="0" smtClean="0">
                <a:latin typeface="Times New Roman" panose="02020603050405020304" pitchFamily="18" charset="0"/>
              </a:rPr>
              <a:t> </a:t>
            </a:r>
            <a:r>
              <a:rPr lang="en-US" altLang="en-US" sz="1600" dirty="0"/>
              <a:t>compared to</a:t>
            </a:r>
            <a:r>
              <a:rPr lang="en-US" altLang="en-US" sz="1600" i="1" dirty="0">
                <a:latin typeface="Times New Roman" panose="02020603050405020304" pitchFamily="18" charset="0"/>
              </a:rPr>
              <a:t> </a:t>
            </a:r>
            <a:r>
              <a:rPr lang="en-US" altLang="en-US" sz="1600" i="1" dirty="0" err="1">
                <a:latin typeface="Times New Roman" panose="02020603050405020304" pitchFamily="18" charset="0"/>
              </a:rPr>
              <a:t>q</a:t>
            </a:r>
            <a:r>
              <a:rPr lang="en-US" altLang="en-US" sz="1600" i="1" baseline="-25000" dirty="0" err="1">
                <a:latin typeface="Times New Roman" panose="02020603050405020304" pitchFamily="18" charset="0"/>
              </a:rPr>
              <a:t>obt</a:t>
            </a:r>
            <a:endParaRPr lang="en-US" altLang="en-US" sz="1600" i="1" baseline="-25000" dirty="0">
              <a:latin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spcAft>
                <a:spcPts val="300"/>
              </a:spcAft>
            </a:pPr>
            <a:r>
              <a:rPr lang="en-US" altLang="en-US" sz="1400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MS</a:t>
            </a:r>
            <a:r>
              <a:rPr lang="en-US" altLang="en-US" sz="1400" i="1" baseline="-25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W</a:t>
            </a:r>
            <a:r>
              <a:rPr lang="en-US" altLang="en-US" sz="1400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 </a:t>
            </a:r>
            <a:r>
              <a:rPr lang="en-US" altLang="en-US" sz="1400" dirty="0">
                <a:ea typeface="ＭＳ Ｐゴシック" panose="020B0600070205080204" pitchFamily="34" charset="-128"/>
              </a:rPr>
              <a:t>from ANOVA</a:t>
            </a:r>
          </a:p>
          <a:p>
            <a:pPr>
              <a:lnSpc>
                <a:spcPct val="120000"/>
              </a:lnSpc>
              <a:spcAft>
                <a:spcPts val="300"/>
              </a:spcAft>
            </a:pPr>
            <a:r>
              <a:rPr lang="en-US" altLang="en-US" sz="1600" dirty="0"/>
              <a:t>One of most conservative </a:t>
            </a:r>
            <a:r>
              <a:rPr lang="en-US" altLang="en-US" sz="1600" i="1" dirty="0">
                <a:latin typeface="Times New Roman" panose="02020603050405020304" pitchFamily="18" charset="0"/>
              </a:rPr>
              <a:t>post hoc</a:t>
            </a:r>
            <a:r>
              <a:rPr lang="en-US" altLang="en-US" sz="1600" dirty="0"/>
              <a:t> comparisons, good control of </a:t>
            </a:r>
            <a:r>
              <a:rPr lang="el-G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altLang="en-US" sz="1600" i="1" baseline="-25000" dirty="0">
                <a:latin typeface="Times New Roman" panose="02020603050405020304" pitchFamily="18" charset="0"/>
                <a:cs typeface="Arial" panose="020B0604020202020204" pitchFamily="34" charset="0"/>
              </a:rPr>
              <a:t>EW </a:t>
            </a:r>
            <a:endParaRPr lang="en-US" altLang="en-US" sz="1600" dirty="0"/>
          </a:p>
          <a:p>
            <a:pPr>
              <a:lnSpc>
                <a:spcPct val="120000"/>
              </a:lnSpc>
              <a:spcAft>
                <a:spcPts val="300"/>
              </a:spcAft>
            </a:pPr>
            <a:r>
              <a:rPr lang="en-US" altLang="en-US" sz="1600" dirty="0" smtClean="0"/>
              <a:t>Compared </a:t>
            </a:r>
            <a:r>
              <a:rPr lang="en-US" altLang="en-US" sz="1600" dirty="0"/>
              <a:t>to LSD…</a:t>
            </a:r>
          </a:p>
          <a:p>
            <a:pPr lvl="1">
              <a:lnSpc>
                <a:spcPct val="120000"/>
              </a:lnSpc>
              <a:spcAft>
                <a:spcPts val="300"/>
              </a:spcAft>
            </a:pPr>
            <a:r>
              <a:rPr lang="en-US" altLang="en-US" sz="1400" dirty="0">
                <a:ea typeface="ＭＳ Ｐゴシック" panose="020B0600070205080204" pitchFamily="34" charset="-128"/>
              </a:rPr>
              <a:t>HSD </a:t>
            </a:r>
            <a:r>
              <a:rPr lang="en-US" altLang="en-US" sz="1400" u="sng" dirty="0">
                <a:ea typeface="ＭＳ Ｐゴシック" panose="020B0600070205080204" pitchFamily="34" charset="-128"/>
              </a:rPr>
              <a:t>less</a:t>
            </a:r>
            <a:r>
              <a:rPr lang="en-US" altLang="en-US" sz="1400" dirty="0">
                <a:ea typeface="ＭＳ Ｐゴシック" panose="020B0600070205080204" pitchFamily="34" charset="-128"/>
              </a:rPr>
              <a:t> powerful w/ 3 groups (Type II error)</a:t>
            </a:r>
          </a:p>
          <a:p>
            <a:pPr lvl="1">
              <a:lnSpc>
                <a:spcPct val="120000"/>
              </a:lnSpc>
              <a:spcAft>
                <a:spcPts val="300"/>
              </a:spcAft>
            </a:pPr>
            <a:r>
              <a:rPr lang="en-US" altLang="en-US" sz="1400" dirty="0">
                <a:ea typeface="ＭＳ Ｐゴシック" panose="020B0600070205080204" pitchFamily="34" charset="-128"/>
              </a:rPr>
              <a:t>HSD </a:t>
            </a:r>
            <a:r>
              <a:rPr lang="en-US" altLang="en-US" sz="1400" u="sng" dirty="0">
                <a:ea typeface="ＭＳ Ｐゴシック" panose="020B0600070205080204" pitchFamily="34" charset="-128"/>
              </a:rPr>
              <a:t>more</a:t>
            </a:r>
            <a:r>
              <a:rPr lang="en-US" altLang="en-US" sz="1400" dirty="0">
                <a:ea typeface="ＭＳ Ｐゴシック" panose="020B0600070205080204" pitchFamily="34" charset="-128"/>
              </a:rPr>
              <a:t> conservative; less</a:t>
            </a:r>
          </a:p>
          <a:p>
            <a:pPr lvl="1">
              <a:lnSpc>
                <a:spcPct val="120000"/>
              </a:lnSpc>
              <a:spcAft>
                <a:spcPts val="300"/>
              </a:spcAft>
              <a:buNone/>
            </a:pPr>
            <a:r>
              <a:rPr lang="en-US" altLang="en-US" sz="1400" dirty="0">
                <a:ea typeface="ＭＳ Ｐゴシック" panose="020B0600070205080204" pitchFamily="34" charset="-128"/>
              </a:rPr>
              <a:t>	Type I error w/ &gt; 3 groups</a:t>
            </a:r>
          </a:p>
          <a:p>
            <a:pPr>
              <a:lnSpc>
                <a:spcPct val="120000"/>
              </a:lnSpc>
              <a:spcAft>
                <a:spcPts val="300"/>
              </a:spcAft>
            </a:pPr>
            <a:r>
              <a:rPr lang="en-US" altLang="en-US" sz="1600" dirty="0" smtClean="0"/>
              <a:t>Preferred </a:t>
            </a:r>
            <a:r>
              <a:rPr lang="en-US" altLang="en-US" sz="1600" dirty="0"/>
              <a:t>with &gt; 3 </a:t>
            </a:r>
            <a:r>
              <a:rPr lang="en-US" altLang="en-US" sz="1600" dirty="0" smtClean="0"/>
              <a:t>groups</a:t>
            </a:r>
            <a:endParaRPr lang="en-US" sz="11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Cohen </a:t>
            </a:r>
            <a:r>
              <a:rPr lang="fr-FR" dirty="0" err="1" smtClean="0"/>
              <a:t>Chap</a:t>
            </a:r>
            <a:r>
              <a:rPr lang="fr-FR" dirty="0" smtClean="0"/>
              <a:t> 13 - Multiple </a:t>
            </a:r>
            <a:r>
              <a:rPr lang="fr-FR" dirty="0" err="1" smtClean="0"/>
              <a:t>Comparisons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22</a:t>
            </a:fld>
            <a:endParaRPr lang="en-US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6111" y="3737610"/>
            <a:ext cx="2263775" cy="257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5399314" y="5023485"/>
            <a:ext cx="400594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b="1" dirty="0">
                <a:solidFill>
                  <a:srgbClr val="FF00FF"/>
                </a:solidFill>
              </a:rPr>
              <a:t>Fisher’s LSD is most liberal </a:t>
            </a:r>
          </a:p>
          <a:p>
            <a:pPr lvl="4" algn="ctr"/>
            <a:endParaRPr lang="en-US" altLang="en-US" b="1" dirty="0">
              <a:solidFill>
                <a:srgbClr val="FF00FF"/>
              </a:solidFill>
              <a:ea typeface="ＭＳ Ｐゴシック" panose="020B0600070205080204" pitchFamily="34" charset="-128"/>
            </a:endParaRPr>
          </a:p>
          <a:p>
            <a:pPr algn="ctr"/>
            <a:r>
              <a:rPr lang="en-US" altLang="en-US" b="1" dirty="0">
                <a:solidFill>
                  <a:srgbClr val="FF00FF"/>
                </a:solidFill>
              </a:rPr>
              <a:t>Tukey’s HSD is nearly most conservative </a:t>
            </a:r>
          </a:p>
          <a:p>
            <a:pPr lvl="4" algn="ctr"/>
            <a:endParaRPr lang="en-US" altLang="en-US" b="1" dirty="0">
              <a:solidFill>
                <a:srgbClr val="FF00FF"/>
              </a:solidFill>
              <a:ea typeface="ＭＳ Ｐゴシック" panose="020B0600070205080204" pitchFamily="34" charset="-128"/>
            </a:endParaRPr>
          </a:p>
          <a:p>
            <a:pPr algn="ctr"/>
            <a:r>
              <a:rPr lang="en-US" altLang="en-US" b="1" dirty="0">
                <a:solidFill>
                  <a:srgbClr val="FF00FF"/>
                </a:solidFill>
              </a:rPr>
              <a:t>Others are in-between</a:t>
            </a:r>
          </a:p>
        </p:txBody>
      </p:sp>
    </p:spTree>
    <p:extLst>
      <p:ext uri="{BB962C8B-B14F-4D97-AF65-F5344CB8AC3E}">
        <p14:creationId xmlns:p14="http://schemas.microsoft.com/office/powerpoint/2010/main" val="3357771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247759"/>
            <a:ext cx="10416758" cy="1499616"/>
          </a:xfrm>
        </p:spPr>
        <p:txBody>
          <a:bodyPr/>
          <a:lstStyle/>
          <a:p>
            <a:r>
              <a:rPr lang="en-US" dirty="0" smtClean="0"/>
              <a:t>Post hoc: Confidence  intervals: HSD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Cohen Chap 13 - Multiple Comparisons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23</a:t>
            </a:fld>
            <a:endParaRPr lang="en-US"/>
          </a:p>
        </p:txBody>
      </p:sp>
      <p:graphicFrame>
        <p:nvGraphicFramePr>
          <p:cNvPr id="6" name="Object 2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20604072"/>
              </p:ext>
            </p:extLst>
          </p:nvPr>
        </p:nvGraphicFramePr>
        <p:xfrm>
          <a:off x="9724911" y="424755"/>
          <a:ext cx="1291431" cy="11456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4" name="Equation" r:id="rId3" imgW="787320" imgH="698400" progId="Equation.DSMT4">
                  <p:embed/>
                </p:oleObj>
              </mc:Choice>
              <mc:Fallback>
                <p:oleObj name="Equation" r:id="rId3" imgW="787320" imgH="698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24911" y="424755"/>
                        <a:ext cx="1291431" cy="114562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024128" y="1894114"/>
            <a:ext cx="972026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Simultaneous</a:t>
            </a:r>
            <a:r>
              <a:rPr lang="en-US" dirty="0" smtClean="0"/>
              <a:t> Confidence Intervals for all possible pairs of populations means…at the same time!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00B050"/>
                </a:solidFill>
              </a:rPr>
              <a:t>Interval DOES INCLUDS zero  </a:t>
            </a:r>
            <a:r>
              <a:rPr lang="en-US" b="1" dirty="0" smtClean="0">
                <a:solidFill>
                  <a:srgbClr val="00B050"/>
                </a:solidFill>
                <a:sym typeface="Wingdings" panose="05000000000000000000" pitchFamily="2" charset="2"/>
              </a:rPr>
              <a:t> fail to reject H0: means are the same…no difference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00B050"/>
                </a:solidFill>
                <a:sym typeface="Wingdings" panose="05000000000000000000" pitchFamily="2" charset="2"/>
              </a:rPr>
              <a:t>Interval does NOT</a:t>
            </a:r>
            <a:r>
              <a:rPr lang="en-US" b="1" dirty="0">
                <a:solidFill>
                  <a:srgbClr val="00B050"/>
                </a:solidFill>
              </a:rPr>
              <a:t> INCLUDS zero  </a:t>
            </a:r>
            <a:r>
              <a:rPr lang="en-US" b="1" dirty="0">
                <a:solidFill>
                  <a:srgbClr val="00B050"/>
                </a:solidFill>
                <a:sym typeface="Wingdings" panose="05000000000000000000" pitchFamily="2" charset="2"/>
              </a:rPr>
              <a:t> </a:t>
            </a:r>
            <a:r>
              <a:rPr lang="en-US" b="1" dirty="0" smtClean="0">
                <a:solidFill>
                  <a:srgbClr val="00B050"/>
                </a:solidFill>
                <a:sym typeface="Wingdings" panose="05000000000000000000" pitchFamily="2" charset="2"/>
              </a:rPr>
              <a:t>REJECT H0   evidence there IS a DIFFERENCE</a:t>
            </a:r>
            <a:endParaRPr lang="en-US" b="1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2732314" y="2601684"/>
                <a:ext cx="6161314" cy="818366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𝝁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− </m:t>
                      </m:r>
                      <m:sSub>
                        <m:sSubPr>
                          <m:ctrlPr>
                            <a:rPr lang="en-US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𝝁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=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±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𝑀𝑆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𝑊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ra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𝑿</m:t>
                                  </m:r>
                                </m:e>
                                <m:sub>
                                  <m:r>
                                    <a:rPr lang="en-US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acc>
                          <m: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𝑿</m:t>
                                  </m:r>
                                </m:e>
                                <m:sub>
                                  <m:r>
                                    <a:rPr lang="en-US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𝒋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en-US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±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𝑯𝑺𝑫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2314" y="2601684"/>
                <a:ext cx="6161314" cy="818366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2709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7" y="313073"/>
            <a:ext cx="9720072" cy="1499616"/>
          </a:xfrm>
        </p:spPr>
        <p:txBody>
          <a:bodyPr/>
          <a:lstStyle/>
          <a:p>
            <a:r>
              <a:rPr lang="en-US" dirty="0"/>
              <a:t>Post hoc </a:t>
            </a:r>
            <a:r>
              <a:rPr lang="en-US" dirty="0" smtClean="0"/>
              <a:t>procedures: </a:t>
            </a:r>
            <a:r>
              <a:rPr lang="en-US" altLang="en-US" dirty="0" err="1" smtClean="0"/>
              <a:t>Scheffé</a:t>
            </a:r>
            <a:r>
              <a:rPr lang="en-US" altLang="en-US" dirty="0" smtClean="0"/>
              <a:t> </a:t>
            </a:r>
            <a:r>
              <a:rPr lang="en-US" altLang="en-US" dirty="0"/>
              <a:t>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556657"/>
            <a:ext cx="9720072" cy="4752703"/>
          </a:xfrm>
        </p:spPr>
        <p:txBody>
          <a:bodyPr>
            <a:noAutofit/>
          </a:bodyPr>
          <a:lstStyle/>
          <a:p>
            <a:r>
              <a:rPr lang="en-US" altLang="en-US" sz="2400" dirty="0"/>
              <a:t>Most conservative and least powerful</a:t>
            </a:r>
          </a:p>
          <a:p>
            <a:pPr lvl="4"/>
            <a:endParaRPr lang="en-US" altLang="en-US" sz="1600" dirty="0">
              <a:ea typeface="ＭＳ Ｐゴシック" panose="020B0600070205080204" pitchFamily="34" charset="-128"/>
            </a:endParaRPr>
          </a:p>
          <a:p>
            <a:r>
              <a:rPr lang="en-US" altLang="en-US" sz="2400" dirty="0"/>
              <a:t>Uses </a:t>
            </a:r>
            <a:r>
              <a:rPr lang="en-US" altLang="en-US" sz="2400" i="1" dirty="0">
                <a:latin typeface="Times New Roman" panose="02020603050405020304" pitchFamily="18" charset="0"/>
              </a:rPr>
              <a:t>F</a:t>
            </a:r>
            <a:r>
              <a:rPr lang="en-US" altLang="en-US" sz="2400" dirty="0"/>
              <a:t>- rather than </a:t>
            </a:r>
            <a:r>
              <a:rPr lang="en-US" altLang="en-US" sz="2400" i="1" dirty="0">
                <a:latin typeface="Times New Roman" panose="02020603050405020304" pitchFamily="18" charset="0"/>
              </a:rPr>
              <a:t>t</a:t>
            </a:r>
            <a:r>
              <a:rPr lang="en-US" altLang="en-US" sz="2400" dirty="0"/>
              <a:t>-distribution to find critical value</a:t>
            </a:r>
          </a:p>
          <a:p>
            <a:pPr lvl="1"/>
            <a:r>
              <a:rPr lang="en-US" altLang="en-US" sz="2000" b="1" i="1" dirty="0" err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F</a:t>
            </a:r>
            <a:r>
              <a:rPr lang="en-US" altLang="en-US" sz="2000" b="1" i="1" baseline="-25000" dirty="0" err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Scheff</a:t>
            </a:r>
            <a:r>
              <a:rPr lang="en-US" altLang="en-US" sz="2000" b="1" i="1" baseline="-25000" dirty="0" err="1">
                <a:latin typeface="Times New Roman" panose="02020603050405020304" pitchFamily="18" charset="0"/>
                <a:ea typeface="ＭＳ Ｐゴシック" panose="020B0600070205080204" pitchFamily="34" charset="-128"/>
                <a:cs typeface="Arial" panose="020B0604020202020204" pitchFamily="34" charset="0"/>
              </a:rPr>
              <a:t>é</a:t>
            </a:r>
            <a:r>
              <a:rPr lang="en-US" altLang="en-US" sz="2000" b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 </a:t>
            </a:r>
            <a:r>
              <a:rPr lang="en-US" altLang="en-US" sz="2000" b="1" dirty="0">
                <a:ea typeface="ＭＳ Ｐゴシック" panose="020B0600070205080204" pitchFamily="34" charset="-128"/>
              </a:rPr>
              <a:t>= (</a:t>
            </a:r>
            <a:r>
              <a:rPr lang="en-US" altLang="en-US" sz="2000" b="1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k</a:t>
            </a:r>
            <a:r>
              <a:rPr lang="en-US" altLang="en-US" sz="2000" b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-1</a:t>
            </a:r>
            <a:r>
              <a:rPr lang="en-US" altLang="en-US" sz="2000" b="1" dirty="0" smtClean="0">
                <a:ea typeface="ＭＳ Ｐゴシック" panose="020B0600070205080204" pitchFamily="34" charset="-128"/>
              </a:rPr>
              <a:t>)*</a:t>
            </a:r>
            <a:r>
              <a:rPr lang="en-US" altLang="en-US" sz="2000" b="1" i="1" dirty="0" err="1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F</a:t>
            </a:r>
            <a:r>
              <a:rPr lang="en-US" altLang="en-US" sz="2000" b="1" i="1" baseline="-25000" dirty="0" err="1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crit</a:t>
            </a:r>
            <a:r>
              <a:rPr lang="en-US" altLang="en-US" sz="2000" b="1" i="1" dirty="0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 (k</a:t>
            </a:r>
            <a:r>
              <a:rPr lang="en-US" altLang="en-US" sz="2000" b="1" dirty="0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-1</a:t>
            </a:r>
            <a:r>
              <a:rPr lang="en-US" altLang="en-US" sz="2000" b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, </a:t>
            </a:r>
            <a:r>
              <a:rPr lang="en-US" altLang="en-US" sz="2000" b="1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N-k</a:t>
            </a:r>
            <a:r>
              <a:rPr lang="en-US" altLang="en-US" sz="2000" b="1" dirty="0" smtClean="0">
                <a:ea typeface="ＭＳ Ｐゴシック" panose="020B0600070205080204" pitchFamily="34" charset="-128"/>
              </a:rPr>
              <a:t>)</a:t>
            </a:r>
          </a:p>
          <a:p>
            <a:pPr lvl="2">
              <a:lnSpc>
                <a:spcPct val="70000"/>
              </a:lnSpc>
            </a:pPr>
            <a:endParaRPr lang="en-US" altLang="en-US" sz="2000" dirty="0">
              <a:ea typeface="ＭＳ Ｐゴシック" panose="020B0600070205080204" pitchFamily="34" charset="-128"/>
            </a:endParaRPr>
          </a:p>
          <a:p>
            <a:pPr lvl="2">
              <a:lnSpc>
                <a:spcPct val="70000"/>
              </a:lnSpc>
            </a:pPr>
            <a:r>
              <a:rPr lang="en-US" altLang="en-US" sz="1800" dirty="0" err="1" smtClean="0">
                <a:ea typeface="ＭＳ Ｐゴシック" panose="020B0600070205080204" pitchFamily="34" charset="-128"/>
              </a:rPr>
              <a:t>Scheffé</a:t>
            </a:r>
            <a:r>
              <a:rPr lang="en-US" altLang="en-US" sz="1800" dirty="0" smtClean="0">
                <a:ea typeface="ＭＳ Ｐゴシック" panose="020B0600070205080204" pitchFamily="34" charset="-128"/>
              </a:rPr>
              <a:t> </a:t>
            </a:r>
            <a:r>
              <a:rPr lang="en-US" altLang="en-US" sz="1800" dirty="0">
                <a:ea typeface="ＭＳ Ｐゴシック" panose="020B0600070205080204" pitchFamily="34" charset="-128"/>
              </a:rPr>
              <a:t>recommended running his test with </a:t>
            </a:r>
            <a:r>
              <a:rPr lang="el-GR" altLang="en-US" sz="1800" i="1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α</a:t>
            </a:r>
            <a:r>
              <a:rPr lang="en-US" altLang="en-US" sz="1800" i="1" baseline="-25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EW</a:t>
            </a:r>
            <a:r>
              <a:rPr lang="en-US" altLang="en-US" sz="1800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 </a:t>
            </a:r>
            <a:r>
              <a:rPr lang="en-US" altLang="en-US" sz="1800" dirty="0">
                <a:ea typeface="ＭＳ Ｐゴシック" panose="020B0600070205080204" pitchFamily="34" charset="-128"/>
              </a:rPr>
              <a:t>= .10</a:t>
            </a:r>
            <a:endParaRPr lang="en-US" altLang="en-US" sz="1800" i="1" dirty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pPr lvl="1"/>
            <a:r>
              <a:rPr lang="en-US" altLang="en-US" sz="2000" i="1" dirty="0" err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F</a:t>
            </a:r>
            <a:r>
              <a:rPr lang="en-US" altLang="en-US" sz="2000" i="1" baseline="-25000" dirty="0" err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Scheff</a:t>
            </a:r>
            <a:r>
              <a:rPr lang="en-US" altLang="en-US" sz="2000" i="1" baseline="-25000" dirty="0" err="1">
                <a:latin typeface="Times New Roman" panose="02020603050405020304" pitchFamily="18" charset="0"/>
                <a:ea typeface="ＭＳ Ｐゴシック" panose="020B0600070205080204" pitchFamily="34" charset="-128"/>
                <a:cs typeface="Arial" panose="020B0604020202020204" pitchFamily="34" charset="0"/>
              </a:rPr>
              <a:t>é</a:t>
            </a:r>
            <a:r>
              <a:rPr lang="en-US" altLang="en-US" sz="2000" i="1" baseline="-250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en-US" altLang="en-US" sz="2000" dirty="0">
                <a:ea typeface="ＭＳ Ｐゴシック" panose="020B0600070205080204" pitchFamily="34" charset="-128"/>
                <a:cs typeface="Arial" panose="020B0604020202020204" pitchFamily="34" charset="0"/>
              </a:rPr>
              <a:t>is now </a:t>
            </a:r>
            <a:r>
              <a:rPr lang="en-US" altLang="en-US" sz="2000" i="1" dirty="0" err="1">
                <a:latin typeface="Times New Roman" panose="02020603050405020304" pitchFamily="18" charset="0"/>
                <a:ea typeface="ＭＳ Ｐゴシック" panose="020B0600070205080204" pitchFamily="34" charset="-128"/>
                <a:cs typeface="Arial" panose="020B0604020202020204" pitchFamily="34" charset="0"/>
              </a:rPr>
              <a:t>F</a:t>
            </a:r>
            <a:r>
              <a:rPr lang="en-US" altLang="en-US" sz="2000" i="1" baseline="-25000" dirty="0" err="1">
                <a:latin typeface="Times New Roman" panose="02020603050405020304" pitchFamily="18" charset="0"/>
                <a:ea typeface="ＭＳ Ｐゴシック" panose="020B0600070205080204" pitchFamily="34" charset="-128"/>
                <a:cs typeface="Arial" panose="020B0604020202020204" pitchFamily="34" charset="0"/>
              </a:rPr>
              <a:t>crit</a:t>
            </a:r>
            <a:r>
              <a:rPr lang="en-US" altLang="en-US" sz="2000" i="1" baseline="-250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en-US" altLang="en-US" sz="2000" dirty="0">
                <a:ea typeface="ＭＳ Ｐゴシック" panose="020B0600070205080204" pitchFamily="34" charset="-128"/>
                <a:cs typeface="Arial" panose="020B0604020202020204" pitchFamily="34" charset="0"/>
              </a:rPr>
              <a:t>used in testing</a:t>
            </a:r>
            <a:endParaRPr lang="en-US" altLang="en-US" sz="2000" dirty="0">
              <a:ea typeface="ＭＳ Ｐゴシック" panose="020B0600070205080204" pitchFamily="34" charset="-128"/>
            </a:endParaRPr>
          </a:p>
          <a:p>
            <a:pPr lvl="4"/>
            <a:endParaRPr lang="en-US" altLang="en-US" sz="1600" dirty="0">
              <a:ea typeface="ＭＳ Ｐゴシック" panose="020B0600070205080204" pitchFamily="34" charset="-128"/>
            </a:endParaRPr>
          </a:p>
          <a:p>
            <a:r>
              <a:rPr lang="en-US" altLang="en-US" sz="2400" dirty="0"/>
              <a:t>Similar to </a:t>
            </a:r>
            <a:r>
              <a:rPr lang="en-US" altLang="en-US" sz="2400" dirty="0" err="1"/>
              <a:t>Bonferroni</a:t>
            </a:r>
            <a:r>
              <a:rPr lang="en-US" altLang="en-US" sz="2400" dirty="0"/>
              <a:t>; </a:t>
            </a:r>
            <a:r>
              <a:rPr lang="en-US" altLang="en-US" sz="2400" i="1" dirty="0">
                <a:latin typeface="Times New Roman" panose="02020603050405020304" pitchFamily="18" charset="0"/>
              </a:rPr>
              <a:t>α</a:t>
            </a:r>
            <a:r>
              <a:rPr lang="en-US" altLang="en-US" sz="2400" i="1" baseline="-25000" dirty="0">
                <a:latin typeface="Times New Roman" panose="02020603050405020304" pitchFamily="18" charset="0"/>
              </a:rPr>
              <a:t>PC </a:t>
            </a:r>
            <a:r>
              <a:rPr lang="en-US" altLang="en-US" sz="2400" dirty="0"/>
              <a:t>is</a:t>
            </a:r>
            <a:r>
              <a:rPr lang="en-US" altLang="en-US" sz="2400" i="1" dirty="0"/>
              <a:t> </a:t>
            </a:r>
            <a:r>
              <a:rPr lang="en-US" altLang="en-US" sz="2400" dirty="0"/>
              <a:t>computed by determining all possible linear contrasts AND pairwise contrasts</a:t>
            </a:r>
          </a:p>
          <a:p>
            <a:pPr lvl="4"/>
            <a:endParaRPr lang="en-US" altLang="en-US" sz="1600" dirty="0">
              <a:ea typeface="ＭＳ Ｐゴシック" panose="020B0600070205080204" pitchFamily="34" charset="-128"/>
            </a:endParaRPr>
          </a:p>
          <a:p>
            <a:r>
              <a:rPr lang="en-US" altLang="en-US" sz="2400" b="1" dirty="0"/>
              <a:t>Not</a:t>
            </a:r>
            <a:r>
              <a:rPr lang="en-US" altLang="en-US" sz="2400" dirty="0"/>
              <a:t> recommended in most situations</a:t>
            </a:r>
          </a:p>
          <a:p>
            <a:pPr lvl="1"/>
            <a:r>
              <a:rPr lang="en-US" altLang="en-US" sz="2000" dirty="0">
                <a:ea typeface="ＭＳ Ｐゴシック" panose="020B0600070205080204" pitchFamily="34" charset="-128"/>
              </a:rPr>
              <a:t>Only use for </a:t>
            </a:r>
            <a:r>
              <a:rPr lang="en-US" altLang="en-US" sz="2000" b="1" dirty="0">
                <a:ea typeface="ＭＳ Ｐゴシック" panose="020B0600070205080204" pitchFamily="34" charset="-128"/>
              </a:rPr>
              <a:t>complex </a:t>
            </a:r>
            <a:r>
              <a:rPr lang="en-US" altLang="en-US" sz="2000" b="1" i="1" u="sng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post-hoc</a:t>
            </a:r>
            <a:r>
              <a:rPr lang="en-US" altLang="en-US" sz="2000" b="1" dirty="0">
                <a:ea typeface="ＭＳ Ｐゴシック" panose="020B0600070205080204" pitchFamily="34" charset="-128"/>
              </a:rPr>
              <a:t> </a:t>
            </a:r>
            <a:r>
              <a:rPr lang="en-US" altLang="en-US" sz="2000" dirty="0">
                <a:ea typeface="ＭＳ Ｐゴシック" panose="020B0600070205080204" pitchFamily="34" charset="-128"/>
              </a:rPr>
              <a:t>comparisons</a:t>
            </a:r>
          </a:p>
          <a:p>
            <a:pPr lvl="2"/>
            <a:r>
              <a:rPr lang="en-US" altLang="en-US" sz="1800" dirty="0">
                <a:ea typeface="ＭＳ Ｐゴシック" panose="020B0600070205080204" pitchFamily="34" charset="-128"/>
              </a:rPr>
              <a:t>Compare </a:t>
            </a:r>
            <a:r>
              <a:rPr lang="en-US" altLang="en-US" sz="1800" i="1" dirty="0" err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F</a:t>
            </a:r>
            <a:r>
              <a:rPr lang="en-US" altLang="en-US" sz="1800" i="1" baseline="-25000" dirty="0" err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contrast</a:t>
            </a:r>
            <a:r>
              <a:rPr lang="en-US" altLang="en-US" sz="1800" i="1" baseline="-25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 </a:t>
            </a:r>
            <a:r>
              <a:rPr lang="en-US" altLang="en-US" sz="1800" dirty="0">
                <a:ea typeface="ＭＳ Ｐゴシック" panose="020B0600070205080204" pitchFamily="34" charset="-128"/>
              </a:rPr>
              <a:t>to </a:t>
            </a:r>
            <a:r>
              <a:rPr lang="en-US" altLang="en-US" sz="1800" i="1" dirty="0" err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F</a:t>
            </a:r>
            <a:r>
              <a:rPr lang="en-US" altLang="en-US" sz="1800" i="1" baseline="-25000" dirty="0" err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Scheff</a:t>
            </a:r>
            <a:r>
              <a:rPr lang="en-US" altLang="en-US" sz="1800" i="1" baseline="-25000" dirty="0" err="1">
                <a:latin typeface="Times New Roman" panose="02020603050405020304" pitchFamily="18" charset="0"/>
                <a:ea typeface="ＭＳ Ｐゴシック" panose="020B0600070205080204" pitchFamily="34" charset="-128"/>
                <a:cs typeface="Arial" panose="020B0604020202020204" pitchFamily="34" charset="0"/>
              </a:rPr>
              <a:t>é</a:t>
            </a:r>
            <a:endParaRPr lang="en-US" altLang="en-US" sz="1800" i="1" baseline="-25000" dirty="0">
              <a:latin typeface="Times New Roman" panose="02020603050405020304" pitchFamily="18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Cohen Chap 13 - Multiple Comparisons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24</a:t>
            </a:fld>
            <a:endParaRPr lang="en-US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2336" y="497568"/>
            <a:ext cx="1863725" cy="226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51517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7" y="334845"/>
            <a:ext cx="9720072" cy="1499616"/>
          </a:xfrm>
        </p:spPr>
        <p:txBody>
          <a:bodyPr/>
          <a:lstStyle/>
          <a:p>
            <a:r>
              <a:rPr lang="en-US" dirty="0"/>
              <a:t>Post hoc procedures</a:t>
            </a:r>
            <a:r>
              <a:rPr lang="en-US" dirty="0" smtClean="0"/>
              <a:t>: recommendations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632857"/>
            <a:ext cx="9720072" cy="4676503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sz="2400" b="1" u="sng" dirty="0"/>
              <a:t>1 pairwise comparison of interest</a:t>
            </a:r>
          </a:p>
          <a:p>
            <a:pPr lvl="1"/>
            <a:r>
              <a:rPr lang="en-US" altLang="en-US" sz="2000" dirty="0">
                <a:ea typeface="ＭＳ Ｐゴシック" panose="020B0600070205080204" pitchFamily="34" charset="-128"/>
              </a:rPr>
              <a:t>Standard independent-samples </a:t>
            </a:r>
            <a:r>
              <a:rPr lang="en-US" altLang="en-US" sz="2000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t</a:t>
            </a:r>
            <a:r>
              <a:rPr lang="en-US" altLang="en-US" sz="2000" dirty="0">
                <a:ea typeface="ＭＳ Ｐゴシック" panose="020B0600070205080204" pitchFamily="34" charset="-128"/>
              </a:rPr>
              <a:t>-test</a:t>
            </a:r>
          </a:p>
          <a:p>
            <a:pPr lvl="4"/>
            <a:endParaRPr lang="en-US" altLang="en-US" sz="1600" dirty="0">
              <a:ea typeface="ＭＳ Ｐゴシック" panose="020B0600070205080204" pitchFamily="34" charset="-128"/>
            </a:endParaRPr>
          </a:p>
          <a:p>
            <a:r>
              <a:rPr lang="en-US" altLang="en-US" sz="2400" b="1" u="sng" dirty="0"/>
              <a:t>Several pairwise comparisons</a:t>
            </a:r>
          </a:p>
          <a:p>
            <a:pPr lvl="1"/>
            <a:r>
              <a:rPr lang="en-US" altLang="en-US" sz="2000" dirty="0">
                <a:ea typeface="ＭＳ Ｐゴシック" panose="020B0600070205080204" pitchFamily="34" charset="-128"/>
              </a:rPr>
              <a:t>3 </a:t>
            </a:r>
            <a:r>
              <a:rPr lang="en-US" altLang="en-US" sz="2000" dirty="0">
                <a:ea typeface="ＭＳ Ｐゴシック" panose="020B0600070205080204" pitchFamily="34" charset="-128"/>
                <a:sym typeface="Wingdings" panose="05000000000000000000" pitchFamily="2" charset="2"/>
              </a:rPr>
              <a:t> </a:t>
            </a:r>
            <a:r>
              <a:rPr lang="en-US" altLang="en-US" sz="2000" dirty="0">
                <a:ea typeface="ＭＳ Ｐゴシック" panose="020B0600070205080204" pitchFamily="34" charset="-128"/>
              </a:rPr>
              <a:t>LSD</a:t>
            </a:r>
          </a:p>
          <a:p>
            <a:pPr lvl="1"/>
            <a:r>
              <a:rPr lang="en-US" altLang="en-US" sz="2000" dirty="0">
                <a:ea typeface="ＭＳ Ｐゴシック" panose="020B0600070205080204" pitchFamily="34" charset="-128"/>
              </a:rPr>
              <a:t>&gt; 3 </a:t>
            </a:r>
            <a:r>
              <a:rPr lang="en-US" altLang="en-US" sz="2000" dirty="0">
                <a:ea typeface="ＭＳ Ｐゴシック" panose="020B0600070205080204" pitchFamily="34" charset="-128"/>
                <a:sym typeface="Wingdings" panose="05000000000000000000" pitchFamily="2" charset="2"/>
              </a:rPr>
              <a:t></a:t>
            </a:r>
            <a:r>
              <a:rPr lang="en-US" altLang="en-US" sz="2000" dirty="0">
                <a:ea typeface="ＭＳ Ｐゴシック" panose="020B0600070205080204" pitchFamily="34" charset="-128"/>
              </a:rPr>
              <a:t> </a:t>
            </a:r>
            <a:r>
              <a:rPr lang="en-US" altLang="en-US" sz="2000" dirty="0">
                <a:ea typeface="ＭＳ Ｐゴシック" panose="020B0600070205080204" pitchFamily="34" charset="-128"/>
                <a:sym typeface="Wingdings" panose="05000000000000000000" pitchFamily="2" charset="2"/>
              </a:rPr>
              <a:t>HSD </a:t>
            </a:r>
            <a:r>
              <a:rPr lang="en-US" altLang="en-US" sz="2000" dirty="0">
                <a:ea typeface="ＭＳ Ｐゴシック" panose="020B0600070205080204" pitchFamily="34" charset="-128"/>
              </a:rPr>
              <a:t>or other alternatives such as Tukey-b or REGWQ</a:t>
            </a:r>
          </a:p>
          <a:p>
            <a:pPr lvl="1"/>
            <a:r>
              <a:rPr lang="en-US" altLang="en-US" sz="2000" dirty="0">
                <a:ea typeface="ＭＳ Ｐゴシック" panose="020B0600070205080204" pitchFamily="34" charset="-128"/>
              </a:rPr>
              <a:t>Control </a:t>
            </a:r>
            <a:r>
              <a:rPr lang="en-US" altLang="en-US" sz="2000" i="1" dirty="0">
                <a:ea typeface="ＭＳ Ｐゴシック" panose="020B0600070205080204" pitchFamily="34" charset="-128"/>
              </a:rPr>
              <a:t>vs</a:t>
            </a:r>
            <a:r>
              <a:rPr lang="en-US" altLang="en-US" sz="2000" dirty="0">
                <a:ea typeface="ＭＳ Ｐゴシック" panose="020B0600070205080204" pitchFamily="34" charset="-128"/>
              </a:rPr>
              <a:t>. set of </a:t>
            </a:r>
            <a:r>
              <a:rPr lang="en-US" altLang="en-US" sz="2000" dirty="0" err="1">
                <a:ea typeface="ＭＳ Ｐゴシック" panose="020B0600070205080204" pitchFamily="34" charset="-128"/>
              </a:rPr>
              <a:t>Tx</a:t>
            </a:r>
            <a:r>
              <a:rPr lang="en-US" altLang="en-US" sz="2000" dirty="0">
                <a:ea typeface="ＭＳ Ｐゴシック" panose="020B0600070205080204" pitchFamily="34" charset="-128"/>
              </a:rPr>
              <a:t> groups </a:t>
            </a:r>
            <a:r>
              <a:rPr lang="en-US" altLang="en-US" sz="2000" dirty="0">
                <a:ea typeface="ＭＳ Ｐゴシック" panose="020B0600070205080204" pitchFamily="34" charset="-128"/>
                <a:sym typeface="Wingdings" panose="05000000000000000000" pitchFamily="2" charset="2"/>
              </a:rPr>
              <a:t> </a:t>
            </a:r>
            <a:r>
              <a:rPr lang="en-US" altLang="en-US" sz="2000" dirty="0" err="1">
                <a:ea typeface="ＭＳ Ｐゴシック" panose="020B0600070205080204" pitchFamily="34" charset="-128"/>
                <a:sym typeface="Wingdings" panose="05000000000000000000" pitchFamily="2" charset="2"/>
              </a:rPr>
              <a:t>Dunnett’s</a:t>
            </a:r>
            <a:endParaRPr lang="en-US" altLang="en-US" sz="2000" dirty="0">
              <a:ea typeface="ＭＳ Ｐゴシック" panose="020B0600070205080204" pitchFamily="34" charset="-128"/>
            </a:endParaRPr>
          </a:p>
          <a:p>
            <a:pPr lvl="4"/>
            <a:endParaRPr lang="en-US" altLang="en-US" sz="1300" dirty="0">
              <a:ea typeface="ＭＳ Ｐゴシック" panose="020B0600070205080204" pitchFamily="34" charset="-128"/>
            </a:endParaRPr>
          </a:p>
          <a:p>
            <a:r>
              <a:rPr lang="en-US" altLang="en-US" sz="2400" b="1" u="sng" dirty="0"/>
              <a:t>1 complex comparison (linear contrast)</a:t>
            </a:r>
          </a:p>
          <a:p>
            <a:pPr lvl="1"/>
            <a:r>
              <a:rPr lang="en-US" altLang="en-US" sz="2000" dirty="0">
                <a:ea typeface="ＭＳ Ｐゴシック" panose="020B0600070205080204" pitchFamily="34" charset="-128"/>
              </a:rPr>
              <a:t>No adjustment</a:t>
            </a:r>
          </a:p>
          <a:p>
            <a:pPr lvl="4"/>
            <a:endParaRPr lang="en-US" altLang="en-US" sz="1300" dirty="0">
              <a:ea typeface="ＭＳ Ｐゴシック" panose="020B0600070205080204" pitchFamily="34" charset="-128"/>
            </a:endParaRPr>
          </a:p>
          <a:p>
            <a:r>
              <a:rPr lang="en-US" altLang="en-US" sz="2400" b="1" u="sng" dirty="0"/>
              <a:t>Several complex comparisons (linear contrasts)</a:t>
            </a:r>
          </a:p>
          <a:p>
            <a:pPr lvl="1"/>
            <a:r>
              <a:rPr lang="en-US" altLang="en-US" sz="2000" dirty="0">
                <a:ea typeface="ＭＳ Ｐゴシック" panose="020B0600070205080204" pitchFamily="34" charset="-128"/>
              </a:rPr>
              <a:t>Non-orthogonal – </a:t>
            </a:r>
            <a:r>
              <a:rPr lang="en-US" altLang="en-US" sz="2000" dirty="0" err="1">
                <a:ea typeface="ＭＳ Ｐゴシック" panose="020B0600070205080204" pitchFamily="34" charset="-128"/>
              </a:rPr>
              <a:t>Scheff</a:t>
            </a:r>
            <a:r>
              <a:rPr lang="en-US" altLang="en-US" sz="2000" dirty="0" err="1">
                <a:ea typeface="ＭＳ Ｐゴシック" panose="020B0600070205080204" pitchFamily="34" charset="-128"/>
                <a:cs typeface="Arial" panose="020B0604020202020204" pitchFamily="34" charset="0"/>
              </a:rPr>
              <a:t>é</a:t>
            </a:r>
            <a:r>
              <a:rPr lang="en-US" altLang="en-US" sz="2000" dirty="0">
                <a:ea typeface="ＭＳ Ｐゴシック" panose="020B0600070205080204" pitchFamily="34" charset="-128"/>
                <a:cs typeface="Arial" panose="020B0604020202020204" pitchFamily="34" charset="0"/>
              </a:rPr>
              <a:t> test</a:t>
            </a:r>
          </a:p>
          <a:p>
            <a:pPr lvl="1"/>
            <a:r>
              <a:rPr lang="en-US" altLang="en-US" sz="2000" dirty="0">
                <a:ea typeface="ＭＳ Ｐゴシック" panose="020B0600070205080204" pitchFamily="34" charset="-128"/>
              </a:rPr>
              <a:t>Orthogonal – Use more conservative </a:t>
            </a:r>
            <a:r>
              <a:rPr lang="el-GR" altLang="en-US" sz="2000" i="1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α</a:t>
            </a:r>
            <a:r>
              <a:rPr lang="en-US" altLang="en-US" sz="2000" i="1" baseline="-250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Arial" panose="020B0604020202020204" pitchFamily="34" charset="0"/>
              </a:rPr>
              <a:t>PC</a:t>
            </a:r>
            <a:endParaRPr lang="el-GR" altLang="en-US" sz="2000" i="1" baseline="-25000" dirty="0">
              <a:latin typeface="Times New Roman" panose="02020603050405020304" pitchFamily="18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Cohen Chap 13 - Multiple Comparisons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015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269531"/>
            <a:ext cx="9720072" cy="1499616"/>
          </a:xfrm>
        </p:spPr>
        <p:txBody>
          <a:bodyPr/>
          <a:lstStyle/>
          <a:p>
            <a:r>
              <a:rPr lang="en-US" dirty="0" smtClean="0"/>
              <a:t>Analysis of trend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499" y="1981200"/>
            <a:ext cx="10928386" cy="4023360"/>
          </a:xfrm>
        </p:spPr>
        <p:txBody>
          <a:bodyPr/>
          <a:lstStyle/>
          <a:p>
            <a:r>
              <a:rPr lang="en-US" dirty="0" smtClean="0"/>
              <a:t>Try when the independent variable (IV) is highly ordinal or truly underlying continuous</a:t>
            </a:r>
          </a:p>
          <a:p>
            <a:endParaRPr lang="en-US" dirty="0"/>
          </a:p>
          <a:p>
            <a:r>
              <a:rPr lang="en-US" dirty="0" smtClean="0"/>
              <a:t>* LINEAR regression: </a:t>
            </a:r>
          </a:p>
          <a:p>
            <a:pPr lvl="1"/>
            <a:r>
              <a:rPr lang="en-US" dirty="0"/>
              <a:t>Run linear regression with </a:t>
            </a:r>
            <a:r>
              <a:rPr lang="en-US" dirty="0" smtClean="0"/>
              <a:t>the </a:t>
            </a:r>
            <a:r>
              <a:rPr lang="en-US" dirty="0"/>
              <a:t>IV </a:t>
            </a:r>
            <a:r>
              <a:rPr lang="en-US" dirty="0" smtClean="0"/>
              <a:t>as predictor</a:t>
            </a:r>
            <a:endParaRPr lang="en-US" dirty="0"/>
          </a:p>
          <a:p>
            <a:pPr lvl="1"/>
            <a:r>
              <a:rPr lang="en-US" dirty="0"/>
              <a:t>Compare the F-statistic’s p-value for the </a:t>
            </a:r>
            <a:r>
              <a:rPr lang="en-US" dirty="0" smtClean="0"/>
              <a:t>source=regression to the ANOVA source=between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* CURVE-a-linear regression:  </a:t>
            </a:r>
          </a:p>
          <a:p>
            <a:pPr lvl="1"/>
            <a:r>
              <a:rPr lang="en-US" dirty="0" smtClean="0"/>
              <a:t>create a new variable that is = IV variable SQUARED</a:t>
            </a:r>
          </a:p>
          <a:p>
            <a:pPr lvl="1"/>
            <a:r>
              <a:rPr lang="en-US" dirty="0" smtClean="0"/>
              <a:t>Run linear regression with BOTH the original IV &amp; the squared-IV as predictors</a:t>
            </a:r>
          </a:p>
          <a:p>
            <a:pPr lvl="1"/>
            <a:r>
              <a:rPr lang="en-US" dirty="0" smtClean="0"/>
              <a:t>Compare the F-statistic’s p-value for the source=regression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Cohen Chap 13 - Multiple Comparisons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086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334844"/>
            <a:ext cx="9720072" cy="1499616"/>
          </a:xfrm>
        </p:spPr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480457"/>
            <a:ext cx="9720071" cy="4828903"/>
          </a:xfrm>
        </p:spPr>
        <p:txBody>
          <a:bodyPr>
            <a:normAutofit lnSpcReduction="10000"/>
          </a:bodyPr>
          <a:lstStyle/>
          <a:p>
            <a:r>
              <a:rPr lang="en-US" altLang="en-US" dirty="0"/>
              <a:t>Not all researchers agree about best approach/methods</a:t>
            </a:r>
          </a:p>
          <a:p>
            <a:pPr lvl="4"/>
            <a:endParaRPr lang="en-US" altLang="en-US" dirty="0">
              <a:ea typeface="ＭＳ Ｐゴシック" panose="020B0600070205080204" pitchFamily="34" charset="-128"/>
            </a:endParaRPr>
          </a:p>
          <a:p>
            <a:r>
              <a:rPr lang="en-US" altLang="en-US" u="sng" dirty="0"/>
              <a:t>Method selection depends on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Researcher preference (conservative/liberal)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Seriousness of making Type I </a:t>
            </a:r>
            <a:r>
              <a:rPr lang="en-US" altLang="en-US" i="1" dirty="0">
                <a:ea typeface="ＭＳ Ｐゴシック" panose="020B0600070205080204" pitchFamily="34" charset="-128"/>
              </a:rPr>
              <a:t>vs</a:t>
            </a:r>
            <a:r>
              <a:rPr lang="en-US" altLang="en-US" dirty="0">
                <a:ea typeface="ＭＳ Ｐゴシック" panose="020B0600070205080204" pitchFamily="34" charset="-128"/>
              </a:rPr>
              <a:t>. II error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Equal or unequal </a:t>
            </a:r>
            <a:r>
              <a:rPr lang="en-US" altLang="en-US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n</a:t>
            </a:r>
            <a:r>
              <a:rPr lang="en-US" altLang="en-US" dirty="0">
                <a:ea typeface="ＭＳ Ｐゴシック" panose="020B0600070205080204" pitchFamily="34" charset="-128"/>
              </a:rPr>
              <a:t>s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Homo- or heterogeneity of variance</a:t>
            </a:r>
          </a:p>
          <a:p>
            <a:r>
              <a:rPr lang="en-US" altLang="en-US" dirty="0"/>
              <a:t>Can also run mixes of pairwise and complex comparisons</a:t>
            </a:r>
          </a:p>
          <a:p>
            <a:pPr lvl="4">
              <a:lnSpc>
                <a:spcPct val="60000"/>
              </a:lnSpc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r>
              <a:rPr lang="en-US" altLang="en-US" dirty="0"/>
              <a:t>Adjusting </a:t>
            </a:r>
            <a:r>
              <a:rPr lang="el-GR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altLang="en-US" i="1" baseline="-25000" dirty="0">
                <a:latin typeface="Times New Roman" panose="02020603050405020304" pitchFamily="18" charset="0"/>
                <a:cs typeface="Arial" panose="020B0604020202020204" pitchFamily="34" charset="0"/>
              </a:rPr>
              <a:t>PC</a:t>
            </a:r>
            <a:r>
              <a:rPr lang="en-US" altLang="en-US" i="1" dirty="0"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altLang="en-US" dirty="0">
                <a:cs typeface="Arial" panose="020B0604020202020204" pitchFamily="34" charset="0"/>
              </a:rPr>
              <a:t>to </a:t>
            </a:r>
            <a:r>
              <a:rPr lang="en-US" altLang="en-US" sz="4000" dirty="0">
                <a:cs typeface="Arial" panose="020B0604020202020204" pitchFamily="34" charset="0"/>
              </a:rPr>
              <a:t>↓</a:t>
            </a:r>
            <a:r>
              <a:rPr lang="en-US" altLang="en-US" dirty="0">
                <a:cs typeface="Arial" panose="020B0604020202020204" pitchFamily="34" charset="0"/>
              </a:rPr>
              <a:t> </a:t>
            </a:r>
            <a:r>
              <a:rPr lang="en-US" altLang="en-US" i="1" dirty="0">
                <a:latin typeface="Times New Roman" panose="02020603050405020304" pitchFamily="18" charset="0"/>
                <a:cs typeface="Arial" panose="020B0604020202020204" pitchFamily="34" charset="0"/>
              </a:rPr>
              <a:t>p</a:t>
            </a:r>
            <a:r>
              <a:rPr lang="en-US" altLang="en-US" dirty="0">
                <a:cs typeface="Arial" panose="020B0604020202020204" pitchFamily="34" charset="0"/>
              </a:rPr>
              <a:t>(type I error), </a:t>
            </a:r>
            <a:r>
              <a:rPr lang="en-US" altLang="en-US" sz="4000" dirty="0">
                <a:cs typeface="Arial" panose="020B0604020202020204" pitchFamily="34" charset="0"/>
              </a:rPr>
              <a:t>↑</a:t>
            </a:r>
            <a:r>
              <a:rPr lang="en-US" altLang="en-US" dirty="0">
                <a:cs typeface="Arial" panose="020B0604020202020204" pitchFamily="34" charset="0"/>
              </a:rPr>
              <a:t> </a:t>
            </a:r>
            <a:r>
              <a:rPr lang="en-US" altLang="en-US" i="1" dirty="0">
                <a:latin typeface="Times New Roman" panose="02020603050405020304" pitchFamily="18" charset="0"/>
                <a:cs typeface="Arial" panose="020B0604020202020204" pitchFamily="34" charset="0"/>
              </a:rPr>
              <a:t>p</a:t>
            </a:r>
            <a:r>
              <a:rPr lang="en-US" altLang="en-US" dirty="0">
                <a:cs typeface="Arial" panose="020B0604020202020204" pitchFamily="34" charset="0"/>
              </a:rPr>
              <a:t>(Type II error)</a:t>
            </a:r>
            <a:endParaRPr lang="en-US" altLang="en-US" i="1" dirty="0"/>
          </a:p>
          <a:p>
            <a:pPr lvl="1"/>
            <a:r>
              <a:rPr lang="en-US" altLang="en-US" b="1" i="1" dirty="0">
                <a:solidFill>
                  <a:srgbClr val="FF33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a priori </a:t>
            </a:r>
            <a:r>
              <a:rPr lang="en-US" altLang="en-US" b="1" dirty="0">
                <a:solidFill>
                  <a:srgbClr val="FF3300"/>
                </a:solidFill>
                <a:ea typeface="ＭＳ Ｐゴシック" panose="020B0600070205080204" pitchFamily="34" charset="-128"/>
              </a:rPr>
              <a:t>more powerful than </a:t>
            </a:r>
            <a:r>
              <a:rPr lang="en-US" altLang="en-US" b="1" i="1" dirty="0">
                <a:solidFill>
                  <a:srgbClr val="FF33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post hoc</a:t>
            </a:r>
            <a:endParaRPr lang="en-US" altLang="en-US" b="1" dirty="0">
              <a:solidFill>
                <a:srgbClr val="FF3300"/>
              </a:solidFill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pPr lvl="1"/>
            <a:r>
              <a:rPr lang="en-US" altLang="en-US" b="1" i="1" dirty="0">
                <a:solidFill>
                  <a:srgbClr val="FF33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a priori</a:t>
            </a:r>
            <a:r>
              <a:rPr lang="en-US" altLang="en-US" b="1" i="1" dirty="0">
                <a:solidFill>
                  <a:srgbClr val="FF3300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 b="1" dirty="0">
                <a:solidFill>
                  <a:srgbClr val="FF3300"/>
                </a:solidFill>
                <a:ea typeface="ＭＳ Ｐゴシック" panose="020B0600070205080204" pitchFamily="34" charset="-128"/>
              </a:rPr>
              <a:t>are better choice</a:t>
            </a:r>
          </a:p>
          <a:p>
            <a:pPr lvl="2"/>
            <a:r>
              <a:rPr lang="en-US" altLang="en-US" dirty="0">
                <a:ea typeface="ＭＳ Ｐゴシック" panose="020B0600070205080204" pitchFamily="34" charset="-128"/>
              </a:rPr>
              <a:t>Fewer in number; more meaningful</a:t>
            </a:r>
          </a:p>
          <a:p>
            <a:pPr lvl="2"/>
            <a:r>
              <a:rPr lang="en-US" altLang="en-US" dirty="0">
                <a:ea typeface="ＭＳ Ｐゴシック" panose="020B0600070205080204" pitchFamily="34" charset="-128"/>
              </a:rPr>
              <a:t>Forces thinking about analysis in advance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Cohen Chap 13 - Multiple Comparisons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900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Comparison Procedure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 dirty="0"/>
              <a:t>‘Multiple comparison procedures’ used to detect simple or complex differences</a:t>
            </a:r>
          </a:p>
          <a:p>
            <a:pPr lvl="4"/>
            <a:endParaRPr lang="en-US" altLang="en-US" b="1" dirty="0">
              <a:ea typeface="ＭＳ Ｐゴシック" panose="020B0600070205080204" pitchFamily="34" charset="-128"/>
            </a:endParaRPr>
          </a:p>
          <a:p>
            <a:r>
              <a:rPr lang="en-US" altLang="en-US" b="1" dirty="0"/>
              <a:t>Significant omnibus test NOT always necessary</a:t>
            </a:r>
          </a:p>
          <a:p>
            <a:pPr lvl="1"/>
            <a:r>
              <a:rPr lang="en-US" altLang="en-US" b="1" dirty="0">
                <a:ea typeface="ＭＳ Ｐゴシック" panose="020B0600070205080204" pitchFamily="34" charset="-128"/>
              </a:rPr>
              <a:t>Inaccurate when assumptions violated</a:t>
            </a:r>
          </a:p>
          <a:p>
            <a:pPr lvl="1"/>
            <a:r>
              <a:rPr lang="en-US" altLang="en-US" b="1" dirty="0">
                <a:ea typeface="ＭＳ Ｐゴシック" panose="020B0600070205080204" pitchFamily="34" charset="-128"/>
              </a:rPr>
              <a:t>Type II error</a:t>
            </a:r>
          </a:p>
          <a:p>
            <a:pPr lvl="4"/>
            <a:endParaRPr lang="en-US" altLang="en-US" b="1" dirty="0">
              <a:ea typeface="ＭＳ Ｐゴシック" panose="020B0600070205080204" pitchFamily="34" charset="-128"/>
            </a:endParaRPr>
          </a:p>
          <a:p>
            <a:r>
              <a:rPr lang="en-US" altLang="en-US" b="1" dirty="0"/>
              <a:t>OKAY to conduct multiple comparisons when </a:t>
            </a:r>
            <a:r>
              <a:rPr lang="en-US" altLang="en-US" b="1" i="1" dirty="0">
                <a:latin typeface="Times New Roman" panose="02020603050405020304" pitchFamily="18" charset="0"/>
              </a:rPr>
              <a:t>p</a:t>
            </a:r>
            <a:r>
              <a:rPr lang="en-US" altLang="en-US" b="1" dirty="0"/>
              <a:t>-value CLOSE to significance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Cohen Chap 13 - Multiple Comparisons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200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Cohen Chap 13 - Multiple Comparisons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4</a:t>
            </a:fld>
            <a:endParaRPr lang="en-US"/>
          </a:p>
        </p:txBody>
      </p:sp>
      <p:pic>
        <p:nvPicPr>
          <p:cNvPr id="1026" name="Picture 2" descr="http://imgs.xkcd.com/comics/significant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8724"/>
          <a:stretch/>
        </p:blipFill>
        <p:spPr bwMode="auto">
          <a:xfrm>
            <a:off x="346442" y="209688"/>
            <a:ext cx="4403546" cy="2600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imgs.xkcd.com/comics/significant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099" b="25304"/>
          <a:stretch/>
        </p:blipFill>
        <p:spPr bwMode="auto">
          <a:xfrm>
            <a:off x="4842932" y="209688"/>
            <a:ext cx="4300496" cy="6398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imgs.xkcd.com/comics/significant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32" t="74517" r="21742"/>
          <a:stretch/>
        </p:blipFill>
        <p:spPr bwMode="auto">
          <a:xfrm>
            <a:off x="9236372" y="1700384"/>
            <a:ext cx="2730321" cy="3416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4842932" y="209689"/>
            <a:ext cx="864588" cy="16082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689885" y="209687"/>
            <a:ext cx="864588" cy="16082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536325" y="192610"/>
            <a:ext cx="864588" cy="16082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7416656" y="225267"/>
            <a:ext cx="864588" cy="16082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308382" y="225267"/>
            <a:ext cx="864588" cy="16082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4813390" y="1772571"/>
            <a:ext cx="864588" cy="16082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5693974" y="1795241"/>
            <a:ext cx="864588" cy="16082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6552068" y="1772569"/>
            <a:ext cx="864588" cy="16082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7416656" y="1800549"/>
            <a:ext cx="864588" cy="16082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8308382" y="1780222"/>
            <a:ext cx="864588" cy="16082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4846169" y="3429825"/>
            <a:ext cx="864588" cy="16082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5715173" y="3387131"/>
            <a:ext cx="864588" cy="16082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6573267" y="3443039"/>
            <a:ext cx="864588" cy="16082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7437855" y="3392439"/>
            <a:ext cx="864588" cy="16082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8329581" y="3372112"/>
            <a:ext cx="864588" cy="16082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813390" y="5019675"/>
            <a:ext cx="864588" cy="16082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5671210" y="5019675"/>
            <a:ext cx="864588" cy="16082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6540190" y="4997003"/>
            <a:ext cx="864588" cy="16082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7405752" y="5015217"/>
            <a:ext cx="864588" cy="16082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8329581" y="5004656"/>
            <a:ext cx="864588" cy="16082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909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xit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22" presetClass="exit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xit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750"/>
                            </p:stCondLst>
                            <p:childTnLst>
                              <p:par>
                                <p:cTn id="21" presetID="22" presetClass="exit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22" presetClass="exit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250"/>
                            </p:stCondLst>
                            <p:childTnLst>
                              <p:par>
                                <p:cTn id="29" presetID="22" presetClass="exit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0"/>
                            </p:stCondLst>
                            <p:childTnLst>
                              <p:par>
                                <p:cTn id="33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500"/>
                            </p:stCondLst>
                            <p:childTnLst>
                              <p:par>
                                <p:cTn id="37" presetID="22" presetClass="exit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250"/>
                            </p:stCondLst>
                            <p:childTnLst>
                              <p:par>
                                <p:cTn id="41" presetID="22" presetClass="exit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7000"/>
                            </p:stCondLst>
                            <p:childTnLst>
                              <p:par>
                                <p:cTn id="45" presetID="22" presetClass="exit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4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7750"/>
                            </p:stCondLst>
                            <p:childTnLst>
                              <p:par>
                                <p:cTn id="49" presetID="22" presetClass="exit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5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8500"/>
                            </p:stCondLst>
                            <p:childTnLst>
                              <p:par>
                                <p:cTn id="53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5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9000"/>
                            </p:stCondLst>
                            <p:childTnLst>
                              <p:par>
                                <p:cTn id="57" presetID="22" presetClass="exit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5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9750"/>
                            </p:stCondLst>
                            <p:childTnLst>
                              <p:par>
                                <p:cTn id="61" presetID="22" presetClass="exit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500"/>
                            </p:stCondLst>
                            <p:childTnLst>
                              <p:par>
                                <p:cTn id="65" presetID="22" presetClass="exit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1250"/>
                            </p:stCondLst>
                            <p:childTnLst>
                              <p:par>
                                <p:cTn id="69" presetID="22" presetClass="exit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7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2000"/>
                            </p:stCondLst>
                            <p:childTnLst>
                              <p:par>
                                <p:cTn id="73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7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2500"/>
                            </p:stCondLst>
                            <p:childTnLst>
                              <p:par>
                                <p:cTn id="77" presetID="22" presetClass="exit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7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3250"/>
                            </p:stCondLst>
                            <p:childTnLst>
                              <p:par>
                                <p:cTn id="81" presetID="22" presetClass="exit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8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8" dur="2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7" y="314760"/>
            <a:ext cx="9720072" cy="1499616"/>
          </a:xfrm>
        </p:spPr>
        <p:txBody>
          <a:bodyPr/>
          <a:lstStyle/>
          <a:p>
            <a:r>
              <a:rPr lang="en-US" dirty="0" smtClean="0"/>
              <a:t>Error </a:t>
            </a:r>
            <a:r>
              <a:rPr lang="en-US" dirty="0" err="1" smtClean="0"/>
              <a:t>RAtes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3571" y="256622"/>
            <a:ext cx="4977429" cy="1443390"/>
          </a:xfrm>
        </p:spPr>
        <p:txBody>
          <a:bodyPr>
            <a:normAutofit lnSpcReduction="10000"/>
          </a:bodyPr>
          <a:lstStyle/>
          <a:p>
            <a:r>
              <a:rPr lang="el-GR" altLang="en-US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altLang="en-US" sz="3200" b="1" i="1" dirty="0">
                <a:latin typeface="Times New Roman" panose="02020603050405020304" pitchFamily="18" charset="0"/>
              </a:rPr>
              <a:t> = p</a:t>
            </a:r>
            <a:r>
              <a:rPr lang="en-US" altLang="en-US" sz="3200" b="1" dirty="0"/>
              <a:t>(Type I error) </a:t>
            </a:r>
          </a:p>
          <a:p>
            <a:pPr lvl="1"/>
            <a:r>
              <a:rPr lang="en-US" altLang="en-US" sz="2800" b="1" dirty="0">
                <a:ea typeface="ＭＳ Ｐゴシック" panose="020B0600070205080204" pitchFamily="34" charset="-128"/>
              </a:rPr>
              <a:t>Determined in study design</a:t>
            </a:r>
          </a:p>
          <a:p>
            <a:pPr lvl="1"/>
            <a:r>
              <a:rPr lang="en-US" altLang="en-US" sz="2800" b="1" dirty="0">
                <a:ea typeface="ＭＳ Ｐゴシック" panose="020B0600070205080204" pitchFamily="34" charset="-128"/>
                <a:cs typeface="Times New Roman" panose="02020603050405020304" pitchFamily="18" charset="0"/>
              </a:rPr>
              <a:t>Generally, </a:t>
            </a:r>
            <a:r>
              <a:rPr lang="el-GR" altLang="en-US" sz="2800" b="1" i="1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α</a:t>
            </a:r>
            <a:r>
              <a:rPr lang="en-US" altLang="en-US" sz="2800" b="1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en-US" sz="2800" b="1" dirty="0">
                <a:ea typeface="ＭＳ Ｐゴシック" panose="020B0600070205080204" pitchFamily="34" charset="-128"/>
                <a:cs typeface="Arial" panose="020B0604020202020204" pitchFamily="34" charset="0"/>
              </a:rPr>
              <a:t>= .01, .05, or .10 </a:t>
            </a:r>
          </a:p>
          <a:p>
            <a:pPr lvl="4"/>
            <a:endParaRPr lang="en-US" altLang="en-US" sz="2000" b="1" dirty="0"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lvl="1"/>
            <a:endParaRPr lang="en-US" altLang="en-US" sz="2800" b="1" dirty="0"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lvl="1"/>
            <a:endParaRPr lang="en-US" altLang="en-US" sz="2800" b="1" dirty="0" smtClean="0"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Cohen Chap 13 - Multiple Comparisons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5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24127" y="3309870"/>
            <a:ext cx="881196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800" b="1" u="sng" dirty="0" err="1">
                <a:solidFill>
                  <a:srgbClr val="7030A0"/>
                </a:solidFill>
                <a:cs typeface="Arial" panose="020B0604020202020204" pitchFamily="34" charset="0"/>
              </a:rPr>
              <a:t>Experimentwise</a:t>
            </a:r>
            <a:r>
              <a:rPr lang="en-US" altLang="en-US" sz="2800" b="1" u="sng" dirty="0">
                <a:solidFill>
                  <a:srgbClr val="7030A0"/>
                </a:solidFill>
                <a:cs typeface="Arial" panose="020B0604020202020204" pitchFamily="34" charset="0"/>
              </a:rPr>
              <a:t> (</a:t>
            </a:r>
            <a:r>
              <a:rPr lang="el-GR" altLang="en-US" sz="2800" b="1" i="1" u="sng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altLang="en-US" sz="2800" b="1" i="1" u="sng" baseline="-25000" dirty="0">
                <a:solidFill>
                  <a:srgbClr val="7030A0"/>
                </a:solidFill>
                <a:latin typeface="Times New Roman" panose="02020603050405020304" pitchFamily="18" charset="0"/>
              </a:rPr>
              <a:t>EW</a:t>
            </a:r>
            <a:r>
              <a:rPr lang="en-US" altLang="en-US" sz="2800" b="1" u="sng" dirty="0" smtClean="0">
                <a:solidFill>
                  <a:srgbClr val="7030A0"/>
                </a:solidFill>
                <a:cs typeface="Arial" panose="020B0604020202020204" pitchFamily="34" charset="0"/>
              </a:rPr>
              <a:t>)</a:t>
            </a:r>
            <a:endParaRPr lang="en-US" altLang="en-US" sz="2800" b="1" u="sng" dirty="0">
              <a:solidFill>
                <a:srgbClr val="7030A0"/>
              </a:solidFill>
              <a:cs typeface="Arial" panose="020B0604020202020204" pitchFamily="34" charset="0"/>
            </a:endParaRPr>
          </a:p>
          <a:p>
            <a:pPr lvl="1"/>
            <a:r>
              <a:rPr lang="en-US" altLang="en-US" sz="2800" i="1" dirty="0">
                <a:solidFill>
                  <a:srgbClr val="7030A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p</a:t>
            </a:r>
            <a:r>
              <a:rPr lang="en-US" altLang="en-US" sz="2800" dirty="0">
                <a:solidFill>
                  <a:srgbClr val="7030A0"/>
                </a:solidFill>
                <a:ea typeface="ＭＳ Ｐゴシック" panose="020B0600070205080204" pitchFamily="34" charset="-128"/>
              </a:rPr>
              <a:t>( </a:t>
            </a:r>
            <a:r>
              <a:rPr lang="en-US" altLang="en-US" sz="2800" dirty="0">
                <a:solidFill>
                  <a:srgbClr val="7030A0"/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≥</a:t>
            </a:r>
            <a:r>
              <a:rPr lang="en-US" altLang="en-US" sz="2800" dirty="0">
                <a:solidFill>
                  <a:srgbClr val="7030A0"/>
                </a:solidFill>
                <a:ea typeface="ＭＳ Ｐゴシック" panose="020B0600070205080204" pitchFamily="34" charset="-128"/>
              </a:rPr>
              <a:t> 1 Type I error for </a:t>
            </a:r>
            <a:r>
              <a:rPr lang="en-US" altLang="en-US" sz="2800" u="sng" dirty="0">
                <a:solidFill>
                  <a:srgbClr val="7030A0"/>
                </a:solidFill>
                <a:ea typeface="ＭＳ Ｐゴシック" panose="020B0600070205080204" pitchFamily="34" charset="-128"/>
              </a:rPr>
              <a:t>all</a:t>
            </a:r>
            <a:r>
              <a:rPr lang="en-US" altLang="en-US" sz="2800" dirty="0">
                <a:solidFill>
                  <a:srgbClr val="7030A0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 sz="2800" dirty="0" smtClean="0">
                <a:solidFill>
                  <a:srgbClr val="7030A0"/>
                </a:solidFill>
                <a:ea typeface="ＭＳ Ｐゴシック" panose="020B0600070205080204" pitchFamily="34" charset="-128"/>
              </a:rPr>
              <a:t>comparisons</a:t>
            </a:r>
            <a:r>
              <a:rPr lang="en-US" altLang="en-US" sz="2800" dirty="0">
                <a:solidFill>
                  <a:srgbClr val="7030A0"/>
                </a:solidFill>
                <a:ea typeface="ＭＳ Ｐゴシック" panose="020B0600070205080204" pitchFamily="34" charset="-128"/>
              </a:rPr>
              <a:t>)</a:t>
            </a:r>
          </a:p>
          <a:p>
            <a:pPr lvl="4"/>
            <a:endParaRPr lang="en-US" altLang="en-US" sz="2800" b="1" dirty="0">
              <a:solidFill>
                <a:srgbClr val="7030A0"/>
              </a:solidFill>
              <a:ea typeface="ＭＳ Ｐゴシック" panose="020B0600070205080204" pitchFamily="34" charset="-128"/>
            </a:endParaRPr>
          </a:p>
          <a:p>
            <a:r>
              <a:rPr lang="en-US" altLang="en-US" sz="2800" b="1" u="sng" dirty="0">
                <a:solidFill>
                  <a:srgbClr val="00B050"/>
                </a:solidFill>
              </a:rPr>
              <a:t>Relationship between </a:t>
            </a:r>
            <a:r>
              <a:rPr lang="el-GR" altLang="en-US" sz="2800" b="1" i="1" u="sng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altLang="en-US" sz="2800" b="1" i="1" u="sng" baseline="-25000" dirty="0">
                <a:solidFill>
                  <a:srgbClr val="00B050"/>
                </a:solidFill>
                <a:latin typeface="Times New Roman" panose="02020603050405020304" pitchFamily="18" charset="0"/>
              </a:rPr>
              <a:t>PC</a:t>
            </a:r>
            <a:r>
              <a:rPr lang="en-US" altLang="en-US" sz="2800" b="1" u="sng" dirty="0">
                <a:solidFill>
                  <a:srgbClr val="00B050"/>
                </a:solidFill>
              </a:rPr>
              <a:t> and </a:t>
            </a:r>
            <a:r>
              <a:rPr lang="el-GR" altLang="en-US" sz="2800" b="1" i="1" u="sng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altLang="en-US" sz="2800" b="1" i="1" u="sng" baseline="-25000" dirty="0">
                <a:solidFill>
                  <a:srgbClr val="00B050"/>
                </a:solidFill>
                <a:latin typeface="Times New Roman" panose="02020603050405020304" pitchFamily="18" charset="0"/>
              </a:rPr>
              <a:t>EW</a:t>
            </a:r>
            <a:endParaRPr lang="en-US" altLang="en-US" sz="2800" b="1" u="sng" dirty="0">
              <a:solidFill>
                <a:srgbClr val="00B050"/>
              </a:solidFill>
            </a:endParaRPr>
          </a:p>
          <a:p>
            <a:pPr lvl="1"/>
            <a:r>
              <a:rPr lang="el-GR" altLang="en-US" sz="2800" i="1" dirty="0">
                <a:solidFill>
                  <a:srgbClr val="00B05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α</a:t>
            </a:r>
            <a:r>
              <a:rPr lang="en-US" altLang="en-US" sz="2800" i="1" baseline="-25000" dirty="0">
                <a:solidFill>
                  <a:srgbClr val="00B05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EW</a:t>
            </a:r>
            <a:r>
              <a:rPr lang="en-US" altLang="en-US" sz="2800" dirty="0">
                <a:solidFill>
                  <a:srgbClr val="00B05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 = 1 – (1 – </a:t>
            </a:r>
            <a:r>
              <a:rPr lang="el-GR" altLang="en-US" sz="2800" i="1" dirty="0">
                <a:solidFill>
                  <a:srgbClr val="00B05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α</a:t>
            </a:r>
            <a:r>
              <a:rPr lang="en-US" altLang="en-US" sz="2800" i="1" baseline="-25000" dirty="0">
                <a:solidFill>
                  <a:srgbClr val="00B05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PC</a:t>
            </a:r>
            <a:r>
              <a:rPr lang="en-US" altLang="en-US" sz="2800" dirty="0">
                <a:solidFill>
                  <a:srgbClr val="00B05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)</a:t>
            </a:r>
            <a:r>
              <a:rPr lang="en-US" altLang="en-US" sz="2800" i="1" baseline="30000" dirty="0">
                <a:solidFill>
                  <a:srgbClr val="00B05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c</a:t>
            </a:r>
          </a:p>
          <a:p>
            <a:pPr lvl="2"/>
            <a:r>
              <a:rPr lang="en-US" altLang="en-US" sz="2800" i="1" dirty="0">
                <a:solidFill>
                  <a:srgbClr val="00B05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c</a:t>
            </a:r>
            <a:r>
              <a:rPr lang="en-US" altLang="en-US" sz="2800" dirty="0">
                <a:solidFill>
                  <a:srgbClr val="00B050"/>
                </a:solidFill>
                <a:ea typeface="ＭＳ Ｐゴシック" panose="020B0600070205080204" pitchFamily="34" charset="-128"/>
              </a:rPr>
              <a:t> = Number of comparisons</a:t>
            </a:r>
            <a:endParaRPr lang="en-US" altLang="en-US" sz="2800" dirty="0">
              <a:solidFill>
                <a:srgbClr val="00B050"/>
              </a:solidFill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pPr lvl="2"/>
            <a:r>
              <a:rPr lang="en-US" altLang="en-US" sz="2800" dirty="0">
                <a:solidFill>
                  <a:srgbClr val="00B05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(1 – </a:t>
            </a:r>
            <a:r>
              <a:rPr lang="el-GR" altLang="en-US" sz="2800" i="1" dirty="0">
                <a:solidFill>
                  <a:srgbClr val="00B05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α</a:t>
            </a:r>
            <a:r>
              <a:rPr lang="en-US" altLang="en-US" sz="2800" i="1" baseline="-25000" dirty="0">
                <a:solidFill>
                  <a:srgbClr val="00B05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PC</a:t>
            </a:r>
            <a:r>
              <a:rPr lang="en-US" altLang="en-US" sz="2800" dirty="0">
                <a:solidFill>
                  <a:srgbClr val="00B05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)</a:t>
            </a:r>
            <a:r>
              <a:rPr lang="en-US" altLang="en-US" sz="2800" i="1" baseline="30000" dirty="0">
                <a:solidFill>
                  <a:srgbClr val="00B05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c</a:t>
            </a:r>
            <a:r>
              <a:rPr lang="en-US" altLang="en-US" sz="2800" baseline="-25000" dirty="0">
                <a:solidFill>
                  <a:srgbClr val="00B050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 sz="2800" dirty="0">
                <a:solidFill>
                  <a:srgbClr val="00B050"/>
                </a:solidFill>
                <a:ea typeface="ＭＳ Ｐゴシック" panose="020B0600070205080204" pitchFamily="34" charset="-128"/>
              </a:rPr>
              <a:t>= </a:t>
            </a:r>
            <a:r>
              <a:rPr lang="en-US" altLang="en-US" sz="2800" i="1" dirty="0">
                <a:solidFill>
                  <a:srgbClr val="00B05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p</a:t>
            </a:r>
            <a:r>
              <a:rPr lang="en-US" altLang="en-US" sz="2800" dirty="0">
                <a:solidFill>
                  <a:srgbClr val="00B050"/>
                </a:solidFill>
                <a:ea typeface="ＭＳ Ｐゴシック" panose="020B0600070205080204" pitchFamily="34" charset="-128"/>
              </a:rPr>
              <a:t>(NOT making Type I error over </a:t>
            </a:r>
            <a:r>
              <a:rPr lang="en-US" altLang="en-US" sz="2800" i="1" dirty="0">
                <a:solidFill>
                  <a:srgbClr val="00B05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c</a:t>
            </a:r>
            <a:r>
              <a:rPr lang="en-US" altLang="en-US" sz="2800" dirty="0">
                <a:solidFill>
                  <a:srgbClr val="00B050"/>
                </a:solidFill>
                <a:ea typeface="ＭＳ Ｐゴシック" panose="020B0600070205080204" pitchFamily="34" charset="-128"/>
              </a:rPr>
              <a:t>)</a:t>
            </a:r>
          </a:p>
        </p:txBody>
      </p:sp>
      <p:sp>
        <p:nvSpPr>
          <p:cNvPr id="7" name="Rectangle 6"/>
          <p:cNvSpPr/>
          <p:nvPr/>
        </p:nvSpPr>
        <p:spPr>
          <a:xfrm>
            <a:off x="1031180" y="1523052"/>
            <a:ext cx="6762481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l-GR" altLang="en-US" sz="3200" b="1" i="1" u="sng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altLang="en-US" sz="3200" b="1" u="sng" dirty="0">
                <a:solidFill>
                  <a:srgbClr val="0000FF"/>
                </a:solidFill>
              </a:rPr>
              <a:t> also per comparison error rate (</a:t>
            </a:r>
            <a:r>
              <a:rPr lang="el-GR" altLang="en-US" sz="3200" b="1" i="1" u="sng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altLang="en-US" sz="3200" b="1" i="1" u="sng" baseline="-25000" dirty="0">
                <a:solidFill>
                  <a:srgbClr val="0000FF"/>
                </a:solidFill>
                <a:latin typeface="Times New Roman" panose="02020603050405020304" pitchFamily="18" charset="0"/>
              </a:rPr>
              <a:t>PC</a:t>
            </a:r>
            <a:r>
              <a:rPr lang="en-US" altLang="en-US" sz="3200" b="1" u="sng" dirty="0">
                <a:solidFill>
                  <a:srgbClr val="0000FF"/>
                </a:solidFill>
              </a:rPr>
              <a:t>)</a:t>
            </a:r>
          </a:p>
          <a:p>
            <a:pPr lvl="1"/>
            <a:r>
              <a:rPr lang="el-GR" altLang="en-US" sz="2800" i="1" dirty="0">
                <a:solidFill>
                  <a:srgbClr val="0000FF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α</a:t>
            </a:r>
            <a:r>
              <a:rPr lang="en-US" altLang="en-US" sz="2800" dirty="0">
                <a:solidFill>
                  <a:srgbClr val="0000FF"/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 = </a:t>
            </a:r>
            <a:r>
              <a:rPr lang="el-GR" altLang="en-US" sz="2800" i="1" dirty="0">
                <a:solidFill>
                  <a:srgbClr val="0000FF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α</a:t>
            </a:r>
            <a:r>
              <a:rPr lang="en-US" altLang="en-US" sz="2800" i="1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PC</a:t>
            </a:r>
            <a:endParaRPr lang="en-US" altLang="en-US" sz="2800" dirty="0">
              <a:solidFill>
                <a:srgbClr val="0000FF"/>
              </a:solidFill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lvl="1"/>
            <a:r>
              <a:rPr lang="el-GR" altLang="en-US" sz="2800" i="1" dirty="0">
                <a:solidFill>
                  <a:srgbClr val="0000FF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α</a:t>
            </a:r>
            <a:r>
              <a:rPr lang="en-US" altLang="en-US" sz="2800" i="1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PC</a:t>
            </a:r>
            <a:r>
              <a:rPr lang="en-US" altLang="en-US" sz="2800" dirty="0">
                <a:solidFill>
                  <a:srgbClr val="0000FF"/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 = Error rate for any 1 comparison</a:t>
            </a:r>
          </a:p>
        </p:txBody>
      </p:sp>
    </p:spTree>
    <p:extLst>
      <p:ext uri="{BB962C8B-B14F-4D97-AF65-F5344CB8AC3E}">
        <p14:creationId xmlns:p14="http://schemas.microsoft.com/office/powerpoint/2010/main" val="2898299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rates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</a:pPr>
            <a:r>
              <a:rPr lang="en-US" altLang="en-US" sz="2800" b="1" u="sng" dirty="0"/>
              <a:t>ANOVA with 4 groups</a:t>
            </a:r>
          </a:p>
          <a:p>
            <a:pPr lvl="1">
              <a:lnSpc>
                <a:spcPct val="80000"/>
              </a:lnSpc>
            </a:pPr>
            <a:r>
              <a:rPr lang="en-US" altLang="en-US" sz="2400" b="1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F</a:t>
            </a:r>
            <a:r>
              <a:rPr lang="en-US" altLang="en-US" sz="2400" b="1" dirty="0">
                <a:ea typeface="ＭＳ Ｐゴシック" panose="020B0600070205080204" pitchFamily="34" charset="-128"/>
              </a:rPr>
              <a:t>-statistic is significant</a:t>
            </a:r>
          </a:p>
          <a:p>
            <a:pPr lvl="1">
              <a:lnSpc>
                <a:spcPct val="80000"/>
              </a:lnSpc>
            </a:pPr>
            <a:r>
              <a:rPr lang="en-US" altLang="en-US" sz="2400" b="1" dirty="0">
                <a:ea typeface="ＭＳ Ｐゴシック" panose="020B0600070205080204" pitchFamily="34" charset="-128"/>
              </a:rPr>
              <a:t>Comparing each group with one another</a:t>
            </a:r>
          </a:p>
          <a:p>
            <a:pPr lvl="2">
              <a:lnSpc>
                <a:spcPct val="80000"/>
              </a:lnSpc>
            </a:pPr>
            <a:r>
              <a:rPr lang="en-US" altLang="en-US" sz="2000" b="1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c</a:t>
            </a:r>
            <a:r>
              <a:rPr lang="en-US" altLang="en-US" sz="2000" b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 = 6</a:t>
            </a:r>
          </a:p>
          <a:p>
            <a:pPr lvl="2">
              <a:lnSpc>
                <a:spcPct val="80000"/>
              </a:lnSpc>
            </a:pPr>
            <a:r>
              <a:rPr lang="el-GR" altLang="en-US" sz="2000" b="1" i="1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α</a:t>
            </a:r>
            <a:r>
              <a:rPr lang="en-US" altLang="en-US" sz="2000" b="1" i="1" baseline="-25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PC</a:t>
            </a:r>
            <a:r>
              <a:rPr lang="en-US" altLang="en-US" sz="2000" b="1" dirty="0">
                <a:latin typeface="Times New Roman" panose="02020603050405020304" pitchFamily="18" charset="0"/>
                <a:ea typeface="ＭＳ Ｐゴシック" panose="020B0600070205080204" pitchFamily="34" charset="-128"/>
                <a:cs typeface="Arial" panose="020B0604020202020204" pitchFamily="34" charset="0"/>
              </a:rPr>
              <a:t> = .05</a:t>
            </a:r>
            <a:endParaRPr lang="en-US" altLang="en-US" sz="2000" b="1" baseline="-25000" dirty="0">
              <a:latin typeface="Times New Roman" panose="02020603050405020304" pitchFamily="18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lvl="2">
              <a:lnSpc>
                <a:spcPct val="80000"/>
              </a:lnSpc>
            </a:pPr>
            <a:r>
              <a:rPr lang="el-GR" altLang="en-US" sz="2000" b="1" i="1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α</a:t>
            </a:r>
            <a:r>
              <a:rPr lang="en-US" altLang="en-US" sz="2000" b="1" i="1" baseline="-25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EW</a:t>
            </a:r>
            <a:r>
              <a:rPr lang="en-US" altLang="en-US" sz="2000" b="1" baseline="-250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en-US" altLang="en-US" sz="2000" b="1" dirty="0">
                <a:latin typeface="Times New Roman" panose="02020603050405020304" pitchFamily="18" charset="0"/>
                <a:ea typeface="ＭＳ Ｐゴシック" panose="020B0600070205080204" pitchFamily="34" charset="-128"/>
                <a:cs typeface="Arial" panose="020B0604020202020204" pitchFamily="34" charset="0"/>
              </a:rPr>
              <a:t>= ???</a:t>
            </a:r>
          </a:p>
          <a:p>
            <a:pPr lvl="2">
              <a:lnSpc>
                <a:spcPct val="80000"/>
              </a:lnSpc>
            </a:pPr>
            <a:r>
              <a:rPr lang="el-GR" altLang="en-US" sz="2000" b="1" i="1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α</a:t>
            </a:r>
            <a:r>
              <a:rPr lang="en-US" altLang="en-US" sz="2000" b="1" i="1" baseline="-25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EW</a:t>
            </a:r>
            <a:r>
              <a:rPr lang="en-US" altLang="en-US" sz="2000" b="1" baseline="-250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en-US" altLang="en-US" sz="2000" b="1" dirty="0">
                <a:ea typeface="ＭＳ Ｐゴシック" panose="020B0600070205080204" pitchFamily="34" charset="-128"/>
                <a:cs typeface="Arial" panose="020B0604020202020204" pitchFamily="34" charset="0"/>
              </a:rPr>
              <a:t>when </a:t>
            </a:r>
            <a:r>
              <a:rPr lang="en-US" altLang="en-US" sz="2000" b="1" i="1" dirty="0">
                <a:latin typeface="Times New Roman" panose="02020603050405020304" pitchFamily="18" charset="0"/>
                <a:ea typeface="ＭＳ Ｐゴシック" panose="020B0600070205080204" pitchFamily="34" charset="-128"/>
                <a:cs typeface="Arial" panose="020B0604020202020204" pitchFamily="34" charset="0"/>
              </a:rPr>
              <a:t>c</a:t>
            </a:r>
            <a:r>
              <a:rPr lang="en-US" altLang="en-US" sz="2000" b="1" dirty="0">
                <a:latin typeface="Times New Roman" panose="02020603050405020304" pitchFamily="18" charset="0"/>
                <a:ea typeface="ＭＳ Ｐゴシック" panose="020B0600070205080204" pitchFamily="34" charset="-128"/>
                <a:cs typeface="Arial" panose="020B0604020202020204" pitchFamily="34" charset="0"/>
              </a:rPr>
              <a:t> = 10?</a:t>
            </a:r>
          </a:p>
          <a:p>
            <a:pPr>
              <a:lnSpc>
                <a:spcPct val="80000"/>
              </a:lnSpc>
            </a:pPr>
            <a:endParaRPr lang="en-US" altLang="en-US" sz="1500" b="1" dirty="0"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</a:pPr>
            <a:r>
              <a:rPr lang="en-US" altLang="en-US" sz="2800" b="1" u="sng" dirty="0"/>
              <a:t>3 Options…</a:t>
            </a:r>
          </a:p>
          <a:p>
            <a:pPr lvl="1">
              <a:lnSpc>
                <a:spcPct val="80000"/>
              </a:lnSpc>
            </a:pPr>
            <a:r>
              <a:rPr lang="en-US" altLang="en-US" sz="2400" b="1" dirty="0">
                <a:ea typeface="ＭＳ Ｐゴシック" panose="020B0600070205080204" pitchFamily="34" charset="-128"/>
              </a:rPr>
              <a:t>Ignore </a:t>
            </a:r>
            <a:r>
              <a:rPr lang="el-GR" altLang="en-US" sz="2400" b="1" i="1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α</a:t>
            </a:r>
            <a:r>
              <a:rPr lang="en-US" altLang="en-US" sz="2400" b="1" i="1" baseline="-25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PC</a:t>
            </a:r>
            <a:r>
              <a:rPr lang="en-US" altLang="en-US" sz="2400" b="1" dirty="0">
                <a:ea typeface="ＭＳ Ｐゴシック" panose="020B0600070205080204" pitchFamily="34" charset="-128"/>
                <a:cs typeface="Arial" panose="020B0604020202020204" pitchFamily="34" charset="0"/>
              </a:rPr>
              <a:t> or </a:t>
            </a:r>
            <a:r>
              <a:rPr lang="el-GR" altLang="en-US" sz="2400" b="1" i="1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α</a:t>
            </a:r>
            <a:r>
              <a:rPr lang="en-US" altLang="en-US" sz="2400" b="1" i="1" baseline="-25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EW</a:t>
            </a:r>
            <a:endParaRPr lang="en-US" altLang="en-US" sz="2400" b="1" dirty="0"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lvl="1">
              <a:lnSpc>
                <a:spcPct val="80000"/>
              </a:lnSpc>
            </a:pPr>
            <a:r>
              <a:rPr lang="en-US" altLang="en-US" sz="2400" b="1" dirty="0">
                <a:ea typeface="ＭＳ Ｐゴシック" panose="020B0600070205080204" pitchFamily="34" charset="-128"/>
                <a:cs typeface="Arial" panose="020B0604020202020204" pitchFamily="34" charset="0"/>
              </a:rPr>
              <a:t>Modify </a:t>
            </a:r>
            <a:r>
              <a:rPr lang="el-GR" altLang="en-US" sz="2400" b="1" i="1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α</a:t>
            </a:r>
            <a:r>
              <a:rPr lang="en-US" altLang="en-US" sz="2400" b="1" i="1" baseline="-25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PC</a:t>
            </a:r>
            <a:endParaRPr lang="en-US" altLang="en-US" sz="2400" b="1" dirty="0"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lvl="1">
              <a:lnSpc>
                <a:spcPct val="80000"/>
              </a:lnSpc>
            </a:pPr>
            <a:r>
              <a:rPr lang="en-US" altLang="en-US" sz="2400" b="1" dirty="0">
                <a:ea typeface="ＭＳ Ｐゴシック" panose="020B0600070205080204" pitchFamily="34" charset="-128"/>
                <a:cs typeface="Arial" panose="020B0604020202020204" pitchFamily="34" charset="0"/>
              </a:rPr>
              <a:t>Modify </a:t>
            </a:r>
            <a:r>
              <a:rPr lang="el-GR" altLang="en-US" sz="2400" b="1" i="1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α</a:t>
            </a:r>
            <a:r>
              <a:rPr lang="en-US" altLang="en-US" sz="2400" b="1" i="1" baseline="-25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EW</a:t>
            </a:r>
            <a:r>
              <a:rPr lang="en-US" altLang="en-US" sz="2400" b="1" dirty="0">
                <a:ea typeface="ＭＳ Ｐゴシック" panose="020B0600070205080204" pitchFamily="34" charset="-128"/>
                <a:cs typeface="Arial" panose="020B0604020202020204" pitchFamily="34" charset="0"/>
              </a:rPr>
              <a:t> 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Cohen Chap 13 - Multiple Comparisons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6746" y="1428255"/>
            <a:ext cx="1498997" cy="3958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813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404386" cy="1499616"/>
          </a:xfrm>
        </p:spPr>
        <p:txBody>
          <a:bodyPr/>
          <a:lstStyle/>
          <a:p>
            <a:r>
              <a:rPr lang="en-US" altLang="en-US" sz="5400" b="1" dirty="0" smtClean="0"/>
              <a:t>Comparisons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6042" y="3733107"/>
            <a:ext cx="5420215" cy="2576253"/>
          </a:xfrm>
        </p:spPr>
        <p:txBody>
          <a:bodyPr>
            <a:normAutofit lnSpcReduction="10000"/>
          </a:bodyPr>
          <a:lstStyle/>
          <a:p>
            <a:r>
              <a:rPr lang="en-US" altLang="en-US" dirty="0"/>
              <a:t>Selected </a:t>
            </a:r>
            <a:r>
              <a:rPr lang="en-US" altLang="en-US" b="1" dirty="0"/>
              <a:t>after</a:t>
            </a:r>
            <a:r>
              <a:rPr lang="en-US" altLang="en-US" dirty="0"/>
              <a:t> data collection and analysis</a:t>
            </a:r>
          </a:p>
          <a:p>
            <a:pPr lvl="4"/>
            <a:endParaRPr lang="en-US" altLang="en-US" dirty="0">
              <a:ea typeface="ＭＳ Ｐゴシック" panose="020B0600070205080204" pitchFamily="34" charset="-128"/>
            </a:endParaRPr>
          </a:p>
          <a:p>
            <a:r>
              <a:rPr lang="en-US" altLang="en-US" dirty="0"/>
              <a:t>Used in </a:t>
            </a:r>
            <a:r>
              <a:rPr lang="en-US" altLang="en-US" b="1" dirty="0"/>
              <a:t>exploratory</a:t>
            </a:r>
            <a:r>
              <a:rPr lang="en-US" altLang="en-US" dirty="0"/>
              <a:t> research</a:t>
            </a:r>
          </a:p>
          <a:p>
            <a:pPr lvl="4"/>
            <a:endParaRPr lang="en-US" altLang="en-US" dirty="0">
              <a:ea typeface="ＭＳ Ｐゴシック" panose="020B0600070205080204" pitchFamily="34" charset="-128"/>
            </a:endParaRPr>
          </a:p>
          <a:p>
            <a:r>
              <a:rPr lang="en-US" altLang="en-US" dirty="0"/>
              <a:t>Larger set of or </a:t>
            </a:r>
            <a:r>
              <a:rPr lang="en-US" altLang="en-US" u="sng" dirty="0"/>
              <a:t>all possible</a:t>
            </a:r>
            <a:r>
              <a:rPr lang="en-US" altLang="en-US" dirty="0"/>
              <a:t> comparisons</a:t>
            </a:r>
          </a:p>
          <a:p>
            <a:pPr lvl="4"/>
            <a:endParaRPr lang="en-US" altLang="en-US" dirty="0">
              <a:ea typeface="ＭＳ Ｐゴシック" panose="020B0600070205080204" pitchFamily="34" charset="-128"/>
            </a:endParaRPr>
          </a:p>
          <a:p>
            <a:r>
              <a:rPr lang="en-US" altLang="en-US" dirty="0"/>
              <a:t>Inflated </a:t>
            </a:r>
            <a:r>
              <a:rPr lang="el-GR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altLang="en-US" i="1" baseline="-25000" dirty="0">
                <a:latin typeface="Times New Roman" panose="02020603050405020304" pitchFamily="18" charset="0"/>
              </a:rPr>
              <a:t>EW</a:t>
            </a:r>
            <a:r>
              <a:rPr lang="en-US" altLang="en-US" dirty="0"/>
              <a:t>: Increased </a:t>
            </a:r>
            <a:r>
              <a:rPr lang="en-US" altLang="en-US" i="1" dirty="0">
                <a:latin typeface="Times New Roman" panose="02020603050405020304" pitchFamily="18" charset="0"/>
              </a:rPr>
              <a:t>p</a:t>
            </a:r>
            <a:r>
              <a:rPr lang="en-US" altLang="en-US" dirty="0"/>
              <a:t>(Type I error) 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Cohen Chap 13 - Multiple Comparisons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7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450077" y="2431916"/>
            <a:ext cx="265262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2800" b="1" i="1" u="sng" dirty="0"/>
              <a:t>Post </a:t>
            </a:r>
            <a:r>
              <a:rPr lang="en-US" altLang="en-US" sz="2800" b="1" i="1" u="sng" dirty="0" smtClean="0"/>
              <a:t>hoc</a:t>
            </a:r>
          </a:p>
          <a:p>
            <a:pPr algn="ctr"/>
            <a:r>
              <a:rPr lang="en-US" altLang="en-US" sz="2800" b="1" dirty="0" smtClean="0">
                <a:solidFill>
                  <a:srgbClr val="FF0000"/>
                </a:solidFill>
              </a:rPr>
              <a:t>(</a:t>
            </a:r>
            <a:r>
              <a:rPr lang="en-US" altLang="en-US" sz="2800" b="1" i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a </a:t>
            </a:r>
            <a:r>
              <a:rPr lang="en-US" altLang="en-US" sz="28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posteriori</a:t>
            </a:r>
            <a:r>
              <a:rPr lang="en-US" altLang="en-US" sz="2800" b="1" dirty="0">
                <a:solidFill>
                  <a:srgbClr val="FF0000"/>
                </a:solidFill>
              </a:rPr>
              <a:t>) 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273934" y="1050053"/>
            <a:ext cx="265262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2800" b="1" i="1" u="sng" dirty="0" smtClean="0"/>
              <a:t>Pre Planned</a:t>
            </a:r>
          </a:p>
          <a:p>
            <a:pPr algn="ctr"/>
            <a:r>
              <a:rPr lang="en-US" altLang="en-US" sz="2800" b="1" dirty="0" smtClean="0">
                <a:solidFill>
                  <a:srgbClr val="FF0000"/>
                </a:solidFill>
              </a:rPr>
              <a:t>(</a:t>
            </a:r>
            <a:r>
              <a:rPr lang="en-US" altLang="en-US" sz="2800" b="1" i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a priori</a:t>
            </a:r>
            <a:r>
              <a:rPr lang="en-US" altLang="en-US" sz="2800" b="1" dirty="0" smtClean="0">
                <a:solidFill>
                  <a:srgbClr val="FF0000"/>
                </a:solidFill>
              </a:rPr>
              <a:t>) 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454793" y="2084832"/>
            <a:ext cx="5356207" cy="4431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400" dirty="0"/>
              <a:t>Selected </a:t>
            </a:r>
            <a:r>
              <a:rPr lang="en-US" altLang="en-US" sz="2400" b="1" dirty="0"/>
              <a:t>before data collection</a:t>
            </a:r>
          </a:p>
          <a:p>
            <a:pPr lvl="1"/>
            <a:r>
              <a:rPr lang="en-US" altLang="en-US" sz="2000" dirty="0">
                <a:ea typeface="ＭＳ Ｐゴシック" panose="020B0600070205080204" pitchFamily="34" charset="-128"/>
              </a:rPr>
              <a:t>Follow hypotheses and theory</a:t>
            </a:r>
          </a:p>
          <a:p>
            <a:pPr lvl="4"/>
            <a:endParaRPr lang="en-US" altLang="en-US" sz="1600" dirty="0">
              <a:ea typeface="ＭＳ Ｐゴシック" panose="020B0600070205080204" pitchFamily="34" charset="-128"/>
            </a:endParaRPr>
          </a:p>
          <a:p>
            <a:r>
              <a:rPr lang="en-US" altLang="en-US" sz="2400" b="1" dirty="0"/>
              <a:t>Smaller set </a:t>
            </a:r>
            <a:r>
              <a:rPr lang="en-US" altLang="en-US" sz="2400" dirty="0"/>
              <a:t>of comparisons </a:t>
            </a:r>
          </a:p>
          <a:p>
            <a:pPr lvl="1"/>
            <a:r>
              <a:rPr lang="en-US" altLang="en-US" sz="2000" dirty="0">
                <a:ea typeface="ＭＳ Ｐゴシック" panose="020B0600070205080204" pitchFamily="34" charset="-128"/>
              </a:rPr>
              <a:t>Not </a:t>
            </a:r>
            <a:r>
              <a:rPr lang="en-US" altLang="en-US" sz="2000" u="sng" dirty="0">
                <a:ea typeface="ＭＳ Ｐゴシック" panose="020B0600070205080204" pitchFamily="34" charset="-128"/>
              </a:rPr>
              <a:t>all possible</a:t>
            </a:r>
            <a:r>
              <a:rPr lang="en-US" altLang="en-US" sz="2000" dirty="0">
                <a:ea typeface="ＭＳ Ｐゴシック" panose="020B0600070205080204" pitchFamily="34" charset="-128"/>
              </a:rPr>
              <a:t> </a:t>
            </a:r>
            <a:r>
              <a:rPr lang="en-US" altLang="en-US" sz="2000" dirty="0" smtClean="0">
                <a:ea typeface="ＭＳ Ｐゴシック" panose="020B0600070205080204" pitchFamily="34" charset="-128"/>
              </a:rPr>
              <a:t>combinations</a:t>
            </a:r>
          </a:p>
          <a:p>
            <a:pPr lvl="1"/>
            <a:endParaRPr lang="en-US" altLang="en-US" sz="2000" dirty="0" smtClean="0">
              <a:ea typeface="ＭＳ Ｐゴシック" panose="020B0600070205080204" pitchFamily="34" charset="-128"/>
            </a:endParaRPr>
          </a:p>
          <a:p>
            <a:r>
              <a:rPr lang="el-GR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altLang="en-US" sz="2000" i="1" baseline="-25000" dirty="0">
                <a:latin typeface="Times New Roman" panose="02020603050405020304" pitchFamily="18" charset="0"/>
              </a:rPr>
              <a:t>EW</a:t>
            </a:r>
            <a:r>
              <a:rPr lang="en-US" altLang="en-US" sz="2000" dirty="0"/>
              <a:t> is much smaller than alternatives</a:t>
            </a:r>
          </a:p>
          <a:p>
            <a:pPr lvl="1"/>
            <a:r>
              <a:rPr lang="el-GR" altLang="en-US" sz="2000" i="1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α</a:t>
            </a:r>
            <a:r>
              <a:rPr lang="en-US" altLang="en-US" sz="2000" i="1" baseline="-25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EW</a:t>
            </a:r>
            <a:r>
              <a:rPr lang="en-US" altLang="en-US" sz="2000" dirty="0">
                <a:ea typeface="ＭＳ Ｐゴシック" panose="020B0600070205080204" pitchFamily="34" charset="-128"/>
              </a:rPr>
              <a:t> can slightly exceed </a:t>
            </a:r>
            <a:r>
              <a:rPr lang="el-GR" altLang="en-US" sz="2000" i="1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α</a:t>
            </a:r>
            <a:r>
              <a:rPr lang="en-US" altLang="en-US" sz="2000" dirty="0">
                <a:ea typeface="ＭＳ Ｐゴシック" panose="020B0600070205080204" pitchFamily="34" charset="-128"/>
              </a:rPr>
              <a:t> when planned</a:t>
            </a:r>
          </a:p>
          <a:p>
            <a:pPr lvl="1"/>
            <a:r>
              <a:rPr lang="en-US" altLang="en-US" sz="2000" dirty="0">
                <a:ea typeface="ＭＳ Ｐゴシック" panose="020B0600070205080204" pitchFamily="34" charset="-128"/>
                <a:cs typeface="Arial" panose="020B0604020202020204" pitchFamily="34" charset="0"/>
              </a:rPr>
              <a:t>Adjust when </a:t>
            </a:r>
            <a:r>
              <a:rPr lang="en-US" altLang="en-US" sz="2000" i="1" dirty="0">
                <a:latin typeface="Times New Roman" panose="02020603050405020304" pitchFamily="18" charset="0"/>
                <a:ea typeface="ＭＳ Ｐゴシック" panose="020B0600070205080204" pitchFamily="34" charset="-128"/>
                <a:cs typeface="Arial" panose="020B0604020202020204" pitchFamily="34" charset="0"/>
              </a:rPr>
              <a:t>c</a:t>
            </a:r>
            <a:r>
              <a:rPr lang="en-US" altLang="en-US" sz="2000" dirty="0">
                <a:ea typeface="ＭＳ Ｐゴシック" panose="020B0600070205080204" pitchFamily="34" charset="-128"/>
                <a:cs typeface="Arial" panose="020B0604020202020204" pitchFamily="34" charset="0"/>
              </a:rPr>
              <a:t> is large or includes all possible comparisons?</a:t>
            </a:r>
          </a:p>
          <a:p>
            <a:pPr lvl="4"/>
            <a:endParaRPr lang="en-US" altLang="en-US" sz="2000" dirty="0">
              <a:ea typeface="ＭＳ Ｐゴシック" panose="020B0600070205080204" pitchFamily="34" charset="-128"/>
            </a:endParaRPr>
          </a:p>
          <a:p>
            <a:r>
              <a:rPr lang="en-US" altLang="en-US" sz="2000" dirty="0"/>
              <a:t>Justified conducting ANY </a:t>
            </a:r>
            <a:r>
              <a:rPr lang="en-US" altLang="en-US" sz="2000" u="sng" dirty="0"/>
              <a:t>planned</a:t>
            </a:r>
            <a:r>
              <a:rPr lang="en-US" altLang="en-US" sz="2000" dirty="0"/>
              <a:t> comparison</a:t>
            </a:r>
          </a:p>
          <a:p>
            <a:pPr lvl="1"/>
            <a:r>
              <a:rPr lang="en-US" altLang="en-US" sz="2000" dirty="0">
                <a:ea typeface="ＭＳ Ｐゴシック" panose="020B0600070205080204" pitchFamily="34" charset="-128"/>
              </a:rPr>
              <a:t>ANOVA need NOT be statistically significant</a:t>
            </a:r>
          </a:p>
          <a:p>
            <a:pPr lvl="1"/>
            <a:endParaRPr lang="en-US" altLang="en-US" sz="2000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31122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7493" y="-165899"/>
            <a:ext cx="9720072" cy="1499616"/>
          </a:xfrm>
        </p:spPr>
        <p:txBody>
          <a:bodyPr/>
          <a:lstStyle/>
          <a:p>
            <a:r>
              <a:rPr lang="en-US" dirty="0" smtClean="0"/>
              <a:t>Problems with comparisons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4657" y="972951"/>
            <a:ext cx="11473543" cy="5318760"/>
          </a:xfrm>
        </p:spPr>
        <p:txBody>
          <a:bodyPr>
            <a:normAutofit fontScale="70000" lnSpcReduction="20000"/>
          </a:bodyPr>
          <a:lstStyle/>
          <a:p>
            <a:r>
              <a:rPr lang="en-US" altLang="en-US" sz="2800" dirty="0"/>
              <a:t>Decision to statistically test certain post hoc comparisons made </a:t>
            </a:r>
            <a:r>
              <a:rPr lang="en-US" altLang="en-US" sz="2800" b="1" u="sng" dirty="0"/>
              <a:t>after</a:t>
            </a:r>
            <a:r>
              <a:rPr lang="en-US" altLang="en-US" sz="2800" dirty="0"/>
              <a:t> examining data</a:t>
            </a:r>
          </a:p>
          <a:p>
            <a:pPr lvl="1"/>
            <a:r>
              <a:rPr lang="en-US" altLang="en-US" sz="2400" dirty="0">
                <a:ea typeface="ＭＳ Ｐゴシック" panose="020B0600070205080204" pitchFamily="34" charset="-128"/>
              </a:rPr>
              <a:t>When only ‘most-promising’ comparisons are selected, need to correct for inflated </a:t>
            </a:r>
            <a:r>
              <a:rPr lang="en-US" altLang="en-US" sz="2400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p</a:t>
            </a:r>
            <a:r>
              <a:rPr lang="en-US" altLang="en-US" sz="2400" dirty="0">
                <a:ea typeface="ＭＳ Ｐゴシック" panose="020B0600070205080204" pitchFamily="34" charset="-128"/>
              </a:rPr>
              <a:t>(Type I error)</a:t>
            </a:r>
          </a:p>
          <a:p>
            <a:pPr lvl="1"/>
            <a:r>
              <a:rPr lang="en-US" altLang="en-US" sz="2400" dirty="0">
                <a:ea typeface="ＭＳ Ｐゴシック" panose="020B0600070205080204" pitchFamily="34" charset="-128"/>
              </a:rPr>
              <a:t>Biased sample data often deviates from population</a:t>
            </a:r>
          </a:p>
          <a:p>
            <a:pPr lvl="4"/>
            <a:endParaRPr lang="en-US" altLang="en-US" sz="1800" dirty="0">
              <a:ea typeface="ＭＳ Ｐゴシック" panose="020B0600070205080204" pitchFamily="34" charset="-128"/>
            </a:endParaRPr>
          </a:p>
          <a:p>
            <a:r>
              <a:rPr lang="en-US" altLang="en-US" sz="2800" dirty="0"/>
              <a:t>When </a:t>
            </a:r>
            <a:r>
              <a:rPr lang="en-US" altLang="en-US" sz="2800" u="sng" dirty="0"/>
              <a:t>all</a:t>
            </a:r>
            <a:r>
              <a:rPr lang="en-US" altLang="en-US" sz="2800" dirty="0"/>
              <a:t> possible pairwise comparisons are conducted, </a:t>
            </a:r>
            <a:r>
              <a:rPr lang="en-US" altLang="en-US" sz="2800" i="1" dirty="0">
                <a:latin typeface="Times New Roman" panose="02020603050405020304" pitchFamily="18" charset="0"/>
              </a:rPr>
              <a:t>p</a:t>
            </a:r>
            <a:r>
              <a:rPr lang="en-US" altLang="en-US" sz="2800" dirty="0"/>
              <a:t>(Type I error) or </a:t>
            </a:r>
            <a:r>
              <a:rPr lang="el-GR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altLang="en-US" i="1" baseline="-25000" dirty="0">
                <a:latin typeface="Times New Roman" panose="02020603050405020304" pitchFamily="18" charset="0"/>
              </a:rPr>
              <a:t>EW</a:t>
            </a:r>
            <a:r>
              <a:rPr lang="en-US" altLang="en-US" dirty="0"/>
              <a:t> </a:t>
            </a:r>
            <a:r>
              <a:rPr lang="en-US" altLang="en-US" sz="2800" dirty="0"/>
              <a:t>is same for </a:t>
            </a:r>
            <a:r>
              <a:rPr lang="en-US" altLang="en-US" sz="2800" i="1" dirty="0">
                <a:latin typeface="Times New Roman" panose="02020603050405020304" pitchFamily="18" charset="0"/>
              </a:rPr>
              <a:t>a priori </a:t>
            </a:r>
            <a:r>
              <a:rPr lang="en-US" altLang="en-US" sz="2800" dirty="0"/>
              <a:t>and </a:t>
            </a:r>
            <a:r>
              <a:rPr lang="en-US" altLang="en-US" sz="2800" i="1" dirty="0">
                <a:latin typeface="Times New Roman" panose="02020603050405020304" pitchFamily="18" charset="0"/>
              </a:rPr>
              <a:t>post hoc </a:t>
            </a:r>
            <a:r>
              <a:rPr lang="en-US" altLang="en-US" sz="2800" dirty="0"/>
              <a:t>comparisons</a:t>
            </a:r>
          </a:p>
          <a:p>
            <a:r>
              <a:rPr lang="en-US" altLang="en-US" sz="2800" dirty="0"/>
              <a:t>For example, a significant </a:t>
            </a:r>
            <a:r>
              <a:rPr lang="en-US" altLang="en-US" sz="2800" i="1" dirty="0">
                <a:latin typeface="Times New Roman" panose="02020603050405020304" pitchFamily="18" charset="0"/>
              </a:rPr>
              <a:t>F</a:t>
            </a:r>
            <a:r>
              <a:rPr lang="en-US" altLang="en-US" sz="2800" dirty="0"/>
              <a:t>-statistic is </a:t>
            </a:r>
            <a:r>
              <a:rPr lang="en-US" altLang="en-US" sz="2800" dirty="0" smtClean="0"/>
              <a:t>obtained:</a:t>
            </a:r>
            <a:endParaRPr lang="en-US" altLang="en-US" sz="1800" dirty="0">
              <a:ea typeface="ＭＳ Ｐゴシック" panose="020B0600070205080204" pitchFamily="34" charset="-128"/>
            </a:endParaRPr>
          </a:p>
          <a:p>
            <a:r>
              <a:rPr lang="en-US" altLang="en-US" sz="2800" dirty="0"/>
              <a:t>Assume 20 pairwise comparisons are possible</a:t>
            </a:r>
          </a:p>
          <a:p>
            <a:pPr lvl="1"/>
            <a:r>
              <a:rPr lang="en-US" altLang="en-US" sz="2400" dirty="0">
                <a:ea typeface="ＭＳ Ｐゴシック" panose="020B0600070205080204" pitchFamily="34" charset="-128"/>
              </a:rPr>
              <a:t>But, in population, no significant differences exist</a:t>
            </a:r>
          </a:p>
          <a:p>
            <a:pPr lvl="1"/>
            <a:r>
              <a:rPr lang="en-US" altLang="en-US" sz="2400" dirty="0">
                <a:ea typeface="ＭＳ Ｐゴシック" panose="020B0600070205080204" pitchFamily="34" charset="-128"/>
              </a:rPr>
              <a:t>Made a Type I error obtaining significant </a:t>
            </a:r>
            <a:r>
              <a:rPr lang="en-US" altLang="en-US" sz="2400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F</a:t>
            </a:r>
            <a:r>
              <a:rPr lang="en-US" altLang="en-US" sz="2400" dirty="0">
                <a:ea typeface="ＭＳ Ｐゴシック" panose="020B0600070205080204" pitchFamily="34" charset="-128"/>
              </a:rPr>
              <a:t>-statistic</a:t>
            </a:r>
          </a:p>
          <a:p>
            <a:pPr lvl="1"/>
            <a:r>
              <a:rPr lang="en-US" altLang="en-US" sz="2400" dirty="0">
                <a:ea typeface="ＭＳ Ｐゴシック" panose="020B0600070205080204" pitchFamily="34" charset="-128"/>
              </a:rPr>
              <a:t>However, a </a:t>
            </a:r>
            <a:r>
              <a:rPr lang="en-US" altLang="en-US" sz="2400" i="1" dirty="0">
                <a:ea typeface="ＭＳ Ｐゴシック" panose="020B0600070205080204" pitchFamily="34" charset="-128"/>
              </a:rPr>
              <a:t>post hoc </a:t>
            </a:r>
            <a:r>
              <a:rPr lang="en-US" altLang="en-US" sz="2400" dirty="0">
                <a:ea typeface="ＭＳ Ｐゴシック" panose="020B0600070205080204" pitchFamily="34" charset="-128"/>
              </a:rPr>
              <a:t>comparison using sample data suggests largest and smallest means differ</a:t>
            </a:r>
          </a:p>
          <a:p>
            <a:r>
              <a:rPr lang="en-US" altLang="en-US" sz="2400" dirty="0"/>
              <a:t>If we had conducted 1 </a:t>
            </a:r>
            <a:r>
              <a:rPr lang="en-US" altLang="en-US" sz="2400" u="sng" dirty="0"/>
              <a:t>planned</a:t>
            </a:r>
            <a:r>
              <a:rPr lang="en-US" altLang="en-US" sz="2400" dirty="0"/>
              <a:t> comparison</a:t>
            </a:r>
          </a:p>
          <a:p>
            <a:pPr lvl="1"/>
            <a:r>
              <a:rPr lang="en-US" altLang="en-US" sz="2000" dirty="0">
                <a:ea typeface="ＭＳ Ｐゴシック" panose="020B0600070205080204" pitchFamily="34" charset="-128"/>
              </a:rPr>
              <a:t>1 in 20 chance (</a:t>
            </a:r>
            <a:r>
              <a:rPr lang="el-GR" altLang="en-US" sz="2400" i="1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α</a:t>
            </a:r>
            <a:r>
              <a:rPr lang="en-US" altLang="en-US" sz="2000" dirty="0">
                <a:ea typeface="ＭＳ Ｐゴシック" panose="020B0600070205080204" pitchFamily="34" charset="-128"/>
                <a:cs typeface="Arial" panose="020B0604020202020204" pitchFamily="34" charset="0"/>
              </a:rPr>
              <a:t> = </a:t>
            </a:r>
            <a:r>
              <a:rPr lang="en-US" altLang="en-US" sz="2000" dirty="0">
                <a:ea typeface="ＭＳ Ｐゴシック" panose="020B0600070205080204" pitchFamily="34" charset="-128"/>
              </a:rPr>
              <a:t>.05) of conducting </a:t>
            </a:r>
            <a:r>
              <a:rPr lang="en-US" altLang="en-US" sz="2000" u="sng" dirty="0">
                <a:ea typeface="ＭＳ Ｐゴシック" panose="020B0600070205080204" pitchFamily="34" charset="-128"/>
              </a:rPr>
              <a:t>this</a:t>
            </a:r>
            <a:r>
              <a:rPr lang="en-US" altLang="en-US" sz="2000" dirty="0">
                <a:ea typeface="ＭＳ Ｐゴシック" panose="020B0600070205080204" pitchFamily="34" charset="-128"/>
              </a:rPr>
              <a:t> comparison and making a type I error</a:t>
            </a:r>
          </a:p>
          <a:p>
            <a:r>
              <a:rPr lang="en-US" altLang="en-US" sz="2400" dirty="0" smtClean="0"/>
              <a:t>If </a:t>
            </a:r>
            <a:r>
              <a:rPr lang="en-US" altLang="en-US" sz="2400" dirty="0"/>
              <a:t>we had conducted </a:t>
            </a:r>
            <a:r>
              <a:rPr lang="en-US" altLang="en-US" sz="2400" u="sng" dirty="0"/>
              <a:t>all possible</a:t>
            </a:r>
            <a:r>
              <a:rPr lang="en-US" altLang="en-US" sz="2400" dirty="0"/>
              <a:t> comparisons</a:t>
            </a:r>
          </a:p>
          <a:p>
            <a:pPr lvl="1"/>
            <a:r>
              <a:rPr lang="en-US" altLang="en-US" sz="2000" dirty="0">
                <a:ea typeface="ＭＳ Ｐゴシック" panose="020B0600070205080204" pitchFamily="34" charset="-128"/>
              </a:rPr>
              <a:t>100% chance (</a:t>
            </a:r>
            <a:r>
              <a:rPr lang="el-GR" altLang="en-US" sz="2400" i="1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α</a:t>
            </a:r>
            <a:r>
              <a:rPr lang="en-US" altLang="en-US" sz="2000" dirty="0">
                <a:ea typeface="ＭＳ Ｐゴシック" panose="020B0600070205080204" pitchFamily="34" charset="-128"/>
                <a:cs typeface="Arial" panose="020B0604020202020204" pitchFamily="34" charset="0"/>
              </a:rPr>
              <a:t> = </a:t>
            </a:r>
            <a:r>
              <a:rPr lang="en-US" altLang="en-US" sz="2000" dirty="0">
                <a:ea typeface="ＭＳ Ｐゴシック" panose="020B0600070205080204" pitchFamily="34" charset="-128"/>
              </a:rPr>
              <a:t>1.00) of conducting </a:t>
            </a:r>
            <a:r>
              <a:rPr lang="en-US" altLang="en-US" sz="2000" u="sng" dirty="0">
                <a:ea typeface="ＭＳ Ｐゴシック" panose="020B0600070205080204" pitchFamily="34" charset="-128"/>
              </a:rPr>
              <a:t>this</a:t>
            </a:r>
            <a:r>
              <a:rPr lang="en-US" altLang="en-US" sz="2000" dirty="0">
                <a:ea typeface="ＭＳ Ｐゴシック" panose="020B0600070205080204" pitchFamily="34" charset="-128"/>
              </a:rPr>
              <a:t> comparison and making a type I error</a:t>
            </a:r>
          </a:p>
          <a:p>
            <a:pPr lvl="1"/>
            <a:r>
              <a:rPr lang="en-US" altLang="en-US" sz="2000" dirty="0">
                <a:ea typeface="ＭＳ Ｐゴシック" panose="020B0600070205080204" pitchFamily="34" charset="-128"/>
              </a:rPr>
              <a:t>If researcher decides to make only 1 comparison after looking at data, between largest and smallest means, chance of type I error is still 100%</a:t>
            </a:r>
          </a:p>
          <a:p>
            <a:pPr lvl="2"/>
            <a:r>
              <a:rPr lang="en-US" altLang="en-US" sz="1800" dirty="0">
                <a:ea typeface="ＭＳ Ｐゴシック" panose="020B0600070205080204" pitchFamily="34" charset="-128"/>
              </a:rPr>
              <a:t>All other comparisons have been made ‘in head’ and this is only one of all possible comparisons</a:t>
            </a:r>
          </a:p>
          <a:p>
            <a:pPr lvl="2"/>
            <a:r>
              <a:rPr lang="en-US" altLang="en-US" sz="1800" dirty="0">
                <a:ea typeface="ＭＳ Ｐゴシック" panose="020B0600070205080204" pitchFamily="34" charset="-128"/>
              </a:rPr>
              <a:t>Testing largest </a:t>
            </a:r>
            <a:r>
              <a:rPr lang="en-US" altLang="en-US" sz="1800" i="1" dirty="0">
                <a:ea typeface="ＭＳ Ｐゴシック" panose="020B0600070205080204" pitchFamily="34" charset="-128"/>
              </a:rPr>
              <a:t>vs. </a:t>
            </a:r>
            <a:r>
              <a:rPr lang="en-US" altLang="en-US" sz="1800" dirty="0">
                <a:ea typeface="ＭＳ Ｐゴシック" panose="020B0600070205080204" pitchFamily="34" charset="-128"/>
              </a:rPr>
              <a:t>smallest means is probabilistically similar to testing all possible comparisons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Cohen Chap 13 - Multiple Comparisons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2729" y="3785366"/>
            <a:ext cx="1143000" cy="506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681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318" y="262099"/>
            <a:ext cx="9720072" cy="1499616"/>
          </a:xfrm>
        </p:spPr>
        <p:txBody>
          <a:bodyPr/>
          <a:lstStyle/>
          <a:p>
            <a:r>
              <a:rPr lang="en-US" dirty="0" smtClean="0"/>
              <a:t>Common techniques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6416" y="2447344"/>
            <a:ext cx="2774986" cy="4023360"/>
          </a:xfrm>
        </p:spPr>
        <p:txBody>
          <a:bodyPr/>
          <a:lstStyle/>
          <a:p>
            <a:pPr algn="ctr"/>
            <a:r>
              <a:rPr lang="en-US" altLang="en-US" b="1" i="1" u="sng" dirty="0">
                <a:solidFill>
                  <a:srgbClr val="FF0000"/>
                </a:solidFill>
                <a:latin typeface="Times New Roman" panose="02020603050405020304" pitchFamily="18" charset="0"/>
              </a:rPr>
              <a:t>a priori </a:t>
            </a:r>
            <a:r>
              <a:rPr lang="en-US" altLang="en-US" b="1" u="sng" dirty="0">
                <a:solidFill>
                  <a:srgbClr val="FF0000"/>
                </a:solidFill>
              </a:rPr>
              <a:t>tests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Multiple </a:t>
            </a:r>
            <a:r>
              <a:rPr lang="en-US" altLang="en-US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t</a:t>
            </a:r>
            <a:r>
              <a:rPr lang="en-US" altLang="en-US" dirty="0">
                <a:ea typeface="ＭＳ Ｐゴシック" panose="020B0600070205080204" pitchFamily="34" charset="-128"/>
              </a:rPr>
              <a:t>-tests</a:t>
            </a:r>
          </a:p>
          <a:p>
            <a:pPr lvl="1"/>
            <a:r>
              <a:rPr lang="en-US" altLang="en-US" dirty="0" err="1">
                <a:ea typeface="ＭＳ Ｐゴシック" panose="020B0600070205080204" pitchFamily="34" charset="-128"/>
              </a:rPr>
              <a:t>Bonferroni</a:t>
            </a:r>
            <a:r>
              <a:rPr lang="en-US" altLang="en-US" dirty="0">
                <a:ea typeface="ＭＳ Ｐゴシック" panose="020B0600070205080204" pitchFamily="34" charset="-128"/>
              </a:rPr>
              <a:t> (Dunn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)</a:t>
            </a:r>
            <a:endParaRPr lang="en-US" altLang="en-US" dirty="0">
              <a:ea typeface="ＭＳ Ｐゴシック" panose="020B0600070205080204" pitchFamily="34" charset="-128"/>
            </a:endParaRPr>
          </a:p>
          <a:p>
            <a:pPr lvl="1"/>
            <a:r>
              <a:rPr lang="en-US" altLang="en-US" i="1" dirty="0" smtClean="0">
                <a:ea typeface="ＭＳ Ｐゴシック" panose="020B0600070205080204" pitchFamily="34" charset="-128"/>
              </a:rPr>
              <a:t>Dunn-</a:t>
            </a:r>
            <a:r>
              <a:rPr lang="en-US" altLang="en-US" i="1" dirty="0" err="1" smtClean="0">
                <a:ea typeface="ＭＳ Ｐゴシック" panose="020B0600070205080204" pitchFamily="34" charset="-128"/>
                <a:cs typeface="Arial" panose="020B0604020202020204" pitchFamily="34" charset="0"/>
              </a:rPr>
              <a:t>Ŝ</a:t>
            </a:r>
            <a:r>
              <a:rPr lang="en-US" altLang="en-US" i="1" dirty="0" err="1" smtClean="0">
                <a:ea typeface="ＭＳ Ｐゴシック" panose="020B0600070205080204" pitchFamily="34" charset="-128"/>
              </a:rPr>
              <a:t>id</a:t>
            </a:r>
            <a:r>
              <a:rPr lang="en-US" altLang="en-US" i="1" dirty="0" err="1" smtClean="0">
                <a:ea typeface="ＭＳ Ｐゴシック" panose="020B0600070205080204" pitchFamily="34" charset="-128"/>
                <a:cs typeface="Arial" panose="020B0604020202020204" pitchFamily="34" charset="0"/>
              </a:rPr>
              <a:t>á</a:t>
            </a:r>
            <a:r>
              <a:rPr lang="en-US" altLang="en-US" i="1" dirty="0" err="1" smtClean="0">
                <a:ea typeface="ＭＳ Ｐゴシック" panose="020B0600070205080204" pitchFamily="34" charset="-128"/>
              </a:rPr>
              <a:t>k</a:t>
            </a:r>
            <a:r>
              <a:rPr lang="en-US" altLang="en-US" i="1" dirty="0" smtClean="0">
                <a:ea typeface="ＭＳ Ｐゴシック" panose="020B0600070205080204" pitchFamily="34" charset="-128"/>
              </a:rPr>
              <a:t>*</a:t>
            </a:r>
            <a:endParaRPr lang="en-US" altLang="en-US" i="1" dirty="0">
              <a:ea typeface="ＭＳ Ｐゴシック" panose="020B0600070205080204" pitchFamily="34" charset="-128"/>
            </a:endParaRPr>
          </a:p>
          <a:p>
            <a:pPr lvl="1"/>
            <a:r>
              <a:rPr lang="en-US" altLang="en-US" i="1" dirty="0">
                <a:ea typeface="ＭＳ Ｐゴシック" panose="020B0600070205080204" pitchFamily="34" charset="-128"/>
              </a:rPr>
              <a:t>Holm*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Linear 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contrasts</a:t>
            </a:r>
            <a:endParaRPr lang="en-US" altLang="en-US" baseline="30000" dirty="0"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lvl="4"/>
            <a:endParaRPr lang="en-US" altLang="en-US" dirty="0">
              <a:ea typeface="ＭＳ Ｐゴシック" panose="020B0600070205080204" pitchFamily="34" charset="-128"/>
            </a:endParaRPr>
          </a:p>
          <a:p>
            <a:pPr lvl="1">
              <a:lnSpc>
                <a:spcPct val="50000"/>
              </a:lnSpc>
              <a:buNone/>
            </a:pPr>
            <a:r>
              <a:rPr lang="en-US" altLang="en-US" baseline="30000" dirty="0">
                <a:ea typeface="ＭＳ Ｐゴシック" panose="020B0600070205080204" pitchFamily="34" charset="-128"/>
                <a:cs typeface="Arial" panose="020B0604020202020204" pitchFamily="34" charset="0"/>
              </a:rPr>
              <a:t>		</a:t>
            </a:r>
          </a:p>
          <a:p>
            <a:pPr lvl="1">
              <a:lnSpc>
                <a:spcPct val="50000"/>
              </a:lnSpc>
              <a:buNone/>
            </a:pPr>
            <a:endParaRPr lang="en-US" altLang="en-US" b="1" u="sng" baseline="30000" dirty="0"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lvl="1">
              <a:lnSpc>
                <a:spcPct val="50000"/>
              </a:lnSpc>
              <a:buNone/>
            </a:pPr>
            <a:r>
              <a:rPr lang="en-US" altLang="en-US" b="1" u="sng" dirty="0" smtClean="0">
                <a:ea typeface="ＭＳ Ｐゴシック" panose="020B0600070205080204" pitchFamily="34" charset="-128"/>
                <a:cs typeface="Arial" panose="020B0604020202020204" pitchFamily="34" charset="0"/>
              </a:rPr>
              <a:t>Complex </a:t>
            </a:r>
            <a:r>
              <a:rPr lang="en-US" altLang="en-US" b="1" u="sng" dirty="0">
                <a:ea typeface="ＭＳ Ｐゴシック" panose="020B0600070205080204" pitchFamily="34" charset="-128"/>
                <a:cs typeface="Arial" panose="020B0604020202020204" pitchFamily="34" charset="0"/>
              </a:rPr>
              <a:t>comparison</a:t>
            </a:r>
            <a:endParaRPr lang="en-US" altLang="en-US" b="1" u="sng" dirty="0">
              <a:ea typeface="ＭＳ Ｐゴシック" panose="020B0600070205080204" pitchFamily="34" charset="-128"/>
            </a:endParaRPr>
          </a:p>
          <a:p>
            <a:pPr lvl="1"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*adjusts </a:t>
            </a:r>
            <a:r>
              <a:rPr lang="el-GR" altLang="en-US" sz="2800" i="1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α</a:t>
            </a:r>
            <a:r>
              <a:rPr lang="en-US" altLang="en-US" sz="2800" i="1" baseline="-25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PC</a:t>
            </a:r>
            <a:r>
              <a:rPr lang="en-US" altLang="en-US" sz="2800" dirty="0">
                <a:ea typeface="ＭＳ Ｐゴシック" panose="020B0600070205080204" pitchFamily="34" charset="-128"/>
              </a:rPr>
              <a:t> </a:t>
            </a:r>
          </a:p>
          <a:p>
            <a:pPr lvl="1">
              <a:buNone/>
            </a:pPr>
            <a:endParaRPr lang="en-US" altLang="en-US" i="1" dirty="0" smtClean="0">
              <a:ea typeface="ＭＳ Ｐゴシック" panose="020B0600070205080204" pitchFamily="34" charset="-128"/>
            </a:endParaRPr>
          </a:p>
          <a:p>
            <a:pPr lvl="1">
              <a:buNone/>
            </a:pPr>
            <a:r>
              <a:rPr lang="en-US" altLang="en-US" i="1" dirty="0" smtClean="0">
                <a:ea typeface="ＭＳ Ｐゴシック" panose="020B0600070205080204" pitchFamily="34" charset="-128"/>
              </a:rPr>
              <a:t>**Italicized</a:t>
            </a:r>
            <a:r>
              <a:rPr lang="en-US" altLang="en-US" dirty="0">
                <a:ea typeface="ＭＳ Ｐゴシック" panose="020B0600070205080204" pitchFamily="34" charset="-128"/>
              </a:rPr>
              <a:t>: not covered</a:t>
            </a:r>
            <a:endParaRPr lang="el-GR" altLang="en-US" dirty="0">
              <a:ea typeface="ＭＳ Ｐゴシック" panose="020B0600070205080204" pitchFamily="34" charset="-128"/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Cohen Chap 13 - Multiple Comparisons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/>
        </p:nvSpPr>
        <p:spPr bwMode="auto">
          <a:xfrm>
            <a:off x="3021402" y="2002118"/>
            <a:ext cx="4968712" cy="44685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ＭＳ Ｐゴシック" panose="020B0600070205080204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9pPr>
          </a:lstStyle>
          <a:p>
            <a:pPr marL="0" indent="0" algn="ctr" eaLnBrk="1" hangingPunct="1">
              <a:lnSpc>
                <a:spcPct val="90000"/>
              </a:lnSpc>
              <a:buNone/>
            </a:pPr>
            <a:r>
              <a:rPr lang="en-US" altLang="en-US" b="1" i="1" u="sng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post hoc </a:t>
            </a:r>
            <a:r>
              <a:rPr lang="en-US" altLang="en-US" b="1" u="sng" dirty="0" smtClean="0">
                <a:solidFill>
                  <a:srgbClr val="FF0000"/>
                </a:solidFill>
              </a:rPr>
              <a:t>tests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>
                <a:ea typeface="ＭＳ Ｐゴシック" panose="020B0600070205080204" pitchFamily="34" charset="-128"/>
              </a:rPr>
              <a:t>Fisher 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LSD</a:t>
            </a:r>
            <a:endParaRPr lang="en-US" altLang="en-US" dirty="0" smtClean="0">
              <a:ea typeface="ＭＳ Ｐゴシック" panose="020B0600070205080204" pitchFamily="34" charset="-128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>
                <a:ea typeface="ＭＳ Ｐゴシック" panose="020B0600070205080204" pitchFamily="34" charset="-128"/>
              </a:rPr>
              <a:t>Tukey 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HSD</a:t>
            </a:r>
            <a:endParaRPr lang="en-US" altLang="en-US" dirty="0" smtClean="0">
              <a:ea typeface="ＭＳ Ｐゴシック" panose="020B0600070205080204" pitchFamily="34" charset="-128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>
                <a:ea typeface="ＭＳ Ｐゴシック" panose="020B0600070205080204" pitchFamily="34" charset="-128"/>
              </a:rPr>
              <a:t>Student-Newman-</a:t>
            </a:r>
            <a:r>
              <a:rPr lang="en-US" altLang="en-US" dirty="0" err="1" smtClean="0">
                <a:ea typeface="ＭＳ Ｐゴシック" panose="020B0600070205080204" pitchFamily="34" charset="-128"/>
              </a:rPr>
              <a:t>Keuls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 (SNK)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>
                <a:ea typeface="ＭＳ Ｐゴシック" panose="020B0600070205080204" pitchFamily="34" charset="-128"/>
              </a:rPr>
              <a:t>Tukey-b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>
                <a:ea typeface="ＭＳ Ｐゴシック" panose="020B0600070205080204" pitchFamily="34" charset="-128"/>
              </a:rPr>
              <a:t>Tukey-Kramer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>
                <a:ea typeface="ＭＳ Ｐゴシック" panose="020B0600070205080204" pitchFamily="34" charset="-128"/>
              </a:rPr>
              <a:t>Games-Howell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>
                <a:ea typeface="ＭＳ Ｐゴシック" panose="020B0600070205080204" pitchFamily="34" charset="-128"/>
              </a:rPr>
              <a:t>Duncan’s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err="1" smtClean="0">
                <a:ea typeface="ＭＳ Ｐゴシック" panose="020B0600070205080204" pitchFamily="34" charset="-128"/>
              </a:rPr>
              <a:t>Dunnett’s</a:t>
            </a:r>
            <a:endParaRPr lang="en-US" altLang="en-US" dirty="0" smtClean="0">
              <a:ea typeface="ＭＳ Ｐゴシック" panose="020B0600070205080204" pitchFamily="34" charset="-128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>
                <a:ea typeface="ＭＳ Ｐゴシック" panose="020B0600070205080204" pitchFamily="34" charset="-128"/>
              </a:rPr>
              <a:t>REGWQ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err="1" smtClean="0">
                <a:ea typeface="ＭＳ Ｐゴシック" panose="020B0600070205080204" pitchFamily="34" charset="-128"/>
              </a:rPr>
              <a:t>Scheff</a:t>
            </a:r>
            <a:r>
              <a:rPr lang="en-US" altLang="en-US" dirty="0" err="1" smtClean="0">
                <a:ea typeface="ＭＳ Ｐゴシック" panose="020B0600070205080204" pitchFamily="34" charset="-128"/>
                <a:cs typeface="Arial" panose="020B0604020202020204" pitchFamily="34" charset="0"/>
              </a:rPr>
              <a:t>é</a:t>
            </a:r>
            <a:endParaRPr lang="en-US" altLang="en-US" dirty="0" smtClean="0">
              <a:ea typeface="ＭＳ Ｐゴシック" panose="020B0600070205080204" pitchFamily="34" charset="-128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990114" y="1513116"/>
            <a:ext cx="420188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en-US" sz="2400" dirty="0"/>
              <a:t>Many more comparison techniques available</a:t>
            </a:r>
          </a:p>
          <a:p>
            <a:pPr lvl="4">
              <a:lnSpc>
                <a:spcPct val="80000"/>
              </a:lnSpc>
            </a:pPr>
            <a:endParaRPr lang="en-US" altLang="en-US" sz="1600" dirty="0">
              <a:ea typeface="ＭＳ Ｐゴシック" panose="020B0600070205080204" pitchFamily="34" charset="-128"/>
            </a:endParaRPr>
          </a:p>
          <a:p>
            <a:pPr>
              <a:lnSpc>
                <a:spcPct val="80000"/>
              </a:lnSpc>
            </a:pPr>
            <a:r>
              <a:rPr lang="en-US" altLang="en-US" sz="2400" dirty="0"/>
              <a:t>Most statistical packages make no </a:t>
            </a:r>
            <a:r>
              <a:rPr lang="en-US" altLang="en-US" sz="2400" i="1" dirty="0">
                <a:latin typeface="Times New Roman" panose="02020603050405020304" pitchFamily="18" charset="0"/>
              </a:rPr>
              <a:t>a priori </a:t>
            </a:r>
            <a:r>
              <a:rPr lang="en-US" altLang="en-US" sz="2400" dirty="0"/>
              <a:t>/ </a:t>
            </a:r>
            <a:r>
              <a:rPr lang="en-US" altLang="en-US" sz="2400" i="1" dirty="0">
                <a:latin typeface="Times New Roman" panose="02020603050405020304" pitchFamily="18" charset="0"/>
              </a:rPr>
              <a:t>post hoc </a:t>
            </a:r>
            <a:r>
              <a:rPr lang="en-US" altLang="en-US" sz="2400" dirty="0"/>
              <a:t>distinction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>
                <a:ea typeface="ＭＳ Ｐゴシック" panose="020B0600070205080204" pitchFamily="34" charset="-128"/>
              </a:rPr>
              <a:t>All called </a:t>
            </a:r>
            <a:r>
              <a:rPr lang="en-US" altLang="en-US" sz="2000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post hoc </a:t>
            </a:r>
            <a:r>
              <a:rPr lang="en-US" altLang="en-US" sz="2000" dirty="0">
                <a:ea typeface="ＭＳ Ｐゴシック" panose="020B0600070205080204" pitchFamily="34" charset="-128"/>
              </a:rPr>
              <a:t>(SPSS) or multiple comparisons (R)</a:t>
            </a:r>
            <a:endParaRPr lang="en-US" altLang="en-US" sz="2000" i="1" dirty="0">
              <a:ea typeface="ＭＳ Ｐゴシック" panose="020B0600070205080204" pitchFamily="34" charset="-128"/>
            </a:endParaRPr>
          </a:p>
          <a:p>
            <a:pPr lvl="4">
              <a:lnSpc>
                <a:spcPct val="80000"/>
              </a:lnSpc>
            </a:pPr>
            <a:endParaRPr lang="en-US" altLang="en-US" sz="1600" dirty="0">
              <a:ea typeface="ＭＳ Ｐゴシック" panose="020B0600070205080204" pitchFamily="34" charset="-128"/>
            </a:endParaRPr>
          </a:p>
          <a:p>
            <a:pPr>
              <a:lnSpc>
                <a:spcPct val="80000"/>
              </a:lnSpc>
            </a:pPr>
            <a:r>
              <a:rPr lang="en-US" altLang="en-US" sz="2400" dirty="0"/>
              <a:t>In practice, most </a:t>
            </a:r>
            <a:r>
              <a:rPr lang="en-US" altLang="en-US" sz="2400" i="1" dirty="0">
                <a:latin typeface="Times New Roman" panose="02020603050405020304" pitchFamily="18" charset="0"/>
              </a:rPr>
              <a:t>a priori</a:t>
            </a:r>
            <a:r>
              <a:rPr lang="en-US" altLang="en-US" sz="2400" dirty="0"/>
              <a:t> comparison techniques can be used as </a:t>
            </a:r>
            <a:r>
              <a:rPr lang="en-US" altLang="en-US" sz="2400" i="1" dirty="0">
                <a:latin typeface="Times New Roman" panose="02020603050405020304" pitchFamily="18" charset="0"/>
              </a:rPr>
              <a:t>post hoc</a:t>
            </a:r>
            <a:r>
              <a:rPr lang="en-US" altLang="en-US" sz="2400" i="1" dirty="0"/>
              <a:t> </a:t>
            </a:r>
            <a:r>
              <a:rPr lang="en-US" altLang="en-US" sz="2400" dirty="0"/>
              <a:t>procedures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>
                <a:ea typeface="ＭＳ Ｐゴシック" panose="020B0600070205080204" pitchFamily="34" charset="-128"/>
              </a:rPr>
              <a:t>Most refer to these techniques collectively as post hoc, not because they were planned after doing the study per se, but because they are conducted </a:t>
            </a:r>
            <a:r>
              <a:rPr lang="en-US" altLang="en-US" sz="2000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after an omnibus test</a:t>
            </a:r>
          </a:p>
        </p:txBody>
      </p:sp>
    </p:spTree>
    <p:extLst>
      <p:ext uri="{BB962C8B-B14F-4D97-AF65-F5344CB8AC3E}">
        <p14:creationId xmlns:p14="http://schemas.microsoft.com/office/powerpoint/2010/main" val="2806274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B4028482-F53A-4442-AB14-9B7A43F44F9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4343</TotalTime>
  <Words>2555</Words>
  <Application>Microsoft Office PowerPoint</Application>
  <PresentationFormat>Widescreen</PresentationFormat>
  <Paragraphs>515</Paragraphs>
  <Slides>27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27</vt:i4>
      </vt:variant>
    </vt:vector>
  </HeadingPairs>
  <TitlesOfParts>
    <vt:vector size="40" baseType="lpstr">
      <vt:lpstr>ＭＳ Ｐゴシック</vt:lpstr>
      <vt:lpstr>Arial</vt:lpstr>
      <vt:lpstr>Calibri</vt:lpstr>
      <vt:lpstr>Cambria Math</vt:lpstr>
      <vt:lpstr>Tahoma</vt:lpstr>
      <vt:lpstr>Times New Roman</vt:lpstr>
      <vt:lpstr>Tw Cen MT</vt:lpstr>
      <vt:lpstr>Tw Cen MT Condensed</vt:lpstr>
      <vt:lpstr>Wingdings</vt:lpstr>
      <vt:lpstr>Wingdings 3</vt:lpstr>
      <vt:lpstr>Integral</vt:lpstr>
      <vt:lpstr>MathType 5.0 Equation</vt:lpstr>
      <vt:lpstr>MathType 6.0 Equation</vt:lpstr>
      <vt:lpstr>Cohen chap 13 Multiple Comparison Procedures</vt:lpstr>
      <vt:lpstr>ANOVA omnibus: significant F-ratio </vt:lpstr>
      <vt:lpstr>Multiple Comparison Procedure</vt:lpstr>
      <vt:lpstr>PowerPoint Presentation</vt:lpstr>
      <vt:lpstr>Error RAtes</vt:lpstr>
      <vt:lpstr>Error rates</vt:lpstr>
      <vt:lpstr>Comparisons</vt:lpstr>
      <vt:lpstr>Problems with comparisons</vt:lpstr>
      <vt:lpstr>Common techniques</vt:lpstr>
      <vt:lpstr>A Priori procedures: multiple t-tests</vt:lpstr>
      <vt:lpstr>A Priori procedures: Bonferroni (Dunn) t-test</vt:lpstr>
      <vt:lpstr>A Priori procedures: linear contrasts - idea</vt:lpstr>
      <vt:lpstr>A Priori procedures: linear contrasts - SS</vt:lpstr>
      <vt:lpstr>A Priori procedures: linear contrasts - example</vt:lpstr>
      <vt:lpstr>A Priori procedures: linear contrasts - Orthogonal</vt:lpstr>
      <vt:lpstr>A Priori procedures: linear contrasts - Orthogonal</vt:lpstr>
      <vt:lpstr>A Priori procedures: recomendations</vt:lpstr>
      <vt:lpstr>Post hoc procedures: Fisher’s LSD TEst</vt:lpstr>
      <vt:lpstr>Post hoc procedures: studentized range q</vt:lpstr>
      <vt:lpstr>Post hoc procedures: studentized range q</vt:lpstr>
      <vt:lpstr>Post hoc procedures: studentized range q</vt:lpstr>
      <vt:lpstr>Post hoc procedures: tukey’s hsd test</vt:lpstr>
      <vt:lpstr>Post hoc: Confidence  intervals: HSD</vt:lpstr>
      <vt:lpstr>Post hoc procedures: Scheffé Test</vt:lpstr>
      <vt:lpstr>Post hoc procedures: recommendations</vt:lpstr>
      <vt:lpstr>Analysis of trend components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Cohen chap 6. estimation &amp; t</dc:title>
  <dc:creator>Sarah Schwartz</dc:creator>
  <cp:lastModifiedBy>Sarah Schwartz</cp:lastModifiedBy>
  <cp:revision>96</cp:revision>
  <dcterms:created xsi:type="dcterms:W3CDTF">2015-07-08T09:52:47Z</dcterms:created>
  <dcterms:modified xsi:type="dcterms:W3CDTF">2015-07-27T17:16:20Z</dcterms:modified>
</cp:coreProperties>
</file>