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70" r:id="rId11"/>
    <p:sldId id="272" r:id="rId12"/>
    <p:sldId id="274" r:id="rId13"/>
    <p:sldId id="275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93ED-F6FE-482C-BA30-535B8B75E3D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6F49B-AE43-4001-869A-0FA3D512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F49B-AE43-4001-869A-0FA3D5122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772E52-B66B-4168-9029-694B976ED1B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EB83-6D01-4E1B-9235-783C393C1E38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377-58B5-484B-BA19-5EAF6F727F5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3A8-3909-44F0-B61F-6FD092E59A0C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8C0-379F-4D2B-97BD-D869E2627D1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7C2-FCB4-4A4D-86F0-3477AB905BC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A7D6-CCBA-4B66-A643-DF681A48E77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9729-FD46-416C-87A5-EA3545A4C8A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750A-4D92-4E83-8361-99271C4D0B9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EBF2-D55F-4D67-BD05-9D9FBBD793A9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F82A-3519-4A14-8CB8-71B93B0455A1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65611-C69A-42FC-B5C9-804F6FAE0DF2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2. frequency tables, graphs, &amp;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b="1" dirty="0"/>
              <a:t>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073" y="1847273"/>
            <a:ext cx="540327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/>
              <a:t>Categorical</a:t>
            </a:r>
            <a:r>
              <a:rPr lang="en-US" sz="3200" u="sng" dirty="0"/>
              <a:t> </a:t>
            </a:r>
            <a:r>
              <a:rPr lang="en-US" sz="3200" u="sng" dirty="0" smtClean="0"/>
              <a:t>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Counts  = </a:t>
            </a:r>
            <a:r>
              <a:rPr lang="en-US" sz="2400" dirty="0"/>
              <a:t>raw number of ___ </a:t>
            </a:r>
            <a:r>
              <a:rPr lang="en-US" sz="2400" dirty="0" smtClean="0"/>
              <a:t>Percent </a:t>
            </a:r>
            <a:r>
              <a:rPr lang="en-US" sz="2400" dirty="0"/>
              <a:t>or Rate - adjusts for an ‘out of’ to compare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Bar chart – should have space between bars, order?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Pie chart -  avoid!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847273"/>
            <a:ext cx="5052291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 smtClean="0"/>
              <a:t>Continuous</a:t>
            </a:r>
            <a:r>
              <a:rPr lang="en-US" sz="3200" u="sng" dirty="0" smtClean="0"/>
              <a:t> 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General shape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Exceptions (outliers)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Modes (peaks)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Center &amp; spread (chap 3)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Histogram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Cumulative polygon or ogive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“Cancer” Dataset for SPSS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65" y="2084832"/>
            <a:ext cx="1098437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set contains </a:t>
            </a:r>
            <a:r>
              <a:rPr lang="en-US" b="1" dirty="0"/>
              <a:t>part</a:t>
            </a:r>
            <a:r>
              <a:rPr lang="en-US" dirty="0"/>
              <a:t> of the data for a study of oral condition of cancer </a:t>
            </a:r>
            <a:r>
              <a:rPr lang="en-US" dirty="0" smtClean="0"/>
              <a:t>patients conducted </a:t>
            </a:r>
            <a:r>
              <a:rPr lang="en-US" dirty="0"/>
              <a:t>at the Mid-Michigan Medical Center.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oral conditions </a:t>
            </a:r>
            <a:r>
              <a:rPr lang="en-US" dirty="0"/>
              <a:t>of the patients were </a:t>
            </a:r>
            <a:r>
              <a:rPr lang="en-US" dirty="0" smtClean="0"/>
              <a:t>measured </a:t>
            </a:r>
            <a:r>
              <a:rPr lang="en-US" dirty="0"/>
              <a:t>and recorded at the </a:t>
            </a:r>
            <a:r>
              <a:rPr lang="en-US" b="1" dirty="0"/>
              <a:t>initial stage</a:t>
            </a:r>
            <a:r>
              <a:rPr lang="en-US" dirty="0"/>
              <a:t>, at the end of the </a:t>
            </a:r>
            <a:r>
              <a:rPr lang="en-US" b="1" dirty="0"/>
              <a:t>second week</a:t>
            </a:r>
            <a:r>
              <a:rPr lang="en-US" dirty="0"/>
              <a:t>, at the end of </a:t>
            </a:r>
            <a:r>
              <a:rPr lang="en-US" dirty="0" smtClean="0"/>
              <a:t>the </a:t>
            </a:r>
            <a:r>
              <a:rPr lang="en-US" b="1" dirty="0"/>
              <a:t>fourth week</a:t>
            </a:r>
            <a:r>
              <a:rPr lang="en-US" dirty="0"/>
              <a:t>, and at the end of the </a:t>
            </a:r>
            <a:r>
              <a:rPr lang="en-US" b="1" dirty="0"/>
              <a:t>sixth week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variables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initial weight </a:t>
            </a:r>
            <a:r>
              <a:rPr lang="en-US" dirty="0" smtClean="0"/>
              <a:t>and </a:t>
            </a:r>
            <a:r>
              <a:rPr lang="en-US" b="1" dirty="0"/>
              <a:t>initial cancer stage </a:t>
            </a:r>
            <a:r>
              <a:rPr lang="en-US" dirty="0"/>
              <a:t>of the patients were recorded. </a:t>
            </a:r>
          </a:p>
          <a:p>
            <a:r>
              <a:rPr lang="en-US" dirty="0" smtClean="0"/>
              <a:t>Patients </a:t>
            </a:r>
            <a:r>
              <a:rPr lang="en-US" dirty="0"/>
              <a:t>were divided into </a:t>
            </a:r>
            <a:r>
              <a:rPr lang="en-US" b="1" dirty="0"/>
              <a:t>two groups </a:t>
            </a:r>
            <a:r>
              <a:rPr lang="en-US" dirty="0"/>
              <a:t>at random:  </a:t>
            </a:r>
            <a:r>
              <a:rPr lang="en-US" dirty="0" smtClean="0"/>
              <a:t>One </a:t>
            </a:r>
            <a:r>
              <a:rPr lang="en-US" dirty="0"/>
              <a:t>group received a </a:t>
            </a:r>
            <a:r>
              <a:rPr lang="en-US" b="1" dirty="0"/>
              <a:t>placebo</a:t>
            </a:r>
            <a:r>
              <a:rPr lang="en-US" dirty="0"/>
              <a:t> and the other group received </a:t>
            </a:r>
            <a:r>
              <a:rPr lang="en-US" b="1" dirty="0"/>
              <a:t>aloe juice </a:t>
            </a:r>
            <a:r>
              <a:rPr lang="en-US" dirty="0"/>
              <a:t>treatment.  </a:t>
            </a:r>
          </a:p>
          <a:p>
            <a:r>
              <a:rPr lang="en-US" dirty="0" smtClean="0"/>
              <a:t>Sample </a:t>
            </a:r>
            <a:r>
              <a:rPr lang="en-US" dirty="0"/>
              <a:t>size, n = 25 patients with neck cancer.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the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832084"/>
            <a:ext cx="6153150" cy="541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8589" y="748252"/>
            <a:ext cx="6520534" cy="1446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8589" y="2163450"/>
            <a:ext cx="6520534" cy="537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57850" y="2700670"/>
            <a:ext cx="6520534" cy="1031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48589" y="3753224"/>
            <a:ext cx="6520534" cy="168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74158" y="5390706"/>
            <a:ext cx="6520534" cy="1079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4" y="1853668"/>
            <a:ext cx="4500718" cy="48482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598384" y="5907177"/>
            <a:ext cx="244548" cy="236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98384" y="6251809"/>
            <a:ext cx="244548" cy="236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60327"/>
          <a:stretch/>
        </p:blipFill>
        <p:spPr>
          <a:xfrm>
            <a:off x="690031" y="3934047"/>
            <a:ext cx="9612917" cy="2536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0" y="710387"/>
            <a:ext cx="6772275" cy="9715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499191" y="3781493"/>
            <a:ext cx="7846828" cy="693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269590" y="5422195"/>
            <a:ext cx="365349" cy="3009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69590" y="5862524"/>
            <a:ext cx="365349" cy="3009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-111" t="296" r="111" b="73984"/>
          <a:stretch/>
        </p:blipFill>
        <p:spPr>
          <a:xfrm>
            <a:off x="704202" y="1896132"/>
            <a:ext cx="9612917" cy="164451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218967" y="2176425"/>
            <a:ext cx="1127052" cy="429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96313" y="2176426"/>
            <a:ext cx="1461817" cy="429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27721" y="5422605"/>
            <a:ext cx="6475228" cy="73364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187" y="465654"/>
            <a:ext cx="11090645" cy="1499616"/>
          </a:xfrm>
        </p:spPr>
        <p:txBody>
          <a:bodyPr/>
          <a:lstStyle/>
          <a:p>
            <a:r>
              <a:rPr lang="en-US" dirty="0" smtClean="0"/>
              <a:t>SPSS: the multipurpose “</a:t>
            </a:r>
            <a:r>
              <a:rPr lang="en-US" u="sng" dirty="0" smtClean="0"/>
              <a:t>frequencies</a:t>
            </a:r>
            <a:r>
              <a:rPr lang="en-US" dirty="0" smtClean="0"/>
              <a:t>”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22313"/>
              </p:ext>
            </p:extLst>
          </p:nvPr>
        </p:nvGraphicFramePr>
        <p:xfrm>
          <a:off x="473788" y="1969967"/>
          <a:ext cx="11096172" cy="407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8724"/>
                <a:gridCol w="3698724"/>
                <a:gridCol w="3698724"/>
              </a:tblGrid>
              <a:tr h="5772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Frequency Table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Histogram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Barchart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93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69104"/>
            <a:ext cx="2447925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8" y="3168262"/>
            <a:ext cx="3105964" cy="27506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535" y="2622300"/>
            <a:ext cx="3629025" cy="25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960" y="3223672"/>
            <a:ext cx="2997828" cy="26397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387" y="3482401"/>
            <a:ext cx="2988746" cy="2296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868" y="2622300"/>
            <a:ext cx="1895475" cy="79057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475228" y="2622300"/>
            <a:ext cx="1254642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849611" y="2886404"/>
            <a:ext cx="1254642" cy="203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another </a:t>
            </a:r>
            <a:r>
              <a:rPr lang="en-US" dirty="0"/>
              <a:t>“</a:t>
            </a:r>
            <a:r>
              <a:rPr lang="en-US" u="sng" dirty="0"/>
              <a:t>frequencies</a:t>
            </a:r>
            <a:r>
              <a:rPr lang="en-US" dirty="0"/>
              <a:t>”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3493"/>
              </p:ext>
            </p:extLst>
          </p:nvPr>
        </p:nvGraphicFramePr>
        <p:xfrm>
          <a:off x="473788" y="1969967"/>
          <a:ext cx="11096172" cy="407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8724"/>
                <a:gridCol w="3698724"/>
                <a:gridCol w="3698724"/>
              </a:tblGrid>
              <a:tr h="5772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Quartiles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n’tiles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Percentiles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93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47" y="2635877"/>
            <a:ext cx="2514721" cy="952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94" y="2635877"/>
            <a:ext cx="2277759" cy="1167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66" y="2800319"/>
            <a:ext cx="3098301" cy="1057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992" y="3853896"/>
            <a:ext cx="2322761" cy="3004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410" y="4239684"/>
            <a:ext cx="2901241" cy="142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4070932"/>
            <a:ext cx="2678147" cy="149312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028569" y="4769415"/>
            <a:ext cx="480715" cy="7946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07918" y="6167157"/>
            <a:ext cx="352492" cy="2129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30632" y="5547747"/>
            <a:ext cx="352492" cy="2129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30632" y="4931003"/>
            <a:ext cx="352492" cy="2129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422523" y="5037477"/>
            <a:ext cx="359429" cy="5265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19" y="808500"/>
            <a:ext cx="7864691" cy="786966"/>
          </a:xfrm>
        </p:spPr>
        <p:txBody>
          <a:bodyPr/>
          <a:lstStyle/>
          <a:p>
            <a:r>
              <a:rPr lang="en-US" dirty="0" smtClean="0"/>
              <a:t>SPSS: compare groups w/”</a:t>
            </a:r>
            <a:r>
              <a:rPr lang="en-US" dirty="0" err="1" smtClean="0"/>
              <a:t>examime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0" y="2510490"/>
            <a:ext cx="367665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08" y="5216533"/>
            <a:ext cx="1990725" cy="75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978" y="2124656"/>
            <a:ext cx="396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What you get out of the menu window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82979" y="4949514"/>
            <a:ext cx="276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Minimal code with defaults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36" y="2956160"/>
            <a:ext cx="3890855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675" y="2956160"/>
            <a:ext cx="4120846" cy="347472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690034" y="2510490"/>
            <a:ext cx="1128058" cy="23988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98283" y="5276313"/>
            <a:ext cx="1264950" cy="18882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1065091" cy="1499616"/>
          </a:xfrm>
        </p:spPr>
        <p:txBody>
          <a:bodyPr/>
          <a:lstStyle/>
          <a:p>
            <a:r>
              <a:rPr lang="en-US" dirty="0"/>
              <a:t>SPSS: compare groups w</a:t>
            </a:r>
            <a:r>
              <a:rPr lang="en-US" dirty="0" smtClean="0"/>
              <a:t>/”Graph” &amp; “PANEL” combo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07501"/>
            <a:ext cx="4487603" cy="3663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3" y="2604861"/>
            <a:ext cx="4807245" cy="3768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066" y="1935272"/>
            <a:ext cx="2371725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742" y="1746542"/>
            <a:ext cx="2371725" cy="8096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966483" y="2402958"/>
            <a:ext cx="808077" cy="24742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335257" y="2247851"/>
            <a:ext cx="808077" cy="24742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plot your data first ! !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872963" cy="4023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ALWAYS PLOT YOUR DATA 1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400" dirty="0">
                <a:ea typeface="ＭＳ Ｐゴシック" panose="020B0600070205080204" pitchFamily="34" charset="-128"/>
              </a:rPr>
              <a:t>!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Graphical method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↔</a:t>
            </a:r>
            <a:r>
              <a:rPr lang="en-US" altLang="en-US" sz="2400" dirty="0">
                <a:ea typeface="ＭＳ Ｐゴシック" panose="020B0600070205080204" pitchFamily="34" charset="-128"/>
              </a:rPr>
              <a:t> Level of measurement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Label all axes, include figure caption!!!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Simplicity and clarity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Avoid of ‘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chartjunk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Unless there are 3 or more variables, avoid 3D figures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Black &amp; white, grayscale/pattern fine for most simple figures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98" y="1019464"/>
            <a:ext cx="3359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403648" y="4981864"/>
            <a:ext cx="3352800" cy="1155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 dirty="0"/>
              <a:t>Figure 1</a:t>
            </a:r>
            <a:r>
              <a:rPr lang="en-US" altLang="en-US" sz="1400" dirty="0"/>
              <a:t>. 3-D scatterplot with smoothed surface depicting relationship among violent crime, population, and population density in urban US cities, 2005 (</a:t>
            </a:r>
            <a:r>
              <a:rPr lang="en-US" altLang="en-US" sz="1400" i="1" dirty="0"/>
              <a:t>N </a:t>
            </a:r>
            <a:r>
              <a:rPr lang="en-US" altLang="en-US" sz="1400" dirty="0"/>
              <a:t>= 110).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6" y="2084832"/>
            <a:ext cx="4117592" cy="42697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Most abused area of quantitative science: Making misleading charts and figures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“If you can’t convince them, confuse them!”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President Harry S. Truman</a:t>
            </a:r>
          </a:p>
          <a:p>
            <a:endParaRPr 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153" y="1891145"/>
            <a:ext cx="6334992" cy="42233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5624" y="1999772"/>
            <a:ext cx="6553200" cy="3962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plot your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Outliers and impossible values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Determine correct statistical approach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Assumptions and diagnostics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ea typeface="ＭＳ Ｐゴシック" panose="020B0600070205080204" pitchFamily="34" charset="-128"/>
              </a:rPr>
              <a:t>Discover new relationships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6" y="1956392"/>
            <a:ext cx="4884210" cy="42596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Counting the number of occurrences of unique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Categorical or continuous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Can see central tendency (continuous data) or most common value (categorical data)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Can see range and extremes</a:t>
            </a:r>
          </a:p>
          <a:p>
            <a:endParaRPr lang="en-US" sz="2800" dirty="0"/>
          </a:p>
        </p:txBody>
      </p:sp>
      <p:pic>
        <p:nvPicPr>
          <p:cNvPr id="4" name="Picture 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52" y="2084832"/>
            <a:ext cx="5808793" cy="34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733" y="312036"/>
            <a:ext cx="5020377" cy="57804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sz="3200" b="1" u="sng" dirty="0" smtClean="0">
                <a:ea typeface="ＭＳ Ｐゴシック" panose="020B0600070205080204" pitchFamily="34" charset="-128"/>
              </a:rPr>
              <a:t>HISTOGRAM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Graphical </a:t>
            </a:r>
            <a:r>
              <a:rPr lang="en-US" altLang="en-US" sz="2400" dirty="0">
                <a:ea typeface="ＭＳ Ｐゴシック" panose="020B0600070205080204" pitchFamily="34" charset="-128"/>
              </a:rPr>
              <a:t>frequency distribution for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Bars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Touch each other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Begin and terminate at real limits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Centered on interval midpoint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Height = frequency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Interval size or ‘bin’ determines shape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Too narrow or too wide problematic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Useful for checking distributional assumptions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2103" y="312036"/>
            <a:ext cx="5261619" cy="331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Tw Cen MT" panose="020B0602020104020603" pitchFamily="34" charset="0"/>
              <a:buNone/>
            </a:pPr>
            <a:r>
              <a:rPr lang="en-US" altLang="en-US" sz="3200" b="1" u="sng" dirty="0" smtClean="0">
                <a:ea typeface="ＭＳ Ｐゴシック" panose="020B0600070205080204" pitchFamily="34" charset="-128"/>
              </a:rPr>
              <a:t>BAR GRAPH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Graphical frequency distribution for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DISCRETE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variables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Bars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Do NOT touch each other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Begin and terminate at real limits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Centered on the value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Height = frequency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endParaRPr lang="en-US" sz="2800" dirty="0"/>
          </a:p>
        </p:txBody>
      </p:sp>
      <p:pic>
        <p:nvPicPr>
          <p:cNvPr id="7" name="Picture 2" descr="http://www.mathsisfun.com/data/images/bar-chart-vs-histogram.gif"/>
          <p:cNvPicPr>
            <a:picLocks noChangeAspect="1" noChangeArrowheads="1"/>
          </p:cNvPicPr>
          <p:nvPr/>
        </p:nvPicPr>
        <p:blipFill rotWithShape="1">
          <a:blip r:embed="rId2" cstate="print"/>
          <a:srcRect l="51663"/>
          <a:stretch/>
        </p:blipFill>
        <p:spPr bwMode="auto">
          <a:xfrm>
            <a:off x="3662913" y="3905344"/>
            <a:ext cx="2549238" cy="2600401"/>
          </a:xfrm>
          <a:prstGeom prst="rect">
            <a:avLst/>
          </a:prstGeom>
          <a:noFill/>
        </p:spPr>
      </p:pic>
      <p:pic>
        <p:nvPicPr>
          <p:cNvPr id="8" name="Picture 2" descr="http://www.mathsisfun.com/data/images/bar-chart-vs-histogram.gif"/>
          <p:cNvPicPr>
            <a:picLocks noChangeAspect="1" noChangeArrowheads="1"/>
          </p:cNvPicPr>
          <p:nvPr/>
        </p:nvPicPr>
        <p:blipFill rotWithShape="1">
          <a:blip r:embed="rId2" cstate="print"/>
          <a:srcRect r="49476"/>
          <a:stretch/>
        </p:blipFill>
        <p:spPr bwMode="auto">
          <a:xfrm>
            <a:off x="392761" y="3905345"/>
            <a:ext cx="2664570" cy="2600401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- examples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1691" y="1369386"/>
            <a:ext cx="4495800" cy="4483100"/>
          </a:xfrm>
          <a:prstGeom prst="rect">
            <a:avLst/>
          </a:prstGeom>
          <a:noFill/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906491" y="5817561"/>
            <a:ext cx="4114800" cy="517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/>
              <a:t>Figure 3</a:t>
            </a:r>
            <a:r>
              <a:rPr lang="en-US" altLang="en-US" sz="1400"/>
              <a:t>. Histogram of energy expenditure by lean (</a:t>
            </a:r>
            <a:r>
              <a:rPr lang="en-US" altLang="en-US" sz="1400" i="1"/>
              <a:t>n </a:t>
            </a:r>
            <a:r>
              <a:rPr lang="en-US" altLang="en-US" sz="1400"/>
              <a:t>= 11) and obese athletes (</a:t>
            </a:r>
            <a:r>
              <a:rPr lang="en-US" altLang="en-US" sz="1400" i="1"/>
              <a:t>n </a:t>
            </a:r>
            <a:r>
              <a:rPr lang="en-US" altLang="en-US" sz="1400"/>
              <a:t>= 11).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34619" y="5596422"/>
            <a:ext cx="2971800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 dirty="0"/>
              <a:t>Figure 2</a:t>
            </a:r>
            <a:r>
              <a:rPr lang="en-US" altLang="en-US" sz="1400" dirty="0"/>
              <a:t>. Histogram of violent crime incidents in major U.S. cities, 2005 (</a:t>
            </a:r>
            <a:r>
              <a:rPr lang="en-US" altLang="en-US" sz="1400" i="1" dirty="0"/>
              <a:t>N </a:t>
            </a:r>
            <a:r>
              <a:rPr lang="en-US" altLang="en-US" sz="1400" dirty="0"/>
              <a:t>= 110).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19" y="1813132"/>
            <a:ext cx="3733192" cy="3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Stem-and-Leaf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58" y="2211572"/>
            <a:ext cx="626980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Histogram on side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Continuous data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Each score represented by stem and leaf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Best when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ea typeface="ＭＳ Ｐゴシック" panose="020B0600070205080204" pitchFamily="34" charset="-128"/>
              </a:rPr>
              <a:t> &lt; 100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16618" y="1681017"/>
            <a:ext cx="4114800" cy="40605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4161750" indent="-24161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1 | 2: represents 12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leaf unit: 1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     n: 50</a:t>
            </a: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1    -0 | 3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2     0 | 46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2     1 | 68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8     2 | 01467999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9     3 | 456779999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(10)    4 | 0012334678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7     5 | 0022347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5     6 | 02399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5     7 | 01558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    1     8 |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Cahp 2 - Freq, Graph, &amp; Distributions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6892</TotalTime>
  <Words>828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Cohen chap 2. frequency tables, graphs, &amp; distributions</vt:lpstr>
      <vt:lpstr>ALWAYS plot your data first ! ! !</vt:lpstr>
      <vt:lpstr>Data visualization</vt:lpstr>
      <vt:lpstr>Revised…</vt:lpstr>
      <vt:lpstr>Why plot your data?</vt:lpstr>
      <vt:lpstr>Frequency distributions</vt:lpstr>
      <vt:lpstr>PowerPoint Presentation</vt:lpstr>
      <vt:lpstr>Histogram - examples</vt:lpstr>
      <vt:lpstr>Stem-and-Leaf Display</vt:lpstr>
      <vt:lpstr>What do we mean by Distribution?</vt:lpstr>
      <vt:lpstr>“Cancer” Dataset for SPSS DEMO</vt:lpstr>
      <vt:lpstr>Prep the dataset</vt:lpstr>
      <vt:lpstr>new variable</vt:lpstr>
      <vt:lpstr>SPSS: the multipurpose “frequencies” command</vt:lpstr>
      <vt:lpstr>SPSS: another “frequencies” use</vt:lpstr>
      <vt:lpstr>SPSS: compare groups w/”examime”</vt:lpstr>
      <vt:lpstr>SPSS: compare groups w/”Graph” &amp; “PANEL” combo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30</cp:revision>
  <dcterms:created xsi:type="dcterms:W3CDTF">2015-07-01T07:12:06Z</dcterms:created>
  <dcterms:modified xsi:type="dcterms:W3CDTF">2016-06-29T09:44:41Z</dcterms:modified>
</cp:coreProperties>
</file>