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9" r:id="rId11"/>
    <p:sldId id="271"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7437F3D-1B39-4A37-9693-360F37CFD480}" type="datetime1">
              <a:rPr lang="en-US" smtClean="0"/>
              <a:t>2/1/2017</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07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4CAB8-BCA3-430F-A30C-10520242BCFD}" type="datetime1">
              <a:rPr lang="en-US" smtClean="0"/>
              <a:t>2/1/2017</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6898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4D655-4531-40BC-865A-7E7625A04130}" type="datetime1">
              <a:rPr lang="en-US" smtClean="0"/>
              <a:t>2/1/2017</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16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5F58E-5B36-4CDD-B8D8-27D4BDA40827}" type="datetime1">
              <a:rPr lang="en-US" smtClean="0"/>
              <a:t>2/1/2017</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99659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1DC5B-3DEB-46A7-8156-408EC6B1B59C}" type="datetime1">
              <a:rPr lang="en-US" smtClean="0"/>
              <a:t>2/1/2017</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5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B0B4B-DB6C-4FD4-A249-A85CB8879D0B}" type="datetime1">
              <a:rPr lang="en-US" smtClean="0"/>
              <a:t>2/1/2017</a:t>
            </a:fld>
            <a:endParaRPr lang="en-US"/>
          </a:p>
        </p:txBody>
      </p:sp>
      <p:sp>
        <p:nvSpPr>
          <p:cNvPr id="6" name="Footer Placeholder 5"/>
          <p:cNvSpPr>
            <a:spLocks noGrp="1"/>
          </p:cNvSpPr>
          <p:nvPr>
            <p:ph type="ftr" sz="quarter" idx="11"/>
          </p:nvPr>
        </p:nvSpPr>
        <p:spPr/>
        <p:txBody>
          <a:bodyPr/>
          <a:lstStyle/>
          <a:p>
            <a:r>
              <a:rPr lang="fr-FR"/>
              <a:t>Cohen Chap 6 - Estimation &amp; t-distribution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04103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C76DAF-0ABE-4D47-B3DB-97F9AB31F33A}" type="datetime1">
              <a:rPr lang="en-US" smtClean="0"/>
              <a:t>2/1/2017</a:t>
            </a:fld>
            <a:endParaRPr lang="en-US"/>
          </a:p>
        </p:txBody>
      </p:sp>
      <p:sp>
        <p:nvSpPr>
          <p:cNvPr id="8" name="Footer Placeholder 7"/>
          <p:cNvSpPr>
            <a:spLocks noGrp="1"/>
          </p:cNvSpPr>
          <p:nvPr>
            <p:ph type="ftr" sz="quarter" idx="11"/>
          </p:nvPr>
        </p:nvSpPr>
        <p:spPr/>
        <p:txBody>
          <a:bodyPr/>
          <a:lstStyle/>
          <a:p>
            <a:r>
              <a:rPr lang="fr-FR"/>
              <a:t>Cohen Chap 6 - Estimation &amp; t-distribution</a:t>
            </a:r>
            <a:endParaRPr lang="en-US"/>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3069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8FCAF-B3FD-452E-8646-E6EDD2060399}" type="datetime1">
              <a:rPr lang="en-US" smtClean="0"/>
              <a:t>2/1/2017</a:t>
            </a:fld>
            <a:endParaRPr lang="en-US"/>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5911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3FBC7-47A3-4AF3-8FAA-85CBF671E630}" type="datetime1">
              <a:rPr lang="en-US" smtClean="0"/>
              <a:t>2/1/2017</a:t>
            </a:fld>
            <a:endParaRPr lang="en-US"/>
          </a:p>
        </p:txBody>
      </p:sp>
      <p:sp>
        <p:nvSpPr>
          <p:cNvPr id="3" name="Footer Placeholder 2"/>
          <p:cNvSpPr>
            <a:spLocks noGrp="1"/>
          </p:cNvSpPr>
          <p:nvPr>
            <p:ph type="ftr" sz="quarter" idx="11"/>
          </p:nvPr>
        </p:nvSpPr>
        <p:spPr/>
        <p:txBody>
          <a:bodyPr/>
          <a:lstStyle/>
          <a:p>
            <a:r>
              <a:rPr lang="fr-FR"/>
              <a:t>Cohen Chap 6 - Estimation &amp; t-distribution</a:t>
            </a:r>
            <a:endParaRPr lang="en-US"/>
          </a:p>
        </p:txBody>
      </p:sp>
      <p:sp>
        <p:nvSpPr>
          <p:cNvPr id="4"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1954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0CEF4-AC6D-4E6A-8CA0-412C941F8B1A}" type="datetime1">
              <a:rPr lang="en-US" smtClean="0"/>
              <a:t>2/1/2017</a:t>
            </a:fld>
            <a:endParaRPr lang="en-US"/>
          </a:p>
        </p:txBody>
      </p:sp>
      <p:sp>
        <p:nvSpPr>
          <p:cNvPr id="6" name="Footer Placeholder 5"/>
          <p:cNvSpPr>
            <a:spLocks noGrp="1"/>
          </p:cNvSpPr>
          <p:nvPr>
            <p:ph type="ftr" sz="quarter" idx="11"/>
          </p:nvPr>
        </p:nvSpPr>
        <p:spPr/>
        <p:txBody>
          <a:bodyPr/>
          <a:lstStyle/>
          <a:p>
            <a:r>
              <a:rPr lang="fr-FR"/>
              <a:t>Cohen Chap 6 - Estimation &amp; t-distribution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961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08F2A-6153-4603-9ED1-1BE494496554}" type="datetime1">
              <a:rPr lang="en-US" smtClean="0"/>
              <a:t>2/1/2017</a:t>
            </a:fld>
            <a:endParaRPr lang="en-US"/>
          </a:p>
        </p:txBody>
      </p:sp>
      <p:sp>
        <p:nvSpPr>
          <p:cNvPr id="6" name="Footer Placeholder 5"/>
          <p:cNvSpPr>
            <a:spLocks noGrp="1"/>
          </p:cNvSpPr>
          <p:nvPr>
            <p:ph type="ftr" sz="quarter" idx="11"/>
          </p:nvPr>
        </p:nvSpPr>
        <p:spPr/>
        <p:txBody>
          <a:bodyPr/>
          <a:lstStyle/>
          <a:p>
            <a:r>
              <a:rPr lang="fr-FR"/>
              <a:t>Cohen Chap 6 - Estimation &amp; t-distribution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82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B76F84-6282-4CCC-B774-0485EE16B19A}" type="datetime1">
              <a:rPr lang="en-US" smtClean="0"/>
              <a:t>2/1/2017</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fr-FR"/>
              <a:t>Cohen Chap 6 - Estimation &amp; t-distribution</a:t>
            </a:r>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EF8E80-928C-4D02-8039-2537AA9D593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2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546" y="4960137"/>
            <a:ext cx="8075054" cy="1463040"/>
          </a:xfrm>
        </p:spPr>
        <p:txBody>
          <a:bodyPr>
            <a:normAutofit/>
          </a:bodyPr>
          <a:lstStyle/>
          <a:p>
            <a:r>
              <a:rPr lang="en-US" dirty="0"/>
              <a:t>Cohen chap 6. estimation &amp; t</a:t>
            </a:r>
          </a:p>
        </p:txBody>
      </p:sp>
      <p:sp>
        <p:nvSpPr>
          <p:cNvPr id="3" name="Subtitle 2"/>
          <p:cNvSpPr>
            <a:spLocks noGrp="1"/>
          </p:cNvSpPr>
          <p:nvPr>
            <p:ph type="subTitle" idx="1"/>
          </p:nvPr>
        </p:nvSpPr>
        <p:spPr>
          <a:xfrm>
            <a:off x="8638309" y="4960137"/>
            <a:ext cx="3200400" cy="1463040"/>
          </a:xfrm>
        </p:spPr>
        <p:txBody>
          <a:bodyPr/>
          <a:lstStyle/>
          <a:p>
            <a:r>
              <a:rPr lang="en-US" dirty="0"/>
              <a:t>For EDUC/PSY 6600</a:t>
            </a:r>
          </a:p>
        </p:txBody>
      </p:sp>
      <p:sp>
        <p:nvSpPr>
          <p:cNvPr id="8" name="Footer Placeholder 7"/>
          <p:cNvSpPr>
            <a:spLocks noGrp="1"/>
          </p:cNvSpPr>
          <p:nvPr>
            <p:ph type="ftr" sz="quarter" idx="11"/>
          </p:nvPr>
        </p:nvSpPr>
        <p:spPr/>
        <p:txBody>
          <a:bodyPr/>
          <a:lstStyle/>
          <a:p>
            <a:r>
              <a:rPr lang="fr-FR" dirty="0"/>
              <a:t>Cohen </a:t>
            </a:r>
            <a:r>
              <a:rPr lang="fr-FR" dirty="0" err="1"/>
              <a:t>Chap</a:t>
            </a:r>
            <a:r>
              <a:rPr lang="fr-FR" dirty="0"/>
              <a:t> 6 - Estimation &amp; t-distribution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
        <p:nvSpPr>
          <p:cNvPr id="7" name="Rounded Rectangle 6"/>
          <p:cNvSpPr/>
          <p:nvPr/>
        </p:nvSpPr>
        <p:spPr>
          <a:xfrm>
            <a:off x="4497572" y="244549"/>
            <a:ext cx="7198242" cy="38596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altLang="en-US" sz="2400" b="1" i="1" dirty="0">
                <a:solidFill>
                  <a:schemeClr val="tx1"/>
                </a:solidFill>
              </a:rPr>
              <a:t>“It is common sense to take a method and try it. </a:t>
            </a:r>
          </a:p>
          <a:p>
            <a:pPr algn="ctr">
              <a:spcBef>
                <a:spcPct val="50000"/>
              </a:spcBef>
            </a:pPr>
            <a:r>
              <a:rPr lang="en-US" altLang="en-US" sz="2400" b="1" i="1" dirty="0">
                <a:solidFill>
                  <a:schemeClr val="tx1"/>
                </a:solidFill>
              </a:rPr>
              <a:t>If it fails, admit it frankly and try another. </a:t>
            </a:r>
          </a:p>
          <a:p>
            <a:pPr algn="ctr">
              <a:spcBef>
                <a:spcPct val="50000"/>
              </a:spcBef>
            </a:pPr>
            <a:r>
              <a:rPr lang="en-US" altLang="en-US" sz="2400" b="1" i="1" dirty="0">
                <a:solidFill>
                  <a:schemeClr val="tx1"/>
                </a:solidFill>
              </a:rPr>
              <a:t>But above all, try something.”</a:t>
            </a:r>
          </a:p>
          <a:p>
            <a:pPr algn="ctr">
              <a:spcBef>
                <a:spcPct val="50000"/>
              </a:spcBef>
            </a:pPr>
            <a:r>
              <a:rPr lang="en-US" altLang="en-US" sz="2400" b="1" i="1" dirty="0">
                <a:solidFill>
                  <a:schemeClr val="tx1"/>
                </a:solidFill>
              </a:rPr>
              <a:t>- Franklin D. Roosevelt</a:t>
            </a:r>
            <a:r>
              <a:rPr lang="en-US" altLang="en-US" sz="2400" dirty="0">
                <a:solidFill>
                  <a:schemeClr val="tx1"/>
                </a:solidFill>
              </a:rPr>
              <a:t> </a:t>
            </a:r>
          </a:p>
        </p:txBody>
      </p:sp>
    </p:spTree>
    <p:extLst>
      <p:ext uri="{BB962C8B-B14F-4D97-AF65-F5344CB8AC3E}">
        <p14:creationId xmlns:p14="http://schemas.microsoft.com/office/powerpoint/2010/main" val="3808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28" y="337566"/>
            <a:ext cx="9720072" cy="1499616"/>
          </a:xfrm>
        </p:spPr>
        <p:txBody>
          <a:bodyPr/>
          <a:lstStyle/>
          <a:p>
            <a:r>
              <a:rPr lang="en-US" dirty="0"/>
              <a:t>Steps to construct a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09828" y="1837182"/>
                <a:ext cx="5538597" cy="4813935"/>
              </a:xfrm>
            </p:spPr>
            <p:txBody>
              <a:bodyPr>
                <a:normAutofit/>
              </a:bodyPr>
              <a:lstStyle/>
              <a:p>
                <a:pPr marL="457200" indent="-457200">
                  <a:buFont typeface="+mj-lt"/>
                  <a:buAutoNum type="arabicParenR"/>
                </a:pPr>
                <a:r>
                  <a:rPr lang="en-US" sz="2400" dirty="0"/>
                  <a:t>Select your random sample size</a:t>
                </a:r>
              </a:p>
              <a:p>
                <a:pPr marL="457200" indent="-457200">
                  <a:buFont typeface="+mj-lt"/>
                  <a:buAutoNum type="arabicParenR"/>
                </a:pPr>
                <a:r>
                  <a:rPr lang="en-US" sz="2400" dirty="0"/>
                  <a:t>Select the Level of Confidence</a:t>
                </a:r>
              </a:p>
              <a:p>
                <a:pPr marL="630936" lvl="1"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Generally 95% (can by 80, 90, or even 99%)</a:t>
                </a:r>
                <a:endParaRPr lang="en-US" sz="2000" dirty="0"/>
              </a:p>
              <a:p>
                <a:pPr marL="457200" indent="-457200">
                  <a:buFont typeface="+mj-lt"/>
                  <a:buAutoNum type="arabicParenR"/>
                </a:pPr>
                <a:r>
                  <a:rPr lang="en-US" sz="2400" dirty="0"/>
                  <a:t>Select random sample and collect data</a:t>
                </a:r>
              </a:p>
              <a:p>
                <a:pPr marL="457200" indent="-457200">
                  <a:buFont typeface="+mj-lt"/>
                  <a:buAutoNum type="arabicParenR"/>
                </a:pPr>
                <a:r>
                  <a:rPr lang="en-US" sz="2400" dirty="0"/>
                  <a:t>Find the region of Rejection</a:t>
                </a:r>
              </a:p>
              <a:p>
                <a:pPr marL="630936" lvl="1" indent="-457200">
                  <a:buFont typeface="Arial" panose="020B0604020202020204" pitchFamily="34" charset="0"/>
                  <a:buChar char="•"/>
                </a:pPr>
                <a:r>
                  <a:rPr lang="en-US" sz="2000" dirty="0"/>
                  <a:t>Based on </a:t>
                </a:r>
                <a:r>
                  <a:rPr lang="el-GR" sz="2000"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rPr>
                  <a:t> </a:t>
                </a:r>
                <a:r>
                  <a:rPr lang="en-US" sz="2400" dirty="0">
                    <a:latin typeface="Tw Cen MT" panose="020B0602020104020603" pitchFamily="34" charset="0"/>
                    <a:cs typeface="Times New Roman" panose="02020603050405020304" pitchFamily="18" charset="0"/>
                  </a:rPr>
                  <a:t>&amp; # of tails</a:t>
                </a:r>
                <a:endParaRPr lang="en-US" sz="2400" dirty="0">
                  <a:latin typeface="Tw Cen MT" panose="020B0602020104020603" pitchFamily="34" charset="0"/>
                </a:endParaRPr>
              </a:p>
              <a:p>
                <a:pPr marL="457200" indent="-457200">
                  <a:buFont typeface="+mj-lt"/>
                  <a:buAutoNum type="arabicParenR"/>
                </a:pPr>
                <a:r>
                  <a:rPr lang="en-US" sz="2400" dirty="0"/>
                  <a:t>Calculate the Interval</a:t>
                </a:r>
              </a:p>
              <a:p>
                <a:pPr algn="ctr"/>
                <a14:m>
                  <m:oMath xmlns:m="http://schemas.openxmlformats.org/officeDocument/2006/math">
                    <m:r>
                      <a:rPr lang="en-US" altLang="en-US" sz="2800" i="1">
                        <a:solidFill>
                          <a:srgbClr val="FF0000"/>
                        </a:solidFill>
                        <a:latin typeface="Cambria Math" panose="02040503050406030204" pitchFamily="18" charset="0"/>
                        <a:ea typeface="ＭＳ Ｐゴシック" panose="020B0600070205080204" pitchFamily="34" charset="-128"/>
                      </a:rPr>
                      <m:t>𝐸𝑠𝑡</m:t>
                    </m:r>
                    <m:r>
                      <a:rPr lang="en-US" altLang="en-US" sz="2800" i="1">
                        <a:solidFill>
                          <a:srgbClr val="FF0000"/>
                        </a:solidFill>
                        <a:latin typeface="Cambria Math" panose="02040503050406030204" pitchFamily="18" charset="0"/>
                        <a:ea typeface="ＭＳ Ｐゴシック" panose="020B0600070205080204" pitchFamily="34" charset="-128"/>
                      </a:rPr>
                      <m:t> ±</m:t>
                    </m:r>
                    <m:r>
                      <a:rPr lang="en-US" altLang="en-US" sz="2800" i="1">
                        <a:solidFill>
                          <a:srgbClr val="FF0000"/>
                        </a:solidFill>
                        <a:latin typeface="Cambria Math" panose="02040503050406030204" pitchFamily="18" charset="0"/>
                        <a:ea typeface="Cambria Math" panose="02040503050406030204" pitchFamily="18" charset="0"/>
                      </a:rPr>
                      <m:t>𝐶𝑉</m:t>
                    </m:r>
                    <m:r>
                      <a:rPr lang="en-US" altLang="en-US" sz="2800" i="1">
                        <a:solidFill>
                          <a:srgbClr val="FF0000"/>
                        </a:solidFill>
                        <a:latin typeface="Cambria Math" panose="02040503050406030204" pitchFamily="18" charset="0"/>
                        <a:ea typeface="Cambria Math" panose="02040503050406030204" pitchFamily="18" charset="0"/>
                      </a:rPr>
                      <m:t>×</m:t>
                    </m:r>
                    <m:sSub>
                      <m:sSubPr>
                        <m:ctrlPr>
                          <a:rPr lang="en-US" altLang="en-US" sz="2800" i="1">
                            <a:solidFill>
                              <a:srgbClr val="FF0000"/>
                            </a:solidFill>
                            <a:latin typeface="Cambria Math" panose="02040503050406030204" pitchFamily="18" charset="0"/>
                            <a:ea typeface="Cambria Math" panose="02040503050406030204" pitchFamily="18" charset="0"/>
                          </a:rPr>
                        </m:ctrlPr>
                      </m:sSubPr>
                      <m:e>
                        <m:r>
                          <a:rPr lang="en-US" altLang="en-US" sz="2800" i="1">
                            <a:solidFill>
                              <a:srgbClr val="FF0000"/>
                            </a:solidFill>
                            <a:latin typeface="Cambria Math" panose="02040503050406030204" pitchFamily="18" charset="0"/>
                            <a:ea typeface="Cambria Math" panose="02040503050406030204" pitchFamily="18" charset="0"/>
                          </a:rPr>
                          <m:t>𝑆𝐸</m:t>
                        </m:r>
                      </m:e>
                      <m:sub>
                        <m:r>
                          <a:rPr lang="en-US" altLang="en-US" sz="2800" i="1">
                            <a:solidFill>
                              <a:srgbClr val="FF0000"/>
                            </a:solidFill>
                            <a:latin typeface="Cambria Math" panose="02040503050406030204" pitchFamily="18" charset="0"/>
                            <a:ea typeface="Cambria Math" panose="02040503050406030204" pitchFamily="18" charset="0"/>
                          </a:rPr>
                          <m:t>𝑒𝑠𝑡</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09828" y="1837182"/>
                <a:ext cx="5538597" cy="4813935"/>
              </a:xfrm>
              <a:blipFill rotWithShape="0">
                <a:blip r:embed="rId2"/>
                <a:stretch>
                  <a:fillRect l="-2200" t="-177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fr-FR" dirty="0"/>
              <a:t>Cohen </a:t>
            </a:r>
            <a:r>
              <a:rPr lang="fr-FR" dirty="0" err="1"/>
              <a:t>Chap</a:t>
            </a:r>
            <a:r>
              <a:rPr lang="fr-FR" dirty="0"/>
              <a:t> 6 - Estimation &amp; t-distribution</a:t>
            </a:r>
            <a:endParaRPr lang="en-US" dirty="0"/>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sp>
        <p:nvSpPr>
          <p:cNvPr id="6" name="Rectangle 5"/>
          <p:cNvSpPr/>
          <p:nvPr/>
        </p:nvSpPr>
        <p:spPr>
          <a:xfrm>
            <a:off x="6264898" y="1538950"/>
            <a:ext cx="3057525" cy="1015663"/>
          </a:xfrm>
          <a:prstGeom prst="rect">
            <a:avLst/>
          </a:prstGeom>
        </p:spPr>
        <p:txBody>
          <a:bodyPr wrap="square">
            <a:spAutoFit/>
          </a:bodyPr>
          <a:lstStyle/>
          <a:p>
            <a:pPr algn="ctr"/>
            <a:r>
              <a:rPr lang="en-US" altLang="en-US" sz="2000" b="1" u="sng" dirty="0">
                <a:solidFill>
                  <a:srgbClr val="0070C0"/>
                </a:solidFill>
              </a:rPr>
              <a:t>Narrow </a:t>
            </a:r>
            <a:r>
              <a:rPr lang="en-US" altLang="en-US" sz="2000" b="1" i="1" u="sng" dirty="0">
                <a:solidFill>
                  <a:srgbClr val="0070C0"/>
                </a:solidFill>
              </a:rPr>
              <a:t>CI </a:t>
            </a:r>
          </a:p>
          <a:p>
            <a:pPr algn="ctr"/>
            <a:r>
              <a:rPr lang="en-US" altLang="en-US" sz="2000" i="1" dirty="0">
                <a:solidFill>
                  <a:srgbClr val="0070C0"/>
                </a:solidFill>
                <a:ea typeface="ＭＳ Ｐゴシック" panose="020B0600070205080204" pitchFamily="34" charset="-128"/>
              </a:rPr>
              <a:t>Large N</a:t>
            </a:r>
          </a:p>
          <a:p>
            <a:pPr algn="ctr"/>
            <a:r>
              <a:rPr lang="en-US" altLang="en-US" sz="2000" i="1" dirty="0">
                <a:solidFill>
                  <a:srgbClr val="0070C0"/>
                </a:solidFill>
                <a:ea typeface="ＭＳ Ｐゴシック" panose="020B0600070205080204" pitchFamily="34" charset="-128"/>
              </a:rPr>
              <a:t>Lower %</a:t>
            </a:r>
            <a:endParaRPr lang="en-US" altLang="en-US" dirty="0">
              <a:solidFill>
                <a:srgbClr val="0070C0"/>
              </a:solidFill>
              <a:ea typeface="ＭＳ Ｐゴシック" panose="020B0600070205080204" pitchFamily="34" charset="-128"/>
            </a:endParaRPr>
          </a:p>
        </p:txBody>
      </p:sp>
      <p:sp>
        <p:nvSpPr>
          <p:cNvPr id="8" name="Rectangle 7"/>
          <p:cNvSpPr/>
          <p:nvPr/>
        </p:nvSpPr>
        <p:spPr>
          <a:xfrm>
            <a:off x="8199882" y="1538950"/>
            <a:ext cx="3057525" cy="1015663"/>
          </a:xfrm>
          <a:prstGeom prst="rect">
            <a:avLst/>
          </a:prstGeom>
        </p:spPr>
        <p:txBody>
          <a:bodyPr wrap="square">
            <a:spAutoFit/>
          </a:bodyPr>
          <a:lstStyle/>
          <a:p>
            <a:pPr algn="ctr"/>
            <a:r>
              <a:rPr lang="en-US" altLang="en-US" sz="2000" b="1" u="sng" dirty="0">
                <a:solidFill>
                  <a:srgbClr val="0070C0"/>
                </a:solidFill>
              </a:rPr>
              <a:t>Wider </a:t>
            </a:r>
            <a:r>
              <a:rPr lang="en-US" altLang="en-US" sz="2000" b="1" i="1" u="sng" dirty="0">
                <a:solidFill>
                  <a:srgbClr val="0070C0"/>
                </a:solidFill>
              </a:rPr>
              <a:t>CI </a:t>
            </a:r>
          </a:p>
          <a:p>
            <a:pPr algn="ctr"/>
            <a:r>
              <a:rPr lang="en-US" altLang="en-US" sz="2000" i="1" dirty="0">
                <a:solidFill>
                  <a:srgbClr val="0070C0"/>
                </a:solidFill>
                <a:ea typeface="ＭＳ Ｐゴシック" panose="020B0600070205080204" pitchFamily="34" charset="-128"/>
              </a:rPr>
              <a:t>smaller N</a:t>
            </a:r>
          </a:p>
          <a:p>
            <a:pPr algn="ctr"/>
            <a:r>
              <a:rPr lang="en-US" altLang="en-US" sz="2000" i="1" dirty="0">
                <a:solidFill>
                  <a:srgbClr val="0070C0"/>
                </a:solidFill>
                <a:ea typeface="ＭＳ Ｐゴシック" panose="020B0600070205080204" pitchFamily="34" charset="-128"/>
              </a:rPr>
              <a:t>Higher %</a:t>
            </a:r>
            <a:endParaRPr lang="en-US" altLang="en-US" dirty="0">
              <a:solidFill>
                <a:srgbClr val="0070C0"/>
              </a:solidFill>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9" name="TextBox 8"/>
              <p:cNvSpPr txBox="1"/>
              <p:nvPr/>
            </p:nvSpPr>
            <p:spPr>
              <a:xfrm>
                <a:off x="6728208" y="3154741"/>
                <a:ext cx="4198360" cy="2598532"/>
              </a:xfrm>
              <a:prstGeom prst="rect">
                <a:avLst/>
              </a:prstGeom>
              <a:noFill/>
            </p:spPr>
            <p:txBody>
              <a:bodyPr wrap="square" rtlCol="0">
                <a:spAutoFit/>
              </a:bodyPr>
              <a:lstStyle/>
              <a:p>
                <a:pPr algn="ctr"/>
                <a:r>
                  <a:rPr lang="en-US" sz="2400" u="sng" dirty="0">
                    <a:solidFill>
                      <a:srgbClr val="00B050"/>
                    </a:solidFill>
                  </a:rPr>
                  <a:t>Example: </a:t>
                </a:r>
                <a:r>
                  <a:rPr lang="en-US" sz="2400" b="1" u="sng" dirty="0">
                    <a:solidFill>
                      <a:srgbClr val="00B050"/>
                    </a:solidFill>
                  </a:rPr>
                  <a:t>95</a:t>
                </a:r>
                <a:r>
                  <a:rPr lang="en-US" sz="2400" u="sng" dirty="0">
                    <a:solidFill>
                      <a:srgbClr val="00B050"/>
                    </a:solidFill>
                  </a:rPr>
                  <a:t>% CI with z-score</a:t>
                </a:r>
              </a:p>
              <a:p>
                <a:pPr algn="ctr"/>
                <a14:m>
                  <m:oMathPara xmlns:m="http://schemas.openxmlformats.org/officeDocument/2006/math">
                    <m:oMathParaPr>
                      <m:jc m:val="centerGroup"/>
                    </m:oMathParaPr>
                    <m:oMath xmlns:m="http://schemas.openxmlformats.org/officeDocument/2006/math">
                      <m:acc>
                        <m:accPr>
                          <m:chr m:val="̅"/>
                          <m:ctrlPr>
                            <a:rPr lang="en-US" altLang="en-US" sz="2400" i="1">
                              <a:solidFill>
                                <a:srgbClr val="00B050"/>
                              </a:solidFill>
                              <a:latin typeface="Cambria Math" panose="02040503050406030204" pitchFamily="18" charset="0"/>
                              <a:cs typeface="Arial" panose="020B0604020202020204" pitchFamily="34" charset="0"/>
                            </a:rPr>
                          </m:ctrlPr>
                        </m:accPr>
                        <m:e>
                          <m:r>
                            <a:rPr lang="en-US" altLang="en-US" sz="2400" i="1">
                              <a:solidFill>
                                <a:srgbClr val="00B050"/>
                              </a:solidFill>
                              <a:latin typeface="Cambria Math" panose="02040503050406030204" pitchFamily="18" charset="0"/>
                              <a:cs typeface="Arial" panose="020B0604020202020204" pitchFamily="34" charset="0"/>
                            </a:rPr>
                            <m:t>𝑋</m:t>
                          </m:r>
                        </m:e>
                      </m:acc>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𝟏</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𝟗𝟔</m:t>
                      </m:r>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ctrlPr>
                        </m:fPr>
                        <m:num>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𝜎</m:t>
                          </m:r>
                        </m:num>
                        <m:den>
                          <m:rad>
                            <m:radPr>
                              <m:degHide m:val="on"/>
                              <m:ctrlP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ctrlPr>
                            </m:radPr>
                            <m:deg/>
                            <m:e>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𝑛</m:t>
                              </m:r>
                            </m:e>
                          </m:rad>
                        </m:den>
                      </m:f>
                    </m:oMath>
                  </m:oMathPara>
                </a14:m>
                <a:endParaRPr lang="en-US" sz="2400" u="sng" dirty="0">
                  <a:solidFill>
                    <a:srgbClr val="00B050"/>
                  </a:solidFill>
                </a:endParaRPr>
              </a:p>
              <a:p>
                <a:pPr algn="ctr"/>
                <a:endParaRPr lang="en-US" sz="2400" u="sng" dirty="0">
                  <a:solidFill>
                    <a:srgbClr val="00B050"/>
                  </a:solidFill>
                </a:endParaRPr>
              </a:p>
              <a:p>
                <a:pPr algn="ctr"/>
                <a:r>
                  <a:rPr lang="en-US" sz="2400" u="sng" dirty="0">
                    <a:solidFill>
                      <a:srgbClr val="00B050"/>
                    </a:solidFill>
                  </a:rPr>
                  <a:t>Example: </a:t>
                </a:r>
                <a:r>
                  <a:rPr lang="en-US" sz="2400" b="1" u="sng" dirty="0">
                    <a:solidFill>
                      <a:srgbClr val="00B050"/>
                    </a:solidFill>
                  </a:rPr>
                  <a:t>99</a:t>
                </a:r>
                <a:r>
                  <a:rPr lang="en-US" sz="2400" u="sng" dirty="0">
                    <a:solidFill>
                      <a:srgbClr val="00B050"/>
                    </a:solidFill>
                  </a:rPr>
                  <a:t>% CI with z-score</a:t>
                </a:r>
              </a:p>
              <a:p>
                <a:pPr algn="ctr"/>
                <a14:m>
                  <m:oMathPara xmlns:m="http://schemas.openxmlformats.org/officeDocument/2006/math">
                    <m:oMathParaPr>
                      <m:jc m:val="centerGroup"/>
                    </m:oMathParaPr>
                    <m:oMath xmlns:m="http://schemas.openxmlformats.org/officeDocument/2006/math">
                      <m:acc>
                        <m:accPr>
                          <m:chr m:val="̅"/>
                          <m:ctrlPr>
                            <a:rPr lang="en-US" altLang="en-US" sz="2400" i="1">
                              <a:solidFill>
                                <a:srgbClr val="00B050"/>
                              </a:solidFill>
                              <a:latin typeface="Cambria Math" panose="02040503050406030204" pitchFamily="18" charset="0"/>
                              <a:cs typeface="Arial" panose="020B0604020202020204" pitchFamily="34" charset="0"/>
                            </a:rPr>
                          </m:ctrlPr>
                        </m:accPr>
                        <m:e>
                          <m:r>
                            <a:rPr lang="en-US" altLang="en-US" sz="2400" i="1">
                              <a:solidFill>
                                <a:srgbClr val="00B050"/>
                              </a:solidFill>
                              <a:latin typeface="Cambria Math" panose="02040503050406030204" pitchFamily="18" charset="0"/>
                              <a:cs typeface="Arial" panose="020B0604020202020204" pitchFamily="34" charset="0"/>
                            </a:rPr>
                            <m:t>𝑋</m:t>
                          </m:r>
                        </m:e>
                      </m:acc>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𝟐</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𝟓𝟖</m:t>
                      </m:r>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ctrlPr>
                        </m:fPr>
                        <m:num>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𝜎</m:t>
                          </m:r>
                        </m:num>
                        <m:den>
                          <m:rad>
                            <m:radPr>
                              <m:degHide m:val="on"/>
                              <m:ctrlP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ctrlPr>
                            </m:radPr>
                            <m:deg/>
                            <m:e>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𝑛</m:t>
                              </m:r>
                            </m:e>
                          </m:rad>
                        </m:den>
                      </m:f>
                    </m:oMath>
                  </m:oMathPara>
                </a14:m>
                <a:endParaRPr lang="en-US" sz="2400" u="sng" dirty="0">
                  <a:solidFill>
                    <a:srgbClr val="00B05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28208" y="3154741"/>
                <a:ext cx="4198360" cy="2598532"/>
              </a:xfrm>
              <a:prstGeom prst="rect">
                <a:avLst/>
              </a:prstGeom>
              <a:blipFill rotWithShape="0">
                <a:blip r:embed="rId3"/>
                <a:stretch>
                  <a:fillRect t="-1878"/>
                </a:stretch>
              </a:blipFill>
            </p:spPr>
            <p:txBody>
              <a:bodyPr/>
              <a:lstStyle/>
              <a:p>
                <a:r>
                  <a:rPr lang="en-US">
                    <a:noFill/>
                  </a:rPr>
                  <a:t> </a:t>
                </a:r>
              </a:p>
            </p:txBody>
          </p:sp>
        </mc:Fallback>
      </mc:AlternateContent>
    </p:spTree>
    <p:extLst>
      <p:ext uri="{BB962C8B-B14F-4D97-AF65-F5344CB8AC3E}">
        <p14:creationId xmlns:p14="http://schemas.microsoft.com/office/powerpoint/2010/main" val="275194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left)">
                                      <p:cBhvr>
                                        <p:cTn id="41" dur="500"/>
                                        <p:tgtEl>
                                          <p:spTgt spid="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xEl>
                                              <p:pRg st="1" end="1"/>
                                            </p:txEl>
                                          </p:spTgt>
                                        </p:tgtEl>
                                        <p:attrNameLst>
                                          <p:attrName>style.visibility</p:attrName>
                                        </p:attrNameLst>
                                      </p:cBhvr>
                                      <p:to>
                                        <p:strVal val="visible"/>
                                      </p:to>
                                    </p:set>
                                    <p:animEffect transition="in" filter="wipe(left)">
                                      <p:cBhvr>
                                        <p:cTn id="46" dur="500"/>
                                        <p:tgtEl>
                                          <p:spTgt spid="9">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animEffect transition="in" filter="wipe(left)">
                                      <p:cBhvr>
                                        <p:cTn id="51" dur="500"/>
                                        <p:tgtEl>
                                          <p:spTgt spid="9">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9">
                                            <p:txEl>
                                              <p:pRg st="4" end="4"/>
                                            </p:txEl>
                                          </p:spTgt>
                                        </p:tgtEl>
                                        <p:attrNameLst>
                                          <p:attrName>style.visibility</p:attrName>
                                        </p:attrNameLst>
                                      </p:cBhvr>
                                      <p:to>
                                        <p:strVal val="visible"/>
                                      </p:to>
                                    </p:set>
                                    <p:animEffect transition="in" filter="wipe(left)">
                                      <p:cBhvr>
                                        <p:cTn id="5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728" y="338709"/>
            <a:ext cx="9720072" cy="1499616"/>
          </a:xfrm>
        </p:spPr>
        <p:txBody>
          <a:bodyPr/>
          <a:lstStyle/>
          <a:p>
            <a:r>
              <a:rPr lang="en-US" dirty="0"/>
              <a:t>Example: Confidence interval for the mean</a:t>
            </a:r>
          </a:p>
        </p:txBody>
      </p:sp>
      <p:sp>
        <p:nvSpPr>
          <p:cNvPr id="3" name="Content Placeholder 2"/>
          <p:cNvSpPr>
            <a:spLocks noGrp="1"/>
          </p:cNvSpPr>
          <p:nvPr>
            <p:ph idx="1"/>
          </p:nvPr>
        </p:nvSpPr>
        <p:spPr>
          <a:xfrm>
            <a:off x="871728" y="1552575"/>
            <a:ext cx="10939272" cy="2162175"/>
          </a:xfrm>
        </p:spPr>
        <p:txBody>
          <a:bodyPr>
            <a:normAutofit/>
          </a:bodyPr>
          <a:lstStyle/>
          <a:p>
            <a:pPr>
              <a:lnSpc>
                <a:spcPct val="80000"/>
              </a:lnSpc>
            </a:pPr>
            <a:r>
              <a:rPr lang="en-US" altLang="en-US" sz="2000" dirty="0"/>
              <a:t>A physician states that, </a:t>
            </a:r>
            <a:r>
              <a:rPr lang="en-US" altLang="en-US" sz="2000" u="sng" dirty="0"/>
              <a:t>in the past</a:t>
            </a:r>
            <a:r>
              <a:rPr lang="en-US" altLang="en-US" sz="2000" dirty="0"/>
              <a:t>, the average number of times he saw each of his patients during the year was 5. However, he believes that his patients have visited him significantly more frequently during the past year. In order to validate this statement, he randomly selects 10 of his patients and determines the # of office visits during the past year. He obtains the values presented to the below.</a:t>
            </a:r>
          </a:p>
          <a:p>
            <a:pPr algn="ctr">
              <a:lnSpc>
                <a:spcPct val="80000"/>
              </a:lnSpc>
            </a:pPr>
            <a:r>
              <a:rPr lang="en-US" altLang="en-US" sz="2000" dirty="0">
                <a:solidFill>
                  <a:srgbClr val="0070C0"/>
                </a:solidFill>
              </a:rPr>
              <a:t>9, 10, 8, 4, 8, 3, 0, 10, 15, 9</a:t>
            </a:r>
            <a:endParaRPr lang="en-US" altLang="en-US" sz="2000" dirty="0">
              <a:ea typeface="ＭＳ Ｐゴシック" panose="020B0600070205080204" pitchFamily="34" charset="-128"/>
            </a:endParaRPr>
          </a:p>
          <a:p>
            <a:pPr>
              <a:lnSpc>
                <a:spcPct val="80000"/>
              </a:lnSpc>
            </a:pPr>
            <a:r>
              <a:rPr lang="en-US" altLang="en-US" sz="2000" dirty="0"/>
              <a:t>Construct a </a:t>
            </a:r>
            <a:r>
              <a:rPr lang="en-US" altLang="en-US" sz="2000" dirty="0">
                <a:solidFill>
                  <a:srgbClr val="FF0000"/>
                </a:solidFill>
              </a:rPr>
              <a:t>95% confidence interval </a:t>
            </a:r>
            <a:r>
              <a:rPr lang="en-US" altLang="en-US" sz="2000" dirty="0"/>
              <a:t>for the </a:t>
            </a:r>
            <a:r>
              <a:rPr lang="en-US" altLang="en-US" sz="2000" b="1" u="sng" dirty="0"/>
              <a:t>mean number </a:t>
            </a:r>
            <a:r>
              <a:rPr lang="en-US" altLang="en-US" sz="2000" dirty="0"/>
              <a:t>of visits per patient.</a:t>
            </a:r>
          </a:p>
          <a:p>
            <a:endParaRPr lang="en-US" sz="2000" dirty="0"/>
          </a:p>
        </p:txBody>
      </p:sp>
      <p:sp>
        <p:nvSpPr>
          <p:cNvPr id="4" name="Footer Placeholder 3"/>
          <p:cNvSpPr>
            <a:spLocks noGrp="1"/>
          </p:cNvSpPr>
          <p:nvPr>
            <p:ph type="ftr" sz="quarter" idx="11"/>
          </p:nvPr>
        </p:nvSpPr>
        <p:spPr>
          <a:xfrm>
            <a:off x="4735031" y="6416925"/>
            <a:ext cx="5901458" cy="274320"/>
          </a:xfrm>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139205" y="3548227"/>
                <a:ext cx="3702864" cy="935577"/>
              </a:xfrm>
              <a:prstGeom prst="rect">
                <a:avLst/>
              </a:prstGeom>
              <a:noFill/>
            </p:spPr>
            <p:txBody>
              <a:bodyPr wrap="square" rtlCol="0">
                <a:spAutoFit/>
              </a:bodyPr>
              <a:lstStyle/>
              <a:p>
                <a:pPr algn="ctr"/>
                <a:r>
                  <a:rPr lang="en-US" sz="2000" b="1" u="sng" dirty="0"/>
                  <a:t>1.  Best estimate</a:t>
                </a:r>
                <a:endParaRPr lang="en-US" b="0" dirty="0">
                  <a:solidFill>
                    <a:srgbClr val="00B050"/>
                  </a:solidFill>
                </a:endParaRPr>
              </a:p>
              <a:p>
                <a:pPr algn="ct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𝑋</m:t>
                          </m:r>
                        </m:e>
                      </m:acc>
                      <m:r>
                        <a:rPr lang="en-US" i="1">
                          <a:solidFill>
                            <a:srgbClr val="00B050"/>
                          </a:solidFill>
                          <a:latin typeface="Cambria Math" panose="02040503050406030204" pitchFamily="18" charset="0"/>
                        </a:rPr>
                        <m:t>=</m:t>
                      </m:r>
                      <m:f>
                        <m:fPr>
                          <m:ctrlPr>
                            <a:rPr lang="en-US" i="1" smtClean="0">
                              <a:solidFill>
                                <a:srgbClr val="00B050"/>
                              </a:solidFill>
                              <a:latin typeface="Cambria Math" panose="02040503050406030204" pitchFamily="18" charset="0"/>
                            </a:rPr>
                          </m:ctrlPr>
                        </m:fPr>
                        <m:num>
                          <m:nary>
                            <m:naryPr>
                              <m:chr m:val="∑"/>
                              <m:subHide m:val="on"/>
                              <m:supHide m:val="on"/>
                              <m:ctrlPr>
                                <a:rPr lang="en-US" i="1" smtClean="0">
                                  <a:solidFill>
                                    <a:srgbClr val="00B050"/>
                                  </a:solidFill>
                                  <a:latin typeface="Cambria Math" panose="02040503050406030204" pitchFamily="18" charset="0"/>
                                </a:rPr>
                              </m:ctrlPr>
                            </m:naryPr>
                            <m:sub/>
                            <m:sup/>
                            <m:e>
                              <m:r>
                                <a:rPr lang="en-US" b="0" i="1" smtClean="0">
                                  <a:solidFill>
                                    <a:srgbClr val="00B050"/>
                                  </a:solidFill>
                                  <a:latin typeface="Cambria Math" panose="02040503050406030204" pitchFamily="18" charset="0"/>
                                </a:rPr>
                                <m:t>𝑋</m:t>
                              </m:r>
                            </m:e>
                          </m:nary>
                        </m:num>
                        <m:den>
                          <m:r>
                            <a:rPr lang="en-US" b="0" i="1" smtClean="0">
                              <a:solidFill>
                                <a:srgbClr val="00B050"/>
                              </a:solidFill>
                              <a:latin typeface="Cambria Math" panose="02040503050406030204" pitchFamily="18" charset="0"/>
                            </a:rPr>
                            <m:t>𝑛</m:t>
                          </m:r>
                        </m:den>
                      </m:f>
                      <m:r>
                        <a:rPr lang="en-US" b="0" i="1" smtClean="0">
                          <a:solidFill>
                            <a:srgbClr val="00B050"/>
                          </a:solidFill>
                          <a:latin typeface="Cambria Math" panose="02040503050406030204" pitchFamily="18" charset="0"/>
                        </a:rPr>
                        <m:t>=</m:t>
                      </m:r>
                      <m:f>
                        <m:fPr>
                          <m:ctrlPr>
                            <a:rPr lang="en-US" i="1">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76</m:t>
                          </m:r>
                        </m:num>
                        <m:den>
                          <m:r>
                            <a:rPr lang="en-US" b="0" i="1" smtClean="0">
                              <a:solidFill>
                                <a:srgbClr val="00B050"/>
                              </a:solidFill>
                              <a:latin typeface="Cambria Math" panose="02040503050406030204" pitchFamily="18" charset="0"/>
                            </a:rPr>
                            <m:t>10</m:t>
                          </m:r>
                        </m:den>
                      </m:f>
                      <m:r>
                        <a:rPr lang="en-US" b="0"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𝟕</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𝟔</m:t>
                      </m:r>
                    </m:oMath>
                  </m:oMathPara>
                </a14:m>
                <a:endParaRPr lang="en-US" b="1" dirty="0">
                  <a:solidFill>
                    <a:srgbClr val="00B05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9205" y="3548227"/>
                <a:ext cx="3702864" cy="935577"/>
              </a:xfrm>
              <a:prstGeom prst="rect">
                <a:avLst/>
              </a:prstGeom>
              <a:blipFill rotWithShape="0">
                <a:blip r:embed="rId2"/>
                <a:stretch>
                  <a:fillRect t="-3247"/>
                </a:stretch>
              </a:blipFill>
            </p:spPr>
            <p:txBody>
              <a:bodyPr/>
              <a:lstStyle/>
              <a:p>
                <a:r>
                  <a:rPr lang="en-US">
                    <a:noFill/>
                  </a:rPr>
                  <a:t> </a:t>
                </a:r>
              </a:p>
            </p:txBody>
          </p:sp>
        </mc:Fallback>
      </mc:AlternateContent>
      <p:sp>
        <p:nvSpPr>
          <p:cNvPr id="7" name="TextBox 6"/>
          <p:cNvSpPr txBox="1"/>
          <p:nvPr/>
        </p:nvSpPr>
        <p:spPr>
          <a:xfrm>
            <a:off x="3469176" y="3548226"/>
            <a:ext cx="4192510" cy="1231106"/>
          </a:xfrm>
          <a:prstGeom prst="rect">
            <a:avLst/>
          </a:prstGeom>
          <a:noFill/>
        </p:spPr>
        <p:txBody>
          <a:bodyPr wrap="square" rtlCol="0">
            <a:spAutoFit/>
          </a:bodyPr>
          <a:lstStyle/>
          <a:p>
            <a:pPr algn="ctr"/>
            <a:r>
              <a:rPr lang="en-US" sz="2000" b="1" u="sng" dirty="0"/>
              <a:t>2. Critical Value</a:t>
            </a:r>
          </a:p>
          <a:p>
            <a:pPr algn="ctr"/>
            <a:r>
              <a:rPr lang="en-US" dirty="0" err="1">
                <a:solidFill>
                  <a:srgbClr val="CC0099"/>
                </a:solidFill>
              </a:rPr>
              <a:t>df</a:t>
            </a:r>
            <a:r>
              <a:rPr lang="en-US" dirty="0">
                <a:solidFill>
                  <a:srgbClr val="CC0099"/>
                </a:solidFill>
              </a:rPr>
              <a:t> = n – 1 = 10 – 1 = 9</a:t>
            </a:r>
          </a:p>
          <a:p>
            <a:pPr algn="ctr"/>
            <a:r>
              <a:rPr lang="en-US" dirty="0">
                <a:solidFill>
                  <a:srgbClr val="CC0099"/>
                </a:solidFill>
                <a:sym typeface="Wingdings" panose="05000000000000000000" pitchFamily="2" charset="2"/>
              </a:rPr>
              <a:t>Always use TWO tails</a:t>
            </a:r>
          </a:p>
          <a:p>
            <a:pPr marL="285750" indent="-285750" algn="ctr">
              <a:buFont typeface="Wingdings" panose="05000000000000000000" pitchFamily="2" charset="2"/>
              <a:buChar char="à"/>
            </a:pPr>
            <a:r>
              <a:rPr lang="en-US" dirty="0">
                <a:solidFill>
                  <a:srgbClr val="CC0099"/>
                </a:solidFill>
                <a:sym typeface="Wingdings" panose="05000000000000000000" pitchFamily="2" charset="2"/>
              </a:rPr>
              <a:t>Critical t = 2.262</a:t>
            </a:r>
            <a:endParaRPr lang="en-US" dirty="0">
              <a:solidFill>
                <a:srgbClr val="CC0099"/>
              </a:solidFill>
            </a:endParaRPr>
          </a:p>
        </p:txBody>
      </p:sp>
      <mc:AlternateContent xmlns:mc="http://schemas.openxmlformats.org/markup-compatibility/2006" xmlns:a14="http://schemas.microsoft.com/office/drawing/2010/main">
        <mc:Choice Requires="a14">
          <p:sp>
            <p:nvSpPr>
              <p:cNvPr id="8" name="TextBox 7"/>
              <p:cNvSpPr txBox="1"/>
              <p:nvPr/>
            </p:nvSpPr>
            <p:spPr>
              <a:xfrm>
                <a:off x="7793661" y="3505844"/>
                <a:ext cx="4258776" cy="1531958"/>
              </a:xfrm>
              <a:prstGeom prst="rect">
                <a:avLst/>
              </a:prstGeom>
              <a:noFill/>
            </p:spPr>
            <p:txBody>
              <a:bodyPr wrap="square" rtlCol="0">
                <a:spAutoFit/>
              </a:bodyPr>
              <a:lstStyle/>
              <a:p>
                <a:pPr algn="ctr"/>
                <a:r>
                  <a:rPr lang="en-US" sz="2000" b="1" u="sng" dirty="0"/>
                  <a:t>3.  Standard Error for the Estimate</a:t>
                </a:r>
              </a:p>
              <a:p>
                <a:pPr algn="ctr"/>
                <a:r>
                  <a:rPr lang="en-US" dirty="0">
                    <a:solidFill>
                      <a:srgbClr val="00B050"/>
                    </a:solidFill>
                  </a:rPr>
                  <a:t>Sample standard deviation, S = 4.25</a:t>
                </a:r>
              </a:p>
              <a:p>
                <a:pPr algn="ct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𝑆𝐸</m:t>
                          </m:r>
                        </m:e>
                        <m:sub>
                          <m:r>
                            <a:rPr lang="en-US" b="0" i="1" smtClean="0">
                              <a:solidFill>
                                <a:srgbClr val="0070C0"/>
                              </a:solidFill>
                              <a:latin typeface="Cambria Math" panose="02040503050406030204" pitchFamily="18" charset="0"/>
                            </a:rPr>
                            <m:t>𝑚𝑒𝑎𝑛</m:t>
                          </m:r>
                        </m:sub>
                      </m:sSub>
                      <m:r>
                        <a:rPr lang="en-US" b="0" i="1" smtClean="0">
                          <a:solidFill>
                            <a:srgbClr val="0070C0"/>
                          </a:solidFill>
                          <a:latin typeface="Cambria Math" panose="02040503050406030204" pitchFamily="18" charset="0"/>
                        </a:rPr>
                        <m:t>=</m:t>
                      </m:r>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𝑠</m:t>
                          </m:r>
                        </m:e>
                        <m:sub>
                          <m:acc>
                            <m:accPr>
                              <m:chr m:val="̅"/>
                              <m:ctrlPr>
                                <a:rPr lang="en-US" i="1" smtClean="0">
                                  <a:solidFill>
                                    <a:srgbClr val="0070C0"/>
                                  </a:solidFill>
                                  <a:latin typeface="Cambria Math" panose="02040503050406030204" pitchFamily="18" charset="0"/>
                                </a:rPr>
                              </m:ctrlPr>
                            </m:accPr>
                            <m:e>
                              <m:r>
                                <a:rPr lang="en-US" b="0" i="1" smtClean="0">
                                  <a:solidFill>
                                    <a:srgbClr val="0070C0"/>
                                  </a:solidFill>
                                  <a:latin typeface="Cambria Math" panose="02040503050406030204" pitchFamily="18" charset="0"/>
                                </a:rPr>
                                <m:t>𝑋</m:t>
                              </m:r>
                            </m:e>
                          </m:acc>
                        </m:sub>
                      </m:sSub>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𝑠</m:t>
                              </m:r>
                            </m:e>
                            <m:sub>
                              <m:r>
                                <a:rPr lang="en-US" b="0" i="1" smtClean="0">
                                  <a:solidFill>
                                    <a:srgbClr val="0070C0"/>
                                  </a:solidFill>
                                  <a:latin typeface="Cambria Math" panose="02040503050406030204" pitchFamily="18" charset="0"/>
                                </a:rPr>
                                <m:t>𝑠𝑎𝑚𝑝𝑙𝑒</m:t>
                              </m:r>
                            </m:sub>
                          </m:sSub>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𝑛</m:t>
                              </m:r>
                            </m:e>
                          </m:rad>
                        </m:den>
                      </m:f>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4.25</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10</m:t>
                              </m:r>
                            </m:e>
                          </m:rad>
                        </m:den>
                      </m:f>
                      <m:r>
                        <a:rPr lang="en-US" b="0" i="1" smtClean="0">
                          <a:solidFill>
                            <a:srgbClr val="0070C0"/>
                          </a:solidFill>
                          <a:latin typeface="Cambria Math" panose="02040503050406030204" pitchFamily="18" charset="0"/>
                        </a:rPr>
                        <m:t>=1.34</m:t>
                      </m:r>
                    </m:oMath>
                  </m:oMathPara>
                </a14:m>
                <a:endParaRPr lang="en-US" i="1" dirty="0">
                  <a:solidFill>
                    <a:srgbClr val="FF0000"/>
                  </a:solidFill>
                </a:endParaRPr>
              </a:p>
              <a:p>
                <a:pPr algn="ctr"/>
                <a:endParaRPr lang="en-US"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793661" y="3505844"/>
                <a:ext cx="4258776" cy="1531958"/>
              </a:xfrm>
              <a:prstGeom prst="rect">
                <a:avLst/>
              </a:prstGeom>
              <a:blipFill rotWithShape="0">
                <a:blip r:embed="rId3"/>
                <a:stretch>
                  <a:fillRect t="-19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419540" y="5002516"/>
                <a:ext cx="2535309"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000" b="1" i="0" u="sng" dirty="0" smtClean="0"/>
                        <m:t>4</m:t>
                      </m:r>
                      <m:r>
                        <m:rPr>
                          <m:nor/>
                        </m:rPr>
                        <a:rPr lang="en-US" sz="2000" b="1" u="sng" dirty="0"/>
                        <m:t>.</m:t>
                      </m:r>
                      <m:r>
                        <m:rPr>
                          <m:nor/>
                        </m:rPr>
                        <a:rPr lang="en-US" sz="2000" b="1" i="0" u="sng" dirty="0" smtClean="0"/>
                        <m:t> </m:t>
                      </m:r>
                      <m:r>
                        <m:rPr>
                          <m:nor/>
                        </m:rPr>
                        <a:rPr lang="en-US" sz="2000" b="1" i="0" u="sng" dirty="0" smtClean="0"/>
                        <m:t>Put</m:t>
                      </m:r>
                      <m:r>
                        <m:rPr>
                          <m:nor/>
                        </m:rPr>
                        <a:rPr lang="en-US" sz="2000" b="1" i="0" u="sng" dirty="0" smtClean="0"/>
                        <m:t> </m:t>
                      </m:r>
                      <m:r>
                        <m:rPr>
                          <m:nor/>
                        </m:rPr>
                        <a:rPr lang="en-US" sz="2000" b="1" i="0" u="sng" dirty="0" smtClean="0"/>
                        <m:t>it</m:t>
                      </m:r>
                      <m:r>
                        <m:rPr>
                          <m:nor/>
                        </m:rPr>
                        <a:rPr lang="en-US" sz="2000" b="1" i="0" u="sng" dirty="0" smtClean="0"/>
                        <m:t> </m:t>
                      </m:r>
                      <m:r>
                        <m:rPr>
                          <m:nor/>
                        </m:rPr>
                        <a:rPr lang="en-US" sz="2000" b="1" i="0" u="sng" dirty="0" smtClean="0"/>
                        <m:t>together</m:t>
                      </m:r>
                    </m:oMath>
                  </m:oMathPara>
                </a14:m>
                <a:endParaRPr lang="en-US" sz="2000" b="1" u="sng" dirty="0"/>
              </a:p>
              <a:p>
                <a14:m>
                  <m:oMath xmlns:m="http://schemas.openxmlformats.org/officeDocument/2006/math">
                    <m:r>
                      <a:rPr lang="en-US" altLang="en-US" sz="2000" i="1" smtClean="0">
                        <a:solidFill>
                          <a:srgbClr val="00B050"/>
                        </a:solidFill>
                        <a:latin typeface="Cambria Math" panose="02040503050406030204" pitchFamily="18" charset="0"/>
                        <a:ea typeface="ＭＳ Ｐゴシック" panose="020B0600070205080204" pitchFamily="34" charset="-128"/>
                      </a:rPr>
                      <m:t>𝐸𝑠𝑡</m:t>
                    </m:r>
                    <m:r>
                      <a:rPr lang="en-US" altLang="en-US" sz="2000" i="1">
                        <a:solidFill>
                          <a:srgbClr val="FF0000"/>
                        </a:solidFill>
                        <a:latin typeface="Cambria Math" panose="02040503050406030204" pitchFamily="18" charset="0"/>
                        <a:ea typeface="ＭＳ Ｐゴシック" panose="020B0600070205080204" pitchFamily="34" charset="-128"/>
                      </a:rPr>
                      <m:t> ±</m:t>
                    </m:r>
                    <m:r>
                      <a:rPr lang="en-US" altLang="en-US" sz="2000" i="1" smtClean="0">
                        <a:solidFill>
                          <a:srgbClr val="7030A0"/>
                        </a:solidFill>
                        <a:latin typeface="Cambria Math" panose="02040503050406030204" pitchFamily="18" charset="0"/>
                        <a:ea typeface="Cambria Math" panose="02040503050406030204" pitchFamily="18" charset="0"/>
                      </a:rPr>
                      <m:t>𝐶𝑉</m:t>
                    </m:r>
                    <m:r>
                      <a:rPr lang="en-US" altLang="en-US" sz="2000" i="1">
                        <a:solidFill>
                          <a:srgbClr val="FF0000"/>
                        </a:solidFill>
                        <a:latin typeface="Cambria Math" panose="02040503050406030204" pitchFamily="18" charset="0"/>
                        <a:ea typeface="Cambria Math" panose="02040503050406030204" pitchFamily="18" charset="0"/>
                      </a:rPr>
                      <m:t>×</m:t>
                    </m:r>
                    <m:sSub>
                      <m:sSubPr>
                        <m:ctrlPr>
                          <a:rPr lang="en-US" altLang="en-US" sz="2000" i="1" smtClean="0">
                            <a:solidFill>
                              <a:srgbClr val="0070C0"/>
                            </a:solidFill>
                            <a:latin typeface="Cambria Math" panose="02040503050406030204" pitchFamily="18" charset="0"/>
                            <a:ea typeface="Cambria Math" panose="02040503050406030204" pitchFamily="18" charset="0"/>
                          </a:rPr>
                        </m:ctrlPr>
                      </m:sSubPr>
                      <m:e>
                        <m:r>
                          <a:rPr lang="en-US" altLang="en-US" sz="2000" i="1">
                            <a:solidFill>
                              <a:srgbClr val="0070C0"/>
                            </a:solidFill>
                            <a:latin typeface="Cambria Math" panose="02040503050406030204" pitchFamily="18" charset="0"/>
                            <a:ea typeface="Cambria Math" panose="02040503050406030204" pitchFamily="18" charset="0"/>
                          </a:rPr>
                          <m:t>𝑆𝐸</m:t>
                        </m:r>
                      </m:e>
                      <m:sub>
                        <m:r>
                          <a:rPr lang="en-US" altLang="en-US" sz="2000" i="1">
                            <a:solidFill>
                              <a:srgbClr val="0070C0"/>
                            </a:solidFill>
                            <a:latin typeface="Cambria Math" panose="02040503050406030204" pitchFamily="18" charset="0"/>
                            <a:ea typeface="Cambria Math" panose="02040503050406030204" pitchFamily="18" charset="0"/>
                          </a:rPr>
                          <m:t>𝑒𝑠𝑡</m:t>
                        </m:r>
                      </m:sub>
                    </m:sSub>
                  </m:oMath>
                </a14:m>
                <a:r>
                  <a:rPr lang="en-US" sz="2000" dirty="0"/>
                  <a:t> </a:t>
                </a:r>
                <a:r>
                  <a:rPr lang="en-US" sz="2000" dirty="0">
                    <a:solidFill>
                      <a:srgbClr val="FF0000"/>
                    </a:solidFill>
                    <a:sym typeface="Wingdings" panose="05000000000000000000" pitchFamily="2" charset="2"/>
                  </a:rPr>
                  <a:t></a:t>
                </a:r>
                <a:endParaRPr lang="en-US" sz="2000"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2419540" y="5002516"/>
                <a:ext cx="2535309" cy="707886"/>
              </a:xfrm>
              <a:prstGeom prst="rect">
                <a:avLst/>
              </a:prstGeom>
              <a:blipFill rotWithShape="0">
                <a:blip r:embed="rId4"/>
                <a:stretch>
                  <a:fillRect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731764" y="5042118"/>
                <a:ext cx="2829814" cy="1569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000" b="0" i="1" smtClean="0">
                          <a:solidFill>
                            <a:srgbClr val="00B050"/>
                          </a:solidFill>
                          <a:latin typeface="Cambria Math" panose="02040503050406030204" pitchFamily="18" charset="0"/>
                          <a:ea typeface="ＭＳ Ｐゴシック" panose="020B0600070205080204" pitchFamily="34" charset="-128"/>
                        </a:rPr>
                        <m:t>7.60</m:t>
                      </m:r>
                      <m:r>
                        <a:rPr lang="en-US" altLang="en-US" sz="2000" b="0" i="1" smtClean="0">
                          <a:solidFill>
                            <a:srgbClr val="FF0000"/>
                          </a:solidFill>
                          <a:latin typeface="Cambria Math" panose="02040503050406030204" pitchFamily="18" charset="0"/>
                          <a:ea typeface="ＭＳ Ｐゴシック" panose="020B0600070205080204" pitchFamily="34" charset="-128"/>
                        </a:rPr>
                        <m:t> </m:t>
                      </m:r>
                      <m:r>
                        <a:rPr lang="en-US" altLang="en-US" sz="2000" b="0" i="1" smtClean="0">
                          <a:solidFill>
                            <a:srgbClr val="FF0000"/>
                          </a:solidFill>
                          <a:latin typeface="Cambria Math" panose="02040503050406030204" pitchFamily="18" charset="0"/>
                          <a:ea typeface="Cambria Math" panose="02040503050406030204" pitchFamily="18" charset="0"/>
                        </a:rPr>
                        <m:t>± </m:t>
                      </m:r>
                      <m:r>
                        <a:rPr lang="en-US" altLang="en-US" sz="2000" b="0" i="1" smtClean="0">
                          <a:solidFill>
                            <a:srgbClr val="7030A0"/>
                          </a:solidFill>
                          <a:latin typeface="Cambria Math" panose="02040503050406030204" pitchFamily="18" charset="0"/>
                          <a:ea typeface="ＭＳ Ｐゴシック" panose="020B0600070205080204" pitchFamily="34" charset="-128"/>
                        </a:rPr>
                        <m:t>2.262</m:t>
                      </m:r>
                      <m:r>
                        <a:rPr lang="en-US" altLang="en-US" sz="2000" i="1">
                          <a:solidFill>
                            <a:srgbClr val="FF0000"/>
                          </a:solidFill>
                          <a:latin typeface="Cambria Math" panose="02040503050406030204" pitchFamily="18" charset="0"/>
                          <a:ea typeface="Cambria Math" panose="02040503050406030204" pitchFamily="18" charset="0"/>
                        </a:rPr>
                        <m:t>×</m:t>
                      </m:r>
                      <m:r>
                        <a:rPr lang="en-US" altLang="en-US" sz="2000" b="0" i="1" smtClean="0">
                          <a:solidFill>
                            <a:srgbClr val="0070C0"/>
                          </a:solidFill>
                          <a:latin typeface="Cambria Math" panose="02040503050406030204" pitchFamily="18" charset="0"/>
                          <a:ea typeface="Cambria Math" panose="02040503050406030204" pitchFamily="18" charset="0"/>
                        </a:rPr>
                        <m:t>1.34</m:t>
                      </m:r>
                    </m:oMath>
                  </m:oMathPara>
                </a14:m>
                <a:endParaRPr lang="en-US" altLang="en-US" sz="2000" b="0" dirty="0">
                  <a:solidFill>
                    <a:srgbClr val="0070C0"/>
                  </a:solidFill>
                  <a:ea typeface="Cambria Math" panose="02040503050406030204" pitchFamily="18" charset="0"/>
                </a:endParaRPr>
              </a:p>
              <a:p>
                <a:pPr algn="ctr"/>
                <a14:m>
                  <m:oMath xmlns:m="http://schemas.openxmlformats.org/officeDocument/2006/math">
                    <m:r>
                      <a:rPr lang="en-US" altLang="en-US" sz="2000" i="1">
                        <a:solidFill>
                          <a:srgbClr val="FF0000"/>
                        </a:solidFill>
                        <a:latin typeface="Cambria Math" panose="02040503050406030204" pitchFamily="18" charset="0"/>
                        <a:ea typeface="ＭＳ Ｐゴシック" panose="020B0600070205080204" pitchFamily="34" charset="-128"/>
                      </a:rPr>
                      <m:t>7.6</m:t>
                    </m:r>
                    <m:r>
                      <a:rPr lang="en-US" altLang="en-US" sz="2000" b="0" i="1" smtClean="0">
                        <a:solidFill>
                          <a:srgbClr val="FF0000"/>
                        </a:solidFill>
                        <a:latin typeface="Cambria Math" panose="02040503050406030204" pitchFamily="18" charset="0"/>
                        <a:ea typeface="ＭＳ Ｐゴシック" panose="020B0600070205080204" pitchFamily="34" charset="-128"/>
                      </a:rPr>
                      <m:t>0</m:t>
                    </m:r>
                    <m:r>
                      <a:rPr lang="en-US" altLang="en-US" sz="2000" i="1">
                        <a:solidFill>
                          <a:srgbClr val="FF0000"/>
                        </a:solidFill>
                        <a:latin typeface="Cambria Math" panose="02040503050406030204" pitchFamily="18" charset="0"/>
                        <a:ea typeface="ＭＳ Ｐゴシック" panose="020B0600070205080204" pitchFamily="34" charset="-128"/>
                      </a:rPr>
                      <m:t> </m:t>
                    </m:r>
                    <m:r>
                      <a:rPr lang="en-US" altLang="en-US" sz="2000" i="1">
                        <a:solidFill>
                          <a:srgbClr val="FF0000"/>
                        </a:solidFill>
                        <a:latin typeface="Cambria Math" panose="02040503050406030204" pitchFamily="18" charset="0"/>
                        <a:ea typeface="Cambria Math" panose="02040503050406030204" pitchFamily="18" charset="0"/>
                      </a:rPr>
                      <m:t>±</m:t>
                    </m:r>
                  </m:oMath>
                </a14:m>
                <a:r>
                  <a:rPr lang="en-US" altLang="en-US" sz="2000" b="0" dirty="0">
                    <a:solidFill>
                      <a:srgbClr val="FF0000"/>
                    </a:solidFill>
                    <a:ea typeface="Cambria Math" panose="02040503050406030204" pitchFamily="18" charset="0"/>
                  </a:rPr>
                  <a:t> 3.03</a:t>
                </a:r>
              </a:p>
              <a:p>
                <a:pPr algn="ctr"/>
                <a:r>
                  <a:rPr lang="en-US" altLang="en-US" sz="2800" b="1" dirty="0">
                    <a:solidFill>
                      <a:srgbClr val="FF0000"/>
                    </a:solidFill>
                    <a:ea typeface="Cambria Math" panose="02040503050406030204" pitchFamily="18" charset="0"/>
                  </a:rPr>
                  <a:t>4.57, 10.63</a:t>
                </a:r>
              </a:p>
              <a:p>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5731764" y="5042118"/>
                <a:ext cx="2829814" cy="156966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119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left)">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wipe(left)">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wipe(left)">
                                      <p:cBhvr>
                                        <p:cTn id="42" dur="5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wipe(left)">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xEl>
                                              <p:pRg st="1" end="1"/>
                                            </p:txEl>
                                          </p:spTgt>
                                        </p:tgtEl>
                                        <p:attrNameLst>
                                          <p:attrName>style.visibility</p:attrName>
                                        </p:attrNameLst>
                                      </p:cBhvr>
                                      <p:to>
                                        <p:strVal val="visible"/>
                                      </p:to>
                                    </p:set>
                                    <p:animEffect transition="in" filter="wipe(left)">
                                      <p:cBhvr>
                                        <p:cTn id="62" dur="500"/>
                                        <p:tgtEl>
                                          <p:spTgt spid="10">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animEffect transition="in" filter="wipe(left)">
                                      <p:cBhvr>
                                        <p:cTn id="6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678" y="280416"/>
            <a:ext cx="9720072" cy="1499616"/>
          </a:xfrm>
        </p:spPr>
        <p:txBody>
          <a:bodyPr/>
          <a:lstStyle/>
          <a:p>
            <a:r>
              <a:rPr lang="en-US" dirty="0"/>
              <a:t>Estimating the population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8759" y="1896799"/>
                <a:ext cx="6872097" cy="4848225"/>
              </a:xfrm>
            </p:spPr>
            <p:txBody>
              <a:bodyPr>
                <a:noAutofit/>
              </a:bodyPr>
              <a:lstStyle/>
              <a:p>
                <a:pPr marL="400050" indent="-400050">
                  <a:buFont typeface="Wingdings" panose="05000000000000000000" pitchFamily="2" charset="2"/>
                  <a:buChar char="Ø"/>
                </a:pPr>
                <a:r>
                  <a:rPr lang="en-US" altLang="en-US" sz="2000" dirty="0">
                    <a:ea typeface="ＭＳ Ｐゴシック" panose="020B0600070205080204" pitchFamily="34" charset="-128"/>
                  </a:rPr>
                  <a:t>Point estimate (</a:t>
                </a:r>
                <a:r>
                  <a:rPr lang="en-US" altLang="en-US" sz="2000" i="1" dirty="0">
                    <a:ea typeface="ＭＳ Ｐゴシック" panose="020B0600070205080204" pitchFamily="34" charset="-128"/>
                  </a:rPr>
                  <a:t>M</a:t>
                </a:r>
                <a:r>
                  <a:rPr lang="en-US" altLang="en-US" sz="2000" dirty="0">
                    <a:ea typeface="ＭＳ Ｐゴシック" panose="020B0600070205080204" pitchFamily="34" charset="-128"/>
                  </a:rPr>
                  <a:t>) is in the center of </a:t>
                </a:r>
                <a:r>
                  <a:rPr lang="en-US" altLang="en-US" sz="2000" i="1" dirty="0">
                    <a:ea typeface="ＭＳ Ｐゴシック" panose="020B0600070205080204" pitchFamily="34" charset="-128"/>
                  </a:rPr>
                  <a:t>CI</a:t>
                </a:r>
              </a:p>
              <a:p>
                <a:pPr marL="400050" indent="-400050">
                  <a:buNone/>
                </a:pPr>
                <a14:m>
                  <m:oMathPara xmlns:m="http://schemas.openxmlformats.org/officeDocument/2006/math">
                    <m:oMathParaPr>
                      <m:jc m:val="centerGroup"/>
                    </m:oMathParaPr>
                    <m:oMath xmlns:m="http://schemas.openxmlformats.org/officeDocument/2006/math">
                      <m:r>
                        <a:rPr lang="en-US" altLang="en-US" sz="2000" b="0" i="1" smtClean="0">
                          <a:solidFill>
                            <a:srgbClr val="FF0000"/>
                          </a:solidFill>
                          <a:latin typeface="Cambria Math" panose="02040503050406030204" pitchFamily="18" charset="0"/>
                          <a:ea typeface="ＭＳ Ｐゴシック" panose="020B0600070205080204" pitchFamily="34" charset="-128"/>
                        </a:rPr>
                        <m:t>𝐸𝑠𝑡</m:t>
                      </m:r>
                      <m:r>
                        <a:rPr lang="en-US" altLang="en-US" sz="2000" b="0" i="1" smtClean="0">
                          <a:solidFill>
                            <a:srgbClr val="FF0000"/>
                          </a:solidFill>
                          <a:latin typeface="Cambria Math" panose="02040503050406030204" pitchFamily="18" charset="0"/>
                          <a:ea typeface="ＭＳ Ｐゴシック" panose="020B0600070205080204" pitchFamily="34" charset="-128"/>
                        </a:rPr>
                        <m:t> ±</m:t>
                      </m:r>
                      <m:r>
                        <a:rPr lang="en-US" altLang="en-US" sz="2000" b="0" i="1" smtClean="0">
                          <a:solidFill>
                            <a:srgbClr val="FF0000"/>
                          </a:solidFill>
                          <a:latin typeface="Cambria Math" panose="02040503050406030204" pitchFamily="18" charset="0"/>
                          <a:ea typeface="Cambria Math" panose="02040503050406030204" pitchFamily="18" charset="0"/>
                        </a:rPr>
                        <m:t>𝐶𝑉</m:t>
                      </m:r>
                      <m:r>
                        <a:rPr lang="en-US" altLang="en-US" sz="2000" b="0" i="1" smtClean="0">
                          <a:solidFill>
                            <a:srgbClr val="FF0000"/>
                          </a:solidFill>
                          <a:latin typeface="Cambria Math" panose="02040503050406030204" pitchFamily="18" charset="0"/>
                          <a:ea typeface="Cambria Math" panose="02040503050406030204" pitchFamily="18" charset="0"/>
                        </a:rPr>
                        <m:t>×</m:t>
                      </m:r>
                      <m:sSub>
                        <m:sSubPr>
                          <m:ctrlPr>
                            <a:rPr lang="en-US" altLang="en-US" sz="2000" b="0" i="1" smtClean="0">
                              <a:solidFill>
                                <a:srgbClr val="FF0000"/>
                              </a:solidFill>
                              <a:latin typeface="Cambria Math" panose="02040503050406030204" pitchFamily="18" charset="0"/>
                              <a:ea typeface="Cambria Math" panose="02040503050406030204" pitchFamily="18" charset="0"/>
                            </a:rPr>
                          </m:ctrlPr>
                        </m:sSubPr>
                        <m:e>
                          <m:r>
                            <a:rPr lang="en-US" altLang="en-US" sz="2000" b="0" i="1" smtClean="0">
                              <a:solidFill>
                                <a:srgbClr val="FF0000"/>
                              </a:solidFill>
                              <a:latin typeface="Cambria Math" panose="02040503050406030204" pitchFamily="18" charset="0"/>
                              <a:ea typeface="Cambria Math" panose="02040503050406030204" pitchFamily="18" charset="0"/>
                            </a:rPr>
                            <m:t>𝑆𝐸</m:t>
                          </m:r>
                        </m:e>
                        <m:sub>
                          <m:r>
                            <a:rPr lang="en-US" altLang="en-US" sz="2000" b="0" i="1" smtClean="0">
                              <a:solidFill>
                                <a:srgbClr val="FF0000"/>
                              </a:solidFill>
                              <a:latin typeface="Cambria Math" panose="02040503050406030204" pitchFamily="18" charset="0"/>
                              <a:ea typeface="Cambria Math" panose="02040503050406030204" pitchFamily="18" charset="0"/>
                            </a:rPr>
                            <m:t>𝑒𝑠𝑡</m:t>
                          </m:r>
                        </m:sub>
                      </m:sSub>
                    </m:oMath>
                  </m:oMathPara>
                </a14:m>
                <a:endParaRPr lang="en-US" altLang="en-US" sz="2000" i="1" dirty="0">
                  <a:ea typeface="ＭＳ Ｐゴシック" panose="020B0600070205080204" pitchFamily="34" charset="-128"/>
                </a:endParaRPr>
              </a:p>
              <a:p>
                <a:pPr marL="400050" indent="-400050">
                  <a:buFont typeface="Wingdings" panose="05000000000000000000" pitchFamily="2" charset="2"/>
                  <a:buChar char="Ø"/>
                </a:pPr>
                <a:endParaRPr lang="en-US" altLang="en-US" sz="2000" i="1" dirty="0">
                  <a:ea typeface="ＭＳ Ｐゴシック" panose="020B0600070205080204" pitchFamily="34" charset="-128"/>
                </a:endParaRPr>
              </a:p>
              <a:p>
                <a:pPr marL="400050" indent="-400050">
                  <a:buFont typeface="Wingdings" panose="05000000000000000000" pitchFamily="2" charset="2"/>
                  <a:buChar char="Ø"/>
                </a:pPr>
                <a:r>
                  <a:rPr lang="en-US" altLang="en-US" sz="2000" dirty="0">
                    <a:ea typeface="ＭＳ Ｐゴシック" panose="020B0600070205080204" pitchFamily="34" charset="-128"/>
                  </a:rPr>
                  <a:t>Degree of confidence determined by </a:t>
                </a:r>
                <a:r>
                  <a:rPr lang="el-GR" altLang="en-US" sz="2000" i="1" dirty="0">
                    <a:latin typeface="Times New Roman" panose="02020603050405020304" pitchFamily="18" charset="0"/>
                    <a:ea typeface="ＭＳ Ｐゴシック" panose="020B0600070205080204" pitchFamily="34" charset="-128"/>
                  </a:rPr>
                  <a:t>α</a:t>
                </a:r>
                <a:r>
                  <a:rPr lang="en-US" altLang="en-US" sz="2000" i="1" dirty="0">
                    <a:ea typeface="ＭＳ Ｐゴシック" panose="020B0600070205080204" pitchFamily="34" charset="-128"/>
                    <a:cs typeface="Arial" panose="020B0604020202020204" pitchFamily="34" charset="0"/>
                  </a:rPr>
                  <a:t> </a:t>
                </a:r>
                <a:r>
                  <a:rPr lang="en-US" altLang="en-US" sz="2000" dirty="0">
                    <a:ea typeface="ＭＳ Ｐゴシック" panose="020B0600070205080204" pitchFamily="34" charset="-128"/>
                    <a:cs typeface="Arial" panose="020B0604020202020204" pitchFamily="34" charset="0"/>
                  </a:rPr>
                  <a:t>and corresponding </a:t>
                </a:r>
                <a:r>
                  <a:rPr lang="en-US" altLang="en-US" sz="2000" i="1" dirty="0" err="1">
                    <a:latin typeface="Times New Roman" panose="02020603050405020304" pitchFamily="18" charset="0"/>
                    <a:ea typeface="ＭＳ Ｐゴシック" panose="020B0600070205080204" pitchFamily="34" charset="-128"/>
                    <a:cs typeface="Arial" panose="020B0604020202020204" pitchFamily="34" charset="0"/>
                  </a:rPr>
                  <a:t>t</a:t>
                </a:r>
                <a:r>
                  <a:rPr lang="en-US" altLang="en-US" sz="2000" i="1" baseline="-25000" dirty="0" err="1">
                    <a:ea typeface="ＭＳ Ｐゴシック" panose="020B0600070205080204" pitchFamily="34" charset="-128"/>
                    <a:cs typeface="Arial" panose="020B0604020202020204" pitchFamily="34" charset="0"/>
                  </a:rPr>
                  <a:t>crit</a:t>
                </a:r>
                <a:endParaRPr lang="en-US" altLang="en-US" sz="2000" i="1" dirty="0">
                  <a:ea typeface="ＭＳ Ｐゴシック" panose="020B0600070205080204" pitchFamily="34" charset="-128"/>
                  <a:cs typeface="Arial" panose="020B0604020202020204" pitchFamily="34" charset="0"/>
                </a:endParaRPr>
              </a:p>
              <a:p>
                <a:pPr marL="582930" lvl="2" indent="-400050"/>
                <a:r>
                  <a:rPr lang="en-US" altLang="en-US" sz="1600" dirty="0">
                    <a:ea typeface="ＭＳ Ｐゴシック" panose="020B0600070205080204" pitchFamily="34" charset="-128"/>
                    <a:cs typeface="Arial" panose="020B0604020202020204" pitchFamily="34" charset="0"/>
                  </a:rPr>
                  <a:t>Common to use 95% </a:t>
                </a:r>
                <a:r>
                  <a:rPr lang="en-US" altLang="en-US" sz="1600" i="1" dirty="0">
                    <a:ea typeface="ＭＳ Ｐゴシック" panose="020B0600070205080204" pitchFamily="34" charset="-128"/>
                    <a:cs typeface="Arial" panose="020B0604020202020204" pitchFamily="34" charset="0"/>
                  </a:rPr>
                  <a:t>CI </a:t>
                </a:r>
                <a:r>
                  <a:rPr lang="en-US" altLang="en-US" sz="1600" dirty="0">
                    <a:ea typeface="ＭＳ Ｐゴシック" panose="020B0600070205080204" pitchFamily="34" charset="-128"/>
                    <a:cs typeface="Arial" panose="020B0604020202020204" pitchFamily="34" charset="0"/>
                  </a:rPr>
                  <a:t>(</a:t>
                </a:r>
                <a:r>
                  <a:rPr lang="el-GR" altLang="en-US" sz="1600" i="1" dirty="0">
                    <a:ea typeface="ＭＳ Ｐゴシック" panose="020B0600070205080204" pitchFamily="34" charset="-128"/>
                    <a:cs typeface="Arial" panose="020B0604020202020204" pitchFamily="34" charset="0"/>
                  </a:rPr>
                  <a:t>α</a:t>
                </a:r>
                <a:r>
                  <a:rPr lang="en-US" altLang="en-US" sz="1600" dirty="0">
                    <a:ea typeface="ＭＳ Ｐゴシック" panose="020B0600070205080204" pitchFamily="34" charset="-128"/>
                    <a:cs typeface="Arial" panose="020B0604020202020204" pitchFamily="34" charset="0"/>
                  </a:rPr>
                  <a:t> = .05)</a:t>
                </a:r>
              </a:p>
              <a:p>
                <a:pPr marL="582930" lvl="2" indent="-400050"/>
                <a:r>
                  <a:rPr lang="en-US" altLang="en-US" sz="1600" dirty="0">
                    <a:ea typeface="ＭＳ Ｐゴシック" panose="020B0600070205080204" pitchFamily="34" charset="-128"/>
                  </a:rPr>
                  <a:t>Can also compute a .90, .99, or any size </a:t>
                </a:r>
                <a:r>
                  <a:rPr lang="en-US" altLang="en-US" sz="1600" i="1" dirty="0">
                    <a:ea typeface="ＭＳ Ｐゴシック" panose="020B0600070205080204" pitchFamily="34" charset="-128"/>
                  </a:rPr>
                  <a:t>CI</a:t>
                </a:r>
              </a:p>
              <a:p>
                <a:pPr marL="400050" lvl="4" indent="-400050"/>
                <a:endParaRPr lang="en-US" altLang="en-US" sz="1800" dirty="0">
                  <a:ea typeface="ＭＳ Ｐゴシック" panose="020B0600070205080204" pitchFamily="34" charset="-128"/>
                </a:endParaRPr>
              </a:p>
              <a:p>
                <a:pPr marL="400050" indent="-400050">
                  <a:buFont typeface="Wingdings" panose="05000000000000000000" pitchFamily="2" charset="2"/>
                  <a:buChar char="Ø"/>
                </a:pPr>
                <a:r>
                  <a:rPr lang="en-US" altLang="en-US" sz="1800" i="1" dirty="0">
                    <a:latin typeface="Times New Roman" panose="02020603050405020304" pitchFamily="18" charset="0"/>
                  </a:rPr>
                  <a:t>  z</a:t>
                </a:r>
                <a:r>
                  <a:rPr lang="en-US" altLang="en-US" sz="1800" dirty="0"/>
                  <a:t>-distribution: Known population variance or </a:t>
                </a:r>
                <a:r>
                  <a:rPr lang="en-US" altLang="en-US" sz="1800" i="1" dirty="0">
                    <a:latin typeface="Times New Roman" panose="02020603050405020304" pitchFamily="18" charset="0"/>
                  </a:rPr>
                  <a:t>N</a:t>
                </a:r>
                <a:r>
                  <a:rPr lang="en-US" altLang="en-US" sz="1800" i="1" dirty="0"/>
                  <a:t> </a:t>
                </a:r>
                <a:r>
                  <a:rPr lang="en-US" altLang="en-US" sz="1800" dirty="0"/>
                  <a:t>is large (</a:t>
                </a:r>
                <a:r>
                  <a:rPr lang="en-US" altLang="en-US" sz="1800" dirty="0">
                    <a:cs typeface="Arial" panose="020B0604020202020204" pitchFamily="34" charset="0"/>
                  </a:rPr>
                  <a:t>≈300)</a:t>
                </a:r>
              </a:p>
              <a:p>
                <a:pPr marL="400050" lvl="3" indent="-400050">
                  <a:buNone/>
                </a:pPr>
                <a14:m>
                  <m:oMathPara xmlns:m="http://schemas.openxmlformats.org/officeDocument/2006/math">
                    <m:oMathParaPr>
                      <m:jc m:val="centerGroup"/>
                    </m:oMathParaPr>
                    <m:oMath xmlns:m="http://schemas.openxmlformats.org/officeDocument/2006/math">
                      <m:acc>
                        <m:accPr>
                          <m:chr m:val="̅"/>
                          <m:ctrlPr>
                            <a:rPr lang="en-US" altLang="en-US" sz="1800" i="1" smtClean="0">
                              <a:latin typeface="Cambria Math" panose="02040503050406030204" pitchFamily="18" charset="0"/>
                              <a:cs typeface="Arial" panose="020B0604020202020204" pitchFamily="34" charset="0"/>
                            </a:rPr>
                          </m:ctrlPr>
                        </m:accPr>
                        <m:e>
                          <m:r>
                            <a:rPr lang="en-US" altLang="en-US" sz="1800" b="0" i="1" smtClean="0">
                              <a:latin typeface="Cambria Math" panose="02040503050406030204" pitchFamily="18" charset="0"/>
                              <a:cs typeface="Arial" panose="020B0604020202020204" pitchFamily="34" charset="0"/>
                            </a:rPr>
                            <m:t>𝑋</m:t>
                          </m:r>
                        </m:e>
                      </m:acc>
                      <m:r>
                        <a:rPr lang="en-US" altLang="en-US" sz="180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en-US" sz="1800" i="1" smtClean="0">
                              <a:latin typeface="Cambria Math" panose="02040503050406030204" pitchFamily="18" charset="0"/>
                              <a:ea typeface="Cambria Math" panose="02040503050406030204" pitchFamily="18" charset="0"/>
                              <a:cs typeface="Arial" panose="020B0604020202020204" pitchFamily="34" charset="0"/>
                            </a:rPr>
                          </m:ctrlPr>
                        </m:sSubPr>
                        <m:e>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𝑧</m:t>
                          </m:r>
                        </m:e>
                        <m:sub>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𝑐𝑟𝑖𝑡</m:t>
                          </m:r>
                        </m:sub>
                      </m:sSub>
                      <m:r>
                        <a:rPr lang="en-US" altLang="en-US" sz="1800" i="1" smtClean="0">
                          <a:latin typeface="Cambria Math" panose="02040503050406030204" pitchFamily="18" charset="0"/>
                          <a:ea typeface="Cambria Math" panose="02040503050406030204" pitchFamily="18" charset="0"/>
                          <a:cs typeface="Arial" panose="020B0604020202020204" pitchFamily="34" charset="0"/>
                        </a:rPr>
                        <m:t>×</m:t>
                      </m:r>
                      <m:f>
                        <m:fPr>
                          <m:ctrlPr>
                            <a:rPr lang="en-US" altLang="en-US" sz="1800" i="1" smtClean="0">
                              <a:latin typeface="Cambria Math" panose="02040503050406030204" pitchFamily="18" charset="0"/>
                              <a:ea typeface="Cambria Math" panose="02040503050406030204" pitchFamily="18" charset="0"/>
                              <a:cs typeface="Arial" panose="020B0604020202020204" pitchFamily="34" charset="0"/>
                            </a:rPr>
                          </m:ctrlPr>
                        </m:fPr>
                        <m:num>
                          <m:r>
                            <a:rPr lang="en-US" altLang="en-US" sz="1800" i="1" smtClean="0">
                              <a:latin typeface="Cambria Math" panose="02040503050406030204" pitchFamily="18" charset="0"/>
                              <a:ea typeface="Cambria Math" panose="02040503050406030204" pitchFamily="18" charset="0"/>
                              <a:cs typeface="Arial" panose="020B0604020202020204" pitchFamily="34" charset="0"/>
                            </a:rPr>
                            <m:t>𝜎</m:t>
                          </m:r>
                        </m:num>
                        <m:den>
                          <m:rad>
                            <m:radPr>
                              <m:degHide m:val="on"/>
                              <m:ctrlPr>
                                <a:rPr lang="en-US" altLang="en-US" sz="1800" i="1" smtClean="0">
                                  <a:latin typeface="Cambria Math" panose="02040503050406030204" pitchFamily="18" charset="0"/>
                                  <a:ea typeface="Cambria Math" panose="02040503050406030204" pitchFamily="18" charset="0"/>
                                  <a:cs typeface="Arial" panose="020B0604020202020204" pitchFamily="34" charset="0"/>
                                </a:rPr>
                              </m:ctrlPr>
                            </m:radPr>
                            <m:deg/>
                            <m:e>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𝑛</m:t>
                              </m:r>
                            </m:e>
                          </m:rad>
                        </m:den>
                      </m:f>
                    </m:oMath>
                  </m:oMathPara>
                </a14:m>
                <a:endParaRPr lang="en-US" altLang="en-US" sz="1800" b="0" dirty="0">
                  <a:ea typeface="Cambria Math" panose="02040503050406030204" pitchFamily="18" charset="0"/>
                  <a:cs typeface="Arial" panose="020B0604020202020204" pitchFamily="34" charset="0"/>
                </a:endParaRPr>
              </a:p>
              <a:p>
                <a:pPr marL="400050" lvl="3" indent="-400050">
                  <a:buFont typeface="Wingdings" panose="05000000000000000000" pitchFamily="2" charset="2"/>
                  <a:buChar char="§"/>
                </a:pPr>
                <a:endParaRPr lang="en-US" altLang="en-US" sz="1800" dirty="0">
                  <a:cs typeface="Arial" panose="020B0604020202020204" pitchFamily="34" charset="0"/>
                </a:endParaRPr>
              </a:p>
              <a:p>
                <a:pPr marL="400050" indent="-400050">
                  <a:buFont typeface="Wingdings" panose="05000000000000000000" pitchFamily="2" charset="2"/>
                  <a:buChar char="Ø"/>
                </a:pPr>
                <a:r>
                  <a:rPr lang="en-US" altLang="en-US" sz="1800" i="1" dirty="0">
                    <a:latin typeface="Times New Roman" panose="02020603050405020304" pitchFamily="18" charset="0"/>
                    <a:cs typeface="Arial" panose="020B0604020202020204" pitchFamily="34" charset="0"/>
                  </a:rPr>
                  <a:t>  t </a:t>
                </a:r>
                <a:r>
                  <a:rPr lang="en-US" altLang="en-US" sz="1800" dirty="0">
                    <a:cs typeface="Arial" panose="020B0604020202020204" pitchFamily="34" charset="0"/>
                  </a:rPr>
                  <a:t>-distribution: Do not know population variance or </a:t>
                </a:r>
                <a:r>
                  <a:rPr lang="en-US" altLang="en-US" sz="1800" i="1" dirty="0">
                    <a:latin typeface="Times New Roman" panose="02020603050405020304" pitchFamily="18" charset="0"/>
                    <a:cs typeface="Arial" panose="020B0604020202020204" pitchFamily="34" charset="0"/>
                  </a:rPr>
                  <a:t>N</a:t>
                </a:r>
                <a:r>
                  <a:rPr lang="en-US" altLang="en-US" sz="1800" i="1" dirty="0">
                    <a:cs typeface="Arial" panose="020B0604020202020204" pitchFamily="34" charset="0"/>
                  </a:rPr>
                  <a:t> </a:t>
                </a:r>
                <a:r>
                  <a:rPr lang="en-US" altLang="en-US" sz="1800" dirty="0">
                    <a:cs typeface="Arial" panose="020B0604020202020204" pitchFamily="34" charset="0"/>
                  </a:rPr>
                  <a:t>is small </a:t>
                </a:r>
              </a:p>
              <a:p>
                <a:pPr marL="0" indent="0">
                  <a:buNone/>
                </a:pPr>
                <a14:m>
                  <m:oMathPara xmlns:m="http://schemas.openxmlformats.org/officeDocument/2006/math">
                    <m:oMathParaPr>
                      <m:jc m:val="centerGroup"/>
                    </m:oMathParaPr>
                    <m:oMath xmlns:m="http://schemas.openxmlformats.org/officeDocument/2006/math">
                      <m:acc>
                        <m:accPr>
                          <m:chr m:val="̅"/>
                          <m:ctrlPr>
                            <a:rPr lang="en-US" altLang="en-US" sz="1800" i="1">
                              <a:latin typeface="Cambria Math" panose="02040503050406030204" pitchFamily="18" charset="0"/>
                              <a:cs typeface="Arial" panose="020B0604020202020204" pitchFamily="34" charset="0"/>
                            </a:rPr>
                          </m:ctrlPr>
                        </m:accPr>
                        <m:e>
                          <m:r>
                            <a:rPr lang="en-US" altLang="en-US" sz="1800" i="1">
                              <a:latin typeface="Cambria Math" panose="02040503050406030204" pitchFamily="18" charset="0"/>
                              <a:cs typeface="Arial" panose="020B0604020202020204" pitchFamily="34" charset="0"/>
                            </a:rPr>
                            <m:t>𝑋</m:t>
                          </m:r>
                        </m:e>
                      </m:acc>
                      <m:r>
                        <a:rPr lang="en-US" altLang="en-US" sz="1800" i="1">
                          <a:latin typeface="Cambria Math" panose="02040503050406030204" pitchFamily="18" charset="0"/>
                          <a:ea typeface="Cambria Math" panose="02040503050406030204" pitchFamily="18" charset="0"/>
                          <a:cs typeface="Arial" panose="020B0604020202020204" pitchFamily="34" charset="0"/>
                        </a:rPr>
                        <m:t>±</m:t>
                      </m:r>
                      <m:sSub>
                        <m:sSubPr>
                          <m:ctrlPr>
                            <a:rPr lang="en-US" altLang="en-US" sz="1800" i="1">
                              <a:latin typeface="Cambria Math" panose="02040503050406030204" pitchFamily="18" charset="0"/>
                              <a:ea typeface="Cambria Math" panose="02040503050406030204" pitchFamily="18" charset="0"/>
                              <a:cs typeface="Arial" panose="020B0604020202020204" pitchFamily="34" charset="0"/>
                            </a:rPr>
                          </m:ctrlPr>
                        </m:sSubPr>
                        <m:e>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𝑡</m:t>
                          </m:r>
                        </m:e>
                        <m:sub>
                          <m:r>
                            <a:rPr lang="en-US" altLang="en-US" sz="1800" i="1">
                              <a:latin typeface="Cambria Math" panose="02040503050406030204" pitchFamily="18" charset="0"/>
                              <a:ea typeface="Cambria Math" panose="02040503050406030204" pitchFamily="18" charset="0"/>
                              <a:cs typeface="Arial" panose="020B0604020202020204" pitchFamily="34" charset="0"/>
                            </a:rPr>
                            <m:t>𝑐𝑟𝑖𝑡</m:t>
                          </m:r>
                        </m:sub>
                      </m:sSub>
                      <m:r>
                        <a:rPr lang="en-US" altLang="en-US" sz="1800" i="1">
                          <a:latin typeface="Cambria Math" panose="02040503050406030204" pitchFamily="18" charset="0"/>
                          <a:ea typeface="Cambria Math" panose="02040503050406030204" pitchFamily="18" charset="0"/>
                          <a:cs typeface="Arial" panose="020B0604020202020204" pitchFamily="34" charset="0"/>
                        </a:rPr>
                        <m:t>×</m:t>
                      </m:r>
                      <m:f>
                        <m:fPr>
                          <m:ctrlPr>
                            <a:rPr lang="en-US" altLang="en-US" sz="1800" i="1">
                              <a:latin typeface="Cambria Math" panose="02040503050406030204" pitchFamily="18" charset="0"/>
                              <a:ea typeface="Cambria Math" panose="02040503050406030204" pitchFamily="18" charset="0"/>
                              <a:cs typeface="Arial" panose="020B0604020202020204" pitchFamily="34" charset="0"/>
                            </a:rPr>
                          </m:ctrlPr>
                        </m:fPr>
                        <m:num>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𝑠</m:t>
                          </m:r>
                        </m:num>
                        <m:den>
                          <m:rad>
                            <m:radPr>
                              <m:degHide m:val="on"/>
                              <m:ctrlPr>
                                <a:rPr lang="en-US" altLang="en-US" sz="1800" i="1">
                                  <a:latin typeface="Cambria Math" panose="02040503050406030204" pitchFamily="18" charset="0"/>
                                  <a:ea typeface="Cambria Math" panose="02040503050406030204" pitchFamily="18" charset="0"/>
                                  <a:cs typeface="Arial" panose="020B0604020202020204" pitchFamily="34" charset="0"/>
                                </a:rPr>
                              </m:ctrlPr>
                            </m:radPr>
                            <m:deg/>
                            <m:e>
                              <m:r>
                                <a:rPr lang="en-US" altLang="en-US" sz="1800" i="1">
                                  <a:latin typeface="Cambria Math" panose="02040503050406030204" pitchFamily="18" charset="0"/>
                                  <a:ea typeface="Cambria Math" panose="02040503050406030204" pitchFamily="18" charset="0"/>
                                  <a:cs typeface="Arial" panose="020B0604020202020204" pitchFamily="34" charset="0"/>
                                </a:rPr>
                                <m:t>𝑛</m:t>
                              </m:r>
                            </m:e>
                          </m:rad>
                        </m:den>
                      </m:f>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8759" y="1896799"/>
                <a:ext cx="6872097" cy="4848225"/>
              </a:xfrm>
              <a:blipFill rotWithShape="0">
                <a:blip r:embed="rId2"/>
                <a:stretch>
                  <a:fillRect l="-1508" t="-12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fr-FR" dirty="0"/>
              <a:t>Cohen </a:t>
            </a:r>
            <a:r>
              <a:rPr lang="fr-FR" dirty="0" err="1"/>
              <a:t>Chap</a:t>
            </a:r>
            <a:r>
              <a:rPr lang="fr-FR" dirty="0"/>
              <a:t> 6 - Estimation &amp; t-distribution</a:t>
            </a:r>
            <a:endParaRPr lang="en-US" dirty="0"/>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sp>
        <p:nvSpPr>
          <p:cNvPr id="6" name="Rectangle 5"/>
          <p:cNvSpPr/>
          <p:nvPr/>
        </p:nvSpPr>
        <p:spPr>
          <a:xfrm>
            <a:off x="7543800" y="1628775"/>
            <a:ext cx="4524375" cy="20340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lnSpc>
                <a:spcPct val="90000"/>
              </a:lnSpc>
            </a:pPr>
            <a:r>
              <a:rPr lang="en-US" altLang="en-US" sz="2400" b="1" u="sng" dirty="0">
                <a:cs typeface="Arial" panose="020B0604020202020204" pitchFamily="34" charset="0"/>
              </a:rPr>
              <a:t>NOT the meaning of a 95% </a:t>
            </a:r>
            <a:r>
              <a:rPr lang="en-US" altLang="en-US" sz="2400" b="1" i="1" u="sng" dirty="0">
                <a:cs typeface="Arial" panose="020B0604020202020204" pitchFamily="34" charset="0"/>
              </a:rPr>
              <a:t>CI</a:t>
            </a:r>
          </a:p>
          <a:p>
            <a:pPr algn="ctr">
              <a:lnSpc>
                <a:spcPct val="90000"/>
              </a:lnSpc>
            </a:pPr>
            <a:r>
              <a:rPr lang="en-US" altLang="en-US" sz="2000" dirty="0">
                <a:ea typeface="ＭＳ Ｐゴシック" panose="020B0600070205080204" pitchFamily="34" charset="-128"/>
                <a:cs typeface="Arial" panose="020B0604020202020204" pitchFamily="34" charset="0"/>
              </a:rPr>
              <a:t>There is NOT a 95% chance that the population </a:t>
            </a:r>
            <a:r>
              <a:rPr lang="en-US" altLang="en-US" sz="2000" i="1" dirty="0">
                <a:ea typeface="ＭＳ Ｐゴシック" panose="020B0600070205080204" pitchFamily="34" charset="-128"/>
                <a:cs typeface="Arial" panose="020B0604020202020204" pitchFamily="34" charset="0"/>
              </a:rPr>
              <a:t>M</a:t>
            </a:r>
            <a:r>
              <a:rPr lang="en-US" altLang="en-US" sz="2000" dirty="0">
                <a:ea typeface="ＭＳ Ｐゴシック" panose="020B0600070205080204" pitchFamily="34" charset="-128"/>
                <a:cs typeface="Arial" panose="020B0604020202020204" pitchFamily="34" charset="0"/>
              </a:rPr>
              <a:t> lies between the 2 </a:t>
            </a:r>
            <a:r>
              <a:rPr lang="en-US" altLang="en-US" sz="2000" i="1" dirty="0">
                <a:ea typeface="ＭＳ Ｐゴシック" panose="020B0600070205080204" pitchFamily="34" charset="-128"/>
                <a:cs typeface="Arial" panose="020B0604020202020204" pitchFamily="34" charset="0"/>
              </a:rPr>
              <a:t>CL</a:t>
            </a:r>
            <a:r>
              <a:rPr lang="en-US" altLang="en-US" sz="2000" dirty="0">
                <a:ea typeface="ＭＳ Ｐゴシック" panose="020B0600070205080204" pitchFamily="34" charset="-128"/>
                <a:cs typeface="Arial" panose="020B0604020202020204" pitchFamily="34" charset="0"/>
              </a:rPr>
              <a:t>s from your sample’s </a:t>
            </a:r>
            <a:r>
              <a:rPr lang="en-US" altLang="en-US" sz="2000" i="1" dirty="0">
                <a:ea typeface="ＭＳ Ｐゴシック" panose="020B0600070205080204" pitchFamily="34" charset="-128"/>
                <a:cs typeface="Arial" panose="020B0604020202020204" pitchFamily="34" charset="0"/>
              </a:rPr>
              <a:t>CI </a:t>
            </a:r>
            <a:r>
              <a:rPr lang="en-US" altLang="en-US" sz="2000" dirty="0">
                <a:ea typeface="ＭＳ Ｐゴシック" panose="020B0600070205080204" pitchFamily="34" charset="-128"/>
                <a:cs typeface="Arial" panose="020B0604020202020204" pitchFamily="34" charset="0"/>
              </a:rPr>
              <a:t>!!!</a:t>
            </a:r>
          </a:p>
          <a:p>
            <a:pPr algn="ctr">
              <a:lnSpc>
                <a:spcPct val="90000"/>
              </a:lnSpc>
            </a:pPr>
            <a:endParaRPr lang="en-US" altLang="en-US" sz="2000" dirty="0">
              <a:ea typeface="ＭＳ Ｐゴシック" panose="020B0600070205080204" pitchFamily="34" charset="-128"/>
              <a:cs typeface="Arial" panose="020B0604020202020204" pitchFamily="34" charset="0"/>
            </a:endParaRPr>
          </a:p>
          <a:p>
            <a:pPr algn="ctr">
              <a:lnSpc>
                <a:spcPct val="90000"/>
              </a:lnSpc>
            </a:pPr>
            <a:r>
              <a:rPr lang="en-US" altLang="en-US" dirty="0">
                <a:ea typeface="ＭＳ Ｐゴシック" panose="020B0600070205080204" pitchFamily="34" charset="-128"/>
                <a:cs typeface="Arial" panose="020B0604020202020204" pitchFamily="34" charset="0"/>
              </a:rPr>
              <a:t>Each random sample will have a different </a:t>
            </a:r>
            <a:r>
              <a:rPr lang="en-US" altLang="en-US" i="1" dirty="0">
                <a:ea typeface="ＭＳ Ｐゴシック" panose="020B0600070205080204" pitchFamily="34" charset="-128"/>
                <a:cs typeface="Arial" panose="020B0604020202020204" pitchFamily="34" charset="0"/>
              </a:rPr>
              <a:t>CI</a:t>
            </a:r>
            <a:r>
              <a:rPr lang="en-US" altLang="en-US" dirty="0">
                <a:ea typeface="ＭＳ Ｐゴシック" panose="020B0600070205080204" pitchFamily="34" charset="-128"/>
                <a:cs typeface="Arial" panose="020B0604020202020204" pitchFamily="34" charset="0"/>
              </a:rPr>
              <a:t> with different </a:t>
            </a:r>
            <a:r>
              <a:rPr lang="en-US" altLang="en-US" i="1" dirty="0">
                <a:ea typeface="ＭＳ Ｐゴシック" panose="020B0600070205080204" pitchFamily="34" charset="-128"/>
                <a:cs typeface="Arial" panose="020B0604020202020204" pitchFamily="34" charset="0"/>
              </a:rPr>
              <a:t>CL</a:t>
            </a:r>
            <a:r>
              <a:rPr lang="en-US" altLang="en-US" dirty="0">
                <a:ea typeface="ＭＳ Ｐゴシック" panose="020B0600070205080204" pitchFamily="34" charset="-128"/>
                <a:cs typeface="Arial" panose="020B0604020202020204" pitchFamily="34" charset="0"/>
              </a:rPr>
              <a:t>s and a different </a:t>
            </a:r>
            <a:r>
              <a:rPr lang="en-US" altLang="en-US" i="1" dirty="0">
                <a:ea typeface="ＭＳ Ｐゴシック" panose="020B0600070205080204" pitchFamily="34" charset="-128"/>
                <a:cs typeface="Arial" panose="020B0604020202020204" pitchFamily="34" charset="0"/>
              </a:rPr>
              <a:t>M</a:t>
            </a:r>
            <a:r>
              <a:rPr lang="en-US" altLang="en-US" dirty="0">
                <a:ea typeface="ＭＳ Ｐゴシック" panose="020B0600070205080204" pitchFamily="34" charset="-128"/>
                <a:cs typeface="Arial" panose="020B0604020202020204" pitchFamily="34" charset="0"/>
              </a:rPr>
              <a:t> value</a:t>
            </a:r>
            <a:endParaRPr lang="en-US" altLang="en-US" dirty="0">
              <a:ea typeface="ＭＳ Ｐゴシック" panose="020B0600070205080204" pitchFamily="34" charset="-128"/>
            </a:endParaRPr>
          </a:p>
        </p:txBody>
      </p:sp>
      <p:sp>
        <p:nvSpPr>
          <p:cNvPr id="7" name="Rectangle 6"/>
          <p:cNvSpPr/>
          <p:nvPr/>
        </p:nvSpPr>
        <p:spPr>
          <a:xfrm>
            <a:off x="7543800" y="3838575"/>
            <a:ext cx="4524375" cy="22806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lnSpc>
                <a:spcPct val="90000"/>
              </a:lnSpc>
            </a:pPr>
            <a:r>
              <a:rPr lang="en-US" altLang="en-US" sz="2400" b="1" u="sng" dirty="0">
                <a:cs typeface="Arial" panose="020B0604020202020204" pitchFamily="34" charset="0"/>
              </a:rPr>
              <a:t>Meaning of a 95% </a:t>
            </a:r>
            <a:r>
              <a:rPr lang="en-US" altLang="en-US" sz="2400" b="1" i="1" u="sng" dirty="0">
                <a:cs typeface="Arial" panose="020B0604020202020204" pitchFamily="34" charset="0"/>
              </a:rPr>
              <a:t>CI</a:t>
            </a:r>
          </a:p>
          <a:p>
            <a:pPr algn="ctr">
              <a:lnSpc>
                <a:spcPct val="90000"/>
              </a:lnSpc>
            </a:pPr>
            <a:r>
              <a:rPr lang="en-US" altLang="en-US" sz="2000" dirty="0">
                <a:ea typeface="ＭＳ Ｐゴシック" panose="020B0600070205080204" pitchFamily="34" charset="-128"/>
                <a:cs typeface="Arial" panose="020B0604020202020204" pitchFamily="34" charset="0"/>
              </a:rPr>
              <a:t>95% of the </a:t>
            </a:r>
            <a:r>
              <a:rPr lang="en-US" altLang="en-US" sz="2000" i="1" dirty="0">
                <a:ea typeface="ＭＳ Ｐゴシック" panose="020B0600070205080204" pitchFamily="34" charset="-128"/>
                <a:cs typeface="Arial" panose="020B0604020202020204" pitchFamily="34" charset="0"/>
              </a:rPr>
              <a:t>CI</a:t>
            </a:r>
            <a:r>
              <a:rPr lang="en-US" altLang="en-US" sz="2000" dirty="0">
                <a:ea typeface="ＭＳ Ｐゴシック" panose="020B0600070205080204" pitchFamily="34" charset="-128"/>
                <a:cs typeface="Arial" panose="020B0604020202020204" pitchFamily="34" charset="0"/>
              </a:rPr>
              <a:t>s</a:t>
            </a:r>
            <a:r>
              <a:rPr lang="en-US" altLang="en-US" sz="2000" i="1" dirty="0">
                <a:ea typeface="ＭＳ Ｐゴシック" panose="020B0600070205080204" pitchFamily="34" charset="-128"/>
                <a:cs typeface="Arial" panose="020B0604020202020204" pitchFamily="34" charset="0"/>
              </a:rPr>
              <a:t> </a:t>
            </a:r>
            <a:r>
              <a:rPr lang="en-US" altLang="en-US" sz="2000" dirty="0">
                <a:ea typeface="ＭＳ Ｐゴシック" panose="020B0600070205080204" pitchFamily="34" charset="-128"/>
                <a:cs typeface="Arial" panose="020B0604020202020204" pitchFamily="34" charset="0"/>
              </a:rPr>
              <a:t>that could be constructed over repeated sampling will contain </a:t>
            </a:r>
            <a:r>
              <a:rPr lang="el-GR" altLang="en-US" sz="2000" i="1" dirty="0">
                <a:ea typeface="ＭＳ Ｐゴシック" panose="020B0600070205080204" pitchFamily="34" charset="-128"/>
                <a:cs typeface="Arial" panose="020B0604020202020204" pitchFamily="34" charset="0"/>
              </a:rPr>
              <a:t>Μ</a:t>
            </a:r>
            <a:endParaRPr lang="en-US" altLang="en-US" sz="2000" i="1" dirty="0">
              <a:ea typeface="ＭＳ Ｐゴシック" panose="020B0600070205080204" pitchFamily="34" charset="-128"/>
              <a:cs typeface="Arial" panose="020B0604020202020204" pitchFamily="34" charset="0"/>
            </a:endParaRPr>
          </a:p>
          <a:p>
            <a:pPr algn="ctr">
              <a:lnSpc>
                <a:spcPct val="90000"/>
              </a:lnSpc>
            </a:pPr>
            <a:r>
              <a:rPr lang="en-US" altLang="en-US" dirty="0">
                <a:ea typeface="ＭＳ Ｐゴシック" panose="020B0600070205080204" pitchFamily="34" charset="-128"/>
                <a:cs typeface="Arial" panose="020B0604020202020204" pitchFamily="34" charset="0"/>
              </a:rPr>
              <a:t>Yours </a:t>
            </a:r>
            <a:r>
              <a:rPr lang="en-US" altLang="en-US" i="1" dirty="0">
                <a:ea typeface="ＭＳ Ｐゴシック" panose="020B0600070205080204" pitchFamily="34" charset="-128"/>
                <a:cs typeface="Arial" panose="020B0604020202020204" pitchFamily="34" charset="0"/>
              </a:rPr>
              <a:t>MAY</a:t>
            </a:r>
            <a:r>
              <a:rPr lang="en-US" altLang="en-US" dirty="0">
                <a:ea typeface="ＭＳ Ｐゴシック" panose="020B0600070205080204" pitchFamily="34" charset="-128"/>
                <a:cs typeface="Arial" panose="020B0604020202020204" pitchFamily="34" charset="0"/>
              </a:rPr>
              <a:t> be one of them</a:t>
            </a:r>
          </a:p>
          <a:p>
            <a:pPr algn="ctr">
              <a:lnSpc>
                <a:spcPct val="90000"/>
              </a:lnSpc>
            </a:pPr>
            <a:endParaRPr lang="en-US" altLang="en-US" dirty="0">
              <a:ea typeface="ＭＳ Ｐゴシック" panose="020B0600070205080204" pitchFamily="34" charset="-128"/>
              <a:cs typeface="Arial" panose="020B0604020202020204" pitchFamily="34" charset="0"/>
            </a:endParaRPr>
          </a:p>
          <a:p>
            <a:pPr algn="ctr">
              <a:lnSpc>
                <a:spcPct val="90000"/>
              </a:lnSpc>
            </a:pPr>
            <a:r>
              <a:rPr lang="en-US" altLang="en-US" sz="2000" dirty="0">
                <a:ea typeface="ＭＳ Ｐゴシック" panose="020B0600070205080204" pitchFamily="34" charset="-128"/>
                <a:cs typeface="Arial" panose="020B0604020202020204" pitchFamily="34" charset="0"/>
              </a:rPr>
              <a:t>5% chance our sample’s 95% </a:t>
            </a:r>
            <a:r>
              <a:rPr lang="en-US" altLang="en-US" sz="2000" i="1" dirty="0">
                <a:ea typeface="ＭＳ Ｐゴシック" panose="020B0600070205080204" pitchFamily="34" charset="-128"/>
                <a:cs typeface="Arial" panose="020B0604020202020204" pitchFamily="34" charset="0"/>
              </a:rPr>
              <a:t>CI </a:t>
            </a:r>
            <a:r>
              <a:rPr lang="en-US" altLang="en-US" sz="2000" dirty="0">
                <a:ea typeface="ＭＳ Ｐゴシック" panose="020B0600070205080204" pitchFamily="34" charset="-128"/>
                <a:cs typeface="Arial" panose="020B0604020202020204" pitchFamily="34" charset="0"/>
              </a:rPr>
              <a:t>does not contain </a:t>
            </a:r>
            <a:r>
              <a:rPr lang="el-GR" altLang="en-US" sz="2000" i="1" dirty="0">
                <a:ea typeface="ＭＳ Ｐゴシック" panose="020B0600070205080204" pitchFamily="34" charset="-128"/>
                <a:cs typeface="Arial" panose="020B0604020202020204" pitchFamily="34" charset="0"/>
              </a:rPr>
              <a:t>μ</a:t>
            </a:r>
            <a:endParaRPr lang="en-US" altLang="en-US" sz="2000" i="1" dirty="0">
              <a:ea typeface="ＭＳ Ｐゴシック" panose="020B0600070205080204" pitchFamily="34" charset="-128"/>
              <a:cs typeface="Arial" panose="020B0604020202020204" pitchFamily="34" charset="0"/>
            </a:endParaRPr>
          </a:p>
          <a:p>
            <a:pPr algn="ctr">
              <a:lnSpc>
                <a:spcPct val="90000"/>
              </a:lnSpc>
            </a:pPr>
            <a:r>
              <a:rPr lang="en-US" altLang="en-US" dirty="0">
                <a:ea typeface="ＭＳ Ｐゴシック" panose="020B0600070205080204" pitchFamily="34" charset="-128"/>
                <a:cs typeface="Arial" panose="020B0604020202020204" pitchFamily="34" charset="0"/>
              </a:rPr>
              <a:t>Related to Type I error</a:t>
            </a:r>
          </a:p>
        </p:txBody>
      </p:sp>
    </p:spTree>
    <p:extLst>
      <p:ext uri="{BB962C8B-B14F-4D97-AF65-F5344CB8AC3E}">
        <p14:creationId xmlns:p14="http://schemas.microsoft.com/office/powerpoint/2010/main" val="425056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left)">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03" y="328041"/>
            <a:ext cx="9720072" cy="1499616"/>
          </a:xfrm>
        </p:spPr>
        <p:txBody>
          <a:bodyPr/>
          <a:lstStyle/>
          <a:p>
            <a:r>
              <a:rPr lang="en-US" dirty="0"/>
              <a:t>Bootstrapped Confidence intervals</a:t>
            </a:r>
          </a:p>
        </p:txBody>
      </p:sp>
      <p:sp>
        <p:nvSpPr>
          <p:cNvPr id="3" name="Content Placeholder 2"/>
          <p:cNvSpPr>
            <a:spLocks noGrp="1"/>
          </p:cNvSpPr>
          <p:nvPr>
            <p:ph idx="1"/>
          </p:nvPr>
        </p:nvSpPr>
        <p:spPr>
          <a:xfrm>
            <a:off x="766953" y="2019300"/>
            <a:ext cx="10910697" cy="5070529"/>
          </a:xfrm>
        </p:spPr>
        <p:txBody>
          <a:bodyPr/>
          <a:lstStyle/>
          <a:p>
            <a:pPr marL="342900" indent="-342900">
              <a:buFont typeface="Wingdings" panose="05000000000000000000" pitchFamily="2" charset="2"/>
              <a:buChar char="v"/>
            </a:pPr>
            <a:r>
              <a:rPr lang="en-US" dirty="0"/>
              <a:t>Avoids assuming that your variable is normally distributed</a:t>
            </a:r>
          </a:p>
          <a:p>
            <a:pPr marL="342900" indent="-342900">
              <a:buFont typeface="Wingdings" panose="05000000000000000000" pitchFamily="2" charset="2"/>
              <a:buChar char="v"/>
            </a:pPr>
            <a:r>
              <a:rPr lang="en-US" dirty="0"/>
              <a:t>Computer-intensive…not by hand!</a:t>
            </a:r>
          </a:p>
          <a:p>
            <a:pPr marL="342900" indent="-342900">
              <a:buFont typeface="Wingdings" panose="05000000000000000000" pitchFamily="2" charset="2"/>
              <a:buChar char="v"/>
            </a:pPr>
            <a:r>
              <a:rPr lang="en-US" dirty="0"/>
              <a:t>Easy as pie for SPSS</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Basic Idea: </a:t>
            </a:r>
          </a:p>
          <a:p>
            <a:pPr marL="516636" lvl="1" indent="-342900">
              <a:buFont typeface="+mj-lt"/>
              <a:buAutoNum type="arabicPeriod"/>
            </a:pPr>
            <a:r>
              <a:rPr lang="en-US" dirty="0"/>
              <a:t>Draw a random sample from your sample (with replacement) </a:t>
            </a:r>
            <a:r>
              <a:rPr lang="en-US" dirty="0">
                <a:sym typeface="Wingdings" panose="05000000000000000000" pitchFamily="2" charset="2"/>
              </a:rPr>
              <a:t> some may be chosen multiple times or no times</a:t>
            </a:r>
            <a:endParaRPr lang="en-US" dirty="0"/>
          </a:p>
          <a:p>
            <a:pPr marL="516636" lvl="1" indent="-342900">
              <a:buFont typeface="+mj-lt"/>
              <a:buAutoNum type="arabicPeriod"/>
            </a:pPr>
            <a:r>
              <a:rPr lang="en-US" dirty="0"/>
              <a:t>compute this sample’s mean, SD, and t-score</a:t>
            </a:r>
          </a:p>
          <a:p>
            <a:pPr marL="516636" lvl="1" indent="-342900">
              <a:buFont typeface="+mj-lt"/>
              <a:buAutoNum type="arabicPeriod"/>
            </a:pPr>
            <a:r>
              <a:rPr lang="en-US" dirty="0"/>
              <a:t>repeat 1 &amp; 2 lots of times, like 1,000+ (this is the not-by-hand part ;)</a:t>
            </a:r>
          </a:p>
          <a:p>
            <a:pPr marL="516636" lvl="1" indent="-342900">
              <a:buFont typeface="+mj-lt"/>
              <a:buAutoNum type="arabicPeriod"/>
            </a:pPr>
            <a:r>
              <a:rPr lang="en-US" dirty="0"/>
              <a:t>Use the set of t-scores (1,000+ of them) &amp; see where the original t-score falls in the distribution</a:t>
            </a:r>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a:p>
        </p:txBody>
      </p:sp>
      <p:sp>
        <p:nvSpPr>
          <p:cNvPr id="6" name="TextBox 5"/>
          <p:cNvSpPr txBox="1"/>
          <p:nvPr/>
        </p:nvSpPr>
        <p:spPr>
          <a:xfrm>
            <a:off x="5086350" y="3082565"/>
            <a:ext cx="65913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FF0000"/>
                </a:solidFill>
              </a:rPr>
              <a:t>IBM SPSS has removed the bootstrap option from the basic software and now only offers it at additional cost (more than $1000/</a:t>
            </a:r>
            <a:r>
              <a:rPr lang="en-US" dirty="0" err="1">
                <a:solidFill>
                  <a:srgbClr val="FF0000"/>
                </a:solidFill>
              </a:rPr>
              <a:t>yr</a:t>
            </a:r>
            <a:r>
              <a:rPr lang="en-US" dirty="0">
                <a:solidFill>
                  <a:srgbClr val="FF0000"/>
                </a:solidFill>
              </a:rPr>
              <a:t>)</a:t>
            </a:r>
          </a:p>
          <a:p>
            <a:pPr algn="ctr"/>
            <a:r>
              <a:rPr lang="en-US" sz="2400" dirty="0">
                <a:solidFill>
                  <a:srgbClr val="FF0000"/>
                </a:solidFill>
              </a:rPr>
              <a:t>Do NOT worry about bootstrapping for this class</a:t>
            </a:r>
          </a:p>
        </p:txBody>
      </p:sp>
    </p:spTree>
    <p:extLst>
      <p:ext uri="{BB962C8B-B14F-4D97-AF65-F5344CB8AC3E}">
        <p14:creationId xmlns:p14="http://schemas.microsoft.com/office/powerpoint/2010/main" val="402370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242878"/>
            <a:ext cx="9720072" cy="1499616"/>
          </a:xfrm>
        </p:spPr>
        <p:txBody>
          <a:bodyPr/>
          <a:lstStyle/>
          <a:p>
            <a:r>
              <a:rPr lang="en-US" dirty="0"/>
              <a:t>APA: results of a 1-sample z-test</a:t>
            </a:r>
          </a:p>
        </p:txBody>
      </p:sp>
      <p:sp>
        <p:nvSpPr>
          <p:cNvPr id="3" name="Content Placeholder 2"/>
          <p:cNvSpPr>
            <a:spLocks noGrp="1"/>
          </p:cNvSpPr>
          <p:nvPr>
            <p:ph idx="1"/>
          </p:nvPr>
        </p:nvSpPr>
        <p:spPr>
          <a:xfrm>
            <a:off x="834846" y="1613705"/>
            <a:ext cx="10601324" cy="4728210"/>
          </a:xfrm>
        </p:spPr>
        <p:txBody>
          <a:bodyPr>
            <a:normAutofit/>
          </a:bodyPr>
          <a:lstStyle/>
          <a:p>
            <a:pPr>
              <a:buFont typeface="Wingdings" panose="05000000000000000000" pitchFamily="2" charset="2"/>
              <a:buChar char="Ø"/>
            </a:pPr>
            <a:r>
              <a:rPr lang="en-US" sz="2000" dirty="0"/>
              <a:t> Z-test (happens to be a statistically significant difference):</a:t>
            </a:r>
          </a:p>
          <a:p>
            <a:r>
              <a:rPr lang="en-US" sz="2000" dirty="0">
                <a:solidFill>
                  <a:srgbClr val="0070C0"/>
                </a:solidFill>
                <a:latin typeface="Times New Roman" panose="02020603050405020304" pitchFamily="18" charset="0"/>
                <a:cs typeface="Times New Roman" panose="02020603050405020304" pitchFamily="18" charset="0"/>
              </a:rPr>
              <a:t>The hourly fee (M = $72) for our sample of current psychotherapists is significantly greater, z = 4.0, p &lt; .001, than the 1960 hourly rate (µ = $63, in current dollars).</a:t>
            </a:r>
          </a:p>
          <a:p>
            <a:endParaRPr lang="en-US" sz="2000"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t> T-test (happens to not quite reach .05 significance level):</a:t>
            </a:r>
          </a:p>
          <a:p>
            <a:r>
              <a:rPr lang="en-US" sz="2000" dirty="0">
                <a:solidFill>
                  <a:srgbClr val="0070C0"/>
                </a:solidFill>
                <a:latin typeface="Times New Roman" panose="02020603050405020304" pitchFamily="18" charset="0"/>
                <a:cs typeface="Times New Roman" panose="02020603050405020304" pitchFamily="18" charset="0"/>
              </a:rPr>
              <a:t>Although the mean hourly fee for our sample of current psychotherapists was considerably higher (M = $72, SD = 22.5) than the 1960 population mean (µ = $63, in current dollars), this difference only approached statistical significance, t(24) = 2.00, p = .06.</a:t>
            </a:r>
          </a:p>
        </p:txBody>
      </p:sp>
      <p:sp>
        <p:nvSpPr>
          <p:cNvPr id="4" name="Footer Placeholder 3"/>
          <p:cNvSpPr>
            <a:spLocks noGrp="1"/>
          </p:cNvSpPr>
          <p:nvPr>
            <p:ph type="ftr" sz="quarter" idx="11"/>
          </p:nvPr>
        </p:nvSpPr>
        <p:spPr/>
        <p:txBody>
          <a:bodyPr/>
          <a:lstStyle/>
          <a:p>
            <a:r>
              <a:rPr lang="en-US"/>
              <a:t>Cohen Chap 5 – Hypothesis tests</a:t>
            </a:r>
          </a:p>
        </p:txBody>
      </p:sp>
      <p:sp>
        <p:nvSpPr>
          <p:cNvPr id="5" name="Slide Number Placeholder 4"/>
          <p:cNvSpPr>
            <a:spLocks noGrp="1"/>
          </p:cNvSpPr>
          <p:nvPr>
            <p:ph type="sldNum" sz="quarter" idx="12"/>
          </p:nvPr>
        </p:nvSpPr>
        <p:spPr/>
        <p:txBody>
          <a:bodyPr/>
          <a:lstStyle/>
          <a:p>
            <a:fld id="{70530345-2CA8-4B10-B827-7E2C2137411C}" type="slidenum">
              <a:rPr lang="en-US" smtClean="0"/>
              <a:t>14</a:t>
            </a:fld>
            <a:endParaRPr lang="en-US"/>
          </a:p>
        </p:txBody>
      </p:sp>
      <p:pic>
        <p:nvPicPr>
          <p:cNvPr id="6" name="Picture 5"/>
          <p:cNvPicPr>
            <a:picLocks noChangeAspect="1"/>
          </p:cNvPicPr>
          <p:nvPr/>
        </p:nvPicPr>
        <p:blipFill>
          <a:blip r:embed="rId2"/>
          <a:stretch>
            <a:fillRect/>
          </a:stretch>
        </p:blipFill>
        <p:spPr>
          <a:xfrm>
            <a:off x="539571" y="4832404"/>
            <a:ext cx="11191875" cy="1638300"/>
          </a:xfrm>
          <a:prstGeom prst="rect">
            <a:avLst/>
          </a:prstGeom>
        </p:spPr>
      </p:pic>
    </p:spTree>
    <p:extLst>
      <p:ext uri="{BB962C8B-B14F-4D97-AF65-F5344CB8AC3E}">
        <p14:creationId xmlns:p14="http://schemas.microsoft.com/office/powerpoint/2010/main" val="95628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SPSS: perform a 1-sample t-test &amp; CI</a:t>
            </a:r>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15</a:t>
            </a:fld>
            <a:endParaRPr lang="en-US"/>
          </a:p>
        </p:txBody>
      </p:sp>
      <p:pic>
        <p:nvPicPr>
          <p:cNvPr id="7" name="Picture 6"/>
          <p:cNvPicPr>
            <a:picLocks noChangeAspect="1"/>
          </p:cNvPicPr>
          <p:nvPr/>
        </p:nvPicPr>
        <p:blipFill>
          <a:blip r:embed="rId2"/>
          <a:stretch>
            <a:fillRect/>
          </a:stretch>
        </p:blipFill>
        <p:spPr>
          <a:xfrm>
            <a:off x="5723467" y="1693258"/>
            <a:ext cx="5667375" cy="2685413"/>
          </a:xfrm>
          <a:prstGeom prst="rect">
            <a:avLst/>
          </a:prstGeom>
        </p:spPr>
      </p:pic>
      <p:pic>
        <p:nvPicPr>
          <p:cNvPr id="8" name="Picture 7"/>
          <p:cNvPicPr>
            <a:picLocks noChangeAspect="1"/>
          </p:cNvPicPr>
          <p:nvPr/>
        </p:nvPicPr>
        <p:blipFill>
          <a:blip r:embed="rId3"/>
          <a:stretch>
            <a:fillRect/>
          </a:stretch>
        </p:blipFill>
        <p:spPr>
          <a:xfrm>
            <a:off x="676275" y="1895475"/>
            <a:ext cx="4400550" cy="3076575"/>
          </a:xfrm>
          <a:prstGeom prst="rect">
            <a:avLst/>
          </a:prstGeom>
        </p:spPr>
      </p:pic>
      <p:pic>
        <p:nvPicPr>
          <p:cNvPr id="9" name="Picture 8"/>
          <p:cNvPicPr>
            <a:picLocks noChangeAspect="1"/>
          </p:cNvPicPr>
          <p:nvPr/>
        </p:nvPicPr>
        <p:blipFill>
          <a:blip r:embed="rId4"/>
          <a:stretch>
            <a:fillRect/>
          </a:stretch>
        </p:blipFill>
        <p:spPr>
          <a:xfrm>
            <a:off x="5644174" y="4788921"/>
            <a:ext cx="5746668" cy="1271533"/>
          </a:xfrm>
          <a:prstGeom prst="rect">
            <a:avLst/>
          </a:prstGeom>
        </p:spPr>
      </p:pic>
    </p:spTree>
    <p:extLst>
      <p:ext uri="{BB962C8B-B14F-4D97-AF65-F5344CB8AC3E}">
        <p14:creationId xmlns:p14="http://schemas.microsoft.com/office/powerpoint/2010/main" val="240402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102" y="340300"/>
            <a:ext cx="9720072" cy="1499616"/>
          </a:xfrm>
        </p:spPr>
        <p:txBody>
          <a:bodyPr/>
          <a:lstStyle/>
          <a:p>
            <a:r>
              <a:rPr lang="en-US" dirty="0"/>
              <a:t>Problems with z-tests</a:t>
            </a:r>
          </a:p>
        </p:txBody>
      </p:sp>
      <p:sp>
        <p:nvSpPr>
          <p:cNvPr id="3" name="Content Placeholder 2"/>
          <p:cNvSpPr>
            <a:spLocks noGrp="1"/>
          </p:cNvSpPr>
          <p:nvPr>
            <p:ph idx="1"/>
          </p:nvPr>
        </p:nvSpPr>
        <p:spPr>
          <a:xfrm>
            <a:off x="566057" y="1664523"/>
            <a:ext cx="4615543" cy="3815433"/>
          </a:xfrm>
        </p:spPr>
        <p:txBody>
          <a:bodyPr>
            <a:normAutofit/>
          </a:bodyPr>
          <a:lstStyle/>
          <a:p>
            <a:r>
              <a:rPr lang="en-US" altLang="en-US" dirty="0"/>
              <a:t>Often don’t know </a:t>
            </a:r>
            <a:r>
              <a:rPr lang="en-US" altLang="en-US" i="1" dirty="0">
                <a:latin typeface="Times New Roman" panose="02020603050405020304" pitchFamily="18" charset="0"/>
              </a:rPr>
              <a:t>σ</a:t>
            </a:r>
            <a:r>
              <a:rPr lang="en-US" altLang="en-US" i="1" baseline="30000" dirty="0">
                <a:latin typeface="Times New Roman" panose="02020603050405020304" pitchFamily="18" charset="0"/>
                <a:cs typeface="Arial" panose="020B0604020202020204" pitchFamily="34" charset="0"/>
              </a:rPr>
              <a:t>2 </a:t>
            </a:r>
          </a:p>
          <a:p>
            <a:pPr lvl="1"/>
            <a:r>
              <a:rPr lang="en-US" altLang="en-US" dirty="0">
                <a:ea typeface="ＭＳ Ｐゴシック" panose="020B0600070205080204" pitchFamily="34" charset="-128"/>
              </a:rPr>
              <a:t>Cannot compute </a:t>
            </a:r>
            <a:r>
              <a:rPr lang="en-US" altLang="en-US" i="1" dirty="0">
                <a:ea typeface="ＭＳ Ｐゴシック" panose="020B0600070205080204" pitchFamily="34" charset="-128"/>
              </a:rPr>
              <a:t>SE</a:t>
            </a:r>
            <a:r>
              <a:rPr lang="en-US" altLang="en-US" i="1" baseline="-25000" dirty="0">
                <a:ea typeface="ＭＳ Ｐゴシック" panose="020B0600070205080204" pitchFamily="34" charset="-128"/>
              </a:rPr>
              <a:t>M</a:t>
            </a: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r>
              <a:rPr lang="en-US" altLang="en-US" dirty="0">
                <a:ea typeface="ＭＳ Ｐゴシック" panose="020B0600070205080204" pitchFamily="34" charset="-128"/>
              </a:rPr>
              <a:t>Can you use </a:t>
            </a:r>
            <a:r>
              <a:rPr lang="en-US" altLang="en-US" i="1" dirty="0">
                <a:latin typeface="Times New Roman" panose="02020603050405020304" pitchFamily="18" charset="0"/>
                <a:ea typeface="ＭＳ Ｐゴシック" panose="020B0600070205080204" pitchFamily="34" charset="-128"/>
              </a:rPr>
              <a:t>s</a:t>
            </a:r>
            <a:r>
              <a:rPr lang="en-US" altLang="en-US" dirty="0">
                <a:ea typeface="ＭＳ Ｐゴシック" panose="020B0600070205080204" pitchFamily="34" charset="-128"/>
              </a:rPr>
              <a:t> replace </a:t>
            </a:r>
            <a:r>
              <a:rPr lang="en-US" altLang="en-US" i="1" dirty="0">
                <a:latin typeface="Times New Roman" panose="02020603050405020304" pitchFamily="18" charset="0"/>
                <a:ea typeface="ＭＳ Ｐゴシック" panose="020B0600070205080204" pitchFamily="34" charset="-128"/>
              </a:rPr>
              <a:t>σ</a:t>
            </a:r>
            <a:r>
              <a:rPr lang="en-US" altLang="en-US" baseline="30000" dirty="0">
                <a:ea typeface="ＭＳ Ｐゴシック" panose="020B0600070205080204" pitchFamily="34" charset="-128"/>
              </a:rPr>
              <a:t> </a:t>
            </a:r>
            <a:r>
              <a:rPr lang="en-US" altLang="en-US" dirty="0">
                <a:ea typeface="ＭＳ Ｐゴシック" panose="020B0600070205080204" pitchFamily="34" charset="-128"/>
              </a:rPr>
              <a:t>in </a:t>
            </a:r>
            <a:r>
              <a:rPr lang="en-US" altLang="en-US" i="1" dirty="0">
                <a:ea typeface="ＭＳ Ｐゴシック" panose="020B0600070205080204" pitchFamily="34" charset="-128"/>
              </a:rPr>
              <a:t>SE</a:t>
            </a:r>
            <a:r>
              <a:rPr lang="en-US" altLang="en-US" i="1" baseline="-25000" dirty="0">
                <a:ea typeface="ＭＳ Ｐゴシック" panose="020B0600070205080204" pitchFamily="34" charset="-128"/>
              </a:rPr>
              <a:t>M </a:t>
            </a:r>
            <a:r>
              <a:rPr lang="en-US" altLang="en-US" dirty="0">
                <a:ea typeface="ＭＳ Ｐゴシック" panose="020B0600070205080204" pitchFamily="34" charset="-128"/>
              </a:rPr>
              <a:t>and do </a:t>
            </a:r>
            <a:r>
              <a:rPr lang="en-US" altLang="en-US" i="1" dirty="0">
                <a:latin typeface="Times New Roman" panose="02020603050405020304" pitchFamily="18" charset="0"/>
                <a:ea typeface="ＭＳ Ｐゴシック" panose="020B0600070205080204" pitchFamily="34" charset="-128"/>
              </a:rPr>
              <a:t>z</a:t>
            </a:r>
            <a:r>
              <a:rPr lang="en-US" altLang="en-US" dirty="0">
                <a:ea typeface="ＭＳ Ｐゴシック" panose="020B0600070205080204" pitchFamily="34" charset="-128"/>
              </a:rPr>
              <a:t>-test?</a:t>
            </a:r>
          </a:p>
          <a:p>
            <a:pPr lvl="1"/>
            <a:r>
              <a:rPr lang="en-US" altLang="en-US" dirty="0">
                <a:ea typeface="ＭＳ Ｐゴシック" panose="020B0600070205080204" pitchFamily="34" charset="-128"/>
              </a:rPr>
              <a:t>Small samples – No, inaccurate results</a:t>
            </a:r>
          </a:p>
          <a:p>
            <a:pPr lvl="1"/>
            <a:r>
              <a:rPr lang="en-US" altLang="en-US" dirty="0">
                <a:ea typeface="ＭＳ Ｐゴシック" panose="020B0600070205080204" pitchFamily="34" charset="-128"/>
              </a:rPr>
              <a:t>Large samples – Yes (&gt;300 participants)</a:t>
            </a:r>
          </a:p>
          <a:p>
            <a:endParaRPr lang="en-US" dirty="0"/>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2</a:t>
            </a:fld>
            <a:endParaRPr lang="en-US"/>
          </a:p>
        </p:txBody>
      </p:sp>
      <p:sp>
        <p:nvSpPr>
          <p:cNvPr id="8" name="Rectangle 7"/>
          <p:cNvSpPr/>
          <p:nvPr/>
        </p:nvSpPr>
        <p:spPr>
          <a:xfrm>
            <a:off x="6252973" y="1246822"/>
            <a:ext cx="5558027"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en-US" sz="2000" b="1" u="sng" dirty="0"/>
              <a:t>Small samples</a:t>
            </a:r>
          </a:p>
          <a:p>
            <a:pPr marL="285750" indent="-285750">
              <a:buFont typeface="Arial" panose="020B0604020202020204" pitchFamily="34" charset="0"/>
              <a:buChar char="•"/>
            </a:pPr>
            <a:r>
              <a:rPr lang="en-US" altLang="en-US" sz="2000" dirty="0">
                <a:ea typeface="ＭＳ Ｐゴシック" panose="020B0600070205080204" pitchFamily="34" charset="-128"/>
              </a:rPr>
              <a:t>As </a:t>
            </a:r>
            <a:r>
              <a:rPr lang="en-US" altLang="en-US" sz="2000" i="1" dirty="0">
                <a:ea typeface="ＭＳ Ｐゴシック" panose="020B0600070205080204" pitchFamily="34" charset="-128"/>
              </a:rPr>
              <a:t>N </a:t>
            </a: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 skewness of sampling distribution of </a:t>
            </a:r>
            <a:r>
              <a:rPr lang="en-US" altLang="en-US" sz="2000" i="1" dirty="0">
                <a:latin typeface="Times New Roman" panose="02020603050405020304" pitchFamily="18" charset="0"/>
                <a:ea typeface="ＭＳ Ｐゴシック" panose="020B0600070205080204" pitchFamily="34" charset="-128"/>
              </a:rPr>
              <a:t>s</a:t>
            </a:r>
            <a:r>
              <a:rPr lang="en-US" altLang="en-US" sz="2000" baseline="30000" dirty="0">
                <a:ea typeface="ＭＳ Ｐゴシック" panose="020B0600070205080204" pitchFamily="34" charset="-128"/>
              </a:rPr>
              <a:t>2 </a:t>
            </a:r>
            <a:r>
              <a:rPr lang="en-US" altLang="en-US" sz="2000" dirty="0">
                <a:ea typeface="ＭＳ Ｐゴシック" panose="020B0600070205080204" pitchFamily="34" charset="-128"/>
                <a:cs typeface="Arial" panose="020B0604020202020204" pitchFamily="34" charset="0"/>
              </a:rPr>
              <a:t>↑</a:t>
            </a:r>
            <a:endParaRPr lang="en-US" altLang="en-US" sz="2000" dirty="0">
              <a:ea typeface="ＭＳ Ｐゴシック" panose="020B0600070205080204" pitchFamily="34" charset="-128"/>
            </a:endParaRPr>
          </a:p>
          <a:p>
            <a:pPr marL="285750" indent="-285750">
              <a:buFont typeface="Arial" panose="020B0604020202020204" pitchFamily="34" charset="0"/>
              <a:buChar char="•"/>
            </a:pPr>
            <a:r>
              <a:rPr lang="en-US" altLang="en-US" sz="2000" dirty="0">
                <a:ea typeface="ＭＳ Ｐゴシック" panose="020B0600070205080204" pitchFamily="34" charset="-128"/>
              </a:rPr>
              <a:t>As skewness </a:t>
            </a: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a:t>
            </a:r>
            <a:r>
              <a:rPr lang="en-US" altLang="en-US" sz="2000" i="1" dirty="0">
                <a:latin typeface="Times New Roman" panose="02020603050405020304" pitchFamily="18" charset="0"/>
                <a:ea typeface="ＭＳ Ｐゴシック" panose="020B0600070205080204" pitchFamily="34" charset="-128"/>
              </a:rPr>
              <a:t>s</a:t>
            </a:r>
            <a:r>
              <a:rPr lang="en-US" altLang="en-US" sz="2000" baseline="30000" dirty="0">
                <a:ea typeface="ＭＳ Ｐゴシック" panose="020B0600070205080204" pitchFamily="34" charset="-128"/>
                <a:sym typeface="Wingdings" panose="05000000000000000000" pitchFamily="2" charset="2"/>
              </a:rPr>
              <a:t>2</a:t>
            </a:r>
            <a:r>
              <a:rPr lang="en-US" altLang="en-US" sz="2000" dirty="0">
                <a:ea typeface="ＭＳ Ｐゴシック" panose="020B0600070205080204" pitchFamily="34" charset="-128"/>
                <a:sym typeface="Wingdings" panose="05000000000000000000" pitchFamily="2" charset="2"/>
              </a:rPr>
              <a:t> </a:t>
            </a:r>
            <a:r>
              <a:rPr lang="en-US" altLang="en-US" sz="2000" u="sng" dirty="0">
                <a:ea typeface="ＭＳ Ｐゴシック" panose="020B0600070205080204" pitchFamily="34" charset="-128"/>
                <a:sym typeface="Wingdings" panose="05000000000000000000" pitchFamily="2" charset="2"/>
              </a:rPr>
              <a:t>underestimates</a:t>
            </a:r>
            <a:r>
              <a:rPr lang="en-US" altLang="en-US" sz="2000" dirty="0">
                <a:ea typeface="ＭＳ Ｐゴシック" panose="020B0600070205080204" pitchFamily="34" charset="-128"/>
                <a:sym typeface="Wingdings" panose="05000000000000000000" pitchFamily="2" charset="2"/>
              </a:rPr>
              <a:t> </a:t>
            </a:r>
            <a:r>
              <a:rPr lang="en-US" altLang="en-US" sz="2000" dirty="0">
                <a:latin typeface="Times New Roman" panose="02020603050405020304" pitchFamily="18" charset="0"/>
                <a:ea typeface="ＭＳ Ｐゴシック" panose="020B0600070205080204" pitchFamily="34" charset="-128"/>
              </a:rPr>
              <a:t>σ</a:t>
            </a:r>
            <a:r>
              <a:rPr lang="en-US" altLang="en-US" sz="2000" baseline="30000" dirty="0">
                <a:ea typeface="ＭＳ Ｐゴシック" panose="020B0600070205080204" pitchFamily="34" charset="-128"/>
              </a:rPr>
              <a:t>2</a:t>
            </a:r>
          </a:p>
          <a:p>
            <a:pPr marL="285750" indent="-285750">
              <a:buFont typeface="Arial" panose="020B0604020202020204" pitchFamily="34" charset="0"/>
              <a:buChar char="•"/>
            </a:pPr>
            <a:r>
              <a:rPr lang="en-US" altLang="en-US" sz="2000" dirty="0">
                <a:ea typeface="ＭＳ Ｐゴシック" panose="020B0600070205080204" pitchFamily="34" charset="-128"/>
              </a:rPr>
              <a:t>As smaller </a:t>
            </a:r>
            <a:r>
              <a:rPr lang="en-US" altLang="en-US" sz="2000" i="1" dirty="0">
                <a:latin typeface="Times New Roman" panose="02020603050405020304" pitchFamily="18" charset="0"/>
                <a:ea typeface="ＭＳ Ｐゴシック" panose="020B0600070205080204" pitchFamily="34" charset="-128"/>
              </a:rPr>
              <a:t>s</a:t>
            </a:r>
            <a:r>
              <a:rPr lang="en-US" altLang="en-US" sz="2000" baseline="30000" dirty="0">
                <a:ea typeface="ＭＳ Ｐゴシック" panose="020B0600070205080204" pitchFamily="34" charset="-128"/>
                <a:sym typeface="Wingdings" panose="05000000000000000000" pitchFamily="2" charset="2"/>
              </a:rPr>
              <a:t>2</a:t>
            </a:r>
            <a:r>
              <a:rPr lang="en-US" altLang="en-US" sz="2000" dirty="0">
                <a:ea typeface="ＭＳ Ｐゴシック" panose="020B0600070205080204" pitchFamily="34" charset="-128"/>
                <a:sym typeface="Wingdings" panose="05000000000000000000" pitchFamily="2" charset="2"/>
              </a:rPr>
              <a:t> is </a:t>
            </a:r>
            <a:r>
              <a:rPr lang="en-US" altLang="en-US" sz="2000" dirty="0">
                <a:ea typeface="ＭＳ Ｐゴシック" panose="020B0600070205080204" pitchFamily="34" charset="-128"/>
              </a:rPr>
              <a:t>used in denominator of </a:t>
            </a:r>
            <a:r>
              <a:rPr lang="en-US" altLang="en-US" sz="2000" dirty="0">
                <a:latin typeface="Times New Roman" panose="02020603050405020304" pitchFamily="18" charset="0"/>
                <a:ea typeface="ＭＳ Ｐゴシック" panose="020B0600070205080204" pitchFamily="34" charset="-128"/>
              </a:rPr>
              <a:t>z</a:t>
            </a:r>
            <a:r>
              <a:rPr lang="en-US" altLang="en-US" sz="2000" dirty="0">
                <a:ea typeface="ＭＳ Ｐゴシック" panose="020B0600070205080204" pitchFamily="34" charset="-128"/>
              </a:rPr>
              <a:t>-statistic equation, z will </a:t>
            </a: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an </a:t>
            </a:r>
            <a:r>
              <a:rPr lang="en-US" altLang="en-US" sz="2000" u="sng" dirty="0">
                <a:ea typeface="ＭＳ Ｐゴシック" panose="020B0600070205080204" pitchFamily="34" charset="-128"/>
              </a:rPr>
              <a:t>overestimate</a:t>
            </a:r>
          </a:p>
          <a:p>
            <a:pPr marL="285750" indent="-285750">
              <a:buFont typeface="Arial" panose="020B0604020202020204" pitchFamily="34" charset="0"/>
              <a:buChar char="•"/>
            </a:pP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risk of </a:t>
            </a:r>
            <a:r>
              <a:rPr lang="en-US" altLang="en-US" sz="2000" u="sng" dirty="0">
                <a:ea typeface="ＭＳ Ｐゴシック" panose="020B0600070205080204" pitchFamily="34" charset="-128"/>
              </a:rPr>
              <a:t>Type I error</a:t>
            </a:r>
          </a:p>
        </p:txBody>
      </p:sp>
      <p:sp>
        <p:nvSpPr>
          <p:cNvPr id="9" name="Rectangle 8"/>
          <p:cNvSpPr/>
          <p:nvPr/>
        </p:nvSpPr>
        <p:spPr>
          <a:xfrm>
            <a:off x="6252973" y="3540964"/>
            <a:ext cx="5558027"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en-US" sz="2000" b="1" u="sng" dirty="0"/>
              <a:t>Large samples</a:t>
            </a:r>
          </a:p>
          <a:p>
            <a:pPr marL="285750" indent="-285750">
              <a:buFont typeface="Arial" panose="020B0604020202020204" pitchFamily="34" charset="0"/>
              <a:buChar char="•"/>
            </a:pPr>
            <a:r>
              <a:rPr lang="en-US" altLang="en-US" sz="2000" i="1" dirty="0">
                <a:latin typeface="Times New Roman" panose="02020603050405020304" pitchFamily="18" charset="0"/>
                <a:ea typeface="ＭＳ Ｐゴシック" panose="020B0600070205080204" pitchFamily="34" charset="-128"/>
              </a:rPr>
              <a:t>s</a:t>
            </a:r>
            <a:r>
              <a:rPr lang="en-US" altLang="en-US" sz="2000" baseline="30000" dirty="0">
                <a:ea typeface="ＭＳ Ｐゴシック" panose="020B0600070205080204" pitchFamily="34" charset="-128"/>
              </a:rPr>
              <a:t>2</a:t>
            </a:r>
            <a:r>
              <a:rPr lang="en-US" altLang="en-US" sz="2000" dirty="0">
                <a:ea typeface="ＭＳ Ｐゴシック" panose="020B0600070205080204" pitchFamily="34" charset="-128"/>
              </a:rPr>
              <a:t> unbiased estimate of </a:t>
            </a:r>
            <a:r>
              <a:rPr lang="en-US" altLang="en-US" sz="2000" dirty="0">
                <a:latin typeface="Times New Roman" panose="02020603050405020304" pitchFamily="18" charset="0"/>
                <a:ea typeface="ＭＳ Ｐゴシック" panose="020B0600070205080204" pitchFamily="34" charset="-128"/>
              </a:rPr>
              <a:t>σ</a:t>
            </a:r>
            <a:r>
              <a:rPr lang="en-US" altLang="en-US" sz="2000" baseline="30000" dirty="0">
                <a:ea typeface="ＭＳ Ｐゴシック" panose="020B0600070205080204" pitchFamily="34" charset="-128"/>
              </a:rPr>
              <a:t>2 </a:t>
            </a:r>
            <a:r>
              <a:rPr lang="en-US" altLang="en-US" sz="2000" dirty="0">
                <a:ea typeface="ＭＳ Ｐゴシック" panose="020B0600070205080204" pitchFamily="34" charset="-128"/>
              </a:rPr>
              <a:t>with </a:t>
            </a:r>
            <a:r>
              <a:rPr lang="en-US" altLang="en-US" sz="2000" u="sng" dirty="0">
                <a:ea typeface="ＭＳ Ｐゴシック" panose="020B0600070205080204" pitchFamily="34" charset="-128"/>
              </a:rPr>
              <a:t>large</a:t>
            </a:r>
            <a:r>
              <a:rPr lang="en-US" altLang="en-US" sz="2000" dirty="0">
                <a:ea typeface="ＭＳ Ｐゴシック" panose="020B0600070205080204" pitchFamily="34" charset="-128"/>
              </a:rPr>
              <a:t> </a:t>
            </a:r>
            <a:r>
              <a:rPr lang="en-US" altLang="en-US" sz="2000" i="1" dirty="0">
                <a:latin typeface="Times New Roman" panose="02020603050405020304" pitchFamily="18" charset="0"/>
                <a:ea typeface="ＭＳ Ｐゴシック" panose="020B0600070205080204" pitchFamily="34" charset="-128"/>
              </a:rPr>
              <a:t>N</a:t>
            </a:r>
            <a:endParaRPr lang="en-US" altLang="en-US" sz="2000" dirty="0">
              <a:ea typeface="ＭＳ Ｐゴシック" panose="020B0600070205080204" pitchFamily="34" charset="-128"/>
            </a:endParaRPr>
          </a:p>
          <a:p>
            <a:pPr marL="285750" indent="-285750">
              <a:buFont typeface="Arial" panose="020B0604020202020204" pitchFamily="34" charset="0"/>
              <a:buChar char="•"/>
            </a:pPr>
            <a:r>
              <a:rPr lang="en-US" altLang="en-US" sz="2000" dirty="0">
                <a:latin typeface="Times New Roman" panose="02020603050405020304" pitchFamily="18" charset="0"/>
                <a:ea typeface="ＭＳ Ｐゴシック" panose="020B0600070205080204" pitchFamily="34" charset="-128"/>
              </a:rPr>
              <a:t>σ</a:t>
            </a:r>
            <a:r>
              <a:rPr lang="en-US" altLang="en-US" sz="2000" i="1" dirty="0">
                <a:ea typeface="ＭＳ Ｐゴシック" panose="020B0600070205080204" pitchFamily="34" charset="-128"/>
                <a:cs typeface="Arial" panose="020B0604020202020204" pitchFamily="34" charset="0"/>
              </a:rPr>
              <a:t> </a:t>
            </a:r>
            <a:r>
              <a:rPr lang="en-US" altLang="en-US" sz="2000" dirty="0">
                <a:ea typeface="ＭＳ Ｐゴシック" panose="020B0600070205080204" pitchFamily="34" charset="-128"/>
                <a:cs typeface="Arial" panose="020B0604020202020204" pitchFamily="34" charset="0"/>
              </a:rPr>
              <a:t>is a constant</a:t>
            </a:r>
          </a:p>
          <a:p>
            <a:pPr marL="285750" indent="-285750">
              <a:buFont typeface="Arial" panose="020B0604020202020204" pitchFamily="34" charset="0"/>
              <a:buChar char="•"/>
            </a:pPr>
            <a:r>
              <a:rPr lang="en-US" altLang="en-US" sz="2000" i="1" dirty="0">
                <a:latin typeface="Times New Roman" panose="02020603050405020304" pitchFamily="18" charset="0"/>
                <a:ea typeface="ＭＳ Ｐゴシック" panose="020B0600070205080204" pitchFamily="34" charset="-128"/>
              </a:rPr>
              <a:t>s</a:t>
            </a:r>
            <a:r>
              <a:rPr lang="en-US" altLang="en-US" sz="2000" dirty="0">
                <a:ea typeface="ＭＳ Ｐゴシック" panose="020B0600070205080204" pitchFamily="34" charset="-128"/>
              </a:rPr>
              <a:t> is NOT a constant</a:t>
            </a:r>
          </a:p>
          <a:p>
            <a:pPr marL="285750" indent="-285750">
              <a:buFont typeface="Arial" panose="020B0604020202020204" pitchFamily="34" charset="0"/>
              <a:buChar char="•"/>
            </a:pPr>
            <a:r>
              <a:rPr lang="en-US" altLang="en-US" sz="2000" dirty="0">
                <a:ea typeface="ＭＳ Ｐゴシック" panose="020B0600070205080204" pitchFamily="34" charset="-128"/>
              </a:rPr>
              <a:t>Varies from sample to sample</a:t>
            </a:r>
          </a:p>
          <a:p>
            <a:pPr marL="285750" indent="-285750">
              <a:buFont typeface="Arial" panose="020B0604020202020204" pitchFamily="34" charset="0"/>
              <a:buChar char="•"/>
            </a:pPr>
            <a:r>
              <a:rPr lang="en-US" altLang="en-US" sz="2000" dirty="0">
                <a:ea typeface="ＭＳ Ｐゴシック" panose="020B0600070205080204" pitchFamily="34" charset="-128"/>
              </a:rPr>
              <a:t>As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increases, </a:t>
            </a:r>
            <a:r>
              <a:rPr lang="en-US" altLang="en-US" sz="2000" i="1" dirty="0">
                <a:latin typeface="Times New Roman" panose="02020603050405020304" pitchFamily="18" charset="0"/>
                <a:ea typeface="ＭＳ Ｐゴシック" panose="020B0600070205080204" pitchFamily="34" charset="-128"/>
              </a:rPr>
              <a:t>s</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sym typeface="Wingdings" panose="05000000000000000000" pitchFamily="2" charset="2"/>
              </a:rPr>
              <a:t> </a:t>
            </a:r>
            <a:r>
              <a:rPr lang="en-US" altLang="en-US" sz="2000" dirty="0">
                <a:latin typeface="Times New Roman" panose="02020603050405020304" pitchFamily="18" charset="0"/>
                <a:ea typeface="ＭＳ Ｐゴシック" panose="020B0600070205080204" pitchFamily="34" charset="-128"/>
              </a:rPr>
              <a:t>σ</a:t>
            </a:r>
            <a:r>
              <a:rPr lang="en-US" altLang="en-US" sz="2000" dirty="0">
                <a:ea typeface="ＭＳ Ｐゴシック" panose="020B0600070205080204" pitchFamily="34" charset="-128"/>
                <a:sym typeface="Wingdings" panose="05000000000000000000" pitchFamily="2" charset="2"/>
              </a:rPr>
              <a:t> </a:t>
            </a:r>
          </a:p>
        </p:txBody>
      </p:sp>
      <p:graphicFrame>
        <p:nvGraphicFramePr>
          <p:cNvPr id="10" name="Object 2"/>
          <p:cNvGraphicFramePr>
            <a:graphicFrameLocks noChangeAspect="1"/>
          </p:cNvGraphicFramePr>
          <p:nvPr>
            <p:extLst>
              <p:ext uri="{D42A27DB-BD31-4B8C-83A1-F6EECF244321}">
                <p14:modId xmlns:p14="http://schemas.microsoft.com/office/powerpoint/2010/main" val="1925847960"/>
              </p:ext>
            </p:extLst>
          </p:nvPr>
        </p:nvGraphicFramePr>
        <p:xfrm>
          <a:off x="1542942" y="2352077"/>
          <a:ext cx="1326397" cy="900055"/>
        </p:xfrm>
        <a:graphic>
          <a:graphicData uri="http://schemas.openxmlformats.org/presentationml/2006/ole">
            <mc:AlternateContent xmlns:mc="http://schemas.openxmlformats.org/markup-compatibility/2006">
              <mc:Choice xmlns:v="urn:schemas-microsoft-com:vml" Requires="v">
                <p:oleObj spid="_x0000_s1086" name="Equation" r:id="rId3" imgW="660240" imgH="419040" progId="Equation.DSMT4">
                  <p:embed/>
                </p:oleObj>
              </mc:Choice>
              <mc:Fallback>
                <p:oleObj name="Equation" r:id="rId3" imgW="6602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942" y="2352077"/>
                        <a:ext cx="1326397" cy="900055"/>
                      </a:xfrm>
                      <a:prstGeom prst="rect">
                        <a:avLst/>
                      </a:prstGeom>
                      <a:noFill/>
                      <a:ln>
                        <a:noFill/>
                      </a:ln>
                      <a:effec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3306120522"/>
              </p:ext>
            </p:extLst>
          </p:nvPr>
        </p:nvGraphicFramePr>
        <p:xfrm>
          <a:off x="1547678" y="5045349"/>
          <a:ext cx="1295400" cy="1220788"/>
        </p:xfrm>
        <a:graphic>
          <a:graphicData uri="http://schemas.openxmlformats.org/presentationml/2006/ole">
            <mc:AlternateContent xmlns:mc="http://schemas.openxmlformats.org/markup-compatibility/2006">
              <mc:Choice xmlns:v="urn:schemas-microsoft-com:vml" Requires="v">
                <p:oleObj spid="_x0000_s1087" name="Equation" r:id="rId5" imgW="660240" imgH="622080" progId="Equation.DSMT4">
                  <p:embed/>
                </p:oleObj>
              </mc:Choice>
              <mc:Fallback>
                <p:oleObj name="Equation" r:id="rId5" imgW="660240" imgH="622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78" y="5045349"/>
                        <a:ext cx="12954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831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left)">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left)">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left)">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253" y="299466"/>
            <a:ext cx="9720072" cy="1499616"/>
          </a:xfrm>
        </p:spPr>
        <p:txBody>
          <a:bodyPr/>
          <a:lstStyle/>
          <a:p>
            <a:r>
              <a:rPr lang="en-US" dirty="0"/>
              <a:t>The t-distribution, “student’s t”</a:t>
            </a:r>
          </a:p>
        </p:txBody>
      </p:sp>
      <p:sp>
        <p:nvSpPr>
          <p:cNvPr id="3" name="Content Placeholder 2"/>
          <p:cNvSpPr>
            <a:spLocks noGrp="1"/>
          </p:cNvSpPr>
          <p:nvPr>
            <p:ph idx="1"/>
          </p:nvPr>
        </p:nvSpPr>
        <p:spPr>
          <a:xfrm>
            <a:off x="385954" y="2071948"/>
            <a:ext cx="9186672" cy="4233602"/>
          </a:xfrm>
        </p:spPr>
        <p:txBody>
          <a:bodyPr>
            <a:noAutofit/>
          </a:bodyPr>
          <a:lstStyle/>
          <a:p>
            <a:pPr marL="231775" indent="0">
              <a:lnSpc>
                <a:spcPct val="80000"/>
              </a:lnSpc>
              <a:buNone/>
            </a:pPr>
            <a:r>
              <a:rPr lang="en-US" altLang="en-US" sz="3200" dirty="0"/>
              <a:t>1908, William </a:t>
            </a:r>
            <a:r>
              <a:rPr lang="en-US" altLang="en-US" sz="3200" dirty="0" err="1"/>
              <a:t>Gosset</a:t>
            </a:r>
            <a:endParaRPr lang="en-US" altLang="en-US" sz="3200" dirty="0"/>
          </a:p>
          <a:p>
            <a:pPr marL="682625" lvl="1" indent="-169863">
              <a:lnSpc>
                <a:spcPct val="80000"/>
              </a:lnSpc>
            </a:pPr>
            <a:r>
              <a:rPr lang="en-US" altLang="en-US" sz="2800" dirty="0">
                <a:ea typeface="ＭＳ Ｐゴシック" panose="020B0600070205080204" pitchFamily="34" charset="-128"/>
              </a:rPr>
              <a:t>Guinness Brewing Company, England</a:t>
            </a:r>
          </a:p>
          <a:p>
            <a:pPr marL="682625" lvl="1" indent="-169863">
              <a:lnSpc>
                <a:spcPct val="80000"/>
              </a:lnSpc>
            </a:pPr>
            <a:r>
              <a:rPr lang="en-US" altLang="en-US" sz="2800" dirty="0">
                <a:ea typeface="ＭＳ Ｐゴシック" panose="020B0600070205080204" pitchFamily="34" charset="-128"/>
              </a:rPr>
              <a:t>Invented </a:t>
            </a:r>
            <a:r>
              <a:rPr lang="en-US" altLang="en-US" sz="2800" i="1" dirty="0">
                <a:latin typeface="Times New Roman" panose="02020603050405020304" pitchFamily="18" charset="0"/>
                <a:ea typeface="ＭＳ Ｐゴシック" panose="020B0600070205080204" pitchFamily="34" charset="-128"/>
              </a:rPr>
              <a:t>t</a:t>
            </a:r>
            <a:r>
              <a:rPr lang="en-US" altLang="en-US" sz="2800" dirty="0">
                <a:ea typeface="ＭＳ Ｐゴシック" panose="020B0600070205080204" pitchFamily="34" charset="-128"/>
              </a:rPr>
              <a:t>-test for small samples for brewing quality control</a:t>
            </a:r>
          </a:p>
          <a:p>
            <a:pPr lvl="1"/>
            <a:endParaRPr lang="en-US" altLang="en-US" sz="2800" dirty="0">
              <a:ea typeface="ＭＳ Ｐゴシック" panose="020B0600070205080204" pitchFamily="34" charset="-128"/>
            </a:endParaRPr>
          </a:p>
          <a:p>
            <a:pPr lvl="1"/>
            <a:r>
              <a:rPr lang="en-US" altLang="en-US" sz="2800" dirty="0">
                <a:ea typeface="ＭＳ Ｐゴシック" panose="020B0600070205080204" pitchFamily="34" charset="-128"/>
              </a:rPr>
              <a:t>Wrote paper using moniker “a student” discussing nature of SDM when </a:t>
            </a:r>
            <a:r>
              <a:rPr lang="en-US" altLang="en-US" sz="2800" dirty="0">
                <a:solidFill>
                  <a:srgbClr val="FF0000"/>
                </a:solidFill>
                <a:ea typeface="ＭＳ Ｐゴシック" panose="020B0600070205080204" pitchFamily="34" charset="-128"/>
              </a:rPr>
              <a:t>using </a:t>
            </a:r>
            <a:r>
              <a:rPr lang="en-US" altLang="en-US" sz="2800" i="1" dirty="0">
                <a:solidFill>
                  <a:srgbClr val="FF0000"/>
                </a:solidFill>
                <a:latin typeface="Times New Roman" panose="02020603050405020304" pitchFamily="18" charset="0"/>
                <a:ea typeface="ＭＳ Ｐゴシック" panose="020B0600070205080204" pitchFamily="34" charset="-128"/>
              </a:rPr>
              <a:t>s</a:t>
            </a:r>
            <a:r>
              <a:rPr lang="en-US" altLang="en-US" sz="2800" i="1" baseline="30000" dirty="0">
                <a:solidFill>
                  <a:srgbClr val="FF0000"/>
                </a:solidFill>
                <a:ea typeface="ＭＳ Ｐゴシック" panose="020B0600070205080204" pitchFamily="34" charset="-128"/>
              </a:rPr>
              <a:t>2</a:t>
            </a:r>
            <a:r>
              <a:rPr lang="en-US" altLang="en-US" sz="2800" dirty="0">
                <a:solidFill>
                  <a:srgbClr val="FF0000"/>
                </a:solidFill>
                <a:ea typeface="ＭＳ Ｐゴシック" panose="020B0600070205080204" pitchFamily="34" charset="-128"/>
              </a:rPr>
              <a:t> instead of </a:t>
            </a:r>
            <a:r>
              <a:rPr lang="en-US" altLang="en-US" sz="2800" i="1" dirty="0">
                <a:solidFill>
                  <a:srgbClr val="FF0000"/>
                </a:solidFill>
                <a:latin typeface="Times New Roman" panose="02020603050405020304" pitchFamily="18" charset="0"/>
                <a:ea typeface="ＭＳ Ｐゴシック" panose="020B0600070205080204" pitchFamily="34" charset="-128"/>
              </a:rPr>
              <a:t>σ</a:t>
            </a:r>
            <a:r>
              <a:rPr lang="en-US" altLang="en-US" sz="2800" i="1" baseline="30000" dirty="0">
                <a:solidFill>
                  <a:srgbClr val="FF0000"/>
                </a:solidFill>
                <a:ea typeface="ＭＳ Ｐゴシック" panose="020B0600070205080204" pitchFamily="34" charset="-128"/>
              </a:rPr>
              <a:t>2</a:t>
            </a:r>
            <a:endParaRPr lang="en-US" altLang="en-US" sz="2000" dirty="0">
              <a:solidFill>
                <a:srgbClr val="FF0000"/>
              </a:solidFill>
              <a:ea typeface="ＭＳ Ｐゴシック" panose="020B0600070205080204" pitchFamily="34" charset="-128"/>
            </a:endParaRPr>
          </a:p>
          <a:p>
            <a:pPr lvl="1"/>
            <a:endParaRPr lang="en-US" altLang="en-US" sz="2800" dirty="0">
              <a:ea typeface="ＭＳ Ｐゴシック" panose="020B0600070205080204" pitchFamily="34" charset="-128"/>
            </a:endParaRPr>
          </a:p>
          <a:p>
            <a:pPr lvl="1"/>
            <a:r>
              <a:rPr lang="en-US" altLang="en-US" sz="2800" dirty="0">
                <a:ea typeface="ＭＳ Ｐゴシック" panose="020B0600070205080204" pitchFamily="34" charset="-128"/>
              </a:rPr>
              <a:t>Worked with Fisher, </a:t>
            </a:r>
            <a:r>
              <a:rPr lang="en-US" altLang="en-US" sz="2800" dirty="0" err="1">
                <a:ea typeface="ＭＳ Ｐゴシック" panose="020B0600070205080204" pitchFamily="34" charset="-128"/>
              </a:rPr>
              <a:t>Neyman</a:t>
            </a:r>
            <a:r>
              <a:rPr lang="en-US" altLang="en-US" sz="2800" dirty="0">
                <a:ea typeface="ＭＳ Ｐゴシック" panose="020B0600070205080204" pitchFamily="34" charset="-128"/>
              </a:rPr>
              <a:t>, Pearson, and Galton</a:t>
            </a:r>
            <a:endParaRPr lang="en-US" altLang="en-US" sz="2400" dirty="0">
              <a:ea typeface="ＭＳ Ｐゴシック" panose="020B0600070205080204" pitchFamily="34" charset="-128"/>
            </a:endParaRPr>
          </a:p>
          <a:p>
            <a:endParaRPr lang="en-US" sz="2800" dirty="0"/>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3</a:t>
            </a:fld>
            <a:endParaRPr lang="en-US"/>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880" y="396932"/>
            <a:ext cx="2103120" cy="258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7880" y="3185324"/>
            <a:ext cx="2103120" cy="255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44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336985"/>
            <a:ext cx="9720072" cy="1499616"/>
          </a:xfrm>
        </p:spPr>
        <p:txBody>
          <a:bodyPr/>
          <a:lstStyle/>
          <a:p>
            <a:r>
              <a:rPr lang="en-US" dirty="0"/>
              <a:t>Student’s t &amp; normal (z) distributions</a:t>
            </a:r>
          </a:p>
        </p:txBody>
      </p:sp>
      <p:sp>
        <p:nvSpPr>
          <p:cNvPr id="3" name="Content Placeholder 2"/>
          <p:cNvSpPr>
            <a:spLocks noGrp="1"/>
          </p:cNvSpPr>
          <p:nvPr>
            <p:ph idx="1"/>
          </p:nvPr>
        </p:nvSpPr>
        <p:spPr>
          <a:xfrm>
            <a:off x="662178" y="1836601"/>
            <a:ext cx="5100447" cy="4554674"/>
          </a:xfrm>
        </p:spPr>
        <p:style>
          <a:lnRef idx="2">
            <a:schemeClr val="dk1"/>
          </a:lnRef>
          <a:fillRef idx="1">
            <a:schemeClr val="lt1"/>
          </a:fillRef>
          <a:effectRef idx="0">
            <a:schemeClr val="dk1"/>
          </a:effectRef>
          <a:fontRef idx="minor">
            <a:schemeClr val="dk1"/>
          </a:fontRef>
        </p:style>
        <p:txBody>
          <a:bodyPr>
            <a:normAutofit/>
          </a:bodyPr>
          <a:lstStyle/>
          <a:p>
            <a:pPr algn="ctr"/>
            <a:r>
              <a:rPr lang="en-US" sz="2800" b="1" u="sng" dirty="0"/>
              <a:t>Similarities</a:t>
            </a:r>
          </a:p>
          <a:p>
            <a:pPr marL="400050" indent="-400050">
              <a:lnSpc>
                <a:spcPct val="80000"/>
              </a:lnSpc>
              <a:buFont typeface="Wingdings" panose="05000000000000000000" pitchFamily="2" charset="2"/>
              <a:buChar char="q"/>
            </a:pPr>
            <a:r>
              <a:rPr lang="en-US" altLang="en-US" sz="2000" dirty="0"/>
              <a:t>Follows mathematical function </a:t>
            </a:r>
          </a:p>
          <a:p>
            <a:pPr marL="400050" lvl="4" indent="-400050">
              <a:lnSpc>
                <a:spcPct val="80000"/>
              </a:lnSpc>
              <a:buFont typeface="Wingdings" panose="05000000000000000000" pitchFamily="2" charset="2"/>
              <a:buChar char="q"/>
            </a:pPr>
            <a:endParaRPr lang="en-US" altLang="en-US"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dirty="0"/>
              <a:t>Symmetrical, continuous, bell-shaped</a:t>
            </a:r>
          </a:p>
          <a:p>
            <a:pPr marL="400050" lvl="4" indent="-400050">
              <a:lnSpc>
                <a:spcPct val="80000"/>
              </a:lnSpc>
              <a:buFont typeface="Wingdings" panose="05000000000000000000" pitchFamily="2" charset="2"/>
              <a:buChar char="q"/>
            </a:pPr>
            <a:endParaRPr lang="en-US" altLang="en-US"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dirty="0"/>
              <a:t>Continues to </a:t>
            </a:r>
            <a:r>
              <a:rPr lang="en-US" altLang="en-US" sz="2000" dirty="0">
                <a:cs typeface="Arial" panose="020B0604020202020204" pitchFamily="34" charset="0"/>
              </a:rPr>
              <a:t>± </a:t>
            </a:r>
            <a:r>
              <a:rPr lang="en-US" altLang="en-US" sz="2000" dirty="0"/>
              <a:t>infinity</a:t>
            </a:r>
          </a:p>
          <a:p>
            <a:pPr marL="400050" lvl="4" indent="-400050">
              <a:lnSpc>
                <a:spcPct val="80000"/>
              </a:lnSpc>
              <a:buFont typeface="Wingdings" panose="05000000000000000000" pitchFamily="2" charset="2"/>
              <a:buChar char="q"/>
            </a:pPr>
            <a:endParaRPr lang="en-US" altLang="en-US" i="1"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i="1" dirty="0"/>
              <a:t>M</a:t>
            </a:r>
            <a:r>
              <a:rPr lang="en-US" altLang="en-US" sz="2000" dirty="0"/>
              <a:t> = 0</a:t>
            </a:r>
          </a:p>
          <a:p>
            <a:pPr marL="400050" lvl="4" indent="-400050">
              <a:lnSpc>
                <a:spcPct val="80000"/>
              </a:lnSpc>
              <a:buFont typeface="Wingdings" panose="05000000000000000000" pitchFamily="2" charset="2"/>
              <a:buChar char="q"/>
            </a:pPr>
            <a:endParaRPr lang="en-US" altLang="en-US"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dirty="0"/>
              <a:t>Area under curve = </a:t>
            </a:r>
            <a:r>
              <a:rPr lang="en-US" altLang="en-US" sz="2000" i="1" dirty="0">
                <a:latin typeface="Times New Roman" panose="02020603050405020304" pitchFamily="18" charset="0"/>
              </a:rPr>
              <a:t>p</a:t>
            </a:r>
            <a:r>
              <a:rPr lang="en-US" altLang="en-US" sz="2000" dirty="0"/>
              <a:t>(event[s])</a:t>
            </a:r>
          </a:p>
          <a:p>
            <a:pPr marL="400050" lvl="4" indent="-400050">
              <a:lnSpc>
                <a:spcPct val="80000"/>
              </a:lnSpc>
              <a:buFont typeface="Wingdings" panose="05000000000000000000" pitchFamily="2" charset="2"/>
              <a:buChar char="q"/>
            </a:pPr>
            <a:endParaRPr lang="en-US" altLang="en-US"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dirty="0"/>
              <a:t>When </a:t>
            </a:r>
            <a:r>
              <a:rPr lang="en-US" altLang="en-US" sz="2000" i="1" dirty="0">
                <a:latin typeface="Times New Roman" panose="02020603050405020304" pitchFamily="18" charset="0"/>
              </a:rPr>
              <a:t>N</a:t>
            </a:r>
            <a:r>
              <a:rPr lang="en-US" altLang="en-US" sz="2000" dirty="0"/>
              <a:t> is large (</a:t>
            </a:r>
            <a:r>
              <a:rPr lang="en-US" altLang="en-US" sz="2000" dirty="0">
                <a:cs typeface="Arial" panose="020B0604020202020204" pitchFamily="34" charset="0"/>
              </a:rPr>
              <a:t>≈ 300), </a:t>
            </a:r>
            <a:r>
              <a:rPr lang="en-US" altLang="en-US" sz="2000" i="1" dirty="0">
                <a:latin typeface="Times New Roman" panose="02020603050405020304" pitchFamily="18" charset="0"/>
                <a:cs typeface="Arial" panose="020B0604020202020204" pitchFamily="34" charset="0"/>
              </a:rPr>
              <a:t>t</a:t>
            </a:r>
            <a:r>
              <a:rPr lang="en-US" altLang="en-US" sz="2000" dirty="0">
                <a:latin typeface="Times New Roman" panose="02020603050405020304" pitchFamily="18" charset="0"/>
                <a:cs typeface="Arial" panose="020B0604020202020204" pitchFamily="34" charset="0"/>
              </a:rPr>
              <a:t> = </a:t>
            </a:r>
            <a:r>
              <a:rPr lang="en-US" altLang="en-US" sz="2000" i="1" dirty="0">
                <a:latin typeface="Times New Roman" panose="02020603050405020304" pitchFamily="18" charset="0"/>
                <a:cs typeface="Arial" panose="020B0604020202020204" pitchFamily="34" charset="0"/>
              </a:rPr>
              <a:t>z</a:t>
            </a:r>
            <a:endParaRPr lang="en-US" altLang="en-US" sz="2000" dirty="0">
              <a:latin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4</a:t>
            </a:fld>
            <a:endParaRPr lang="en-US"/>
          </a:p>
        </p:txBody>
      </p:sp>
      <p:sp>
        <p:nvSpPr>
          <p:cNvPr id="7" name="Content Placeholder 2"/>
          <p:cNvSpPr txBox="1">
            <a:spLocks/>
          </p:cNvSpPr>
          <p:nvPr/>
        </p:nvSpPr>
        <p:spPr>
          <a:xfrm>
            <a:off x="6424803" y="1836601"/>
            <a:ext cx="5100447" cy="4554674"/>
          </a:xfrm>
          <a:prstGeom prst="rect">
            <a:avLst/>
          </a:prstGeom>
        </p:spPr>
        <p:style>
          <a:lnRef idx="2">
            <a:schemeClr val="dk1"/>
          </a:lnRef>
          <a:fillRef idx="1">
            <a:schemeClr val="lt1"/>
          </a:fillRef>
          <a:effectRef idx="0">
            <a:schemeClr val="dk1"/>
          </a:effectRef>
          <a:fontRef idx="minor">
            <a:schemeClr val="dk1"/>
          </a:fontRef>
        </p:style>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dk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dk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9pPr>
          </a:lstStyle>
          <a:p>
            <a:pPr algn="ctr"/>
            <a:r>
              <a:rPr lang="en-US" sz="2800" b="1" u="sng" dirty="0"/>
              <a:t>Differences</a:t>
            </a:r>
          </a:p>
          <a:p>
            <a:pPr marL="571500" indent="-260350">
              <a:buFont typeface="Wingdings" panose="05000000000000000000" pitchFamily="2" charset="2"/>
              <a:buChar char="q"/>
            </a:pPr>
            <a:r>
              <a:rPr lang="en-US" altLang="en-US" sz="2800" dirty="0"/>
              <a:t>Family of distributions</a:t>
            </a:r>
          </a:p>
          <a:p>
            <a:pPr marL="754380" lvl="2" indent="-260350">
              <a:buFont typeface="Wingdings" panose="05000000000000000000" pitchFamily="2" charset="2"/>
              <a:buChar char="q"/>
            </a:pPr>
            <a:r>
              <a:rPr lang="en-US" altLang="en-US" sz="2000" dirty="0">
                <a:ea typeface="ＭＳ Ｐゴシック" panose="020B0600070205080204" pitchFamily="34" charset="-128"/>
              </a:rPr>
              <a:t>Different distribution for each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(or </a:t>
            </a:r>
            <a:r>
              <a:rPr lang="en-US" altLang="en-US" sz="2000" i="1" dirty="0" err="1">
                <a:latin typeface="Times New Roman" panose="02020603050405020304" pitchFamily="18" charset="0"/>
                <a:ea typeface="ＭＳ Ｐゴシック" panose="020B0600070205080204" pitchFamily="34" charset="-128"/>
              </a:rPr>
              <a:t>df</a:t>
            </a:r>
            <a:r>
              <a:rPr lang="en-US" altLang="en-US" sz="2000" dirty="0">
                <a:ea typeface="ＭＳ Ｐゴシック" panose="020B0600070205080204" pitchFamily="34" charset="-128"/>
              </a:rPr>
              <a:t>)</a:t>
            </a:r>
            <a:endParaRPr lang="en-US" altLang="en-US" sz="2000" i="1" dirty="0">
              <a:ea typeface="ＭＳ Ｐゴシック" panose="020B0600070205080204" pitchFamily="34" charset="-128"/>
            </a:endParaRPr>
          </a:p>
          <a:p>
            <a:pPr marL="571500" lvl="4" indent="-260350">
              <a:buFont typeface="Wingdings" panose="05000000000000000000" pitchFamily="2" charset="2"/>
              <a:buChar char="q"/>
            </a:pPr>
            <a:endParaRPr lang="en-US" altLang="en-US" sz="1800" dirty="0">
              <a:ea typeface="ＭＳ Ｐゴシック" panose="020B0600070205080204" pitchFamily="34" charset="-128"/>
            </a:endParaRPr>
          </a:p>
          <a:p>
            <a:pPr marL="571500" indent="-260350">
              <a:buFont typeface="Wingdings" panose="05000000000000000000" pitchFamily="2" charset="2"/>
              <a:buChar char="q"/>
            </a:pPr>
            <a:r>
              <a:rPr lang="en-US" altLang="en-US" sz="2800" dirty="0"/>
              <a:t>Larger area in tails (%) for any value of </a:t>
            </a:r>
            <a:r>
              <a:rPr lang="en-US" altLang="en-US" sz="2800" i="1" dirty="0">
                <a:latin typeface="Times New Roman" panose="02020603050405020304" pitchFamily="18" charset="0"/>
              </a:rPr>
              <a:t>t</a:t>
            </a:r>
            <a:r>
              <a:rPr lang="en-US" altLang="en-US" sz="2800" i="1" dirty="0"/>
              <a:t> </a:t>
            </a:r>
            <a:r>
              <a:rPr lang="en-US" altLang="en-US" sz="2800" dirty="0"/>
              <a:t>corresponding to </a:t>
            </a:r>
            <a:r>
              <a:rPr lang="en-US" altLang="en-US" sz="2800" i="1" dirty="0">
                <a:latin typeface="Times New Roman" panose="02020603050405020304" pitchFamily="18" charset="0"/>
              </a:rPr>
              <a:t>z</a:t>
            </a:r>
          </a:p>
          <a:p>
            <a:pPr marL="754380" lvl="2" indent="-260350">
              <a:buFont typeface="Wingdings" panose="05000000000000000000" pitchFamily="2" charset="2"/>
              <a:buChar char="q"/>
            </a:pPr>
            <a:r>
              <a:rPr lang="en-US" altLang="en-US" sz="2000" i="1" dirty="0" err="1">
                <a:latin typeface="Times New Roman" panose="02020603050405020304" pitchFamily="18" charset="0"/>
                <a:ea typeface="ＭＳ Ｐゴシック" panose="020B0600070205080204" pitchFamily="34" charset="-128"/>
              </a:rPr>
              <a:t>t</a:t>
            </a:r>
            <a:r>
              <a:rPr lang="en-US" altLang="en-US" sz="2000" i="1" baseline="-25000" dirty="0" err="1">
                <a:ea typeface="ＭＳ Ｐゴシック" panose="020B0600070205080204" pitchFamily="34" charset="-128"/>
              </a:rPr>
              <a:t>crit</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will be larger than </a:t>
            </a:r>
            <a:r>
              <a:rPr lang="en-US" altLang="en-US" sz="2000" i="1" dirty="0" err="1">
                <a:latin typeface="Times New Roman" panose="02020603050405020304" pitchFamily="18" charset="0"/>
                <a:ea typeface="ＭＳ Ｐゴシック" panose="020B0600070205080204" pitchFamily="34" charset="-128"/>
              </a:rPr>
              <a:t>z</a:t>
            </a:r>
            <a:r>
              <a:rPr lang="en-US" altLang="en-US" sz="2000" i="1" baseline="-25000" dirty="0" err="1">
                <a:ea typeface="ＭＳ Ｐゴシック" panose="020B0600070205080204" pitchFamily="34" charset="-128"/>
              </a:rPr>
              <a:t>crit</a:t>
            </a:r>
            <a:r>
              <a:rPr lang="en-US" altLang="en-US" sz="2000" dirty="0">
                <a:ea typeface="ＭＳ Ｐゴシック" panose="020B0600070205080204" pitchFamily="34" charset="-128"/>
              </a:rPr>
              <a:t>, for a given</a:t>
            </a:r>
            <a:r>
              <a:rPr lang="en-US" altLang="en-US" sz="2000" i="1" dirty="0">
                <a:ea typeface="ＭＳ Ｐゴシック" panose="020B0600070205080204" pitchFamily="34" charset="-128"/>
                <a:cs typeface="Arial" panose="020B0604020202020204" pitchFamily="34" charset="0"/>
              </a:rPr>
              <a:t> </a:t>
            </a:r>
            <a:r>
              <a:rPr lang="en-US" altLang="en-US" sz="2000" i="1" dirty="0">
                <a:latin typeface="Times New Roman" panose="02020603050405020304" pitchFamily="18" charset="0"/>
                <a:ea typeface="ＭＳ Ｐゴシック" panose="020B0600070205080204" pitchFamily="34" charset="-128"/>
                <a:cs typeface="Arial" panose="020B0604020202020204" pitchFamily="34" charset="0"/>
              </a:rPr>
              <a:t>α</a:t>
            </a:r>
          </a:p>
          <a:p>
            <a:pPr marL="754380" lvl="2" indent="-260350">
              <a:buFont typeface="Wingdings" panose="05000000000000000000" pitchFamily="2" charset="2"/>
              <a:buChar char="q"/>
            </a:pPr>
            <a:endParaRPr lang="en-US" altLang="en-US" sz="2000" i="1" dirty="0">
              <a:latin typeface="Times New Roman" panose="02020603050405020304" pitchFamily="18" charset="0"/>
              <a:ea typeface="ＭＳ Ｐゴシック" panose="020B0600070205080204" pitchFamily="34" charset="-128"/>
              <a:cs typeface="Arial" panose="020B0604020202020204" pitchFamily="34" charset="0"/>
            </a:endParaRPr>
          </a:p>
          <a:p>
            <a:pPr marL="571500" lvl="1" indent="-260350">
              <a:buFont typeface="Wingdings" panose="05000000000000000000" pitchFamily="2" charset="2"/>
              <a:buChar char="q"/>
            </a:pPr>
            <a:r>
              <a:rPr lang="en-US" altLang="en-US" sz="2400" dirty="0">
                <a:ea typeface="ＭＳ Ｐゴシック" panose="020B0600070205080204" pitchFamily="34" charset="-128"/>
              </a:rPr>
              <a:t>More difficult to reject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baseline="-25000" dirty="0">
                <a:ea typeface="ＭＳ Ｐゴシック" panose="020B0600070205080204" pitchFamily="34" charset="-128"/>
              </a:rPr>
              <a:t> </a:t>
            </a:r>
            <a:r>
              <a:rPr lang="en-US" altLang="en-US" sz="2400" dirty="0">
                <a:ea typeface="ＭＳ Ｐゴシック" panose="020B0600070205080204" pitchFamily="34" charset="-128"/>
              </a:rPr>
              <a:t>w/ </a:t>
            </a:r>
            <a:r>
              <a:rPr lang="en-US" altLang="en-US" sz="2400" i="1" dirty="0">
                <a:latin typeface="Times New Roman" panose="02020603050405020304" pitchFamily="18" charset="0"/>
                <a:ea typeface="ＭＳ Ｐゴシック" panose="020B0600070205080204" pitchFamily="34" charset="-128"/>
              </a:rPr>
              <a:t>t</a:t>
            </a:r>
            <a:r>
              <a:rPr lang="en-US" altLang="en-US" sz="2400" dirty="0">
                <a:ea typeface="ＭＳ Ｐゴシック" panose="020B0600070205080204" pitchFamily="34" charset="-128"/>
              </a:rPr>
              <a:t>-distribution</a:t>
            </a:r>
          </a:p>
          <a:p>
            <a:pPr marL="571500" lvl="1" indent="-260350">
              <a:buFont typeface="Wingdings" panose="05000000000000000000" pitchFamily="2" charset="2"/>
              <a:buChar char="q"/>
            </a:pPr>
            <a:endParaRPr lang="en-US" altLang="en-US" sz="2400" dirty="0">
              <a:ea typeface="ＭＳ Ｐゴシック" panose="020B0600070205080204" pitchFamily="34" charset="-128"/>
            </a:endParaRPr>
          </a:p>
          <a:p>
            <a:pPr marL="571500" lvl="1" indent="-260350">
              <a:buFont typeface="Wingdings" panose="05000000000000000000" pitchFamily="2" charset="2"/>
              <a:buChar char="q"/>
            </a:pP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latin typeface="Times New Roman" panose="02020603050405020304" pitchFamily="18" charset="0"/>
                <a:ea typeface="ＭＳ Ｐゴシック" panose="020B0600070205080204" pitchFamily="34" charset="-128"/>
              </a:rPr>
              <a:t>df</a:t>
            </a:r>
            <a:r>
              <a:rPr lang="en-US" altLang="en-US" sz="2400" i="1" dirty="0">
                <a:latin typeface="Times New Roman" panose="02020603050405020304" pitchFamily="18" charset="0"/>
                <a:ea typeface="ＭＳ Ｐゴシック" panose="020B0600070205080204" pitchFamily="34" charset="-128"/>
              </a:rPr>
              <a:t> = N - 1</a:t>
            </a:r>
          </a:p>
          <a:p>
            <a:pPr marL="571500" lvl="1" indent="-260350">
              <a:buFont typeface="Wingdings" panose="05000000000000000000" pitchFamily="2" charset="2"/>
              <a:buChar char="q"/>
            </a:pPr>
            <a:endParaRPr lang="en-US" altLang="en-US" sz="2400" i="1" dirty="0">
              <a:latin typeface="Times New Roman" panose="02020603050405020304" pitchFamily="18" charset="0"/>
              <a:ea typeface="ＭＳ Ｐゴシック" panose="020B0600070205080204" pitchFamily="34" charset="-128"/>
            </a:endParaRPr>
          </a:p>
          <a:p>
            <a:pPr marL="571500" lvl="2" indent="-260350">
              <a:buFont typeface="Wingdings" panose="05000000000000000000" pitchFamily="2" charset="2"/>
              <a:buChar char="q"/>
            </a:pPr>
            <a:r>
              <a:rPr lang="en-US" altLang="en-US" sz="2000" dirty="0">
                <a:ea typeface="ＭＳ Ｐゴシック" panose="020B0600070205080204" pitchFamily="34" charset="-128"/>
              </a:rPr>
              <a:t>As </a:t>
            </a:r>
            <a:r>
              <a:rPr lang="en-US" altLang="en-US" sz="2000" i="1" dirty="0" err="1">
                <a:latin typeface="Times New Roman" panose="02020603050405020304" pitchFamily="18" charset="0"/>
                <a:ea typeface="ＭＳ Ｐゴシック" panose="020B0600070205080204" pitchFamily="34" charset="-128"/>
              </a:rPr>
              <a:t>df</a:t>
            </a:r>
            <a:r>
              <a:rPr lang="en-US" altLang="en-US" sz="2000" dirty="0">
                <a:latin typeface="Times New Roman" panose="02020603050405020304" pitchFamily="18" charset="0"/>
                <a:ea typeface="ＭＳ Ｐゴシック" panose="020B0600070205080204" pitchFamily="34" charset="-128"/>
              </a:rPr>
              <a:t> </a:t>
            </a: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a:t>
            </a:r>
            <a:r>
              <a:rPr lang="en-US" altLang="en-US" sz="2000" dirty="0">
                <a:ea typeface="ＭＳ Ｐゴシック" panose="020B0600070205080204" pitchFamily="34" charset="-128"/>
                <a:sym typeface="Wingdings" panose="05000000000000000000" pitchFamily="2" charset="2"/>
              </a:rPr>
              <a:t>critical value of </a:t>
            </a:r>
            <a:r>
              <a:rPr lang="en-US" altLang="en-US" sz="2000" i="1" dirty="0">
                <a:latin typeface="Times New Roman" panose="02020603050405020304" pitchFamily="18" charset="0"/>
                <a:ea typeface="ＭＳ Ｐゴシック" panose="020B0600070205080204" pitchFamily="34" charset="-128"/>
                <a:sym typeface="Wingdings" panose="05000000000000000000" pitchFamily="2" charset="2"/>
              </a:rPr>
              <a:t>t </a:t>
            </a:r>
            <a:r>
              <a:rPr lang="en-US" altLang="en-US" sz="2000" dirty="0">
                <a:latin typeface="Times New Roman" panose="02020603050405020304" pitchFamily="18" charset="0"/>
                <a:ea typeface="ＭＳ Ｐゴシック" panose="020B0600070205080204" pitchFamily="34" charset="-128"/>
                <a:sym typeface="Wingdings" panose="05000000000000000000" pitchFamily="2" charset="2"/>
              </a:rPr>
              <a:t> </a:t>
            </a:r>
            <a:r>
              <a:rPr lang="en-US" altLang="en-US" sz="2000" i="1" dirty="0">
                <a:latin typeface="Times New Roman" panose="02020603050405020304" pitchFamily="18" charset="0"/>
                <a:ea typeface="ＭＳ Ｐゴシック" panose="020B0600070205080204" pitchFamily="34" charset="-128"/>
                <a:sym typeface="Wingdings" panose="05000000000000000000" pitchFamily="2" charset="2"/>
              </a:rPr>
              <a:t>z</a:t>
            </a:r>
          </a:p>
          <a:p>
            <a:endParaRPr lang="en-US" dirty="0"/>
          </a:p>
        </p:txBody>
      </p:sp>
    </p:spTree>
    <p:extLst>
      <p:ext uri="{BB962C8B-B14F-4D97-AF65-F5344CB8AC3E}">
        <p14:creationId xmlns:p14="http://schemas.microsoft.com/office/powerpoint/2010/main" val="367279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t-ta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275" y="356616"/>
            <a:ext cx="69342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24318" y="356616"/>
            <a:ext cx="9720072" cy="1499616"/>
          </a:xfrm>
        </p:spPr>
        <p:txBody>
          <a:bodyPr/>
          <a:lstStyle/>
          <a:p>
            <a:r>
              <a:rPr lang="en-US" dirty="0"/>
              <a:t>The t-table</a:t>
            </a:r>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5</a:t>
            </a:fld>
            <a:endParaRPr lang="en-US"/>
          </a:p>
        </p:txBody>
      </p:sp>
      <p:pic>
        <p:nvPicPr>
          <p:cNvPr id="6" name="Content Placeholder 5" descr="Screen shot 2010-11-10 at 2.36.42 PM.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3992" y="2462412"/>
            <a:ext cx="4732883" cy="382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763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03" y="316192"/>
            <a:ext cx="9720072" cy="1499616"/>
          </a:xfrm>
        </p:spPr>
        <p:txBody>
          <a:bodyPr/>
          <a:lstStyle/>
          <a:p>
            <a:r>
              <a:rPr lang="en-US" dirty="0"/>
              <a:t>Calculating the t-statistic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2476" y="1666294"/>
                <a:ext cx="11141810" cy="4804410"/>
              </a:xfrm>
            </p:spPr>
            <p:txBody>
              <a:bodyPr>
                <a:normAutofit/>
              </a:bodyPr>
              <a:lstStyle/>
              <a:p>
                <a:pPr marL="342900" indent="-342900">
                  <a:buFont typeface="Wingdings" panose="05000000000000000000" pitchFamily="2" charset="2"/>
                  <a:buChar char="Ø"/>
                </a:pPr>
                <a:r>
                  <a:rPr lang="en-US" altLang="en-US" sz="2400" dirty="0"/>
                  <a:t>Interval/ratio data (ordinal </a:t>
                </a:r>
                <a:r>
                  <a:rPr lang="en-US" altLang="en-US" sz="2400" i="1" dirty="0"/>
                  <a:t>okay</a:t>
                </a:r>
                <a:r>
                  <a:rPr lang="en-US" altLang="en-US" sz="2400" dirty="0"/>
                  <a:t>: </a:t>
                </a:r>
                <a:r>
                  <a:rPr lang="en-US" altLang="en-US" sz="2400" dirty="0">
                    <a:cs typeface="Arial" panose="020B0604020202020204" pitchFamily="34" charset="0"/>
                  </a:rPr>
                  <a:t>≥</a:t>
                </a:r>
                <a:r>
                  <a:rPr lang="en-US" altLang="en-US" sz="2400" dirty="0"/>
                  <a:t> 10-16 values)</a:t>
                </a:r>
              </a:p>
              <a:p>
                <a:pPr marL="342900" lvl="4" indent="-342900">
                  <a:buFont typeface="Wingdings" panose="05000000000000000000" pitchFamily="2" charset="2"/>
                  <a:buChar char="Ø"/>
                </a:pPr>
                <a:endParaRPr lang="en-US" altLang="en-US" sz="1800" dirty="0">
                  <a:ea typeface="ＭＳ Ｐゴシック" panose="020B0600070205080204" pitchFamily="34" charset="-128"/>
                </a:endParaRPr>
              </a:p>
              <a:p>
                <a:pPr marL="342900" indent="-342900">
                  <a:buFont typeface="Wingdings" panose="05000000000000000000" pitchFamily="2" charset="2"/>
                  <a:buChar char="Ø"/>
                </a:pPr>
                <a:r>
                  <a:rPr lang="en-US" altLang="en-US" sz="2400" dirty="0"/>
                  <a:t>Like </a:t>
                </a:r>
                <a:r>
                  <a:rPr lang="en-US" altLang="en-US" sz="2400" i="1" dirty="0">
                    <a:latin typeface="Times New Roman" panose="02020603050405020304" pitchFamily="18" charset="0"/>
                  </a:rPr>
                  <a:t>z</a:t>
                </a:r>
                <a:r>
                  <a:rPr lang="en-US" altLang="en-US" sz="2400" dirty="0"/>
                  <a:t>-, </a:t>
                </a:r>
                <a:r>
                  <a:rPr lang="en-US" altLang="en-US" sz="2400" i="1" dirty="0">
                    <a:latin typeface="Times New Roman" panose="02020603050405020304" pitchFamily="18" charset="0"/>
                  </a:rPr>
                  <a:t>t</a:t>
                </a:r>
                <a:r>
                  <a:rPr lang="en-US" altLang="en-US" sz="2400" dirty="0"/>
                  <a:t>-statistic represents a </a:t>
                </a:r>
                <a:r>
                  <a:rPr lang="en-US" altLang="en-US" sz="2400" i="1" dirty="0"/>
                  <a:t>SD </a:t>
                </a:r>
                <a:r>
                  <a:rPr lang="en-US" altLang="en-US" sz="2400" dirty="0"/>
                  <a:t>score (the </a:t>
                </a:r>
                <a:r>
                  <a:rPr lang="en-US" altLang="en-US" sz="2400" dirty="0">
                    <a:ea typeface="ＭＳ Ｐゴシック" panose="020B0600070205080204" pitchFamily="34" charset="-128"/>
                  </a:rPr>
                  <a:t># of </a:t>
                </a:r>
                <a:r>
                  <a:rPr lang="en-US" altLang="en-US" sz="2400" i="1" dirty="0">
                    <a:ea typeface="ＭＳ Ｐゴシック" panose="020B0600070205080204" pitchFamily="34" charset="-128"/>
                  </a:rPr>
                  <a:t>SEs that </a:t>
                </a:r>
                <a14:m>
                  <m:oMath xmlns:m="http://schemas.openxmlformats.org/officeDocument/2006/math">
                    <m:acc>
                      <m:accPr>
                        <m:chr m:val="̅"/>
                        <m:ctrlPr>
                          <a:rPr lang="en-US" altLang="en-US" sz="2400" i="1" smtClean="0">
                            <a:latin typeface="Cambria Math" panose="02040503050406030204" pitchFamily="18" charset="0"/>
                            <a:ea typeface="ＭＳ Ｐゴシック" panose="020B0600070205080204" pitchFamily="34" charset="-128"/>
                          </a:rPr>
                        </m:ctrlPr>
                      </m:accPr>
                      <m:e>
                        <m:r>
                          <a:rPr lang="en-US" altLang="en-US" sz="2400" b="0" i="1" smtClean="0">
                            <a:latin typeface="Cambria Math" panose="02040503050406030204" pitchFamily="18" charset="0"/>
                            <a:ea typeface="ＭＳ Ｐゴシック" panose="020B0600070205080204" pitchFamily="34" charset="-128"/>
                          </a:rPr>
                          <m:t>𝑋</m:t>
                        </m:r>
                      </m:e>
                    </m:acc>
                  </m:oMath>
                </a14:m>
                <a:r>
                  <a:rPr lang="en-US" altLang="en-US" sz="2400" i="1" dirty="0">
                    <a:ea typeface="ＭＳ Ｐゴシック" panose="020B0600070205080204" pitchFamily="34" charset="-128"/>
                  </a:rPr>
                  <a:t> </a:t>
                </a:r>
                <a:r>
                  <a:rPr lang="en-US" altLang="en-US" sz="2400" dirty="0">
                    <a:ea typeface="ＭＳ Ｐゴシック" panose="020B0600070205080204" pitchFamily="34" charset="-128"/>
                  </a:rPr>
                  <a:t>deviates from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a:t>
                </a:r>
                <a:endPar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endParaRPr>
              </a:p>
              <a:p>
                <a:pPr marL="342900" lvl="4" indent="-342900">
                  <a:buFont typeface="Wingdings" panose="05000000000000000000" pitchFamily="2" charset="2"/>
                  <a:buChar char="Ø"/>
                </a:pPr>
                <a:endParaRPr lang="en-US" altLang="en-US" sz="1800" dirty="0">
                  <a:ea typeface="ＭＳ Ｐゴシック" panose="020B0600070205080204" pitchFamily="34" charset="-128"/>
                </a:endParaRPr>
              </a:p>
              <a:p>
                <a:pPr marL="342900" indent="-342900">
                  <a:buFont typeface="Wingdings" panose="05000000000000000000" pitchFamily="2" charset="2"/>
                  <a:buChar char="Ø"/>
                </a:pPr>
                <a:r>
                  <a:rPr lang="en-US" altLang="en-US" sz="2400" dirty="0"/>
                  <a:t>When </a:t>
                </a:r>
                <a:r>
                  <a:rPr lang="el-GR" altLang="en-US" sz="2400" i="1" dirty="0">
                    <a:latin typeface="Times New Roman" panose="02020603050405020304" pitchFamily="18" charset="0"/>
                    <a:cs typeface="Arial" panose="020B0604020202020204" pitchFamily="34" charset="0"/>
                  </a:rPr>
                  <a:t>σ</a:t>
                </a:r>
                <a:r>
                  <a:rPr lang="en-US" altLang="en-US" sz="2400" i="1" dirty="0">
                    <a:cs typeface="Arial" panose="020B0604020202020204" pitchFamily="34" charset="0"/>
                  </a:rPr>
                  <a:t> </a:t>
                </a:r>
                <a:r>
                  <a:rPr lang="en-US" altLang="en-US" sz="2400" dirty="0">
                    <a:cs typeface="Arial" panose="020B0604020202020204" pitchFamily="34" charset="0"/>
                  </a:rPr>
                  <a:t>is known, </a:t>
                </a:r>
                <a:r>
                  <a:rPr lang="en-US" altLang="en-US" sz="2400" i="1" dirty="0">
                    <a:latin typeface="Times New Roman" panose="02020603050405020304" pitchFamily="18" charset="0"/>
                    <a:cs typeface="Arial" panose="020B0604020202020204" pitchFamily="34" charset="0"/>
                  </a:rPr>
                  <a:t>t</a:t>
                </a:r>
                <a:r>
                  <a:rPr lang="en-US" altLang="en-US" sz="2400" dirty="0">
                    <a:cs typeface="Arial" panose="020B0604020202020204" pitchFamily="34" charset="0"/>
                  </a:rPr>
                  <a:t>-statistic is s</a:t>
                </a:r>
                <a:r>
                  <a:rPr lang="en-US" altLang="en-US" sz="2400" dirty="0"/>
                  <a:t>ometimes computed (rather than </a:t>
                </a:r>
                <a:r>
                  <a:rPr lang="en-US" altLang="en-US" sz="2400" i="1" dirty="0">
                    <a:latin typeface="Times New Roman" panose="02020603050405020304" pitchFamily="18" charset="0"/>
                  </a:rPr>
                  <a:t>z</a:t>
                </a:r>
                <a:r>
                  <a:rPr lang="en-US" altLang="en-US" sz="2400" dirty="0"/>
                  <a:t>-statistic) </a:t>
                </a:r>
                <a:r>
                  <a:rPr lang="en-US" altLang="en-US" sz="2400" dirty="0">
                    <a:solidFill>
                      <a:srgbClr val="FF0000"/>
                    </a:solidFill>
                  </a:rPr>
                  <a:t>if </a:t>
                </a:r>
                <a:r>
                  <a:rPr lang="en-US" altLang="en-US" sz="2400" i="1" dirty="0">
                    <a:solidFill>
                      <a:srgbClr val="FF0000"/>
                    </a:solidFill>
                    <a:latin typeface="Times New Roman" panose="02020603050405020304" pitchFamily="18" charset="0"/>
                  </a:rPr>
                  <a:t>N</a:t>
                </a:r>
                <a:r>
                  <a:rPr lang="en-US" altLang="en-US" sz="2400" i="1" dirty="0">
                    <a:solidFill>
                      <a:srgbClr val="FF0000"/>
                    </a:solidFill>
                  </a:rPr>
                  <a:t> </a:t>
                </a:r>
                <a:r>
                  <a:rPr lang="en-US" altLang="en-US" sz="2400" dirty="0">
                    <a:solidFill>
                      <a:srgbClr val="FF0000"/>
                    </a:solidFill>
                  </a:rPr>
                  <a:t>is small</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solidFill>
                      <a:srgbClr val="FF0000"/>
                    </a:solidFill>
                  </a:rPr>
                  <a:t>Estimate pop. </a:t>
                </a:r>
                <a:r>
                  <a:rPr lang="en-US" altLang="en-US" sz="2400" i="1" dirty="0">
                    <a:solidFill>
                      <a:srgbClr val="FF0000"/>
                    </a:solidFill>
                  </a:rPr>
                  <a:t>SE</a:t>
                </a:r>
                <a:r>
                  <a:rPr lang="en-US" altLang="en-US" sz="2400" i="1" baseline="-25000" dirty="0">
                    <a:solidFill>
                      <a:srgbClr val="FF0000"/>
                    </a:solidFill>
                  </a:rPr>
                  <a:t>M</a:t>
                </a:r>
                <a:r>
                  <a:rPr lang="en-US" altLang="en-US" sz="2400" i="1" dirty="0">
                    <a:solidFill>
                      <a:srgbClr val="FF0000"/>
                    </a:solidFill>
                  </a:rPr>
                  <a:t> </a:t>
                </a:r>
                <a:r>
                  <a:rPr lang="en-US" altLang="en-US" sz="2400" dirty="0">
                    <a:solidFill>
                      <a:srgbClr val="FF0000"/>
                    </a:solidFill>
                  </a:rPr>
                  <a:t>with sample data</a:t>
                </a:r>
                <a:r>
                  <a:rPr lang="en-US" altLang="en-US" sz="2400" dirty="0"/>
                  <a:t>:</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Estimated </a:t>
                </a:r>
                <a:r>
                  <a:rPr lang="en-US" altLang="en-US" sz="2400" i="1" dirty="0"/>
                  <a:t>SE</a:t>
                </a:r>
                <a:r>
                  <a:rPr lang="en-US" altLang="en-US" sz="2400" i="1" baseline="-25000" dirty="0"/>
                  <a:t>M</a:t>
                </a:r>
                <a:r>
                  <a:rPr lang="en-US" altLang="en-US" sz="2400" i="1" dirty="0"/>
                  <a:t> </a:t>
                </a:r>
                <a:r>
                  <a:rPr lang="en-US" altLang="en-US" sz="2400" dirty="0"/>
                  <a:t>is the amount and sample’s observed mean </a:t>
                </a:r>
                <a:r>
                  <a:rPr lang="en-US" altLang="en-US" sz="2400" u="sng" dirty="0"/>
                  <a:t>may</a:t>
                </a:r>
                <a:r>
                  <a:rPr lang="en-US" altLang="en-US" sz="2400" dirty="0"/>
                  <a:t> have deviated from true or population value just due to random chance variation since we took a sample.</a:t>
                </a:r>
              </a:p>
              <a:p>
                <a:pPr marL="342900" lvl="4" indent="-342900">
                  <a:buFont typeface="Wingdings" panose="05000000000000000000" pitchFamily="2" charset="2"/>
                  <a:buChar char="Ø"/>
                </a:pPr>
                <a:endParaRPr lang="en-US" altLang="en-US" sz="1600" dirty="0">
                  <a:ea typeface="ＭＳ Ｐゴシック" panose="020B0600070205080204" pitchFamily="34" charset="-128"/>
                </a:endParaRPr>
              </a:p>
              <a:p>
                <a:endParaRPr lang="en-US" alt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2476" y="1666294"/>
                <a:ext cx="11141810" cy="4804410"/>
              </a:xfrm>
              <a:blipFill rotWithShape="0">
                <a:blip r:embed="rId3"/>
                <a:stretch>
                  <a:fillRect l="-1149" t="-1777" r="-120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graphicFrame>
        <p:nvGraphicFramePr>
          <p:cNvPr id="6" name="Object 2"/>
          <p:cNvGraphicFramePr>
            <a:graphicFrameLocks noChangeAspect="1"/>
          </p:cNvGraphicFramePr>
          <p:nvPr>
            <p:extLst>
              <p:ext uri="{D42A27DB-BD31-4B8C-83A1-F6EECF244321}">
                <p14:modId xmlns:p14="http://schemas.microsoft.com/office/powerpoint/2010/main" val="3267701903"/>
              </p:ext>
            </p:extLst>
          </p:nvPr>
        </p:nvGraphicFramePr>
        <p:xfrm>
          <a:off x="6362700" y="4181351"/>
          <a:ext cx="4038600" cy="1088764"/>
        </p:xfrm>
        <a:graphic>
          <a:graphicData uri="http://schemas.openxmlformats.org/presentationml/2006/ole">
            <mc:AlternateContent xmlns:mc="http://schemas.openxmlformats.org/markup-compatibility/2006">
              <mc:Choice xmlns:v="urn:schemas-microsoft-com:vml" Requires="v">
                <p:oleObj spid="_x0000_s2080" name="Equation" r:id="rId4" imgW="2450880" imgH="660240" progId="Equation.DSMT4">
                  <p:embed/>
                </p:oleObj>
              </mc:Choice>
              <mc:Fallback>
                <p:oleObj name="Equation" r:id="rId4" imgW="2450880" imgH="660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4181351"/>
                        <a:ext cx="4038600" cy="1088764"/>
                      </a:xfrm>
                      <a:prstGeom prst="rect">
                        <a:avLst/>
                      </a:prstGeom>
                      <a:noFill/>
                      <a:effectLst/>
                    </p:spPr>
                  </p:pic>
                </p:oleObj>
              </mc:Fallback>
            </mc:AlternateContent>
          </a:graphicData>
        </a:graphic>
      </p:graphicFrame>
    </p:spTree>
    <p:extLst>
      <p:ext uri="{BB962C8B-B14F-4D97-AF65-F5344CB8AC3E}">
        <p14:creationId xmlns:p14="http://schemas.microsoft.com/office/powerpoint/2010/main" val="59287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03" y="328041"/>
            <a:ext cx="9720072" cy="1499616"/>
          </a:xfrm>
        </p:spPr>
        <p:txBody>
          <a:bodyPr/>
          <a:lstStyle/>
          <a:p>
            <a:r>
              <a:rPr lang="en-US" dirty="0"/>
              <a:t>Assumptions (same as z tests)</a:t>
            </a:r>
          </a:p>
        </p:txBody>
      </p:sp>
      <p:sp>
        <p:nvSpPr>
          <p:cNvPr id="3" name="Content Placeholder 2"/>
          <p:cNvSpPr>
            <a:spLocks noGrp="1"/>
          </p:cNvSpPr>
          <p:nvPr>
            <p:ph idx="1"/>
          </p:nvPr>
        </p:nvSpPr>
        <p:spPr>
          <a:xfrm>
            <a:off x="866776" y="1695450"/>
            <a:ext cx="10944224" cy="4660392"/>
          </a:xfrm>
        </p:spPr>
        <p:txBody>
          <a:bodyPr>
            <a:normAutofit lnSpcReduction="10000"/>
          </a:bodyPr>
          <a:lstStyle/>
          <a:p>
            <a:pPr marL="457200" indent="-457200">
              <a:buFont typeface="+mj-lt"/>
              <a:buAutoNum type="arabicPeriod"/>
            </a:pPr>
            <a:r>
              <a:rPr lang="en-US" dirty="0"/>
              <a:t>Sample was drawn at random (at least as representative as possible)</a:t>
            </a:r>
          </a:p>
          <a:p>
            <a:pPr marL="173736" lvl="1" indent="0" algn="ctr">
              <a:buNone/>
            </a:pPr>
            <a:r>
              <a:rPr lang="en-US" dirty="0"/>
              <a:t>Nothing can be done to fix NON-representative samples!</a:t>
            </a:r>
          </a:p>
          <a:p>
            <a:pPr marL="173736" lvl="1" indent="0" algn="ctr">
              <a:buNone/>
            </a:pPr>
            <a:r>
              <a:rPr lang="en-US" dirty="0">
                <a:solidFill>
                  <a:srgbClr val="FF0000"/>
                </a:solidFill>
              </a:rPr>
              <a:t>Can not statistically test</a:t>
            </a:r>
          </a:p>
          <a:p>
            <a:pPr marL="457200" indent="-457200">
              <a:buFont typeface="+mj-lt"/>
              <a:buAutoNum type="arabicPeriod"/>
            </a:pPr>
            <a:r>
              <a:rPr lang="en-US" dirty="0"/>
              <a:t>SD of the sampled population = SD of the comparison population</a:t>
            </a:r>
          </a:p>
          <a:p>
            <a:pPr marL="173736" lvl="1" indent="0" algn="ctr">
              <a:buNone/>
            </a:pPr>
            <a:r>
              <a:rPr lang="en-US" dirty="0"/>
              <a:t>Very hard to judge</a:t>
            </a:r>
          </a:p>
          <a:p>
            <a:pPr marL="173736" lvl="1" indent="0" algn="ctr">
              <a:buNone/>
            </a:pPr>
            <a:r>
              <a:rPr lang="en-US" dirty="0">
                <a:solidFill>
                  <a:srgbClr val="FF0000"/>
                </a:solidFill>
              </a:rPr>
              <a:t>Can not statistically test</a:t>
            </a:r>
          </a:p>
          <a:p>
            <a:pPr marL="457200" indent="-457200">
              <a:buFont typeface="+mj-lt"/>
              <a:buAutoNum type="arabicPeriod"/>
            </a:pPr>
            <a:r>
              <a:rPr lang="en-US" dirty="0"/>
              <a:t>Variables have a normal distribution</a:t>
            </a:r>
          </a:p>
          <a:p>
            <a:pPr marL="173736" lvl="1" indent="0" algn="ctr">
              <a:buNone/>
            </a:pPr>
            <a:r>
              <a:rPr lang="en-US" dirty="0"/>
              <a:t>Not as important if the sample is large (Central Limit Theorem)</a:t>
            </a:r>
          </a:p>
          <a:p>
            <a:pPr marL="173736" lvl="1" indent="0" algn="ctr">
              <a:buNone/>
            </a:pPr>
            <a:r>
              <a:rPr lang="en-US" dirty="0"/>
              <a:t>IF the sample is far from normal &amp;/or small n, might want to transform variables</a:t>
            </a:r>
          </a:p>
          <a:p>
            <a:pPr marL="173736" lvl="1" indent="0" algn="ctr">
              <a:buNone/>
            </a:pPr>
            <a:r>
              <a:rPr lang="en-US" b="1" u="sng" dirty="0">
                <a:solidFill>
                  <a:srgbClr val="FF0000"/>
                </a:solidFill>
              </a:rPr>
              <a:t>Look at plots: </a:t>
            </a:r>
            <a:r>
              <a:rPr lang="en-US" dirty="0">
                <a:solidFill>
                  <a:srgbClr val="FF0000"/>
                </a:solidFill>
              </a:rPr>
              <a:t>histogram, boxplot, &amp; QQ plot (straight 45º line) </a:t>
            </a:r>
            <a:r>
              <a:rPr lang="en-US" dirty="0">
                <a:solidFill>
                  <a:srgbClr val="FF0000"/>
                </a:solidFill>
                <a:sym typeface="Wingdings" panose="05000000000000000000" pitchFamily="2" charset="2"/>
              </a:rPr>
              <a:t> sensitive to outliers!!!</a:t>
            </a:r>
            <a:endParaRPr lang="en-US" dirty="0">
              <a:solidFill>
                <a:srgbClr val="FF0000"/>
              </a:solidFill>
            </a:endParaRPr>
          </a:p>
          <a:p>
            <a:pPr algn="ctr">
              <a:lnSpc>
                <a:spcPct val="80000"/>
              </a:lnSpc>
            </a:pPr>
            <a:r>
              <a:rPr lang="en-US" altLang="en-US" sz="1600" b="1" u="sng" dirty="0">
                <a:solidFill>
                  <a:srgbClr val="FF0000"/>
                </a:solidFill>
                <a:ea typeface="ＭＳ Ｐゴシック" panose="020B0600070205080204" pitchFamily="34" charset="-128"/>
              </a:rPr>
              <a:t>Skewness &amp; Kurtosis: </a:t>
            </a:r>
            <a:r>
              <a:rPr lang="en-US" altLang="en-US" sz="1600" dirty="0">
                <a:solidFill>
                  <a:srgbClr val="FF0000"/>
                </a:solidFill>
                <a:ea typeface="ＭＳ Ｐゴシック" panose="020B0600070205080204" pitchFamily="34" charset="-128"/>
              </a:rPr>
              <a:t>Divided value by its </a:t>
            </a:r>
            <a:r>
              <a:rPr lang="en-US" altLang="en-US" sz="1600" i="1" dirty="0">
                <a:solidFill>
                  <a:srgbClr val="FF0000"/>
                </a:solidFill>
                <a:ea typeface="ＭＳ Ｐゴシック" panose="020B0600070205080204" pitchFamily="34" charset="-128"/>
              </a:rPr>
              <a:t>SE</a:t>
            </a:r>
            <a:r>
              <a:rPr lang="en-US" altLang="en-US" sz="1600" dirty="0">
                <a:solidFill>
                  <a:srgbClr val="FF0000"/>
                </a:solidFill>
                <a:ea typeface="ＭＳ Ｐゴシック" panose="020B0600070205080204" pitchFamily="34" charset="-128"/>
              </a:rPr>
              <a:t> &amp; &gt; </a:t>
            </a:r>
            <a:r>
              <a:rPr lang="en-US" altLang="en-US" sz="1600" dirty="0">
                <a:solidFill>
                  <a:srgbClr val="FF0000"/>
                </a:solidFill>
                <a:ea typeface="ＭＳ Ｐゴシック" panose="020B0600070205080204" pitchFamily="34" charset="-128"/>
                <a:cs typeface="Arial" panose="020B0604020202020204" pitchFamily="34" charset="0"/>
              </a:rPr>
              <a:t>± 2 indicates issues</a:t>
            </a:r>
          </a:p>
          <a:p>
            <a:pPr algn="ctr">
              <a:lnSpc>
                <a:spcPct val="80000"/>
              </a:lnSpc>
            </a:pPr>
            <a:r>
              <a:rPr lang="en-US" altLang="en-US" sz="1600" b="1" u="sng" dirty="0">
                <a:solidFill>
                  <a:srgbClr val="FF0000"/>
                </a:solidFill>
                <a:ea typeface="ＭＳ Ｐゴシック" panose="020B0600070205080204" pitchFamily="34" charset="-128"/>
                <a:cs typeface="Arial" panose="020B0604020202020204" pitchFamily="34" charset="0"/>
              </a:rPr>
              <a:t>Shapiro-Wilks test </a:t>
            </a:r>
            <a:r>
              <a:rPr lang="en-US" altLang="en-US" sz="1600" dirty="0">
                <a:solidFill>
                  <a:srgbClr val="FF0000"/>
                </a:solidFill>
                <a:ea typeface="ＭＳ Ｐゴシック" panose="020B0600070205080204" pitchFamily="34" charset="-128"/>
                <a:cs typeface="Arial" panose="020B0604020202020204" pitchFamily="34" charset="0"/>
              </a:rPr>
              <a:t>(small N): p &lt; .05 </a:t>
            </a:r>
            <a:r>
              <a:rPr lang="en-US" altLang="en-US" sz="1600" dirty="0">
                <a:solidFill>
                  <a:srgbClr val="FF0000"/>
                </a:solidFill>
                <a:ea typeface="ＭＳ Ｐゴシック" panose="020B0600070205080204" pitchFamily="34" charset="-128"/>
                <a:cs typeface="Arial" panose="020B0604020202020204" pitchFamily="34" charset="0"/>
                <a:sym typeface="Wingdings" panose="05000000000000000000" pitchFamily="2" charset="2"/>
              </a:rPr>
              <a:t> not normal</a:t>
            </a:r>
          </a:p>
          <a:p>
            <a:pPr algn="ctr">
              <a:lnSpc>
                <a:spcPct val="80000"/>
              </a:lnSpc>
            </a:pPr>
            <a:r>
              <a:rPr lang="en-US" altLang="en-US" sz="1600" b="1" u="sng" dirty="0">
                <a:solidFill>
                  <a:srgbClr val="FF0000"/>
                </a:solidFill>
                <a:ea typeface="ＭＳ Ｐゴシック" panose="020B0600070205080204" pitchFamily="34" charset="-128"/>
                <a:cs typeface="Arial" panose="020B0604020202020204" pitchFamily="34" charset="0"/>
                <a:sym typeface="Wingdings" panose="05000000000000000000" pitchFamily="2" charset="2"/>
              </a:rPr>
              <a:t>Kolmogorov-Smirnov test</a:t>
            </a:r>
            <a:r>
              <a:rPr lang="en-US" altLang="en-US" sz="1600" dirty="0">
                <a:solidFill>
                  <a:srgbClr val="FF0000"/>
                </a:solidFill>
                <a:ea typeface="ＭＳ Ｐゴシック" panose="020B0600070205080204" pitchFamily="34" charset="-128"/>
                <a:cs typeface="Arial" panose="020B0604020202020204" pitchFamily="34" charset="0"/>
                <a:sym typeface="Wingdings" panose="05000000000000000000" pitchFamily="2" charset="2"/>
              </a:rPr>
              <a:t> (large N): </a:t>
            </a:r>
            <a:endParaRPr lang="en-US" altLang="en-US" sz="1600" dirty="0">
              <a:solidFill>
                <a:srgbClr val="FF0000"/>
              </a:solidFill>
              <a:ea typeface="ＭＳ Ｐゴシック" panose="020B0600070205080204" pitchFamily="34" charset="-128"/>
              <a:cs typeface="Arial" panose="020B0604020202020204" pitchFamily="34" charset="0"/>
            </a:endParaRPr>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spTree>
    <p:extLst>
      <p:ext uri="{BB962C8B-B14F-4D97-AF65-F5344CB8AC3E}">
        <p14:creationId xmlns:p14="http://schemas.microsoft.com/office/powerpoint/2010/main" val="401299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left)">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left)">
                                      <p:cBhvr>
                                        <p:cTn id="46" dur="500"/>
                                        <p:tgtEl>
                                          <p:spTgt spid="3">
                                            <p:txEl>
                                              <p:pRg st="9" end="9"/>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left)">
                                      <p:cBhvr>
                                        <p:cTn id="50" dur="500"/>
                                        <p:tgtEl>
                                          <p:spTgt spid="3">
                                            <p:txEl>
                                              <p:pRg st="10" end="10"/>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wipe(left)">
                                      <p:cBhvr>
                                        <p:cTn id="54" dur="500"/>
                                        <p:tgtEl>
                                          <p:spTgt spid="3">
                                            <p:txEl>
                                              <p:pRg st="11" end="11"/>
                                            </p:txEl>
                                          </p:spTgt>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wipe(left)">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728" y="-216463"/>
            <a:ext cx="9720072" cy="1499616"/>
          </a:xfrm>
        </p:spPr>
        <p:txBody>
          <a:bodyPr/>
          <a:lstStyle/>
          <a:p>
            <a:r>
              <a:rPr lang="en-US" dirty="0"/>
              <a:t>Example: 1-sample t-test </a:t>
            </a:r>
          </a:p>
        </p:txBody>
      </p:sp>
      <p:sp>
        <p:nvSpPr>
          <p:cNvPr id="3" name="Content Placeholder 2"/>
          <p:cNvSpPr>
            <a:spLocks noGrp="1"/>
          </p:cNvSpPr>
          <p:nvPr>
            <p:ph idx="1"/>
          </p:nvPr>
        </p:nvSpPr>
        <p:spPr>
          <a:xfrm>
            <a:off x="871728" y="825954"/>
            <a:ext cx="11178758" cy="2276475"/>
          </a:xfrm>
        </p:spPr>
        <p:txBody>
          <a:bodyPr>
            <a:normAutofit lnSpcReduction="10000"/>
          </a:bodyPr>
          <a:lstStyle/>
          <a:p>
            <a:pPr>
              <a:lnSpc>
                <a:spcPct val="80000"/>
              </a:lnSpc>
            </a:pPr>
            <a:r>
              <a:rPr lang="en-US" altLang="en-US" sz="2000" dirty="0"/>
              <a:t>A physician states that, </a:t>
            </a:r>
            <a:r>
              <a:rPr lang="en-US" altLang="en-US" sz="2000" u="sng" dirty="0"/>
              <a:t>in the past</a:t>
            </a:r>
            <a:r>
              <a:rPr lang="en-US" altLang="en-US" sz="2000" dirty="0"/>
              <a:t>, the average number of times he saw each of his patients during the year was 5. However, he believes that his patients have visited him significantly more frequently during the past year. In order to validate this statement, he randomly selects 10 of his patients and determines the # of office visits during the past year. He obtains the values presented to the below.</a:t>
            </a:r>
          </a:p>
          <a:p>
            <a:pPr algn="ctr">
              <a:lnSpc>
                <a:spcPct val="80000"/>
              </a:lnSpc>
            </a:pPr>
            <a:r>
              <a:rPr lang="en-US" altLang="en-US" sz="2000" dirty="0">
                <a:solidFill>
                  <a:srgbClr val="0070C0"/>
                </a:solidFill>
              </a:rPr>
              <a:t>9, 10, 8, 4, 8, 3, 0, 10, 15, 9</a:t>
            </a:r>
            <a:endParaRPr lang="en-US" altLang="en-US" sz="2000" dirty="0">
              <a:ea typeface="ＭＳ Ｐゴシック" panose="020B0600070205080204" pitchFamily="34" charset="-128"/>
            </a:endParaRPr>
          </a:p>
          <a:p>
            <a:pPr>
              <a:lnSpc>
                <a:spcPct val="100000"/>
              </a:lnSpc>
            </a:pPr>
            <a:r>
              <a:rPr lang="en-US" altLang="en-US" sz="2000" dirty="0"/>
              <a:t>Do the data support his contention that the average number of times he has seen a patient in the last year is </a:t>
            </a:r>
            <a:r>
              <a:rPr lang="en-US" altLang="en-US" sz="2000" dirty="0">
                <a:solidFill>
                  <a:srgbClr val="FF0000"/>
                </a:solidFill>
              </a:rPr>
              <a:t>different than 5</a:t>
            </a:r>
            <a:r>
              <a:rPr lang="en-US" altLang="en-US" sz="2000" dirty="0"/>
              <a:t>?</a:t>
            </a:r>
          </a:p>
          <a:p>
            <a:endParaRPr lang="en-US" sz="2000" dirty="0"/>
          </a:p>
        </p:txBody>
      </p:sp>
      <mc:AlternateContent xmlns:mc="http://schemas.openxmlformats.org/markup-compatibility/2006" xmlns:a14="http://schemas.microsoft.com/office/drawing/2010/main">
        <mc:Choice Requires="a14">
          <p:sp>
            <p:nvSpPr>
              <p:cNvPr id="9" name="TextBox 8"/>
              <p:cNvSpPr txBox="1"/>
              <p:nvPr/>
            </p:nvSpPr>
            <p:spPr>
              <a:xfrm>
                <a:off x="775661" y="3102429"/>
                <a:ext cx="2668211" cy="1245982"/>
              </a:xfrm>
              <a:prstGeom prst="rect">
                <a:avLst/>
              </a:prstGeom>
              <a:noFill/>
            </p:spPr>
            <p:txBody>
              <a:bodyPr wrap="square" rtlCol="0">
                <a:spAutoFit/>
              </a:bodyPr>
              <a:lstStyle/>
              <a:p>
                <a:pPr algn="ctr"/>
                <a:r>
                  <a:rPr lang="en-US" sz="2000" b="1" u="sng" dirty="0"/>
                  <a:t>1. Null/Alt Hypotheses</a:t>
                </a:r>
              </a:p>
              <a:p>
                <a:pPr algn="ct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𝐻</m:t>
                          </m:r>
                        </m:e>
                        <m:sub>
                          <m:r>
                            <a:rPr lang="en-US" b="0" i="1" smtClean="0">
                              <a:solidFill>
                                <a:srgbClr val="7030A0"/>
                              </a:solidFill>
                              <a:latin typeface="Cambria Math" panose="02040503050406030204" pitchFamily="18" charset="0"/>
                            </a:rPr>
                            <m:t>0</m:t>
                          </m:r>
                        </m:sub>
                      </m:sSub>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𝜇</m:t>
                      </m:r>
                      <m:r>
                        <a:rPr lang="en-US" b="0" i="1" smtClean="0">
                          <a:solidFill>
                            <a:srgbClr val="7030A0"/>
                          </a:solidFill>
                          <a:latin typeface="Cambria Math" panose="02040503050406030204" pitchFamily="18" charset="0"/>
                        </a:rPr>
                        <m:t>=5</m:t>
                      </m:r>
                    </m:oMath>
                  </m:oMathPara>
                </a14:m>
                <a:endParaRPr lang="en-US" b="0" dirty="0">
                  <a:solidFill>
                    <a:srgbClr val="7030A0"/>
                  </a:solidFill>
                </a:endParaRPr>
              </a:p>
              <a:p>
                <a:pPr algn="ctr"/>
                <a14:m>
                  <m:oMathPara xmlns:m="http://schemas.openxmlformats.org/officeDocument/2006/math">
                    <m:oMathParaPr>
                      <m:jc m:val="centerGroup"/>
                    </m:oMathParaPr>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𝐻</m:t>
                          </m:r>
                        </m:e>
                        <m:sub>
                          <m:r>
                            <a:rPr lang="en-US" b="0" i="1" smtClean="0">
                              <a:solidFill>
                                <a:srgbClr val="7030A0"/>
                              </a:solidFill>
                              <a:latin typeface="Cambria Math" panose="02040503050406030204" pitchFamily="18" charset="0"/>
                            </a:rPr>
                            <m:t>1</m:t>
                          </m:r>
                        </m:sub>
                      </m:sSub>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𝜇</m:t>
                      </m:r>
                      <m:r>
                        <a:rPr lang="en-US" i="1">
                          <a:solidFill>
                            <a:srgbClr val="7030A0"/>
                          </a:solidFill>
                          <a:latin typeface="Cambria Math" panose="02040503050406030204" pitchFamily="18" charset="0"/>
                          <a:ea typeface="Cambria Math" panose="02040503050406030204" pitchFamily="18" charset="0"/>
                        </a:rPr>
                        <m:t>≠5</m:t>
                      </m:r>
                    </m:oMath>
                  </m:oMathPara>
                </a14:m>
                <a:endParaRPr lang="en-US" dirty="0">
                  <a:solidFill>
                    <a:srgbClr val="7030A0"/>
                  </a:solidFill>
                </a:endParaRPr>
              </a:p>
              <a:p>
                <a:pPr algn="ctr"/>
                <a:endParaRPr lang="en-US"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75661" y="3102429"/>
                <a:ext cx="2668211" cy="1245982"/>
              </a:xfrm>
              <a:prstGeom prst="rect">
                <a:avLst/>
              </a:prstGeom>
              <a:blipFill rotWithShape="0">
                <a:blip r:embed="rId2"/>
                <a:stretch>
                  <a:fillRect l="-913" t="-2941" r="-11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9032" y="5575195"/>
                <a:ext cx="3702864" cy="1212576"/>
              </a:xfrm>
              <a:prstGeom prst="rect">
                <a:avLst/>
              </a:prstGeom>
              <a:noFill/>
            </p:spPr>
            <p:txBody>
              <a:bodyPr wrap="square" rtlCol="0">
                <a:spAutoFit/>
              </a:bodyPr>
              <a:lstStyle/>
              <a:p>
                <a:pPr algn="ctr"/>
                <a:r>
                  <a:rPr lang="en-US" sz="2000" b="1" u="sng" dirty="0"/>
                  <a:t>3.  SRS data </a:t>
                </a:r>
                <a:r>
                  <a:rPr lang="en-US" sz="2000" b="1" u="sng" dirty="0">
                    <a:sym typeface="Wingdings" panose="05000000000000000000" pitchFamily="2" charset="2"/>
                  </a:rPr>
                  <a:t></a:t>
                </a:r>
                <a:r>
                  <a:rPr lang="en-US" sz="2000" b="1" u="sng" dirty="0"/>
                  <a:t> Sample Mean</a:t>
                </a:r>
                <a:endParaRPr lang="en-US" b="0" dirty="0">
                  <a:solidFill>
                    <a:srgbClr val="00B050"/>
                  </a:solidFill>
                </a:endParaRPr>
              </a:p>
              <a:p>
                <a:pPr algn="ct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𝑋</m:t>
                          </m:r>
                        </m:e>
                      </m:acc>
                      <m:r>
                        <a:rPr lang="en-US" i="1">
                          <a:solidFill>
                            <a:srgbClr val="00B050"/>
                          </a:solidFill>
                          <a:latin typeface="Cambria Math" panose="02040503050406030204" pitchFamily="18" charset="0"/>
                        </a:rPr>
                        <m:t>=</m:t>
                      </m:r>
                      <m:f>
                        <m:fPr>
                          <m:ctrlPr>
                            <a:rPr lang="en-US" i="1" smtClean="0">
                              <a:solidFill>
                                <a:srgbClr val="00B050"/>
                              </a:solidFill>
                              <a:latin typeface="Cambria Math" panose="02040503050406030204" pitchFamily="18" charset="0"/>
                            </a:rPr>
                          </m:ctrlPr>
                        </m:fPr>
                        <m:num>
                          <m:nary>
                            <m:naryPr>
                              <m:chr m:val="∑"/>
                              <m:subHide m:val="on"/>
                              <m:supHide m:val="on"/>
                              <m:ctrlPr>
                                <a:rPr lang="en-US" i="1" smtClean="0">
                                  <a:solidFill>
                                    <a:srgbClr val="00B050"/>
                                  </a:solidFill>
                                  <a:latin typeface="Cambria Math" panose="02040503050406030204" pitchFamily="18" charset="0"/>
                                </a:rPr>
                              </m:ctrlPr>
                            </m:naryPr>
                            <m:sub/>
                            <m:sup/>
                            <m:e>
                              <m:r>
                                <a:rPr lang="en-US" b="0" i="1" smtClean="0">
                                  <a:solidFill>
                                    <a:srgbClr val="00B050"/>
                                  </a:solidFill>
                                  <a:latin typeface="Cambria Math" panose="02040503050406030204" pitchFamily="18" charset="0"/>
                                </a:rPr>
                                <m:t>𝑋</m:t>
                              </m:r>
                            </m:e>
                          </m:nary>
                        </m:num>
                        <m:den>
                          <m:r>
                            <a:rPr lang="en-US" b="0" i="1" smtClean="0">
                              <a:solidFill>
                                <a:srgbClr val="00B050"/>
                              </a:solidFill>
                              <a:latin typeface="Cambria Math" panose="02040503050406030204" pitchFamily="18" charset="0"/>
                            </a:rPr>
                            <m:t>𝑛</m:t>
                          </m:r>
                        </m:den>
                      </m:f>
                      <m:r>
                        <a:rPr lang="en-US" b="0" i="1" smtClean="0">
                          <a:solidFill>
                            <a:srgbClr val="00B050"/>
                          </a:solidFill>
                          <a:latin typeface="Cambria Math" panose="02040503050406030204" pitchFamily="18" charset="0"/>
                        </a:rPr>
                        <m:t>=</m:t>
                      </m:r>
                      <m:f>
                        <m:fPr>
                          <m:ctrlPr>
                            <a:rPr lang="en-US" i="1">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76</m:t>
                          </m:r>
                        </m:num>
                        <m:den>
                          <m:r>
                            <a:rPr lang="en-US" b="0" i="1" smtClean="0">
                              <a:solidFill>
                                <a:srgbClr val="00B050"/>
                              </a:solidFill>
                              <a:latin typeface="Cambria Math" panose="02040503050406030204" pitchFamily="18" charset="0"/>
                            </a:rPr>
                            <m:t>10</m:t>
                          </m:r>
                        </m:den>
                      </m:f>
                      <m:r>
                        <a:rPr lang="en-US" b="0"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𝟕</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𝟔</m:t>
                      </m:r>
                    </m:oMath>
                  </m:oMathPara>
                </a14:m>
                <a:endParaRPr lang="en-US" b="1" dirty="0">
                  <a:solidFill>
                    <a:srgbClr val="00B050"/>
                  </a:solidFill>
                </a:endParaRPr>
              </a:p>
              <a:p>
                <a:pPr algn="ctr"/>
                <a:r>
                  <a:rPr lang="en-US" dirty="0">
                    <a:solidFill>
                      <a:srgbClr val="00B050"/>
                    </a:solidFill>
                  </a:rPr>
                  <a:t>S = 4.25</a:t>
                </a:r>
              </a:p>
            </p:txBody>
          </p:sp>
        </mc:Choice>
        <mc:Fallback xmlns="">
          <p:sp>
            <p:nvSpPr>
              <p:cNvPr id="10" name="TextBox 9"/>
              <p:cNvSpPr txBox="1">
                <a:spLocks noRot="1" noChangeAspect="1" noMove="1" noResize="1" noEditPoints="1" noAdjustHandles="1" noChangeArrowheads="1" noChangeShapeType="1" noTextEdit="1"/>
              </p:cNvSpPr>
              <p:nvPr/>
            </p:nvSpPr>
            <p:spPr>
              <a:xfrm>
                <a:off x="249032" y="5575195"/>
                <a:ext cx="3702864" cy="1212576"/>
              </a:xfrm>
              <a:prstGeom prst="rect">
                <a:avLst/>
              </a:prstGeom>
              <a:blipFill rotWithShape="0">
                <a:blip r:embed="rId3"/>
                <a:stretch>
                  <a:fillRect t="-3030" b="-7576"/>
                </a:stretch>
              </a:blipFill>
            </p:spPr>
            <p:txBody>
              <a:bodyPr/>
              <a:lstStyle/>
              <a:p>
                <a:r>
                  <a:rPr lang="en-US">
                    <a:noFill/>
                  </a:rPr>
                  <a:t> </a:t>
                </a:r>
              </a:p>
            </p:txBody>
          </p:sp>
        </mc:Fallback>
      </mc:AlternateContent>
      <p:sp>
        <p:nvSpPr>
          <p:cNvPr id="11" name="TextBox 10"/>
          <p:cNvSpPr txBox="1"/>
          <p:nvPr/>
        </p:nvSpPr>
        <p:spPr>
          <a:xfrm>
            <a:off x="220490" y="4061077"/>
            <a:ext cx="3778555" cy="1508105"/>
          </a:xfrm>
          <a:prstGeom prst="rect">
            <a:avLst/>
          </a:prstGeom>
          <a:noFill/>
        </p:spPr>
        <p:txBody>
          <a:bodyPr wrap="square" rtlCol="0">
            <a:spAutoFit/>
          </a:bodyPr>
          <a:lstStyle/>
          <a:p>
            <a:pPr algn="ctr"/>
            <a:r>
              <a:rPr lang="en-US" sz="2000" b="1" u="sng" dirty="0"/>
              <a:t>2. Choose Test Stat, </a:t>
            </a:r>
            <a:r>
              <a:rPr lang="el-GR" sz="2000" b="1" u="sng" dirty="0">
                <a:latin typeface="Times New Roman" panose="02020603050405020304" pitchFamily="18" charset="0"/>
                <a:cs typeface="Times New Roman" panose="02020603050405020304" pitchFamily="18" charset="0"/>
              </a:rPr>
              <a:t>α</a:t>
            </a:r>
            <a:r>
              <a:rPr lang="en-US" sz="2000" b="1" u="sng" dirty="0">
                <a:latin typeface="Times New Roman" panose="02020603050405020304" pitchFamily="18" charset="0"/>
                <a:cs typeface="Times New Roman" panose="02020603050405020304" pitchFamily="18" charset="0"/>
              </a:rPr>
              <a:t>, &amp; # tails</a:t>
            </a:r>
            <a:endParaRPr lang="en-US" b="0" dirty="0"/>
          </a:p>
          <a:p>
            <a:pPr algn="ctr"/>
            <a:r>
              <a:rPr lang="en-US" dirty="0">
                <a:solidFill>
                  <a:srgbClr val="FFC000"/>
                </a:solidFill>
              </a:rPr>
              <a:t>CLT: mean of repeated SRS </a:t>
            </a:r>
            <a:r>
              <a:rPr lang="en-US" dirty="0">
                <a:solidFill>
                  <a:srgbClr val="FFC000"/>
                </a:solidFill>
                <a:sym typeface="Wingdings" panose="05000000000000000000" pitchFamily="2" charset="2"/>
              </a:rPr>
              <a:t> normally dist. w/o pop SD known</a:t>
            </a:r>
          </a:p>
          <a:p>
            <a:pPr algn="ctr"/>
            <a:r>
              <a:rPr lang="en-US" dirty="0">
                <a:solidFill>
                  <a:srgbClr val="FFC000"/>
                </a:solidFill>
                <a:sym typeface="Wingdings" panose="05000000000000000000" pitchFamily="2" charset="2"/>
              </a:rPr>
              <a:t> </a:t>
            </a:r>
            <a:r>
              <a:rPr lang="en-US" dirty="0">
                <a:solidFill>
                  <a:srgbClr val="FFC000"/>
                </a:solidFill>
              </a:rPr>
              <a:t>So use the t-stat</a:t>
            </a:r>
          </a:p>
          <a:p>
            <a:pPr algn="ctr"/>
            <a:r>
              <a:rPr lang="el-GR" dirty="0">
                <a:solidFill>
                  <a:srgbClr val="FFC000"/>
                </a:solidFill>
                <a:latin typeface="Times New Roman" panose="02020603050405020304" pitchFamily="18" charset="0"/>
                <a:cs typeface="Times New Roman" panose="02020603050405020304" pitchFamily="18" charset="0"/>
              </a:rPr>
              <a:t>α</a:t>
            </a:r>
            <a:r>
              <a:rPr lang="en-US" dirty="0">
                <a:solidFill>
                  <a:srgbClr val="FFC000"/>
                </a:solidFill>
                <a:latin typeface="Times New Roman" panose="02020603050405020304" pitchFamily="18" charset="0"/>
                <a:cs typeface="Times New Roman" panose="02020603050405020304" pitchFamily="18" charset="0"/>
              </a:rPr>
              <a:t> = .05 &amp; 2 tails (default)</a:t>
            </a:r>
            <a:endParaRPr lang="en-US" b="1" dirty="0">
              <a:solidFill>
                <a:srgbClr val="FFC000"/>
              </a:solidFill>
            </a:endParaRPr>
          </a:p>
        </p:txBody>
      </p:sp>
      <p:sp>
        <p:nvSpPr>
          <p:cNvPr id="12" name="TextBox 11"/>
          <p:cNvSpPr txBox="1"/>
          <p:nvPr/>
        </p:nvSpPr>
        <p:spPr>
          <a:xfrm>
            <a:off x="3269439" y="2771154"/>
            <a:ext cx="4192510" cy="1231106"/>
          </a:xfrm>
          <a:prstGeom prst="rect">
            <a:avLst/>
          </a:prstGeom>
          <a:noFill/>
        </p:spPr>
        <p:txBody>
          <a:bodyPr wrap="square" rtlCol="0">
            <a:spAutoFit/>
          </a:bodyPr>
          <a:lstStyle/>
          <a:p>
            <a:pPr algn="ctr"/>
            <a:r>
              <a:rPr lang="en-US" sz="2000" b="1" u="sng" dirty="0"/>
              <a:t>4. Rejection Region?</a:t>
            </a:r>
            <a:endParaRPr lang="en-US" dirty="0"/>
          </a:p>
          <a:p>
            <a:pPr algn="ctr"/>
            <a:r>
              <a:rPr lang="en-US" dirty="0" err="1">
                <a:solidFill>
                  <a:srgbClr val="CC0099"/>
                </a:solidFill>
              </a:rPr>
              <a:t>df</a:t>
            </a:r>
            <a:r>
              <a:rPr lang="en-US" dirty="0">
                <a:solidFill>
                  <a:srgbClr val="CC0099"/>
                </a:solidFill>
              </a:rPr>
              <a:t> = n – 1 = 10 – 1 = 9</a:t>
            </a:r>
            <a:endParaRPr lang="en-US" dirty="0">
              <a:solidFill>
                <a:srgbClr val="CC0099"/>
              </a:solidFill>
              <a:sym typeface="Wingdings" panose="05000000000000000000" pitchFamily="2" charset="2"/>
            </a:endParaRPr>
          </a:p>
          <a:p>
            <a:pPr marL="285750" indent="-285750" algn="ctr">
              <a:buFont typeface="Wingdings" panose="05000000000000000000" pitchFamily="2" charset="2"/>
              <a:buChar char="à"/>
            </a:pPr>
            <a:r>
              <a:rPr lang="en-US" dirty="0">
                <a:solidFill>
                  <a:srgbClr val="CC0099"/>
                </a:solidFill>
                <a:sym typeface="Wingdings" panose="05000000000000000000" pitchFamily="2" charset="2"/>
              </a:rPr>
              <a:t>Critical t = +/- 2.262 … </a:t>
            </a:r>
          </a:p>
          <a:p>
            <a:pPr marL="285750" indent="-285750" algn="ctr">
              <a:buFont typeface="Wingdings" panose="05000000000000000000" pitchFamily="2" charset="2"/>
              <a:buChar char="à"/>
            </a:pPr>
            <a:r>
              <a:rPr lang="en-US" dirty="0">
                <a:solidFill>
                  <a:srgbClr val="CC0099"/>
                </a:solidFill>
                <a:sym typeface="Wingdings" panose="05000000000000000000" pitchFamily="2" charset="2"/>
              </a:rPr>
              <a:t> Reject if t-score is &gt;2.262 or &lt; -2.262</a:t>
            </a:r>
            <a:endParaRPr lang="en-US" dirty="0">
              <a:solidFill>
                <a:srgbClr val="CC0099"/>
              </a:solidFill>
            </a:endParaRPr>
          </a:p>
        </p:txBody>
      </p:sp>
      <mc:AlternateContent xmlns:mc="http://schemas.openxmlformats.org/markup-compatibility/2006" xmlns:a14="http://schemas.microsoft.com/office/drawing/2010/main">
        <mc:Choice Requires="a14">
          <p:sp>
            <p:nvSpPr>
              <p:cNvPr id="14" name="TextBox 13"/>
              <p:cNvSpPr txBox="1"/>
              <p:nvPr/>
            </p:nvSpPr>
            <p:spPr>
              <a:xfrm>
                <a:off x="3443872" y="4137551"/>
                <a:ext cx="4258776" cy="2306785"/>
              </a:xfrm>
              <a:prstGeom prst="rect">
                <a:avLst/>
              </a:prstGeom>
              <a:noFill/>
            </p:spPr>
            <p:txBody>
              <a:bodyPr wrap="square" rtlCol="0">
                <a:spAutoFit/>
              </a:bodyPr>
              <a:lstStyle/>
              <a:p>
                <a:pPr algn="ctr"/>
                <a:r>
                  <a:rPr lang="en-US" sz="2000" b="1" u="sng" dirty="0"/>
                  <a:t>5.  Calculate the Test Stat</a:t>
                </a:r>
              </a:p>
              <a:p>
                <a:pPr algn="ctr"/>
                <a:r>
                  <a:rPr lang="en-US" dirty="0">
                    <a:solidFill>
                      <a:srgbClr val="FF0000"/>
                    </a:solidFill>
                  </a:rPr>
                  <a:t>Distribution of all sample means:</a:t>
                </a:r>
              </a:p>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𝑀𝑒𝑎𝑛</m:t>
                          </m:r>
                        </m:e>
                        <m:sub>
                          <m:r>
                            <a:rPr lang="en-US" b="0" i="1" smtClean="0">
                              <a:solidFill>
                                <a:srgbClr val="FF0000"/>
                              </a:solidFill>
                              <a:latin typeface="Cambria Math" panose="02040503050406030204" pitchFamily="18" charset="0"/>
                            </a:rPr>
                            <m:t>𝑚𝑒𝑎𝑛</m:t>
                          </m:r>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acc>
                            <m:accPr>
                              <m:chr m:val="̅"/>
                              <m:ctrlPr>
                                <a:rPr lang="en-US"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𝑋</m:t>
                              </m:r>
                            </m:e>
                          </m:acc>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𝑝𝑜𝑝</m:t>
                          </m:r>
                        </m:sub>
                      </m:sSub>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m:t>
                      </m:r>
                    </m:oMath>
                  </m:oMathPara>
                </a14:m>
                <a:endParaRPr lang="en-US" dirty="0">
                  <a:solidFill>
                    <a:srgbClr val="FF0000"/>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𝑆𝐸</m:t>
                          </m:r>
                        </m:e>
                        <m:sub>
                          <m:r>
                            <a:rPr lang="en-US" b="0" i="1" smtClean="0">
                              <a:solidFill>
                                <a:srgbClr val="FF0000"/>
                              </a:solidFill>
                              <a:latin typeface="Cambria Math" panose="02040503050406030204" pitchFamily="18" charset="0"/>
                            </a:rPr>
                            <m:t>𝑚𝑒𝑎𝑛</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𝑋</m:t>
                              </m:r>
                            </m:e>
                          </m:acc>
                        </m:sub>
                      </m:sSub>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𝑠𝑎𝑚𝑝𝑙𝑒</m:t>
                              </m:r>
                            </m:sub>
                          </m:sSub>
                        </m:num>
                        <m:den>
                          <m:rad>
                            <m:radPr>
                              <m:degHide m:val="on"/>
                              <m:ctrlPr>
                                <a:rPr lang="en-US" b="0"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𝑛</m:t>
                              </m:r>
                            </m:e>
                          </m:rad>
                        </m:den>
                      </m:f>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4.25</m:t>
                          </m:r>
                        </m:num>
                        <m:den>
                          <m:rad>
                            <m:radPr>
                              <m:degHide m:val="on"/>
                              <m:ctrlPr>
                                <a:rPr lang="en-US" b="0"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10</m:t>
                              </m:r>
                            </m:e>
                          </m:rad>
                        </m:den>
                      </m:f>
                      <m:r>
                        <a:rPr lang="en-US" b="0" i="1" smtClean="0">
                          <a:solidFill>
                            <a:srgbClr val="FF0000"/>
                          </a:solidFill>
                          <a:latin typeface="Cambria Math" panose="02040503050406030204" pitchFamily="18" charset="0"/>
                        </a:rPr>
                        <m:t>=1.34</m:t>
                      </m:r>
                    </m:oMath>
                  </m:oMathPara>
                </a14:m>
                <a:endParaRPr lang="en-US" i="1" dirty="0">
                  <a:solidFill>
                    <a:srgbClr val="FF0000"/>
                  </a:solidFill>
                </a:endParaRPr>
              </a:p>
              <a:p>
                <a:pPr algn="ctr"/>
                <a:endParaRPr lang="en-US" i="1" dirty="0">
                  <a:solidFill>
                    <a:srgbClr val="FF0000"/>
                  </a:solidFill>
                </a:endParaRPr>
              </a:p>
              <a:p>
                <a:pPr algn="ctr"/>
                <a14:m>
                  <m:oMath xmlns:m="http://schemas.openxmlformats.org/officeDocument/2006/math">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 </m:t>
                    </m:r>
                    <m:f>
                      <m:fPr>
                        <m:ctrlPr>
                          <a:rPr lang="en-US" b="0" i="1" smtClean="0">
                            <a:solidFill>
                              <a:srgbClr val="FF0000"/>
                            </a:solidFill>
                            <a:latin typeface="Cambria Math" panose="02040503050406030204" pitchFamily="18" charset="0"/>
                          </a:rPr>
                        </m:ctrlPr>
                      </m:fPr>
                      <m:num>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𝑋</m:t>
                            </m:r>
                          </m:e>
                        </m:acc>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acc>
                              <m:accPr>
                                <m:chr m:val="̅"/>
                                <m:ctrlPr>
                                  <a:rPr lang="en-US" i="1">
                                    <a:solidFill>
                                      <a:srgbClr val="FF0000"/>
                                    </a:solidFill>
                                    <a:latin typeface="Cambria Math" panose="02040503050406030204" pitchFamily="18" charset="0"/>
                                    <a:ea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𝑋</m:t>
                                </m:r>
                              </m:e>
                            </m:acc>
                          </m:sub>
                        </m:sSub>
                      </m:num>
                      <m:den>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𝑋</m:t>
                                </m:r>
                              </m:e>
                            </m:acc>
                          </m:sub>
                        </m:sSub>
                      </m:den>
                    </m:f>
                    <m:r>
                      <a:rPr lang="en-US" b="0" i="1" smtClean="0">
                        <a:solidFill>
                          <a:srgbClr val="FF0000"/>
                        </a:solidFill>
                        <a:latin typeface="Cambria Math" panose="02040503050406030204" pitchFamily="18" charset="0"/>
                      </a:rPr>
                      <m:t>= </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7.6−5</m:t>
                        </m:r>
                      </m:num>
                      <m:den>
                        <m:r>
                          <a:rPr lang="en-US" b="0" i="1" smtClean="0">
                            <a:solidFill>
                              <a:srgbClr val="FF0000"/>
                            </a:solidFill>
                            <a:latin typeface="Cambria Math" panose="02040503050406030204" pitchFamily="18" charset="0"/>
                          </a:rPr>
                          <m:t>1.34</m:t>
                        </m:r>
                      </m:den>
                    </m:f>
                    <m:r>
                      <a:rPr lang="en-US" b="0"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𝟗𝟒</m:t>
                    </m:r>
                  </m:oMath>
                </a14:m>
                <a:r>
                  <a:rPr lang="en-US" i="1" dirty="0">
                    <a:solidFill>
                      <a:srgbClr val="FF0000"/>
                    </a:solidFill>
                  </a:rPr>
                  <a:t> </a:t>
                </a:r>
              </a:p>
            </p:txBody>
          </p:sp>
        </mc:Choice>
        <mc:Fallback xmlns="">
          <p:sp>
            <p:nvSpPr>
              <p:cNvPr id="14" name="TextBox 13"/>
              <p:cNvSpPr txBox="1">
                <a:spLocks noRot="1" noChangeAspect="1" noMove="1" noResize="1" noEditPoints="1" noAdjustHandles="1" noChangeArrowheads="1" noChangeShapeType="1" noTextEdit="1"/>
              </p:cNvSpPr>
              <p:nvPr/>
            </p:nvSpPr>
            <p:spPr>
              <a:xfrm>
                <a:off x="3443872" y="4137551"/>
                <a:ext cx="4258776" cy="2306785"/>
              </a:xfrm>
              <a:prstGeom prst="rect">
                <a:avLst/>
              </a:prstGeom>
              <a:blipFill rotWithShape="0">
                <a:blip r:embed="rId4"/>
                <a:stretch>
                  <a:fillRect t="-1587"/>
                </a:stretch>
              </a:blipFill>
            </p:spPr>
            <p:txBody>
              <a:bodyPr/>
              <a:lstStyle/>
              <a:p>
                <a:r>
                  <a:rPr lang="en-US">
                    <a:noFill/>
                  </a:rPr>
                  <a:t> </a:t>
                </a:r>
              </a:p>
            </p:txBody>
          </p:sp>
        </mc:Fallback>
      </mc:AlternateContent>
      <p:sp>
        <p:nvSpPr>
          <p:cNvPr id="15" name="Rectangle 14"/>
          <p:cNvSpPr/>
          <p:nvPr/>
        </p:nvSpPr>
        <p:spPr>
          <a:xfrm>
            <a:off x="7175278" y="3901541"/>
            <a:ext cx="5045264" cy="2985433"/>
          </a:xfrm>
          <a:prstGeom prst="rect">
            <a:avLst/>
          </a:prstGeom>
        </p:spPr>
        <p:txBody>
          <a:bodyPr wrap="square">
            <a:spAutoFit/>
          </a:bodyPr>
          <a:lstStyle/>
          <a:p>
            <a:pPr algn="ctr"/>
            <a:r>
              <a:rPr lang="en-US" sz="2000" b="1" u="sng" dirty="0"/>
              <a:t>6. Conclusion</a:t>
            </a:r>
            <a:endParaRPr lang="en-US" dirty="0"/>
          </a:p>
          <a:p>
            <a:pPr algn="ctr"/>
            <a:r>
              <a:rPr lang="en-US" dirty="0">
                <a:solidFill>
                  <a:srgbClr val="00CCFF"/>
                </a:solidFill>
              </a:rPr>
              <a:t>t-stat does NOT falls in the rejection region </a:t>
            </a:r>
          </a:p>
          <a:p>
            <a:pPr algn="ctr"/>
            <a:r>
              <a:rPr lang="en-US" dirty="0">
                <a:solidFill>
                  <a:srgbClr val="00CCFF"/>
                </a:solidFill>
              </a:rPr>
              <a:t>No evidence the population’s mean is not 5 </a:t>
            </a:r>
          </a:p>
          <a:p>
            <a:pPr algn="ctr"/>
            <a:r>
              <a:rPr lang="en-US" dirty="0">
                <a:solidFill>
                  <a:srgbClr val="00CCFF"/>
                </a:solidFill>
              </a:rPr>
              <a:t>“FAIL to reject the Null”</a:t>
            </a:r>
          </a:p>
          <a:p>
            <a:pPr algn="ctr"/>
            <a:endParaRPr lang="en-US" dirty="0">
              <a:solidFill>
                <a:srgbClr val="CC0099"/>
              </a:solidFill>
            </a:endParaRPr>
          </a:p>
          <a:p>
            <a:pPr algn="ctr"/>
            <a:r>
              <a:rPr lang="en-US" sz="2400" b="1" dirty="0">
                <a:solidFill>
                  <a:srgbClr val="CC3300"/>
                </a:solidFill>
              </a:rPr>
              <a:t>“Even though this sample’s mean of 7.6 was more than 5, this could be due to random chance and another sample may find the opposite effect.”</a:t>
            </a:r>
          </a:p>
        </p:txBody>
      </p:sp>
      <p:pic>
        <p:nvPicPr>
          <p:cNvPr id="20" name="Picture 19"/>
          <p:cNvPicPr>
            <a:picLocks noChangeAspect="1"/>
          </p:cNvPicPr>
          <p:nvPr/>
        </p:nvPicPr>
        <p:blipFill rotWithShape="1">
          <a:blip r:embed="rId5" cstate="print">
            <a:extLst>
              <a:ext uri="{28A0092B-C50C-407E-A947-70E740481C1C}">
                <a14:useLocalDpi xmlns:a14="http://schemas.microsoft.com/office/drawing/2010/main" val="0"/>
              </a:ext>
            </a:extLst>
          </a:blip>
          <a:srcRect l="15071" t="38571" r="41487" b="40476"/>
          <a:stretch/>
        </p:blipFill>
        <p:spPr>
          <a:xfrm>
            <a:off x="8443383" y="2565345"/>
            <a:ext cx="2166258" cy="1436915"/>
          </a:xfrm>
          <a:prstGeom prst="rect">
            <a:avLst/>
          </a:prstGeom>
        </p:spPr>
      </p:pic>
      <p:pic>
        <p:nvPicPr>
          <p:cNvPr id="21" name="Picture 20"/>
          <p:cNvPicPr>
            <a:picLocks noChangeAspect="1"/>
          </p:cNvPicPr>
          <p:nvPr/>
        </p:nvPicPr>
        <p:blipFill rotWithShape="1">
          <a:blip r:embed="rId6" cstate="print">
            <a:extLst>
              <a:ext uri="{28A0092B-C50C-407E-A947-70E740481C1C}">
                <a14:useLocalDpi xmlns:a14="http://schemas.microsoft.com/office/drawing/2010/main" val="0"/>
              </a:ext>
            </a:extLst>
          </a:blip>
          <a:srcRect l="15090" t="38488" r="41241" b="37319"/>
          <a:stretch/>
        </p:blipFill>
        <p:spPr>
          <a:xfrm>
            <a:off x="8441489" y="2546491"/>
            <a:ext cx="2177592" cy="1659119"/>
          </a:xfrm>
          <a:prstGeom prst="rect">
            <a:avLst/>
          </a:prstGeom>
        </p:spPr>
      </p:pic>
    </p:spTree>
    <p:extLst>
      <p:ext uri="{BB962C8B-B14F-4D97-AF65-F5344CB8AC3E}">
        <p14:creationId xmlns:p14="http://schemas.microsoft.com/office/powerpoint/2010/main" val="27228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wipe(left)">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wipe(left)">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wipe(left)">
                                      <p:cBhvr>
                                        <p:cTn id="30" dur="500"/>
                                        <p:tgtEl>
                                          <p:spTgt spid="1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wipe(left)">
                                      <p:cBhvr>
                                        <p:cTn id="35" dur="500"/>
                                        <p:tgtEl>
                                          <p:spTgt spid="10">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animEffect transition="in" filter="wipe(left)">
                                      <p:cBhvr>
                                        <p:cTn id="40" dur="500"/>
                                        <p:tgtEl>
                                          <p:spTgt spid="10">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
                                            <p:txEl>
                                              <p:pRg st="1" end="1"/>
                                            </p:txEl>
                                          </p:spTgt>
                                        </p:tgtEl>
                                        <p:attrNameLst>
                                          <p:attrName>style.visibility</p:attrName>
                                        </p:attrNameLst>
                                      </p:cBhvr>
                                      <p:to>
                                        <p:strVal val="visible"/>
                                      </p:to>
                                    </p:set>
                                    <p:animEffect transition="in" filter="wipe(left)">
                                      <p:cBhvr>
                                        <p:cTn id="45" dur="500"/>
                                        <p:tgtEl>
                                          <p:spTgt spid="12">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xEl>
                                              <p:pRg st="2" end="2"/>
                                            </p:txEl>
                                          </p:spTgt>
                                        </p:tgtEl>
                                        <p:attrNameLst>
                                          <p:attrName>style.visibility</p:attrName>
                                        </p:attrNameLst>
                                      </p:cBhvr>
                                      <p:to>
                                        <p:strVal val="visible"/>
                                      </p:to>
                                    </p:set>
                                    <p:animEffect transition="in" filter="wipe(left)">
                                      <p:cBhvr>
                                        <p:cTn id="50" dur="500"/>
                                        <p:tgtEl>
                                          <p:spTgt spid="12">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xEl>
                                              <p:pRg st="3" end="3"/>
                                            </p:txEl>
                                          </p:spTgt>
                                        </p:tgtEl>
                                        <p:attrNameLst>
                                          <p:attrName>style.visibility</p:attrName>
                                        </p:attrNameLst>
                                      </p:cBhvr>
                                      <p:to>
                                        <p:strVal val="visible"/>
                                      </p:to>
                                    </p:set>
                                    <p:animEffect transition="in" filter="wipe(left)">
                                      <p:cBhvr>
                                        <p:cTn id="55" dur="500"/>
                                        <p:tgtEl>
                                          <p:spTgt spid="12">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4">
                                            <p:txEl>
                                              <p:pRg st="1" end="1"/>
                                            </p:txEl>
                                          </p:spTgt>
                                        </p:tgtEl>
                                        <p:attrNameLst>
                                          <p:attrName>style.visibility</p:attrName>
                                        </p:attrNameLst>
                                      </p:cBhvr>
                                      <p:to>
                                        <p:strVal val="visible"/>
                                      </p:to>
                                    </p:set>
                                    <p:animEffect transition="in" filter="wipe(left)">
                                      <p:cBhvr>
                                        <p:cTn id="60" dur="500"/>
                                        <p:tgtEl>
                                          <p:spTgt spid="1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4">
                                            <p:txEl>
                                              <p:pRg st="2" end="2"/>
                                            </p:txEl>
                                          </p:spTgt>
                                        </p:tgtEl>
                                        <p:attrNameLst>
                                          <p:attrName>style.visibility</p:attrName>
                                        </p:attrNameLst>
                                      </p:cBhvr>
                                      <p:to>
                                        <p:strVal val="visible"/>
                                      </p:to>
                                    </p:set>
                                    <p:animEffect transition="in" filter="wipe(left)">
                                      <p:cBhvr>
                                        <p:cTn id="65" dur="500"/>
                                        <p:tgtEl>
                                          <p:spTgt spid="14">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
                                            <p:txEl>
                                              <p:pRg st="3" end="3"/>
                                            </p:txEl>
                                          </p:spTgt>
                                        </p:tgtEl>
                                        <p:attrNameLst>
                                          <p:attrName>style.visibility</p:attrName>
                                        </p:attrNameLst>
                                      </p:cBhvr>
                                      <p:to>
                                        <p:strVal val="visible"/>
                                      </p:to>
                                    </p:set>
                                    <p:animEffect transition="in" filter="wipe(left)">
                                      <p:cBhvr>
                                        <p:cTn id="70" dur="500"/>
                                        <p:tgtEl>
                                          <p:spTgt spid="14">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4">
                                            <p:txEl>
                                              <p:pRg st="5" end="5"/>
                                            </p:txEl>
                                          </p:spTgt>
                                        </p:tgtEl>
                                        <p:attrNameLst>
                                          <p:attrName>style.visibility</p:attrName>
                                        </p:attrNameLst>
                                      </p:cBhvr>
                                      <p:to>
                                        <p:strVal val="visible"/>
                                      </p:to>
                                    </p:set>
                                    <p:animEffect transition="in" filter="wipe(left)">
                                      <p:cBhvr>
                                        <p:cTn id="75" dur="500"/>
                                        <p:tgtEl>
                                          <p:spTgt spid="14">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15">
                                            <p:txEl>
                                              <p:pRg st="1" end="1"/>
                                            </p:txEl>
                                          </p:spTgt>
                                        </p:tgtEl>
                                        <p:attrNameLst>
                                          <p:attrName>style.visibility</p:attrName>
                                        </p:attrNameLst>
                                      </p:cBhvr>
                                      <p:to>
                                        <p:strVal val="visible"/>
                                      </p:to>
                                    </p:set>
                                    <p:animEffect transition="in" filter="wipe(up)">
                                      <p:cBhvr>
                                        <p:cTn id="85" dur="500"/>
                                        <p:tgtEl>
                                          <p:spTgt spid="15">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15">
                                            <p:txEl>
                                              <p:pRg st="2" end="2"/>
                                            </p:txEl>
                                          </p:spTgt>
                                        </p:tgtEl>
                                        <p:attrNameLst>
                                          <p:attrName>style.visibility</p:attrName>
                                        </p:attrNameLst>
                                      </p:cBhvr>
                                      <p:to>
                                        <p:strVal val="visible"/>
                                      </p:to>
                                    </p:set>
                                    <p:animEffect transition="in" filter="wipe(up)">
                                      <p:cBhvr>
                                        <p:cTn id="90" dur="500"/>
                                        <p:tgtEl>
                                          <p:spTgt spid="15">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15">
                                            <p:txEl>
                                              <p:pRg st="3" end="3"/>
                                            </p:txEl>
                                          </p:spTgt>
                                        </p:tgtEl>
                                        <p:attrNameLst>
                                          <p:attrName>style.visibility</p:attrName>
                                        </p:attrNameLst>
                                      </p:cBhvr>
                                      <p:to>
                                        <p:strVal val="visible"/>
                                      </p:to>
                                    </p:set>
                                    <p:animEffect transition="in" filter="wipe(up)">
                                      <p:cBhvr>
                                        <p:cTn id="95" dur="500"/>
                                        <p:tgtEl>
                                          <p:spTgt spid="15">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55" presetClass="entr" presetSubtype="0" fill="hold" nodeType="clickEffect">
                                  <p:stCondLst>
                                    <p:cond delay="0"/>
                                  </p:stCondLst>
                                  <p:childTnLst>
                                    <p:set>
                                      <p:cBhvr>
                                        <p:cTn id="99" dur="1" fill="hold">
                                          <p:stCondLst>
                                            <p:cond delay="0"/>
                                          </p:stCondLst>
                                        </p:cTn>
                                        <p:tgtEl>
                                          <p:spTgt spid="15">
                                            <p:txEl>
                                              <p:pRg st="5" end="5"/>
                                            </p:txEl>
                                          </p:spTgt>
                                        </p:tgtEl>
                                        <p:attrNameLst>
                                          <p:attrName>style.visibility</p:attrName>
                                        </p:attrNameLst>
                                      </p:cBhvr>
                                      <p:to>
                                        <p:strVal val="visible"/>
                                      </p:to>
                                    </p:set>
                                    <p:anim calcmode="lin" valueType="num">
                                      <p:cBhvr>
                                        <p:cTn id="100" dur="1000" fill="hold"/>
                                        <p:tgtEl>
                                          <p:spTgt spid="15">
                                            <p:txEl>
                                              <p:pRg st="5" end="5"/>
                                            </p:txEl>
                                          </p:spTgt>
                                        </p:tgtEl>
                                        <p:attrNameLst>
                                          <p:attrName>ppt_w</p:attrName>
                                        </p:attrNameLst>
                                      </p:cBhvr>
                                      <p:tavLst>
                                        <p:tav tm="0">
                                          <p:val>
                                            <p:strVal val="#ppt_w*0.70"/>
                                          </p:val>
                                        </p:tav>
                                        <p:tav tm="100000">
                                          <p:val>
                                            <p:strVal val="#ppt_w"/>
                                          </p:val>
                                        </p:tav>
                                      </p:tavLst>
                                    </p:anim>
                                    <p:anim calcmode="lin" valueType="num">
                                      <p:cBhvr>
                                        <p:cTn id="101" dur="1000" fill="hold"/>
                                        <p:tgtEl>
                                          <p:spTgt spid="15">
                                            <p:txEl>
                                              <p:pRg st="5" end="5"/>
                                            </p:txEl>
                                          </p:spTgt>
                                        </p:tgtEl>
                                        <p:attrNameLst>
                                          <p:attrName>ppt_h</p:attrName>
                                        </p:attrNameLst>
                                      </p:cBhvr>
                                      <p:tavLst>
                                        <p:tav tm="0">
                                          <p:val>
                                            <p:strVal val="#ppt_h"/>
                                          </p:val>
                                        </p:tav>
                                        <p:tav tm="100000">
                                          <p:val>
                                            <p:strVal val="#ppt_h"/>
                                          </p:val>
                                        </p:tav>
                                      </p:tavLst>
                                    </p:anim>
                                    <p:animEffect transition="in" filter="fade">
                                      <p:cBhvr>
                                        <p:cTn id="102" dur="10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280416"/>
            <a:ext cx="9720072" cy="1499616"/>
          </a:xfrm>
        </p:spPr>
        <p:txBody>
          <a:bodyPr/>
          <a:lstStyle/>
          <a:p>
            <a:r>
              <a:rPr lang="en-US" dirty="0"/>
              <a:t>Confidence intervals</a:t>
            </a:r>
          </a:p>
        </p:txBody>
      </p:sp>
      <p:sp>
        <p:nvSpPr>
          <p:cNvPr id="3" name="Content Placeholder 2"/>
          <p:cNvSpPr>
            <a:spLocks noGrp="1"/>
          </p:cNvSpPr>
          <p:nvPr>
            <p:ph idx="1"/>
          </p:nvPr>
        </p:nvSpPr>
        <p:spPr>
          <a:xfrm>
            <a:off x="814578" y="1606056"/>
            <a:ext cx="11115674" cy="5038625"/>
          </a:xfrm>
        </p:spPr>
        <p:txBody>
          <a:bodyPr>
            <a:normAutofit fontScale="92500" lnSpcReduction="20000"/>
          </a:bodyPr>
          <a:lstStyle/>
          <a:p>
            <a:pPr>
              <a:lnSpc>
                <a:spcPct val="80000"/>
              </a:lnSpc>
            </a:pPr>
            <a:r>
              <a:rPr lang="en-US" altLang="en-US" sz="2800" dirty="0"/>
              <a:t>Statistics are </a:t>
            </a:r>
            <a:r>
              <a:rPr lang="en-US" altLang="en-US" sz="2800" b="1" i="1" dirty="0"/>
              <a:t>point estimates</a:t>
            </a:r>
            <a:r>
              <a:rPr lang="en-US" altLang="en-US" sz="2800" dirty="0"/>
              <a:t>, or population parameters, with </a:t>
            </a:r>
            <a:r>
              <a:rPr lang="en-US" altLang="en-US" sz="2800" b="1" dirty="0"/>
              <a:t>error </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dirty="0"/>
              <a:t>How close is estimate to pop. parameter?</a:t>
            </a:r>
          </a:p>
          <a:p>
            <a:pPr lvl="1">
              <a:lnSpc>
                <a:spcPct val="80000"/>
              </a:lnSpc>
            </a:pPr>
            <a:r>
              <a:rPr lang="en-US" altLang="en-US" sz="2400" i="1" dirty="0">
                <a:ea typeface="ＭＳ Ｐゴシック" panose="020B0600070205080204" pitchFamily="34" charset="-128"/>
              </a:rPr>
              <a:t>Confidence interval</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CI</a:t>
            </a:r>
            <a:r>
              <a:rPr lang="en-US" altLang="en-US" sz="2400" dirty="0">
                <a:ea typeface="ＭＳ Ｐゴシック" panose="020B0600070205080204" pitchFamily="34" charset="-128"/>
              </a:rPr>
              <a:t>) around </a:t>
            </a:r>
            <a:r>
              <a:rPr lang="en-US" altLang="en-US" sz="2400" i="1" dirty="0">
                <a:ea typeface="ＭＳ Ｐゴシック" panose="020B0600070205080204" pitchFamily="34" charset="-128"/>
              </a:rPr>
              <a:t>point estimate (</a:t>
            </a:r>
            <a:r>
              <a:rPr lang="en-US" altLang="en-US" sz="2000" dirty="0">
                <a:ea typeface="ＭＳ Ｐゴシック" panose="020B0600070205080204" pitchFamily="34" charset="-128"/>
              </a:rPr>
              <a:t>Range of values)</a:t>
            </a:r>
          </a:p>
          <a:p>
            <a:pPr lvl="1">
              <a:lnSpc>
                <a:spcPct val="80000"/>
              </a:lnSpc>
            </a:pPr>
            <a:r>
              <a:rPr lang="en-US" altLang="en-US" sz="2400" dirty="0">
                <a:ea typeface="ＭＳ Ｐゴシック" panose="020B0600070205080204" pitchFamily="34" charset="-128"/>
              </a:rPr>
              <a:t>Confidence limits (</a:t>
            </a:r>
            <a:r>
              <a:rPr lang="en-US" altLang="en-US" sz="2400" i="1" dirty="0">
                <a:ea typeface="ＭＳ Ｐゴシック" panose="020B0600070205080204" pitchFamily="34" charset="-128"/>
              </a:rPr>
              <a:t>CL</a:t>
            </a:r>
            <a:r>
              <a:rPr lang="en-US" altLang="en-US" sz="2400" dirty="0">
                <a:ea typeface="ＭＳ Ｐゴシック" panose="020B0600070205080204" pitchFamily="34" charset="-128"/>
              </a:rPr>
              <a:t>)</a:t>
            </a:r>
          </a:p>
          <a:p>
            <a:pPr lvl="2">
              <a:lnSpc>
                <a:spcPct val="80000"/>
              </a:lnSpc>
            </a:pPr>
            <a:r>
              <a:rPr lang="en-US" altLang="en-US" sz="2000" dirty="0">
                <a:ea typeface="ＭＳ Ｐゴシック" panose="020B0600070205080204" pitchFamily="34" charset="-128"/>
              </a:rPr>
              <a:t>Values that bound </a:t>
            </a:r>
            <a:r>
              <a:rPr lang="en-US" altLang="en-US" sz="2000" i="1" dirty="0">
                <a:ea typeface="ＭＳ Ｐゴシック" panose="020B0600070205080204" pitchFamily="34" charset="-128"/>
              </a:rPr>
              <a:t>CI</a:t>
            </a:r>
          </a:p>
          <a:p>
            <a:pPr lvl="2">
              <a:lnSpc>
                <a:spcPct val="80000"/>
              </a:lnSpc>
            </a:pPr>
            <a:r>
              <a:rPr lang="en-US" altLang="en-US" sz="2000" dirty="0">
                <a:ea typeface="ＭＳ Ｐゴシック" panose="020B0600070205080204" pitchFamily="34" charset="-128"/>
              </a:rPr>
              <a:t>Upper limit: </a:t>
            </a:r>
            <a:r>
              <a:rPr lang="en-US" altLang="en-US" sz="2000" i="1" dirty="0">
                <a:ea typeface="ＭＳ Ｐゴシック" panose="020B0600070205080204" pitchFamily="34" charset="-128"/>
              </a:rPr>
              <a:t>UL </a:t>
            </a:r>
            <a:r>
              <a:rPr lang="en-US" altLang="en-US" sz="2000" dirty="0">
                <a:ea typeface="ＭＳ Ｐゴシック" panose="020B0600070205080204" pitchFamily="34" charset="-128"/>
              </a:rPr>
              <a:t>or </a:t>
            </a:r>
            <a:r>
              <a:rPr lang="en-US" altLang="en-US" sz="2000" i="1" dirty="0">
                <a:ea typeface="ＭＳ Ｐゴシック" panose="020B0600070205080204" pitchFamily="34" charset="-128"/>
              </a:rPr>
              <a:t>UCL</a:t>
            </a:r>
          </a:p>
          <a:p>
            <a:pPr lvl="2">
              <a:lnSpc>
                <a:spcPct val="80000"/>
              </a:lnSpc>
            </a:pPr>
            <a:r>
              <a:rPr lang="en-US" altLang="en-US" sz="2000" dirty="0">
                <a:ea typeface="ＭＳ Ｐゴシック" panose="020B0600070205080204" pitchFamily="34" charset="-128"/>
              </a:rPr>
              <a:t>Lower limit: </a:t>
            </a:r>
            <a:r>
              <a:rPr lang="en-US" altLang="en-US" sz="2000" i="1" dirty="0">
                <a:ea typeface="ＭＳ Ｐゴシック" panose="020B0600070205080204" pitchFamily="34" charset="-128"/>
              </a:rPr>
              <a:t>LL </a:t>
            </a:r>
            <a:r>
              <a:rPr lang="en-US" altLang="en-US" sz="2000" dirty="0">
                <a:ea typeface="ＭＳ Ｐゴシック" panose="020B0600070205080204" pitchFamily="34" charset="-128"/>
              </a:rPr>
              <a:t>or </a:t>
            </a:r>
            <a:r>
              <a:rPr lang="en-US" altLang="en-US" sz="2000" i="1" dirty="0">
                <a:ea typeface="ＭＳ Ｐゴシック" panose="020B0600070205080204" pitchFamily="34" charset="-128"/>
              </a:rPr>
              <a:t>LCL</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i="1" u="sng" dirty="0"/>
              <a:t>CI e</a:t>
            </a:r>
            <a:r>
              <a:rPr lang="en-US" altLang="en-US" sz="2800" u="sng" dirty="0"/>
              <a:t>xpresses our confidence in a statistic &amp; the width depends on </a:t>
            </a:r>
            <a:r>
              <a:rPr lang="en-US" altLang="en-US" sz="2800" i="1" u="sng" dirty="0"/>
              <a:t>SE</a:t>
            </a:r>
            <a:r>
              <a:rPr lang="en-US" altLang="en-US" sz="2800" i="1" u="sng" baseline="-25000" dirty="0"/>
              <a:t>M</a:t>
            </a:r>
            <a:r>
              <a:rPr lang="en-US" altLang="en-US" sz="2800" u="sng" baseline="-25000" dirty="0"/>
              <a:t> </a:t>
            </a:r>
            <a:r>
              <a:rPr lang="en-US" altLang="en-US" sz="2800" u="sng" dirty="0"/>
              <a:t>and </a:t>
            </a:r>
            <a:r>
              <a:rPr lang="en-US" altLang="en-US" sz="2800" i="1" u="sng" dirty="0" err="1">
                <a:latin typeface="Times New Roman" panose="02020603050405020304" pitchFamily="18" charset="0"/>
              </a:rPr>
              <a:t>t</a:t>
            </a:r>
            <a:r>
              <a:rPr lang="en-US" altLang="en-US" sz="2800" i="1" u="sng" baseline="-25000" dirty="0" err="1"/>
              <a:t>crit</a:t>
            </a:r>
            <a:r>
              <a:rPr lang="en-US" altLang="en-US" sz="2800" i="1" u="sng" baseline="-25000" dirty="0"/>
              <a:t> </a:t>
            </a:r>
          </a:p>
          <a:p>
            <a:pPr lvl="1"/>
            <a:r>
              <a:rPr lang="en-US" altLang="en-US" sz="2400" dirty="0">
                <a:ea typeface="ＭＳ Ｐゴシック" panose="020B0600070205080204" pitchFamily="34" charset="-128"/>
              </a:rPr>
              <a:t>Both are function of </a:t>
            </a:r>
            <a:r>
              <a:rPr lang="en-US" altLang="en-US" sz="2400" i="1" dirty="0">
                <a:latin typeface="Times New Roman" panose="02020603050405020304" pitchFamily="18" charset="0"/>
                <a:ea typeface="ＭＳ Ｐゴシック" panose="020B0600070205080204" pitchFamily="34" charset="-128"/>
              </a:rPr>
              <a:t>N</a:t>
            </a:r>
            <a:r>
              <a:rPr lang="en-US" altLang="en-US" sz="2400" dirty="0">
                <a:ea typeface="ＭＳ Ｐゴシック" panose="020B0600070205080204" pitchFamily="34" charset="-128"/>
              </a:rPr>
              <a:t> </a:t>
            </a:r>
          </a:p>
          <a:p>
            <a:pPr lvl="1"/>
            <a:r>
              <a:rPr lang="en-US" altLang="en-US" sz="2400" dirty="0">
                <a:ea typeface="ＭＳ Ｐゴシック" panose="020B0600070205080204" pitchFamily="34" charset="-128"/>
              </a:rPr>
              <a:t>Larger </a:t>
            </a:r>
            <a:r>
              <a:rPr lang="en-US" altLang="en-US" sz="2400" i="1" dirty="0">
                <a:latin typeface="Times New Roman" panose="02020603050405020304" pitchFamily="18" charset="0"/>
                <a:ea typeface="ＭＳ Ｐゴシック" panose="020B0600070205080204" pitchFamily="34" charset="-128"/>
              </a:rPr>
              <a:t>N</a:t>
            </a:r>
            <a:r>
              <a:rPr lang="en-US" altLang="en-US" sz="2400" dirty="0">
                <a:ea typeface="ＭＳ Ｐゴシック" panose="020B0600070205080204" pitchFamily="34" charset="-128"/>
              </a:rPr>
              <a:t> </a:t>
            </a:r>
            <a:r>
              <a:rPr lang="en-US" altLang="en-US" sz="2400" dirty="0">
                <a:ea typeface="ＭＳ Ｐゴシック" panose="020B0600070205080204" pitchFamily="34" charset="-128"/>
                <a:sym typeface="Wingdings" panose="05000000000000000000" pitchFamily="2" charset="2"/>
              </a:rPr>
              <a:t> </a:t>
            </a:r>
            <a:r>
              <a:rPr lang="en-US" altLang="en-US" sz="2400" dirty="0">
                <a:ea typeface="ＭＳ Ｐゴシック" panose="020B0600070205080204" pitchFamily="34" charset="-128"/>
              </a:rPr>
              <a:t>Smaller </a:t>
            </a:r>
            <a:r>
              <a:rPr lang="en-US" altLang="en-US" sz="2400" i="1" dirty="0">
                <a:ea typeface="ＭＳ Ｐゴシック" panose="020B0600070205080204" pitchFamily="34" charset="-128"/>
              </a:rPr>
              <a:t>CI</a:t>
            </a:r>
            <a:r>
              <a:rPr lang="en-US" altLang="en-US" sz="2400" dirty="0">
                <a:ea typeface="ＭＳ Ｐゴシック" panose="020B0600070205080204" pitchFamily="34" charset="-128"/>
              </a:rPr>
              <a:t> </a:t>
            </a:r>
          </a:p>
          <a:p>
            <a:pPr lvl="2"/>
            <a:r>
              <a:rPr lang="en-US" altLang="en-US" sz="2000" dirty="0">
                <a:ea typeface="ＭＳ Ｐゴシック" panose="020B0600070205080204" pitchFamily="34" charset="-128"/>
              </a:rPr>
              <a:t>More </a:t>
            </a:r>
            <a:r>
              <a:rPr lang="en-US" altLang="en-US" sz="2000" i="1" dirty="0">
                <a:ea typeface="ＭＳ Ｐゴシック" panose="020B0600070205080204" pitchFamily="34" charset="-128"/>
              </a:rPr>
              <a:t>confident </a:t>
            </a:r>
            <a:r>
              <a:rPr lang="en-US" altLang="en-US" sz="2000" dirty="0">
                <a:ea typeface="ＭＳ Ｐゴシック" panose="020B0600070205080204" pitchFamily="34" charset="-128"/>
              </a:rPr>
              <a:t>that sample </a:t>
            </a:r>
            <a:r>
              <a:rPr lang="en-US" altLang="en-US" sz="2000" i="1" dirty="0">
                <a:ea typeface="ＭＳ Ｐゴシック" panose="020B0600070205080204" pitchFamily="34" charset="-128"/>
              </a:rPr>
              <a:t>point estimate (statistic) </a:t>
            </a:r>
            <a:r>
              <a:rPr lang="en-US" altLang="en-US" sz="2000" dirty="0">
                <a:ea typeface="ＭＳ Ｐゴシック" panose="020B0600070205080204" pitchFamily="34" charset="-128"/>
              </a:rPr>
              <a:t>approximates population parameter</a:t>
            </a:r>
          </a:p>
          <a:p>
            <a:pPr algn="ctr"/>
            <a:r>
              <a:rPr lang="en-US" altLang="en-US" sz="2800" dirty="0">
                <a:solidFill>
                  <a:srgbClr val="0070C0"/>
                </a:solidFill>
              </a:rPr>
              <a:t>Narrow </a:t>
            </a:r>
            <a:r>
              <a:rPr lang="en-US" altLang="en-US" sz="2800" i="1" dirty="0">
                <a:solidFill>
                  <a:srgbClr val="0070C0"/>
                </a:solidFill>
              </a:rPr>
              <a:t>CI  </a:t>
            </a:r>
            <a:r>
              <a:rPr lang="en-US" altLang="en-US" sz="2800" i="1" dirty="0">
                <a:solidFill>
                  <a:srgbClr val="0070C0"/>
                </a:solidFill>
                <a:sym typeface="Wingdings" panose="05000000000000000000" pitchFamily="2" charset="2"/>
              </a:rPr>
              <a:t>  </a:t>
            </a:r>
            <a:r>
              <a:rPr lang="en-US" altLang="en-US" sz="2400" dirty="0">
                <a:solidFill>
                  <a:srgbClr val="0070C0"/>
                </a:solidFill>
                <a:ea typeface="ＭＳ Ｐゴシック" panose="020B0600070205080204" pitchFamily="34" charset="-128"/>
              </a:rPr>
              <a:t>Less confidence, more precision (less error)</a:t>
            </a:r>
          </a:p>
          <a:p>
            <a:pPr algn="ctr"/>
            <a:r>
              <a:rPr lang="en-US" altLang="en-US" sz="2800" dirty="0">
                <a:solidFill>
                  <a:srgbClr val="0070C0"/>
                </a:solidFill>
              </a:rPr>
              <a:t>Wide </a:t>
            </a:r>
            <a:r>
              <a:rPr lang="en-US" altLang="en-US" sz="2800" i="1" dirty="0">
                <a:solidFill>
                  <a:srgbClr val="0070C0"/>
                </a:solidFill>
              </a:rPr>
              <a:t>CI  </a:t>
            </a:r>
            <a:r>
              <a:rPr lang="en-US" altLang="en-US" sz="2800" i="1" dirty="0">
                <a:solidFill>
                  <a:srgbClr val="0070C0"/>
                </a:solidFill>
                <a:sym typeface="Wingdings" panose="05000000000000000000" pitchFamily="2" charset="2"/>
              </a:rPr>
              <a:t>  </a:t>
            </a:r>
            <a:r>
              <a:rPr lang="en-US" altLang="en-US" sz="2400" dirty="0">
                <a:solidFill>
                  <a:srgbClr val="0070C0"/>
                </a:solidFill>
                <a:ea typeface="ＭＳ Ｐゴシック" panose="020B0600070205080204" pitchFamily="34" charset="-128"/>
              </a:rPr>
              <a:t>More confidence, less precision (more error)</a:t>
            </a:r>
          </a:p>
          <a:p>
            <a:pPr>
              <a:lnSpc>
                <a:spcPct val="80000"/>
              </a:lnSpc>
            </a:pPr>
            <a:endParaRPr lang="en-US" altLang="en-US" sz="2800" dirty="0"/>
          </a:p>
          <a:p>
            <a:endParaRPr lang="en-US" dirty="0"/>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spTree>
    <p:extLst>
      <p:ext uri="{BB962C8B-B14F-4D97-AF65-F5344CB8AC3E}">
        <p14:creationId xmlns:p14="http://schemas.microsoft.com/office/powerpoint/2010/main" val="82626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500"/>
                                        <p:tgtEl>
                                          <p:spTgt spid="3">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left)">
                                      <p:cBhvr>
                                        <p:cTn id="27" dur="500"/>
                                        <p:tgtEl>
                                          <p:spTgt spid="3">
                                            <p:txEl>
                                              <p:pRg st="9" end="9"/>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left)">
                                      <p:cBhvr>
                                        <p:cTn id="30" dur="500"/>
                                        <p:tgtEl>
                                          <p:spTgt spid="3">
                                            <p:txEl>
                                              <p:pRg st="10" end="10"/>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wipe(left)">
                                      <p:cBhvr>
                                        <p:cTn id="33" dur="500"/>
                                        <p:tgtEl>
                                          <p:spTgt spid="3">
                                            <p:txEl>
                                              <p:pRg st="11" end="11"/>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wipe(left)">
                                      <p:cBhvr>
                                        <p:cTn id="36" dur="500"/>
                                        <p:tgtEl>
                                          <p:spTgt spid="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wipe(left)">
                                      <p:cBhvr>
                                        <p:cTn id="41" dur="500"/>
                                        <p:tgtEl>
                                          <p:spTgt spid="3">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wipe(left)">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1766</TotalTime>
  <Words>1857</Words>
  <Application>Microsoft Office PowerPoint</Application>
  <PresentationFormat>Widescreen</PresentationFormat>
  <Paragraphs>242</Paragraphs>
  <Slides>15</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6" baseType="lpstr">
      <vt:lpstr>ＭＳ Ｐゴシック</vt:lpstr>
      <vt:lpstr>Arial</vt:lpstr>
      <vt:lpstr>Calibri</vt:lpstr>
      <vt:lpstr>Cambria Math</vt:lpstr>
      <vt:lpstr>Times New Roman</vt:lpstr>
      <vt:lpstr>Tw Cen MT</vt:lpstr>
      <vt:lpstr>Tw Cen MT Condensed</vt:lpstr>
      <vt:lpstr>Wingdings</vt:lpstr>
      <vt:lpstr>Wingdings 3</vt:lpstr>
      <vt:lpstr>Integral</vt:lpstr>
      <vt:lpstr>Equation</vt:lpstr>
      <vt:lpstr>Cohen chap 6. estimation &amp; t</vt:lpstr>
      <vt:lpstr>Problems with z-tests</vt:lpstr>
      <vt:lpstr>The t-distribution, “student’s t”</vt:lpstr>
      <vt:lpstr>Student’s t &amp; normal (z) distributions</vt:lpstr>
      <vt:lpstr>The t-table</vt:lpstr>
      <vt:lpstr>Calculating the t-statistic</vt:lpstr>
      <vt:lpstr>Assumptions (same as z tests)</vt:lpstr>
      <vt:lpstr>Example: 1-sample t-test </vt:lpstr>
      <vt:lpstr>Confidence intervals</vt:lpstr>
      <vt:lpstr>Steps to construct a Confidence interval</vt:lpstr>
      <vt:lpstr>Example: Confidence interval for the mean</vt:lpstr>
      <vt:lpstr>Estimating the population mean</vt:lpstr>
      <vt:lpstr>Bootstrapped Confidence intervals</vt:lpstr>
      <vt:lpstr>APA: results of a 1-sample z-test</vt:lpstr>
      <vt:lpstr>SPSS: perform a 1-sample t-test &amp; 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Sarah Schwartz</cp:lastModifiedBy>
  <cp:revision>27</cp:revision>
  <dcterms:created xsi:type="dcterms:W3CDTF">2015-07-08T09:52:47Z</dcterms:created>
  <dcterms:modified xsi:type="dcterms:W3CDTF">2017-02-02T05:26:44Z</dcterms:modified>
</cp:coreProperties>
</file>