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2"/>
  </p:handoutMasterIdLst>
  <p:sldIdLst>
    <p:sldId id="256" r:id="rId2"/>
    <p:sldId id="257" r:id="rId3"/>
    <p:sldId id="258" r:id="rId4"/>
    <p:sldId id="267" r:id="rId5"/>
    <p:sldId id="261" r:id="rId6"/>
    <p:sldId id="260" r:id="rId7"/>
    <p:sldId id="262" r:id="rId8"/>
    <p:sldId id="263" r:id="rId9"/>
    <p:sldId id="265" r:id="rId10"/>
    <p:sldId id="266" r:id="rId11"/>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1" d="100"/>
          <a:sy n="101" d="100"/>
        </p:scale>
        <p:origin x="15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439" y="0"/>
            <a:ext cx="3067050" cy="469900"/>
          </a:xfrm>
          <a:prstGeom prst="rect">
            <a:avLst/>
          </a:prstGeom>
        </p:spPr>
        <p:txBody>
          <a:bodyPr vert="horz" lIns="91440" tIns="45720" rIns="91440" bIns="45720" rtlCol="0"/>
          <a:lstStyle>
            <a:lvl1pPr algn="r">
              <a:defRPr sz="1200"/>
            </a:lvl1pPr>
          </a:lstStyle>
          <a:p>
            <a:fld id="{3DE668C1-926F-48D6-BE4E-63E5F0D4A2FA}" type="datetimeFigureOut">
              <a:rPr lang="en-US" smtClean="0"/>
              <a:t>6/27/2016</a:t>
            </a:fld>
            <a:endParaRPr lang="en-US"/>
          </a:p>
        </p:txBody>
      </p:sp>
      <p:sp>
        <p:nvSpPr>
          <p:cNvPr id="4" name="Footer Placeholder 3"/>
          <p:cNvSpPr>
            <a:spLocks noGrp="1"/>
          </p:cNvSpPr>
          <p:nvPr>
            <p:ph type="ftr" sz="quarter" idx="2"/>
          </p:nvPr>
        </p:nvSpPr>
        <p:spPr>
          <a:xfrm>
            <a:off x="1"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9" y="8893175"/>
            <a:ext cx="3067050" cy="469900"/>
          </a:xfrm>
          <a:prstGeom prst="rect">
            <a:avLst/>
          </a:prstGeom>
        </p:spPr>
        <p:txBody>
          <a:bodyPr vert="horz" lIns="91440" tIns="45720" rIns="91440" bIns="45720" rtlCol="0" anchor="b"/>
          <a:lstStyle>
            <a:lvl1pPr algn="r">
              <a:defRPr sz="1200"/>
            </a:lvl1pPr>
          </a:lstStyle>
          <a:p>
            <a:fld id="{9172BF05-A75D-453A-A93D-65340C46E206}" type="slidenum">
              <a:rPr lang="en-US" smtClean="0"/>
              <a:t>‹#›</a:t>
            </a:fld>
            <a:endParaRPr lang="en-US"/>
          </a:p>
        </p:txBody>
      </p:sp>
    </p:spTree>
    <p:extLst>
      <p:ext uri="{BB962C8B-B14F-4D97-AF65-F5344CB8AC3E}">
        <p14:creationId xmlns:p14="http://schemas.microsoft.com/office/powerpoint/2010/main" val="10450654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6/27/2016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SPSS intro</a:t>
            </a:r>
            <a:endParaRPr lang="en-US" dirty="0"/>
          </a:p>
        </p:txBody>
      </p:sp>
      <p:sp>
        <p:nvSpPr>
          <p:cNvPr id="3" name="Subtitle 2"/>
          <p:cNvSpPr>
            <a:spLocks noGrp="1"/>
          </p:cNvSpPr>
          <p:nvPr>
            <p:ph type="subTitle" idx="1"/>
          </p:nvPr>
        </p:nvSpPr>
        <p:spPr/>
        <p:txBody>
          <a:bodyPr>
            <a:normAutofit/>
          </a:bodyPr>
          <a:lstStyle/>
          <a:p>
            <a:r>
              <a:rPr lang="en-US" sz="2400" dirty="0" smtClean="0"/>
              <a:t>For EDUC/PSY 6600</a:t>
            </a:r>
            <a:endParaRPr lang="en-US" sz="2400" dirty="0"/>
          </a:p>
        </p:txBody>
      </p:sp>
      <p:pic>
        <p:nvPicPr>
          <p:cNvPr id="1026" name="Picture 2" descr="http://www.macupdate.com/images/icons256/274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882649"/>
            <a:ext cx="4384675" cy="4384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1.squarespace.com/static/548aa3c9e4b02f0691ca776f/5513179be4b0f9f8d6a3692f/551318e3e4b093e37aacdc3b/1427316717338/ibm_spss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547" y="1829592"/>
            <a:ext cx="3015805" cy="2490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2/2e/Citrix.svg/220px-Citrix.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787" y="3597350"/>
            <a:ext cx="3246246" cy="12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7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using syntax files</a:t>
            </a:r>
            <a:endParaRPr lang="en-US" dirty="0"/>
          </a:p>
        </p:txBody>
      </p:sp>
      <p:sp>
        <p:nvSpPr>
          <p:cNvPr id="3" name="Content Placeholder 2"/>
          <p:cNvSpPr>
            <a:spLocks noGrp="1"/>
          </p:cNvSpPr>
          <p:nvPr>
            <p:ph idx="1"/>
          </p:nvPr>
        </p:nvSpPr>
        <p:spPr>
          <a:xfrm>
            <a:off x="1024129" y="1838324"/>
            <a:ext cx="9720071" cy="4752975"/>
          </a:xfrm>
        </p:spPr>
        <p:txBody>
          <a:bodyPr>
            <a:normAutofit fontScale="92500" lnSpcReduction="10000"/>
          </a:bodyPr>
          <a:lstStyle/>
          <a:p>
            <a:pPr marL="457200" indent="-457200">
              <a:buFont typeface="+mj-lt"/>
              <a:buAutoNum type="arabicPeriod"/>
            </a:pPr>
            <a:r>
              <a:rPr lang="en-US" dirty="0" smtClean="0"/>
              <a:t>It creates a RECORD of what files you have used and what you have done, saving you time trying to remember what you did…especially when the journal article you submitted comes back for revisions 3 months later </a:t>
            </a:r>
          </a:p>
          <a:p>
            <a:pPr marL="457200" indent="-457200">
              <a:buFont typeface="+mj-lt"/>
              <a:buAutoNum type="arabicPeriod"/>
            </a:pPr>
            <a:r>
              <a:rPr lang="en-US" dirty="0" smtClean="0"/>
              <a:t>You can copy-paste bits and pieces of code to adjust and RE-USE, saving you time with similar steps on the current project and future</a:t>
            </a:r>
          </a:p>
          <a:p>
            <a:pPr marL="457200" indent="-457200">
              <a:buFont typeface="+mj-lt"/>
              <a:buAutoNum type="arabicPeriod"/>
            </a:pPr>
            <a:r>
              <a:rPr lang="en-US" dirty="0" smtClean="0"/>
              <a:t>More advanced analyses have VERY complicated drop-down menus that are confusion, even if you know what you want to do.  Syntax is usually more CLEAR.</a:t>
            </a:r>
          </a:p>
          <a:p>
            <a:pPr marL="457200" indent="-457200">
              <a:buFont typeface="+mj-lt"/>
              <a:buAutoNum type="arabicPeriod"/>
            </a:pPr>
            <a:r>
              <a:rPr lang="en-US" dirty="0" smtClean="0"/>
              <a:t>Some things can ONLY be done using syntax…the analysis or option is NOT available in the drop down menus</a:t>
            </a:r>
          </a:p>
          <a:p>
            <a:pPr marL="457200" indent="-457200">
              <a:buFont typeface="+mj-lt"/>
              <a:buAutoNum type="arabicPeriod"/>
            </a:pPr>
            <a:endParaRPr lang="en-US" dirty="0"/>
          </a:p>
          <a:p>
            <a:pPr marL="0" indent="0" algn="ctr">
              <a:buNone/>
            </a:pPr>
            <a:r>
              <a:rPr lang="en-US" dirty="0" smtClean="0"/>
              <a:t>MAKE LOTS OF NOTES!!!</a:t>
            </a:r>
          </a:p>
          <a:p>
            <a:pPr marL="0" indent="0" algn="ctr">
              <a:buNone/>
            </a:pPr>
            <a:r>
              <a:rPr lang="en-US" sz="3000" b="1" dirty="0" smtClean="0"/>
              <a:t>All code has at least one collaborator…future you!</a:t>
            </a:r>
          </a:p>
          <a:p>
            <a:pPr marL="0" indent="0" algn="ctr">
              <a:buNone/>
            </a:pPr>
            <a:r>
              <a:rPr lang="en-US" dirty="0" smtClean="0"/>
              <a:t>(use a </a:t>
            </a:r>
            <a:r>
              <a:rPr lang="en-US" b="1" dirty="0" smtClean="0"/>
              <a:t>*</a:t>
            </a:r>
            <a:r>
              <a:rPr lang="en-US" dirty="0" smtClean="0"/>
              <a:t> at the start of the line and a </a:t>
            </a:r>
            <a:r>
              <a:rPr lang="en-US" b="1" u="sng" dirty="0" smtClean="0"/>
              <a:t>period</a:t>
            </a:r>
            <a:r>
              <a:rPr lang="en-US" dirty="0" smtClean="0"/>
              <a:t> at the end)</a:t>
            </a:r>
            <a:endParaRPr lang="en-US" dirty="0"/>
          </a:p>
        </p:txBody>
      </p:sp>
    </p:spTree>
    <p:extLst>
      <p:ext uri="{BB962C8B-B14F-4D97-AF65-F5344CB8AC3E}">
        <p14:creationId xmlns:p14="http://schemas.microsoft.com/office/powerpoint/2010/main" val="378032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“SPSS”</a:t>
            </a:r>
            <a:endParaRPr lang="en-US" dirty="0"/>
          </a:p>
        </p:txBody>
      </p:sp>
      <p:sp>
        <p:nvSpPr>
          <p:cNvPr id="3" name="Content Placeholder 2"/>
          <p:cNvSpPr>
            <a:spLocks noGrp="1"/>
          </p:cNvSpPr>
          <p:nvPr>
            <p:ph idx="1"/>
          </p:nvPr>
        </p:nvSpPr>
        <p:spPr>
          <a:xfrm>
            <a:off x="1024128" y="1754155"/>
            <a:ext cx="9720071" cy="4555205"/>
          </a:xfrm>
        </p:spPr>
        <p:txBody>
          <a:bodyPr>
            <a:normAutofit fontScale="92500" lnSpcReduction="10000"/>
          </a:bodyPr>
          <a:lstStyle/>
          <a:p>
            <a:pPr>
              <a:buFont typeface="Wingdings" panose="05000000000000000000" pitchFamily="2" charset="2"/>
              <a:buChar char="v"/>
            </a:pPr>
            <a:r>
              <a:rPr lang="en-US" dirty="0" smtClean="0"/>
              <a:t>  “Statistics Package for the Social Science”</a:t>
            </a:r>
          </a:p>
          <a:p>
            <a:pPr>
              <a:buFont typeface="Wingdings" panose="05000000000000000000" pitchFamily="2" charset="2"/>
              <a:buChar char="v"/>
            </a:pPr>
            <a:r>
              <a:rPr lang="en-US" dirty="0"/>
              <a:t> </a:t>
            </a:r>
            <a:r>
              <a:rPr lang="en-US" dirty="0" smtClean="0"/>
              <a:t> </a:t>
            </a:r>
            <a:r>
              <a:rPr lang="en-US" u="sng" dirty="0" smtClean="0"/>
              <a:t>You can use the program to…</a:t>
            </a:r>
          </a:p>
          <a:p>
            <a:pPr lvl="1">
              <a:buFont typeface="Courier New" panose="02070309020205020404" pitchFamily="49" charset="0"/>
              <a:buChar char="o"/>
            </a:pPr>
            <a:r>
              <a:rPr lang="en-US" dirty="0" smtClean="0"/>
              <a:t>  entry or read in data</a:t>
            </a:r>
          </a:p>
          <a:p>
            <a:pPr lvl="1">
              <a:buFont typeface="Courier New" panose="02070309020205020404" pitchFamily="49" charset="0"/>
              <a:buChar char="o"/>
            </a:pPr>
            <a:r>
              <a:rPr lang="en-US" dirty="0"/>
              <a:t> </a:t>
            </a:r>
            <a:r>
              <a:rPr lang="en-US" dirty="0" smtClean="0"/>
              <a:t> check your data for errors</a:t>
            </a:r>
          </a:p>
          <a:p>
            <a:pPr lvl="1">
              <a:buFont typeface="Courier New" panose="02070309020205020404" pitchFamily="49" charset="0"/>
              <a:buChar char="o"/>
            </a:pPr>
            <a:r>
              <a:rPr lang="en-US" dirty="0"/>
              <a:t> </a:t>
            </a:r>
            <a:r>
              <a:rPr lang="en-US" dirty="0" smtClean="0"/>
              <a:t> explore the data</a:t>
            </a:r>
          </a:p>
          <a:p>
            <a:pPr lvl="1">
              <a:buFont typeface="Courier New" panose="02070309020205020404" pitchFamily="49" charset="0"/>
              <a:buChar char="o"/>
            </a:pPr>
            <a:r>
              <a:rPr lang="en-US" dirty="0"/>
              <a:t> </a:t>
            </a:r>
            <a:r>
              <a:rPr lang="en-US" dirty="0" smtClean="0"/>
              <a:t> run statistical analysis</a:t>
            </a:r>
          </a:p>
          <a:p>
            <a:pPr lvl="1">
              <a:buFont typeface="Courier New" panose="02070309020205020404" pitchFamily="49" charset="0"/>
              <a:buChar char="o"/>
            </a:pPr>
            <a:r>
              <a:rPr lang="en-US" dirty="0"/>
              <a:t> </a:t>
            </a:r>
            <a:r>
              <a:rPr lang="en-US" dirty="0" smtClean="0"/>
              <a:t> create tables &amp; graphs</a:t>
            </a:r>
          </a:p>
          <a:p>
            <a:pPr lvl="1">
              <a:buFont typeface="Wingdings" panose="05000000000000000000" pitchFamily="2" charset="2"/>
              <a:buChar char="v"/>
            </a:pPr>
            <a:endParaRPr lang="en-US" dirty="0"/>
          </a:p>
          <a:p>
            <a:pPr>
              <a:buFont typeface="Wingdings" panose="05000000000000000000" pitchFamily="2" charset="2"/>
              <a:buChar char="v"/>
            </a:pPr>
            <a:r>
              <a:rPr lang="en-US" dirty="0" smtClean="0"/>
              <a:t>  </a:t>
            </a:r>
            <a:r>
              <a:rPr lang="en-US" u="sng" dirty="0" smtClean="0"/>
              <a:t>THREE main windows</a:t>
            </a:r>
          </a:p>
          <a:p>
            <a:pPr lvl="1">
              <a:buFont typeface="Courier New" panose="02070309020205020404" pitchFamily="49" charset="0"/>
              <a:buChar char="o"/>
            </a:pPr>
            <a:r>
              <a:rPr lang="en-US" dirty="0"/>
              <a:t> </a:t>
            </a:r>
            <a:r>
              <a:rPr lang="en-US" dirty="0" smtClean="0"/>
              <a:t> Data Editor (data view &amp; variable view)</a:t>
            </a:r>
          </a:p>
          <a:p>
            <a:pPr lvl="2">
              <a:buFont typeface="Courier New" panose="02070309020205020404" pitchFamily="49" charset="0"/>
              <a:buChar char="o"/>
            </a:pPr>
            <a:r>
              <a:rPr lang="en-US" dirty="0"/>
              <a:t> </a:t>
            </a:r>
            <a:r>
              <a:rPr lang="en-US" dirty="0" smtClean="0"/>
              <a:t> where you can look at the actual data values</a:t>
            </a:r>
          </a:p>
          <a:p>
            <a:pPr lvl="1">
              <a:buFont typeface="Courier New" panose="02070309020205020404" pitchFamily="49" charset="0"/>
              <a:buChar char="o"/>
            </a:pPr>
            <a:r>
              <a:rPr lang="en-US" dirty="0"/>
              <a:t> </a:t>
            </a:r>
            <a:r>
              <a:rPr lang="en-US" dirty="0" smtClean="0"/>
              <a:t> Syntax </a:t>
            </a:r>
          </a:p>
          <a:p>
            <a:pPr lvl="2">
              <a:buFont typeface="Courier New" panose="02070309020205020404" pitchFamily="49" charset="0"/>
              <a:buChar char="o"/>
            </a:pPr>
            <a:r>
              <a:rPr lang="en-US" dirty="0"/>
              <a:t> </a:t>
            </a:r>
            <a:r>
              <a:rPr lang="en-US" dirty="0" smtClean="0"/>
              <a:t> where you type or paste commands telling what the computer to do</a:t>
            </a:r>
          </a:p>
          <a:p>
            <a:pPr lvl="1">
              <a:buFont typeface="Courier New" panose="02070309020205020404" pitchFamily="49" charset="0"/>
              <a:buChar char="o"/>
            </a:pPr>
            <a:r>
              <a:rPr lang="en-US" dirty="0"/>
              <a:t> </a:t>
            </a:r>
            <a:r>
              <a:rPr lang="en-US" dirty="0" smtClean="0"/>
              <a:t> Output</a:t>
            </a:r>
          </a:p>
          <a:p>
            <a:pPr lvl="2">
              <a:buFont typeface="Courier New" panose="02070309020205020404" pitchFamily="49" charset="0"/>
              <a:buChar char="o"/>
            </a:pPr>
            <a:r>
              <a:rPr lang="en-US" dirty="0"/>
              <a:t> </a:t>
            </a:r>
            <a:r>
              <a:rPr lang="en-US" dirty="0" smtClean="0"/>
              <a:t> where the program spits out ‘stuff’ you need to interpret</a:t>
            </a:r>
          </a:p>
          <a:p>
            <a:endParaRPr lang="en-US" dirty="0"/>
          </a:p>
        </p:txBody>
      </p:sp>
    </p:spTree>
    <p:extLst>
      <p:ext uri="{BB962C8B-B14F-4D97-AF65-F5344CB8AC3E}">
        <p14:creationId xmlns:p14="http://schemas.microsoft.com/office/powerpoint/2010/main" val="286327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t>
            </a:r>
            <a:r>
              <a:rPr lang="en-US" dirty="0" err="1" smtClean="0"/>
              <a:t>spss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Most every computer lab on USU campus has SPSS installed</a:t>
            </a:r>
          </a:p>
          <a:p>
            <a:pPr>
              <a:buFont typeface="Wingdings" panose="05000000000000000000" pitchFamily="2" charset="2"/>
              <a:buChar char="v"/>
            </a:pPr>
            <a:r>
              <a:rPr lang="en-US" dirty="0"/>
              <a:t> </a:t>
            </a:r>
            <a:r>
              <a:rPr lang="en-US" dirty="0" smtClean="0"/>
              <a:t> If you are a paying student at USU, you can run SPSS remotely on any other computer for free through “apps.usu.edu” (see Canvas for directions to use Citrix)</a:t>
            </a:r>
          </a:p>
          <a:p>
            <a:pPr>
              <a:buFont typeface="Wingdings" panose="05000000000000000000" pitchFamily="2" charset="2"/>
              <a:buChar char="v"/>
            </a:pPr>
            <a:r>
              <a:rPr lang="en-US" dirty="0"/>
              <a:t> </a:t>
            </a:r>
            <a:r>
              <a:rPr lang="en-US" dirty="0" smtClean="0"/>
              <a:t> You can pay big bucks to have your own license $$$</a:t>
            </a:r>
          </a:p>
          <a:p>
            <a:pPr marL="128016" lvl="1" indent="0">
              <a:buNone/>
            </a:pPr>
            <a:r>
              <a:rPr lang="en-US" dirty="0"/>
              <a:t>	</a:t>
            </a:r>
            <a:r>
              <a:rPr lang="en-US" dirty="0" smtClean="0"/>
              <a:t>‘Gard Pack 23.0’  Base = $41/6 months, Premium = $99/year (summer 2016)</a:t>
            </a:r>
          </a:p>
          <a:p>
            <a:pPr marL="128016" lvl="1" indent="0">
              <a:buNone/>
            </a:pPr>
            <a:endParaRPr lang="en-US" dirty="0"/>
          </a:p>
          <a:p>
            <a:pPr marL="128016" lvl="1" indent="0">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1362075" y="4297680"/>
            <a:ext cx="8686800" cy="8020050"/>
          </a:xfrm>
          <a:prstGeom prst="rect">
            <a:avLst/>
          </a:prstGeom>
        </p:spPr>
      </p:pic>
    </p:spTree>
    <p:extLst>
      <p:ext uri="{BB962C8B-B14F-4D97-AF65-F5344CB8AC3E}">
        <p14:creationId xmlns:p14="http://schemas.microsoft.com/office/powerpoint/2010/main" val="318612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815079" y="2943230"/>
            <a:ext cx="1733550" cy="2152650"/>
          </a:xfrm>
          <a:prstGeom prst="rect">
            <a:avLst/>
          </a:prstGeom>
        </p:spPr>
      </p:pic>
      <p:sp>
        <p:nvSpPr>
          <p:cNvPr id="2" name="Title 1"/>
          <p:cNvSpPr>
            <a:spLocks noGrp="1"/>
          </p:cNvSpPr>
          <p:nvPr>
            <p:ph type="title"/>
          </p:nvPr>
        </p:nvSpPr>
        <p:spPr>
          <a:xfrm>
            <a:off x="1024128" y="585216"/>
            <a:ext cx="3862197" cy="1499616"/>
          </a:xfrm>
        </p:spPr>
        <p:txBody>
          <a:bodyPr/>
          <a:lstStyle/>
          <a:p>
            <a:r>
              <a:rPr lang="en-US" dirty="0" smtClean="0"/>
              <a:t>SPSS via </a:t>
            </a:r>
            <a:r>
              <a:rPr lang="en-US" dirty="0" err="1" smtClean="0"/>
              <a:t>citrix</a:t>
            </a:r>
            <a:endParaRPr lang="en-US" dirty="0"/>
          </a:p>
        </p:txBody>
      </p:sp>
      <p:sp>
        <p:nvSpPr>
          <p:cNvPr id="3" name="Content Placeholder 2"/>
          <p:cNvSpPr>
            <a:spLocks noGrp="1"/>
          </p:cNvSpPr>
          <p:nvPr>
            <p:ph idx="1"/>
          </p:nvPr>
        </p:nvSpPr>
        <p:spPr>
          <a:xfrm>
            <a:off x="382704" y="1801447"/>
            <a:ext cx="5610224" cy="4023360"/>
          </a:xfrm>
        </p:spPr>
        <p:txBody>
          <a:bodyPr>
            <a:normAutofit/>
          </a:bodyPr>
          <a:lstStyle/>
          <a:p>
            <a:pPr>
              <a:buFont typeface="Wingdings" panose="05000000000000000000" pitchFamily="2" charset="2"/>
              <a:buChar char="q"/>
            </a:pPr>
            <a:r>
              <a:rPr lang="en-US" dirty="0" smtClean="0"/>
              <a:t> Go to “apps.usu.edu” </a:t>
            </a:r>
          </a:p>
          <a:p>
            <a:pPr>
              <a:buFont typeface="Wingdings" panose="05000000000000000000" pitchFamily="2" charset="2"/>
              <a:buChar char="q"/>
            </a:pPr>
            <a:r>
              <a:rPr lang="en-US" dirty="0"/>
              <a:t> </a:t>
            </a:r>
            <a:r>
              <a:rPr lang="en-US" dirty="0" smtClean="0"/>
              <a:t>Login w/ you’re a-number &amp; strong password</a:t>
            </a:r>
          </a:p>
          <a:p>
            <a:pPr>
              <a:buFont typeface="Wingdings" panose="05000000000000000000" pitchFamily="2" charset="2"/>
              <a:buChar char="q"/>
            </a:pPr>
            <a:r>
              <a:rPr lang="en-US" dirty="0"/>
              <a:t> </a:t>
            </a:r>
            <a:r>
              <a:rPr lang="en-US" dirty="0" smtClean="0"/>
              <a:t>Activate the Citrix plug-in (if asked…“allow </a:t>
            </a:r>
            <a:r>
              <a:rPr lang="en-US" dirty="0"/>
              <a:t>&amp; remember</a:t>
            </a:r>
            <a:r>
              <a:rPr lang="en-US" dirty="0" smtClean="0"/>
              <a:t>”</a:t>
            </a:r>
          </a:p>
          <a:p>
            <a:pPr>
              <a:buFont typeface="Wingdings" panose="05000000000000000000" pitchFamily="2" charset="2"/>
              <a:buChar char="q"/>
            </a:pPr>
            <a:r>
              <a:rPr lang="en-US" dirty="0"/>
              <a:t> </a:t>
            </a:r>
            <a:r>
              <a:rPr lang="en-US" dirty="0" smtClean="0"/>
              <a:t>First time you will need to click the down arrow by your name {upper-right corner}, click: Open “receiverconfig.cr”, click: “Add”, you may have to put your password in again</a:t>
            </a:r>
          </a:p>
          <a:p>
            <a:pPr>
              <a:buFont typeface="Wingdings" panose="05000000000000000000" pitchFamily="2" charset="2"/>
              <a:buChar char="q"/>
            </a:pPr>
            <a:r>
              <a:rPr lang="en-US" dirty="0" smtClean="0"/>
              <a:t> In the new ‘green’ window, add your apps to the window by clicking on the “+”</a:t>
            </a:r>
            <a:endParaRPr lang="en-US" dirty="0"/>
          </a:p>
        </p:txBody>
      </p:sp>
      <p:pic>
        <p:nvPicPr>
          <p:cNvPr id="5" name="Picture 4"/>
          <p:cNvPicPr>
            <a:picLocks noChangeAspect="1"/>
          </p:cNvPicPr>
          <p:nvPr/>
        </p:nvPicPr>
        <p:blipFill rotWithShape="1">
          <a:blip r:embed="rId3"/>
          <a:srcRect l="40151" t="52612"/>
          <a:stretch/>
        </p:blipFill>
        <p:spPr>
          <a:xfrm>
            <a:off x="4686300" y="585216"/>
            <a:ext cx="3076575" cy="1252537"/>
          </a:xfrm>
          <a:prstGeom prst="rect">
            <a:avLst/>
          </a:prstGeom>
        </p:spPr>
      </p:pic>
      <p:pic>
        <p:nvPicPr>
          <p:cNvPr id="6" name="Picture 5"/>
          <p:cNvPicPr>
            <a:picLocks noChangeAspect="1"/>
          </p:cNvPicPr>
          <p:nvPr/>
        </p:nvPicPr>
        <p:blipFill>
          <a:blip r:embed="rId4"/>
          <a:stretch>
            <a:fillRect/>
          </a:stretch>
        </p:blipFill>
        <p:spPr>
          <a:xfrm>
            <a:off x="8327201" y="642466"/>
            <a:ext cx="3085707" cy="1685925"/>
          </a:xfrm>
          <a:prstGeom prst="rect">
            <a:avLst/>
          </a:prstGeom>
        </p:spPr>
      </p:pic>
      <p:sp>
        <p:nvSpPr>
          <p:cNvPr id="8" name="Rounded Rectangle 7"/>
          <p:cNvSpPr/>
          <p:nvPr/>
        </p:nvSpPr>
        <p:spPr>
          <a:xfrm>
            <a:off x="6224587" y="930718"/>
            <a:ext cx="1407891" cy="640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201322" y="1845626"/>
            <a:ext cx="1407891"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039878" y="3583019"/>
            <a:ext cx="1407891" cy="35401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3336038" y="1347805"/>
            <a:ext cx="2758861" cy="9737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81854" y="1211484"/>
            <a:ext cx="1419283" cy="7372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599244" y="2348651"/>
            <a:ext cx="1468681" cy="7422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9064136" y="3762424"/>
            <a:ext cx="2855608" cy="2779076"/>
          </a:xfrm>
          <a:prstGeom prst="rect">
            <a:avLst/>
          </a:prstGeom>
        </p:spPr>
      </p:pic>
      <p:sp>
        <p:nvSpPr>
          <p:cNvPr id="21" name="Rounded Rectangle 20"/>
          <p:cNvSpPr/>
          <p:nvPr/>
        </p:nvSpPr>
        <p:spPr>
          <a:xfrm>
            <a:off x="8972549" y="5459682"/>
            <a:ext cx="431384"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8096250" y="3957292"/>
            <a:ext cx="1005987" cy="13859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142552" y="3064201"/>
            <a:ext cx="431384"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55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0300" t="67992" r="1619" b="2439"/>
          <a:stretch/>
        </p:blipFill>
        <p:spPr>
          <a:xfrm>
            <a:off x="1011892" y="3804920"/>
            <a:ext cx="10481144" cy="2505250"/>
          </a:xfrm>
          <a:prstGeom prst="rect">
            <a:avLst/>
          </a:prstGeom>
        </p:spPr>
      </p:pic>
      <p:sp>
        <p:nvSpPr>
          <p:cNvPr id="2" name="Title 1"/>
          <p:cNvSpPr>
            <a:spLocks noGrp="1"/>
          </p:cNvSpPr>
          <p:nvPr>
            <p:ph type="title"/>
          </p:nvPr>
        </p:nvSpPr>
        <p:spPr/>
        <p:txBody>
          <a:bodyPr/>
          <a:lstStyle/>
          <a:p>
            <a:r>
              <a:rPr lang="en-US" dirty="0" smtClean="0"/>
              <a:t>How to Open the </a:t>
            </a:r>
            <a:r>
              <a:rPr lang="en-US" b="1" u="sng" dirty="0" err="1" smtClean="0"/>
              <a:t>Ihno</a:t>
            </a:r>
            <a:r>
              <a:rPr lang="en-US" dirty="0" smtClean="0"/>
              <a:t> (“</a:t>
            </a:r>
            <a:r>
              <a:rPr lang="en-US" dirty="0" err="1" smtClean="0"/>
              <a:t>Eee</a:t>
            </a:r>
            <a:r>
              <a:rPr lang="en-US" dirty="0" smtClean="0"/>
              <a:t>-know”) dataset</a:t>
            </a:r>
            <a:endParaRPr lang="en-US" dirty="0"/>
          </a:p>
        </p:txBody>
      </p:sp>
      <p:sp>
        <p:nvSpPr>
          <p:cNvPr id="3" name="Content Placeholder 2"/>
          <p:cNvSpPr>
            <a:spLocks noGrp="1"/>
          </p:cNvSpPr>
          <p:nvPr>
            <p:ph idx="1"/>
          </p:nvPr>
        </p:nvSpPr>
        <p:spPr>
          <a:xfrm>
            <a:off x="859028" y="1793240"/>
            <a:ext cx="10786872" cy="4023360"/>
          </a:xfrm>
        </p:spPr>
        <p:txBody>
          <a:bodyPr/>
          <a:lstStyle/>
          <a:p>
            <a:pPr marL="457200" indent="-457200">
              <a:buFont typeface="+mj-lt"/>
              <a:buAutoNum type="arabicPeriod"/>
            </a:pPr>
            <a:r>
              <a:rPr lang="en-US" dirty="0" smtClean="0"/>
              <a:t>Download the dataset to the computer you will be working on by going to our </a:t>
            </a:r>
            <a:r>
              <a:rPr lang="en-US" b="1" u="sng" dirty="0" smtClean="0"/>
              <a:t>CANVAS</a:t>
            </a:r>
            <a:r>
              <a:rPr lang="en-US" dirty="0" smtClean="0"/>
              <a:t> page, under the </a:t>
            </a:r>
            <a:r>
              <a:rPr lang="en-US" b="1" u="sng" dirty="0" smtClean="0"/>
              <a:t>Module</a:t>
            </a:r>
            <a:r>
              <a:rPr lang="en-US" dirty="0" smtClean="0"/>
              <a:t> for </a:t>
            </a:r>
            <a:r>
              <a:rPr lang="en-US" b="1" u="sng" dirty="0" smtClean="0"/>
              <a:t>SPSS</a:t>
            </a:r>
            <a:r>
              <a:rPr lang="en-US" dirty="0" smtClean="0"/>
              <a:t> click on the </a:t>
            </a:r>
            <a:r>
              <a:rPr lang="en-US" b="1" u="sng" dirty="0" smtClean="0"/>
              <a:t>Ihno_dataset.xls</a:t>
            </a:r>
            <a:r>
              <a:rPr lang="en-US" dirty="0" smtClean="0"/>
              <a:t> .  Then you will need to click on the writing in blue that says “</a:t>
            </a:r>
            <a:r>
              <a:rPr lang="en-US" u="sng" dirty="0" smtClean="0">
                <a:solidFill>
                  <a:schemeClr val="accent1">
                    <a:lumMod val="75000"/>
                  </a:schemeClr>
                </a:solidFill>
              </a:rPr>
              <a:t>Download Ihno_dataset.xls</a:t>
            </a:r>
            <a:r>
              <a:rPr lang="en-US" dirty="0" smtClean="0"/>
              <a:t>”.  Save the file somewhere you will remember and can find in the next step.</a:t>
            </a:r>
            <a:endParaRPr lang="en-US" b="1" u="sng" dirty="0"/>
          </a:p>
        </p:txBody>
      </p:sp>
      <p:sp>
        <p:nvSpPr>
          <p:cNvPr id="5" name="Rounded Rectangle 4"/>
          <p:cNvSpPr/>
          <p:nvPr/>
        </p:nvSpPr>
        <p:spPr>
          <a:xfrm>
            <a:off x="1725833" y="5816599"/>
            <a:ext cx="1407891"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2429778" y="3061241"/>
            <a:ext cx="2151747" cy="9249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072062" y="3380935"/>
            <a:ext cx="4329113" cy="24356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ounded Rectangle 11"/>
          <p:cNvSpPr/>
          <p:nvPr/>
        </p:nvSpPr>
        <p:spPr>
          <a:xfrm>
            <a:off x="6532672" y="4416204"/>
            <a:ext cx="2601803"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3133724" y="4781329"/>
            <a:ext cx="3398948" cy="11813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996351" y="3986213"/>
            <a:ext cx="1407891" cy="3651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133475" y="4412151"/>
            <a:ext cx="676275" cy="13416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28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srcRect l="10234" r="56852"/>
          <a:stretch/>
        </p:blipFill>
        <p:spPr bwMode="auto">
          <a:xfrm>
            <a:off x="807084" y="469900"/>
            <a:ext cx="6889116" cy="5765483"/>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l="16629" t="21414" r="64302" b="27215"/>
          <a:stretch/>
        </p:blipFill>
        <p:spPr bwMode="auto">
          <a:xfrm>
            <a:off x="5580380" y="3007042"/>
            <a:ext cx="5100320" cy="3711258"/>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9" name="Bent-Up Arrow 8"/>
          <p:cNvSpPr/>
          <p:nvPr/>
        </p:nvSpPr>
        <p:spPr>
          <a:xfrm rot="5400000">
            <a:off x="2306796" y="2103596"/>
            <a:ext cx="4365308" cy="2857500"/>
          </a:xfrm>
          <a:prstGeom prst="bentUpArrow">
            <a:avLst>
              <a:gd name="adj1" fmla="val 5161"/>
              <a:gd name="adj2" fmla="val 10196"/>
              <a:gd name="adj3" fmla="val 2039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96200" y="304800"/>
            <a:ext cx="3860800" cy="2585323"/>
          </a:xfrm>
          <a:prstGeom prst="rect">
            <a:avLst/>
          </a:prstGeom>
          <a:noFill/>
        </p:spPr>
        <p:txBody>
          <a:bodyPr wrap="square" rtlCol="0">
            <a:spAutoFit/>
          </a:bodyPr>
          <a:lstStyle/>
          <a:p>
            <a:pPr marL="342900" indent="-342900">
              <a:buAutoNum type="arabicPeriod" startAt="2"/>
            </a:pPr>
            <a:r>
              <a:rPr lang="en-US" dirty="0" smtClean="0"/>
              <a:t>Start the SPSS program and open the file you just saved by clicking the following:  </a:t>
            </a:r>
            <a:r>
              <a:rPr lang="en-US" b="1" dirty="0" smtClean="0"/>
              <a:t>File &gt; Open &gt; Data</a:t>
            </a:r>
            <a:r>
              <a:rPr lang="en-US" dirty="0" smtClean="0"/>
              <a:t>.  Make sure to change the drop down menu for “Files of type” or you will not see the name of the file you just saved.  When you have used your mouse to highlight the file name, </a:t>
            </a:r>
            <a:r>
              <a:rPr lang="en-US" b="1" u="sng" dirty="0" smtClean="0"/>
              <a:t>click “Open”.</a:t>
            </a:r>
            <a:endParaRPr lang="en-US" dirty="0" smtClean="0"/>
          </a:p>
        </p:txBody>
      </p:sp>
      <p:sp>
        <p:nvSpPr>
          <p:cNvPr id="11" name="Rounded Rectangle 10"/>
          <p:cNvSpPr/>
          <p:nvPr/>
        </p:nvSpPr>
        <p:spPr>
          <a:xfrm>
            <a:off x="2843751" y="1095375"/>
            <a:ext cx="699549" cy="25431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05429" y="1095376"/>
            <a:ext cx="618572" cy="17145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429" y="838200"/>
            <a:ext cx="354786" cy="17462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873749" y="3422809"/>
            <a:ext cx="2395855" cy="19669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1600200" y="1162050"/>
            <a:ext cx="1114425" cy="95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9648825" y="5143497"/>
            <a:ext cx="635000" cy="2190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7325995" y="4049713"/>
            <a:ext cx="2300605" cy="10937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918200" y="5372096"/>
            <a:ext cx="635000" cy="2190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4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254000"/>
            <a:ext cx="9720071" cy="6337300"/>
          </a:xfrm>
        </p:spPr>
        <p:txBody>
          <a:bodyPr>
            <a:normAutofit lnSpcReduction="10000"/>
          </a:bodyPr>
          <a:lstStyle/>
          <a:p>
            <a:r>
              <a:rPr lang="en-US" sz="2400" dirty="0" smtClean="0"/>
              <a:t>3.  The “opening Excel Data Source” window will then pop up.  This is where you can change the ‘sheet’ if there are multiple sheets in the workbook (ignore for now since our file only has one sheet in it).  You will probably want to change the “Maximum width for string column” to a smaller number, like 50.  Click “OK”.</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Note: when you click “OK” SPSS automatically types out the code commands that tell the computer to do all the things we just clicked on.  This code appears in the OUTPUT window.  The data will now appear in the DATA window.</a:t>
            </a:r>
          </a:p>
        </p:txBody>
      </p:sp>
      <p:grpSp>
        <p:nvGrpSpPr>
          <p:cNvPr id="7" name="Group 6"/>
          <p:cNvGrpSpPr/>
          <p:nvPr/>
        </p:nvGrpSpPr>
        <p:grpSpPr>
          <a:xfrm>
            <a:off x="600962" y="1798320"/>
            <a:ext cx="4781550" cy="2724150"/>
            <a:chOff x="1102613" y="3908425"/>
            <a:chExt cx="4781550" cy="2724150"/>
          </a:xfrm>
        </p:grpSpPr>
        <p:pic>
          <p:nvPicPr>
            <p:cNvPr id="4" name="Picture 3"/>
            <p:cNvPicPr>
              <a:picLocks noChangeAspect="1"/>
            </p:cNvPicPr>
            <p:nvPr/>
          </p:nvPicPr>
          <p:blipFill>
            <a:blip r:embed="rId2"/>
            <a:stretch>
              <a:fillRect/>
            </a:stretch>
          </p:blipFill>
          <p:spPr>
            <a:xfrm>
              <a:off x="1102613" y="3908425"/>
              <a:ext cx="4781550" cy="2724150"/>
            </a:xfrm>
            <a:prstGeom prst="rect">
              <a:avLst/>
            </a:prstGeom>
          </p:spPr>
        </p:pic>
        <p:sp>
          <p:nvSpPr>
            <p:cNvPr id="6" name="Rounded Rectangle 5"/>
            <p:cNvSpPr/>
            <p:nvPr/>
          </p:nvSpPr>
          <p:spPr>
            <a:xfrm>
              <a:off x="1485900" y="5638800"/>
              <a:ext cx="3238500" cy="2921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p:cNvCxnSpPr/>
          <p:nvPr/>
        </p:nvCxnSpPr>
        <p:spPr>
          <a:xfrm flipH="1">
            <a:off x="4220716" y="1588525"/>
            <a:ext cx="711200" cy="18465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143498" y="2920755"/>
            <a:ext cx="6908802" cy="2385550"/>
          </a:xfrm>
          <a:prstGeom prst="rect">
            <a:avLst/>
          </a:prstGeom>
        </p:spPr>
      </p:pic>
      <p:cxnSp>
        <p:nvCxnSpPr>
          <p:cNvPr id="13" name="Straight Arrow Connector 12"/>
          <p:cNvCxnSpPr/>
          <p:nvPr/>
        </p:nvCxnSpPr>
        <p:spPr>
          <a:xfrm>
            <a:off x="2690556" y="4181475"/>
            <a:ext cx="4105339" cy="3333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877049" y="3806948"/>
            <a:ext cx="4787898" cy="126035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046974" y="1970152"/>
            <a:ext cx="4908806" cy="1499616"/>
          </a:xfrm>
        </p:spPr>
        <p:txBody>
          <a:bodyPr/>
          <a:lstStyle/>
          <a:p>
            <a:r>
              <a:rPr lang="en-US" dirty="0" smtClean="0"/>
              <a:t>An OUTPUT window:</a:t>
            </a:r>
            <a:endParaRPr lang="en-US" dirty="0"/>
          </a:p>
        </p:txBody>
      </p:sp>
      <p:sp>
        <p:nvSpPr>
          <p:cNvPr id="14" name="Rounded Rectangle 13"/>
          <p:cNvSpPr/>
          <p:nvPr/>
        </p:nvSpPr>
        <p:spPr>
          <a:xfrm>
            <a:off x="2133599" y="3867640"/>
            <a:ext cx="542925" cy="3138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99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228" y="114300"/>
            <a:ext cx="4798822" cy="367722"/>
          </a:xfrm>
        </p:spPr>
        <p:txBody>
          <a:bodyPr>
            <a:normAutofit fontScale="90000"/>
          </a:bodyPr>
          <a:lstStyle/>
          <a:p>
            <a:r>
              <a:rPr lang="en-US" dirty="0"/>
              <a:t>Data </a:t>
            </a:r>
            <a:r>
              <a:rPr lang="en-US" dirty="0" smtClean="0"/>
              <a:t>editor: TWO VIEWS</a:t>
            </a:r>
            <a:endParaRPr lang="en-US" dirty="0"/>
          </a:p>
        </p:txBody>
      </p:sp>
      <p:pic>
        <p:nvPicPr>
          <p:cNvPr id="4" name="Picture 3"/>
          <p:cNvPicPr>
            <a:picLocks noChangeAspect="1"/>
          </p:cNvPicPr>
          <p:nvPr/>
        </p:nvPicPr>
        <p:blipFill>
          <a:blip r:embed="rId2"/>
          <a:stretch>
            <a:fillRect/>
          </a:stretch>
        </p:blipFill>
        <p:spPr>
          <a:xfrm>
            <a:off x="140517" y="752634"/>
            <a:ext cx="7184208" cy="5980603"/>
          </a:xfrm>
          <a:prstGeom prst="rect">
            <a:avLst/>
          </a:prstGeom>
        </p:spPr>
      </p:pic>
      <p:sp>
        <p:nvSpPr>
          <p:cNvPr id="5" name="Rounded Rectangle 4"/>
          <p:cNvSpPr/>
          <p:nvPr/>
        </p:nvSpPr>
        <p:spPr>
          <a:xfrm>
            <a:off x="648589" y="6245064"/>
            <a:ext cx="580136" cy="31708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886450" y="1506926"/>
            <a:ext cx="6230111" cy="5226311"/>
          </a:xfrm>
          <a:prstGeom prst="rect">
            <a:avLst/>
          </a:prstGeom>
        </p:spPr>
      </p:pic>
      <p:sp>
        <p:nvSpPr>
          <p:cNvPr id="9" name="Rounded Rectangle 8"/>
          <p:cNvSpPr/>
          <p:nvPr/>
        </p:nvSpPr>
        <p:spPr>
          <a:xfrm>
            <a:off x="5886450" y="6312318"/>
            <a:ext cx="580136" cy="31708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314450" y="6403605"/>
            <a:ext cx="4572000" cy="67254"/>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7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61" y="45705"/>
            <a:ext cx="9720072" cy="1499616"/>
          </a:xfrm>
        </p:spPr>
        <p:txBody>
          <a:bodyPr/>
          <a:lstStyle/>
          <a:p>
            <a:r>
              <a:rPr lang="en-US" dirty="0" smtClean="0"/>
              <a:t>Syntax file</a:t>
            </a:r>
            <a:endParaRPr lang="en-US" dirty="0"/>
          </a:p>
        </p:txBody>
      </p:sp>
      <p:sp>
        <p:nvSpPr>
          <p:cNvPr id="3" name="Content Placeholder 2"/>
          <p:cNvSpPr>
            <a:spLocks noGrp="1"/>
          </p:cNvSpPr>
          <p:nvPr>
            <p:ph idx="1"/>
          </p:nvPr>
        </p:nvSpPr>
        <p:spPr>
          <a:xfrm>
            <a:off x="841661" y="1231900"/>
            <a:ext cx="10626439" cy="3149600"/>
          </a:xfrm>
        </p:spPr>
        <p:txBody>
          <a:bodyPr>
            <a:normAutofit/>
          </a:bodyPr>
          <a:lstStyle/>
          <a:p>
            <a:r>
              <a:rPr lang="en-US" dirty="0" smtClean="0"/>
              <a:t>The third window type is for “SYNTAX”.   </a:t>
            </a:r>
          </a:p>
          <a:p>
            <a:r>
              <a:rPr lang="en-US" dirty="0" smtClean="0"/>
              <a:t>To start a new project (from any SPSS window), click: </a:t>
            </a:r>
            <a:r>
              <a:rPr lang="en-US" b="1" dirty="0" smtClean="0"/>
              <a:t>File &gt; New &gt; Syntax</a:t>
            </a:r>
          </a:p>
          <a:p>
            <a:r>
              <a:rPr lang="en-US" dirty="0" smtClean="0"/>
              <a:t>There are three ways to get commands in this window:</a:t>
            </a:r>
          </a:p>
          <a:p>
            <a:pPr marL="457200" indent="-457200">
              <a:buFont typeface="+mj-lt"/>
              <a:buAutoNum type="arabicParenR"/>
            </a:pPr>
            <a:r>
              <a:rPr lang="en-US" dirty="0" smtClean="0"/>
              <a:t>Type them by hand, from scratch (the auto-complete is handy!)</a:t>
            </a:r>
          </a:p>
          <a:p>
            <a:pPr marL="457200" indent="-457200">
              <a:buFont typeface="+mj-lt"/>
              <a:buAutoNum type="arabicParenR"/>
            </a:pPr>
            <a:r>
              <a:rPr lang="en-US" dirty="0" smtClean="0"/>
              <a:t>Copy-paste from the output window, a website, or class handout</a:t>
            </a:r>
          </a:p>
          <a:p>
            <a:pPr marL="457200" indent="-457200">
              <a:buFont typeface="+mj-lt"/>
              <a:buAutoNum type="arabicParenR"/>
            </a:pPr>
            <a:r>
              <a:rPr lang="en-US" dirty="0" smtClean="0"/>
              <a:t>Press the ‘paste’ button instead of the ‘OK’ button on most point-and-click SPSS menus</a:t>
            </a:r>
            <a:endParaRPr lang="en-US" dirty="0"/>
          </a:p>
        </p:txBody>
      </p:sp>
      <p:pic>
        <p:nvPicPr>
          <p:cNvPr id="5" name="Picture 4"/>
          <p:cNvPicPr>
            <a:picLocks noChangeAspect="1"/>
          </p:cNvPicPr>
          <p:nvPr/>
        </p:nvPicPr>
        <p:blipFill>
          <a:blip r:embed="rId2"/>
          <a:stretch>
            <a:fillRect/>
          </a:stretch>
        </p:blipFill>
        <p:spPr>
          <a:xfrm>
            <a:off x="1206595" y="4008659"/>
            <a:ext cx="9355138" cy="2622328"/>
          </a:xfrm>
          <a:prstGeom prst="rect">
            <a:avLst/>
          </a:prstGeom>
        </p:spPr>
      </p:pic>
      <p:cxnSp>
        <p:nvCxnSpPr>
          <p:cNvPr id="6" name="Straight Arrow Connector 5"/>
          <p:cNvCxnSpPr/>
          <p:nvPr/>
        </p:nvCxnSpPr>
        <p:spPr>
          <a:xfrm>
            <a:off x="2260600" y="4008659"/>
            <a:ext cx="698500" cy="11348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889249" y="5131630"/>
            <a:ext cx="4972052" cy="126035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561733" y="5143500"/>
            <a:ext cx="1498600" cy="923330"/>
          </a:xfrm>
          <a:prstGeom prst="rect">
            <a:avLst/>
          </a:prstGeom>
          <a:noFill/>
        </p:spPr>
        <p:txBody>
          <a:bodyPr wrap="square" rtlCol="0">
            <a:spAutoFit/>
          </a:bodyPr>
          <a:lstStyle/>
          <a:p>
            <a:r>
              <a:rPr lang="en-US" dirty="0" smtClean="0"/>
              <a:t>Notice the nice color coding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41551930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176</TotalTime>
  <Words>756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Tw Cen MT</vt:lpstr>
      <vt:lpstr>Tw Cen MT Condensed</vt:lpstr>
      <vt:lpstr>Wingdings</vt:lpstr>
      <vt:lpstr>Wingdings 3</vt:lpstr>
      <vt:lpstr>Integral</vt:lpstr>
      <vt:lpstr>SPSS intro</vt:lpstr>
      <vt:lpstr>What is “SPSS”</vt:lpstr>
      <vt:lpstr>How to get spss</vt:lpstr>
      <vt:lpstr>SPSS via citrix</vt:lpstr>
      <vt:lpstr>How to Open the Ihno (“Eee-know”) dataset</vt:lpstr>
      <vt:lpstr>PowerPoint Presentation</vt:lpstr>
      <vt:lpstr>An OUTPUT window:</vt:lpstr>
      <vt:lpstr>Data editor: TWO VIEWS</vt:lpstr>
      <vt:lpstr>Syntax file</vt:lpstr>
      <vt:lpstr>A case for using syntax files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Style</dc:title>
  <dc:creator>Sarah Schwartz</dc:creator>
  <cp:lastModifiedBy>Sarah Schwartz</cp:lastModifiedBy>
  <cp:revision>26</cp:revision>
  <cp:lastPrinted>2016-06-27T06:08:19Z</cp:lastPrinted>
  <dcterms:created xsi:type="dcterms:W3CDTF">2015-06-29T06:54:47Z</dcterms:created>
  <dcterms:modified xsi:type="dcterms:W3CDTF">2016-06-27T06:29:15Z</dcterms:modified>
</cp:coreProperties>
</file>