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1279525"/>
            <a:ext cx="6426200" cy="2387600"/>
          </a:xfrm>
        </p:spPr>
        <p:txBody>
          <a:bodyPr/>
          <a:lstStyle/>
          <a:p>
            <a:pPr algn="l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Cohen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Textbook 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Intro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4173538"/>
            <a:ext cx="6210300" cy="60166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EDUC/PSY 6600</a:t>
            </a:r>
          </a:p>
        </p:txBody>
      </p:sp>
      <p:pic>
        <p:nvPicPr>
          <p:cNvPr id="1026" name="Picture 2" descr="https://images-na.ssl-images-amazon.com/images/I/51AtM3PcPuL._SX33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50912"/>
            <a:ext cx="32194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“A-B-C”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28" y="1793808"/>
            <a:ext cx="3615941" cy="4555205"/>
          </a:xfrm>
        </p:spPr>
        <p:txBody>
          <a:bodyPr numCol="1">
            <a:normAutofit/>
          </a:bodyPr>
          <a:lstStyle/>
          <a:p>
            <a:pPr marL="128016" lvl="1" indent="0" algn="ctr">
              <a:buNone/>
            </a:pPr>
            <a:r>
              <a:rPr lang="en-US" sz="2400" b="1" u="sng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Section A</a:t>
            </a:r>
          </a:p>
          <a:p>
            <a:pPr marL="471170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Simplest case of the procedure</a:t>
            </a:r>
          </a:p>
          <a:p>
            <a:pPr marL="471170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Explain definitional formulas (for insight)</a:t>
            </a:r>
          </a:p>
          <a:p>
            <a:pPr marL="471170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Emphasis is underlying similarity of formulas that may look very different</a:t>
            </a:r>
          </a:p>
          <a:p>
            <a:pPr marL="471170" lvl="1" indent="-342900">
              <a:lnSpc>
                <a:spcPct val="15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Detailed summary</a:t>
            </a:r>
          </a:p>
          <a:p>
            <a:pPr marL="471170" lvl="1" indent="-342900"/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Exercises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0399" y="1768408"/>
            <a:ext cx="3924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270" lvl="1" algn="ctr"/>
            <a:r>
              <a:rPr lang="en-US" sz="2400" b="1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Section B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Basic statistical procedure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More general cases with real data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Computational formulas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Significance tests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Comments on research design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Supplementary procedures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How to report in APA style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Detailed summary</a:t>
            </a:r>
          </a:p>
          <a:p>
            <a:pPr marL="471170" lvl="1" indent="-342900">
              <a:buFont typeface="Arial" charset="0"/>
              <a:buChar char="•"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Exercises</a:t>
            </a:r>
          </a:p>
          <a:p>
            <a:pPr marL="128270" lvl="1"/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69529" y="1768408"/>
            <a:ext cx="3027172" cy="4555205"/>
          </a:xfrm>
          <a:prstGeom prst="rect">
            <a:avLst/>
          </a:prstGeom>
        </p:spPr>
        <p:txBody>
          <a:bodyPr vert="horz" lIns="45720" tIns="45720" rIns="4572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 algn="ctr">
              <a:buNone/>
            </a:pPr>
            <a:r>
              <a:rPr lang="en-US" sz="2400" b="1" u="sng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Section C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How to use SPSS to perform the procedures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Little known syntax ‘tricks’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SPSS data management tools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How to read SPSS output</a:t>
            </a:r>
          </a:p>
          <a:p>
            <a:pPr marL="47117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All exercises based on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8632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92801"/>
              </p:ext>
            </p:extLst>
          </p:nvPr>
        </p:nvGraphicFramePr>
        <p:xfrm>
          <a:off x="419100" y="304800"/>
          <a:ext cx="11095566" cy="634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75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6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0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610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1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Unit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Unit Title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Chap #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Chapter</a:t>
                      </a:r>
                      <a:r>
                        <a:rPr lang="en-US" sz="1800" baseline="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Titles</a:t>
                      </a:r>
                      <a:endParaRPr lang="en-US" sz="2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Basic Introduction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4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Intro to Psychological Statistics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APA Style &amp; Journal Articles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SPSS Basics &amp; Data Manipulation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Exploratory Data Analysis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Exploration Data with Plots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Summarizing Data with Descriptive Statistics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Standardized Scores &amp; The Normal Distribution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93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Groundwork for Inference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Intro to Hypothesis Testing: 1 Sample z-test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Confidence Interval Estimation: The t Distribution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 Independent Samples t-test for Means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Statistical Power &amp; Effect Size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Hypothesis Tests for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 Measures per Subject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Linear Correlation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Linear Regression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Matched t Test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2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ANOVA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w/o repeated measures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1-Way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Multiple Comparisons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2-Way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6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ANOVA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with repeated measures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16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Repeated-Measures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2-Way Mixed-Design ANOVA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6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Categorical Data Analysis</a:t>
                      </a:r>
                      <a:endParaRPr lang="en-US" sz="20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20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The Binomial Distribution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Chi-Squared Test for Independence &amp; Goodness of Fit</a:t>
                      </a:r>
                      <a:endParaRPr lang="en-US" sz="20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Appendixes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1287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Appendix A</a:t>
            </a:r>
          </a:p>
          <a:p>
            <a:r>
              <a:rPr lang="en-US" sz="24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Statistical tables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 standard normal 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 student’s t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400" i="1" baseline="30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” chi squared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Etc.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7700" y="2286000"/>
            <a:ext cx="340360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Appendix B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Answers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to selected exercises (*) from sections A &amp; B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34526" y="2286000"/>
            <a:ext cx="31287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Appendix C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Ihno’s</a:t>
            </a:r>
            <a:r>
              <a:rPr lang="en-US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dataset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The electronic ‘excel’ version is on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CANVAS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NOT waste time typing it into the computer!!!</a:t>
            </a:r>
          </a:p>
        </p:txBody>
      </p:sp>
    </p:spTree>
    <p:extLst>
      <p:ext uri="{BB962C8B-B14F-4D97-AF65-F5344CB8AC3E}">
        <p14:creationId xmlns:p14="http://schemas.microsoft.com/office/powerpoint/2010/main" val="514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27025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Ihno’s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Eee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-know) experiment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8" y="2084832"/>
            <a:ext cx="11345672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was an advanced PhD student, TA several stats sections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100 participants enrolled in those sections &amp; voluntarily consented to participate (IRB)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 collected on FIRST day of class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Background questionnaire: contact info, gender, major, why enrolled, coffee drinking habit, # math classes completed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Required math placement/diagnostic quiz score (prior to registering)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Self rating of math phobia (0-10)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Some registered late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 some data missing … how do you deal with that ?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 collected a week before the experiment</a:t>
            </a:r>
          </a:p>
          <a:p>
            <a:pPr marL="516636" lvl="1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Regular 10-question quiz score</a:t>
            </a:r>
          </a:p>
          <a:p>
            <a:pPr marL="516636" lvl="1" indent="-342900">
              <a:buFont typeface="Wingdings" panose="05000000000000000000" pitchFamily="2" charset="2"/>
              <a:buChar char="v"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516636" lvl="1" indent="-342900">
              <a:buFont typeface="Wingdings" panose="05000000000000000000" pitchFamily="2" charset="2"/>
              <a:buChar char="v"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1625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Ihno’s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Eee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-know)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8" y="1892300"/>
            <a:ext cx="11345672" cy="421589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Start of class: PRE-quiz:</a:t>
            </a:r>
          </a:p>
          <a:p>
            <a:pPr marL="635000" lvl="1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Taught students how to take their own pulse &amp; took two baseline measures (bpm)</a:t>
            </a:r>
          </a:p>
          <a:p>
            <a:pPr marL="635000" lvl="1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Self-report: # cups of coffee since waking up that day</a:t>
            </a:r>
          </a:p>
          <a:p>
            <a:pPr marL="635000" lvl="1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Self-report: Anxiety questionnaire w/10 items, each rated 0-4 (5-point Likert scale), total scores 0-40 (baseline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anxiety)</a:t>
            </a:r>
          </a:p>
          <a:p>
            <a:pPr marL="461264" indent="-342900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ANNOUNCEMENT: “POP QUIZ”</a:t>
            </a:r>
          </a:p>
          <a:p>
            <a:pPr marL="635000" lvl="1" indent="-342900"/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w/11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multiple choice (10 questions, 1pt each + 11</a:t>
            </a:r>
            <a:r>
              <a:rPr lang="en-US" sz="1800" baseline="30000" dirty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question = 3 points extra credit)</a:t>
            </a:r>
          </a:p>
          <a:p>
            <a:pPr marL="635000" lvl="1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The 11</a:t>
            </a:r>
            <a:r>
              <a:rPr lang="en-US" sz="1800" baseline="30000" dirty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question varied (25 each: easy, moderate, difficult, or impossible to solve)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461264" indent="-342900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End of class: POST-quiz</a:t>
            </a:r>
          </a:p>
          <a:p>
            <a:pPr marL="461264" indent="-342900"/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After collecting quiz, REPEATED the pulse and anxiety collection</a:t>
            </a:r>
          </a:p>
          <a:p>
            <a:pPr marL="461264" indent="-342900"/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Ihno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explained the quiz would be graded (not 11</a:t>
            </a:r>
            <a:r>
              <a:rPr lang="en-US" sz="1800" baseline="30000" dirty="0">
                <a:latin typeface="Consolas" charset="0"/>
                <a:ea typeface="Consolas" charset="0"/>
                <a:cs typeface="Consolas" charset="0"/>
              </a:rPr>
              <a:t>th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question) and returned, but would NOT count towards their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grade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541</Words>
  <Application>Microsoft Macintosh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Consolas</vt:lpstr>
      <vt:lpstr>Tw Cen MT</vt:lpstr>
      <vt:lpstr>Wingdings</vt:lpstr>
      <vt:lpstr>Wingdings 3</vt:lpstr>
      <vt:lpstr>Arial</vt:lpstr>
      <vt:lpstr>Office Theme</vt:lpstr>
      <vt:lpstr>Cohen Textbook Intro</vt:lpstr>
      <vt:lpstr>“A-B-C” format</vt:lpstr>
      <vt:lpstr>PowerPoint Presentation</vt:lpstr>
      <vt:lpstr>Appendixes</vt:lpstr>
      <vt:lpstr>Ihno’s (Eee-know) experiment </vt:lpstr>
      <vt:lpstr>Ihno’s (Eee-know) experiment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Style</dc:title>
  <dc:creator>Sarah Schwartz</dc:creator>
  <cp:lastModifiedBy>Tyson Barrett</cp:lastModifiedBy>
  <cp:revision>29</cp:revision>
  <cp:lastPrinted>2017-12-30T05:15:04Z</cp:lastPrinted>
  <dcterms:created xsi:type="dcterms:W3CDTF">2015-06-29T06:54:47Z</dcterms:created>
  <dcterms:modified xsi:type="dcterms:W3CDTF">2017-12-30T05:15:38Z</dcterms:modified>
</cp:coreProperties>
</file>