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7" r:id="rId2"/>
    <p:sldId id="275" r:id="rId3"/>
    <p:sldId id="258" r:id="rId4"/>
    <p:sldId id="270" r:id="rId5"/>
    <p:sldId id="269" r:id="rId6"/>
    <p:sldId id="260" r:id="rId7"/>
    <p:sldId id="271" r:id="rId8"/>
    <p:sldId id="272" r:id="rId9"/>
    <p:sldId id="263" r:id="rId10"/>
    <p:sldId id="261" r:id="rId11"/>
    <p:sldId id="27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81973"/>
  </p:normalViewPr>
  <p:slideViewPr>
    <p:cSldViewPr snapToGrid="0">
      <p:cViewPr varScale="1">
        <p:scale>
          <a:sx n="104" d="100"/>
          <a:sy n="104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8E79-D2C6-4452-BD4A-31BFBDD3CF1E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0CC9-A748-4EB9-B620-ED0813D5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900" b="0" i="1" cap="none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𝜂</m:t>
                        </m:r>
                      </m:e>
                      <m:sup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cap="none" dirty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900" b="0" i="1" cap="none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𝑟</m:t>
                        </m:r>
                      </m:e>
                      <m:sub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𝑝𝑏</m:t>
                        </m:r>
                      </m:sub>
                      <m:sup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4000" i="1" cap="none" baseline="-25000" dirty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600" cap="none" dirty="0">
                    <a:latin typeface="Verdana" charset="0"/>
                    <a:ea typeface="Verdana" charset="0"/>
                    <a:cs typeface="Verdana" charset="0"/>
                  </a:rPr>
                  <a:t>association between grouping variable (IV) and continuous DV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Ranges from 0 to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With only 2 groups, </a:t>
                </a:r>
              </a:p>
              <a:p>
                <a:pPr lvl="1">
                  <a:buNone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	results are same</a:t>
                </a:r>
                <a:endParaRPr lang="en-US" sz="2400" cap="none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𝜂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^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2</a:t>
                </a:r>
                <a:r>
                  <a:rPr lang="en-US" altLang="en-US" sz="2800" cap="none" dirty="0" smtClean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𝑟_𝑝𝑏^2</a:t>
                </a:r>
                <a:r>
                  <a:rPr lang="en-US" altLang="en-US" sz="4000" i="1" cap="none" baseline="-25000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600" cap="none" dirty="0" smtClean="0">
                    <a:latin typeface="Verdana" charset="0"/>
                    <a:ea typeface="Verdana" charset="0"/>
                    <a:cs typeface="Verdana" charset="0"/>
                  </a:rPr>
                  <a:t>association </a:t>
                </a:r>
                <a:r>
                  <a:rPr lang="en-US" altLang="en-US" sz="2600" cap="none" dirty="0">
                    <a:latin typeface="Verdana" charset="0"/>
                    <a:ea typeface="Verdana" charset="0"/>
                    <a:cs typeface="Verdana" charset="0"/>
                  </a:rPr>
                  <a:t>between grouping variable (IV) and continuous DV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Ranges from 0 to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With only 2 groups, </a:t>
                </a:r>
              </a:p>
              <a:p>
                <a:pPr lvl="1">
                  <a:buNone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	results are </a:t>
                </a:r>
                <a:r>
                  <a:rPr lang="en-US" altLang="en-US" sz="2400" cap="none" dirty="0" smtClean="0">
                    <a:latin typeface="Verdana" charset="0"/>
                    <a:ea typeface="Verdana" charset="0"/>
                    <a:cs typeface="Verdana" charset="0"/>
                  </a:rPr>
                  <a:t>same</a:t>
                </a:r>
                <a:endParaRPr lang="en-US" sz="2400" cap="none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standard deviation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b="1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en-US" sz="2400" b="1" i="1" u="sng" kern="1200" cap="none" dirty="0">
                  <a:solidFill>
                    <a:schemeClr val="tx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l-GR" altLang="en-US" sz="2000" i="1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δ</a:t>
                </a:r>
                <a:r>
                  <a:rPr lang="en-US" altLang="en-US" sz="2000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en-US" altLang="en-US" sz="2000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Power via Table A.3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i="1" kern="1200" cap="none" baseline="0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lang="en-US" altLang="en-US" sz="2000" i="1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 </a:t>
                </a:r>
                <a:r>
                  <a:rPr lang="en-US" altLang="en-US" sz="2000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= # cases in any one group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a priori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n-US" altLang="en-US" sz="2000" i="1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</a:t>
                </a:r>
                <a:r>
                  <a:rPr lang="en-US" altLang="en-US" sz="2000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per group necessary for specified power</a:t>
                </a:r>
              </a:p>
              <a:p>
                <a:endParaRPr lang="en-US" b="1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12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1200" b="1" i="1" smtClean="0">
                        <a:latin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12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2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Conservative approach: use smaller </a:t>
                </a:r>
                <a:r>
                  <a:rPr lang="en-US" altLang="en-US" sz="24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 previous formulae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Ineffective if </a:t>
                </a:r>
                <a:r>
                  <a:rPr lang="en-US" altLang="en-US" sz="20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s vastly different or small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Liberal approach: compute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harmonic (not arithmetic) mean</a:t>
                </a:r>
                <a:r>
                  <a:rPr lang="en-US" altLang="en-US" sz="2400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(the top equation)</a:t>
                </a:r>
                <a:endParaRPr lang="en-US" altLang="en-US" sz="24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Then, use the second.</a:t>
                </a:r>
                <a:endParaRPr lang="en-US" alt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 priori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Always plan for </a:t>
                </a:r>
                <a:r>
                  <a:rPr lang="en-US" altLang="en-US" sz="200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</a:t>
                </a: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Never throw out data just to make your </a:t>
                </a:r>
                <a:r>
                  <a:rPr lang="en-US" altLang="en-US" sz="20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 </a:t>
                </a: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equal!</a:t>
                </a:r>
                <a:endParaRPr lang="en-US" alt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b="1" dirty="0" smtClean="0"/>
                  <a:t>When </a:t>
                </a:r>
                <a:r>
                  <a:rPr lang="en-US" sz="2400" b="1" i="0" smtClean="0">
                    <a:latin typeface="Cambria Math" charset="0"/>
                  </a:rPr>
                  <a:t>𝒏_𝟏=𝒏_𝟐</a:t>
                </a:r>
                <a:endParaRPr lang="en-US" altLang="en-US" sz="2400" b="1" i="1" u="sng" kern="1200" cap="none" dirty="0" smtClean="0">
                  <a:solidFill>
                    <a:schemeClr val="tx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l-GR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δ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Power via Table A.3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i="1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= # cases in any one group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a priori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per group necessary for specified power</a:t>
                </a:r>
              </a:p>
              <a:p>
                <a:endParaRPr lang="en-US" b="1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 smtClean="0"/>
                  <a:t>When </a:t>
                </a:r>
                <a:r>
                  <a:rPr lang="en-US" sz="1200" b="1" i="0" smtClean="0">
                    <a:latin typeface="Cambria Math" charset="0"/>
                  </a:rPr>
                  <a:t>𝒏_𝟏≠𝒏_𝟐</a:t>
                </a:r>
                <a:endParaRPr lang="en-US" sz="12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Conservative approach: use smaller </a:t>
                </a:r>
                <a:r>
                  <a:rPr lang="en-US" altLang="en-US" sz="24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 previous formulae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Ineffective if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s vastly different or small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Liberal approach: compute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harmonic (not arithmetic) mean</a:t>
                </a: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(the top equation)</a:t>
                </a:r>
                <a:endParaRPr lang="en-US" altLang="en-US" sz="24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Then, use the second.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 priori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Always plan for </a:t>
                </a:r>
                <a:r>
                  <a:rPr lang="en-US" altLang="en-US" sz="2000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Never throw out data just to make your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equal!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E7F4-C063-4B70-B65F-E874E55BE4A2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E73-6B3B-4E54-9C34-48D517835F7C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BD06-DC55-473C-97EC-B50965FE2F29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EC92-884A-4CBB-8209-787E710CB356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1EEB-459F-420B-9A89-4DE1C1A04DF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7958-B875-402F-A478-E42DEA6F2D6E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DBA1-E5EF-4ACF-88A3-C962E2A83DD8}" type="datetime1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F940-B25D-4C80-A849-C78DF21ADCAE}" type="datetime1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2CA-4484-4468-B562-DA74E5B1620A}" type="datetime1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58B-F945-4DF5-9016-E4BC27E68D94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CDD2A1D-7AF2-4A20-800E-13E8529EFEBE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113B25-94DB-46CA-AE4F-175B5C7C4C7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4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ower.hhu.d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955" y="1571846"/>
            <a:ext cx="9019384" cy="2109199"/>
          </a:xfrm>
          <a:effectLst/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Chapter 8</a:t>
            </a:r>
            <a:br>
              <a:rPr lang="en-US" sz="54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</a:br>
            <a:r>
              <a:rPr lang="en-US" sz="54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Power &amp; Effect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447" y="4050640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 EDUC/PSY 6600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Cohen Chap 8 - Power &amp; Effect Size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33395"/>
          <a:stretch/>
        </p:blipFill>
        <p:spPr bwMode="auto">
          <a:xfrm>
            <a:off x="7572044" y="444001"/>
            <a:ext cx="4463715" cy="589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49" y="246409"/>
            <a:ext cx="9720072" cy="1499616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87" y="1548433"/>
            <a:ext cx="6704157" cy="486692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Non-centrality parameter is calculated by:</a:t>
            </a: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Since it’s assumed that the… </a:t>
            </a:r>
          </a:p>
          <a:p>
            <a:pPr lvl="1"/>
            <a:r>
              <a:rPr lang="en-US" alt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Variances are same in 2 groups</a:t>
            </a:r>
          </a:p>
          <a:p>
            <a:pPr lvl="1"/>
            <a:r>
              <a:rPr lang="en-US" altLang="en-US" sz="2400" i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N’</a:t>
            </a:r>
            <a:r>
              <a:rPr lang="en-US" alt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s are same in 2 groups</a:t>
            </a:r>
          </a:p>
          <a:p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...and since </a:t>
            </a:r>
            <a:r>
              <a:rPr lang="el-GR" altLang="en-US" sz="2800" i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σ</a:t>
            </a:r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 is </a:t>
            </a:r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often </a:t>
            </a:r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assumed to be 1…</a:t>
            </a:r>
            <a:endParaRPr lang="el-GR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  <a:cs typeface="Arial" panose="020B0604020202020204" pitchFamily="34" charset="0"/>
            </a:endParaRPr>
          </a:p>
          <a:p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…the equation is simplified…</a:t>
            </a:r>
          </a:p>
          <a:p>
            <a:endParaRPr lang="en-US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00" y="2283164"/>
            <a:ext cx="2451547" cy="165944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137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22" y="1794654"/>
            <a:ext cx="2248986" cy="1510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99" y="3566689"/>
            <a:ext cx="2593231" cy="160433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17" y="1804874"/>
            <a:ext cx="3461496" cy="15647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375" y="3610783"/>
            <a:ext cx="1981179" cy="140644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2846" y="702128"/>
                <a:ext cx="421993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46" y="702128"/>
                <a:ext cx="421993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6494" t="-1764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10996" y="732712"/>
                <a:ext cx="421993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996" y="732712"/>
                <a:ext cx="4219938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6494" t="-17518" b="-36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6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13" y="356616"/>
            <a:ext cx="9720072" cy="1499616"/>
          </a:xfrm>
        </p:spPr>
        <p:txBody>
          <a:bodyPr/>
          <a:lstStyle/>
          <a:p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G-Power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356616"/>
            <a:ext cx="5807528" cy="6290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813" y="1856232"/>
            <a:ext cx="507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at: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http://www.gpower.hhu.de/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5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057"/>
            <a:ext cx="9905998" cy="11788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Chap 8: section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46503"/>
            <a:ext cx="9905998" cy="4519336"/>
          </a:xfrm>
        </p:spPr>
        <p:txBody>
          <a:bodyPr>
            <a:noAutofit/>
          </a:bodyPr>
          <a:lstStyle/>
          <a:p>
            <a:r>
              <a:rPr lang="en-US" sz="2200" b="1" cap="none" dirty="0">
                <a:solidFill>
                  <a:srgbClr val="FFFF00"/>
                </a:solidFill>
              </a:rPr>
              <a:t>d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is just the number of standard deviations that separate two </a:t>
            </a:r>
            <a:r>
              <a:rPr lang="en-US" sz="2200" cap="none" dirty="0">
                <a:solidFill>
                  <a:srgbClr val="FFFF00"/>
                </a:solidFill>
              </a:rPr>
              <a:t>population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means</a:t>
            </a:r>
          </a:p>
          <a:p>
            <a:endParaRPr lang="en-US" sz="1000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200" b="1" i="1" cap="none" dirty="0">
                <a:solidFill>
                  <a:srgbClr val="FFFF00"/>
                </a:solidFill>
              </a:rPr>
              <a:t>g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is the number of standard deviations (based on pooling the sample variances and taking the square-root) separating the </a:t>
            </a:r>
            <a:r>
              <a:rPr lang="en-US" sz="2200" cap="none" dirty="0">
                <a:solidFill>
                  <a:srgbClr val="FFFF00"/>
                </a:solidFill>
              </a:rPr>
              <a:t>sample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means. </a:t>
            </a:r>
          </a:p>
          <a:p>
            <a:endParaRPr lang="en-US" sz="1000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connection between a calculated </a:t>
            </a:r>
            <a:r>
              <a:rPr lang="en-US" sz="2400" i="1" cap="none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and delta; </a:t>
            </a:r>
          </a:p>
          <a:p>
            <a:pPr lvl="1"/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large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t’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 are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associated with large deltas</a:t>
            </a:r>
          </a:p>
          <a:p>
            <a:pPr lvl="1"/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small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t’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with small deltas. </a:t>
            </a:r>
          </a:p>
          <a:p>
            <a:pPr lvl="1"/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Of course, the </a:t>
            </a:r>
            <a:r>
              <a:rPr lang="en-US" sz="2200" cap="none" dirty="0">
                <a:solidFill>
                  <a:srgbClr val="FFFF00"/>
                </a:solidFill>
              </a:rPr>
              <a:t>alternate hypothesis distribution 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shows that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can occasionally come out very differently from delta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40" y="926193"/>
            <a:ext cx="10213519" cy="500561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24"/>
              </a:spcBef>
              <a:buNone/>
            </a:pP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An estimate of </a:t>
            </a:r>
            <a:r>
              <a:rPr lang="en-US" sz="4000" b="1" i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power</a:t>
            </a: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 algn="ctr">
              <a:spcBef>
                <a:spcPts val="624"/>
              </a:spcBef>
              <a:buNone/>
            </a:pP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is only as good as </a:t>
            </a:r>
          </a:p>
          <a:p>
            <a:pPr marL="0" indent="0" algn="ctr">
              <a:spcBef>
                <a:spcPts val="624"/>
              </a:spcBef>
              <a:buNone/>
            </a:pP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the estimate of </a:t>
            </a:r>
            <a:r>
              <a:rPr lang="en-US" sz="4000" b="1" i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effect size </a:t>
            </a: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upon which it</a:t>
            </a:r>
          </a:p>
          <a:p>
            <a:pPr marL="0" indent="0" algn="ctr">
              <a:spcBef>
                <a:spcPts val="624"/>
              </a:spcBef>
              <a:buNone/>
            </a:pP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is based</a:t>
            </a:r>
          </a:p>
          <a:p>
            <a:pPr marL="0" indent="0">
              <a:lnSpc>
                <a:spcPct val="120000"/>
              </a:lnSpc>
              <a:spcBef>
                <a:spcPts val="624"/>
              </a:spcBef>
              <a:buNone/>
            </a:pPr>
            <a:endParaRPr lang="en-US" sz="2800" i="1" cap="none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624"/>
              </a:spcBef>
              <a:buNone/>
            </a:pPr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</a:rPr>
              <a:t>…BUT determining the effect size is usually </a:t>
            </a:r>
          </a:p>
          <a:p>
            <a:pPr marL="0" indent="0" algn="ctr">
              <a:lnSpc>
                <a:spcPct val="120000"/>
              </a:lnSpc>
              <a:spcBef>
                <a:spcPts val="624"/>
              </a:spcBef>
              <a:buNone/>
            </a:pPr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</a:rPr>
              <a:t>the purpose (or should be) of the experiment.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0585" y="1317039"/>
            <a:ext cx="9694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Cohen (1994): “Next, I have learned and taught that the primary product of research inquiry is one or more measures of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effect size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not </a:t>
            </a:r>
            <a:r>
              <a:rPr lang="en-US" sz="2800" b="1" i="1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values.” (p. 1310).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Abelson (1995): “However, as social scientists move gradually away from reliance on single studies and obsession with null hypothesis testing, effect size measures will become more and more popular” (p. 47).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1" y="1152916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Consolas" charset="0"/>
                <a:ea typeface="Consolas" charset="0"/>
                <a:cs typeface="Consolas" charset="0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87968" y="5056524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1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04" y="338871"/>
            <a:ext cx="9720072" cy="1499616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Types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47" y="1632258"/>
            <a:ext cx="3970599" cy="4616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cap="non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we conduct a hypothesis test, </a:t>
            </a:r>
          </a:p>
          <a:p>
            <a:pPr marL="0" indent="0" algn="ctr">
              <a:buNone/>
            </a:pPr>
            <a:r>
              <a:rPr lang="en-US" sz="2400" cap="non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wither reject or fail to reject the Null Hypothesis.  </a:t>
            </a:r>
          </a:p>
          <a:p>
            <a:pPr marL="0" indent="0" algn="ctr">
              <a:buNone/>
            </a:pPr>
            <a:r>
              <a:rPr lang="en-US" sz="2400" cap="non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 decision usually causes four outcomes: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44815" y="772815"/>
            <a:ext cx="5970148" cy="5244527"/>
            <a:chOff x="5344815" y="772815"/>
            <a:chExt cx="5970148" cy="5244527"/>
          </a:xfrm>
        </p:grpSpPr>
        <p:sp>
          <p:nvSpPr>
            <p:cNvPr id="4" name="Rectangle 3"/>
            <p:cNvSpPr/>
            <p:nvPr/>
          </p:nvSpPr>
          <p:spPr>
            <a:xfrm>
              <a:off x="5344815" y="772815"/>
              <a:ext cx="5970148" cy="52445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mage result for choosing alpha type I error  comi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406" y="866542"/>
              <a:ext cx="5808738" cy="508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43607" y="2605991"/>
                <a:ext cx="859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5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07" y="2605991"/>
                <a:ext cx="85916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29889" y="4598270"/>
                <a:ext cx="859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5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89" y="4598270"/>
                <a:ext cx="85916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52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8 - Power &amp; Effect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0405" y="2171063"/>
                <a:ext cx="10007234" cy="27392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u="sng" dirty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Power = </a:t>
                </a:r>
                <a14:m>
                  <m:oMath xmlns:m="http://schemas.openxmlformats.org/officeDocument/2006/math">
                    <m:r>
                      <a:rPr lang="en-US" sz="4400" b="0" i="1" u="sng" smtClean="0">
                        <a:solidFill>
                          <a:schemeClr val="tx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1 −</m:t>
                    </m:r>
                    <m:r>
                      <a:rPr lang="en-US" sz="4400" b="0" i="1" u="sng" smtClean="0">
                        <a:solidFill>
                          <a:schemeClr val="tx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𝛽</m:t>
                    </m:r>
                  </m:oMath>
                </a14:m>
                <a:endParaRPr lang="en-US" sz="4400" u="sng" dirty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endParaRPr lang="en-US" sz="1600" u="sng" dirty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3600" dirty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“the probability of </a:t>
                </a:r>
              </a:p>
              <a:p>
                <a:pPr algn="ctr"/>
                <a:r>
                  <a:rPr lang="en-US" sz="3600" dirty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correctly rejecting </a:t>
                </a:r>
              </a:p>
              <a:p>
                <a:pPr algn="ctr"/>
                <a:r>
                  <a:rPr lang="en-US" sz="3600" dirty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 false null hypothesis.”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05" y="2171063"/>
                <a:ext cx="10007234" cy="2739211"/>
              </a:xfrm>
              <a:prstGeom prst="rect">
                <a:avLst/>
              </a:prstGeom>
              <a:blipFill>
                <a:blip r:embed="rId2"/>
                <a:stretch>
                  <a:fillRect t="-4454" b="-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Types of Errors</a:t>
            </a:r>
            <a:endParaRPr lang="en-US" cap="none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4ED43F5-ADB9-2949-98F4-5FBDDD1BEA4A}"/>
              </a:ext>
            </a:extLst>
          </p:cNvPr>
          <p:cNvSpPr/>
          <p:nvPr/>
        </p:nvSpPr>
        <p:spPr>
          <a:xfrm>
            <a:off x="6273855" y="1721322"/>
            <a:ext cx="5486400" cy="45967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F93D49-1F51-FE4D-9465-5E6975BC09AC}"/>
              </a:ext>
            </a:extLst>
          </p:cNvPr>
          <p:cNvSpPr/>
          <p:nvPr/>
        </p:nvSpPr>
        <p:spPr>
          <a:xfrm>
            <a:off x="431747" y="1759794"/>
            <a:ext cx="5486400" cy="45967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8508" y="501493"/>
            <a:ext cx="9694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Some background on power, effect size, p-values, and test statistics: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10145-26EC-6149-B7AD-6B2942239A76}"/>
              </a:ext>
            </a:extLst>
          </p:cNvPr>
          <p:cNvSpPr txBox="1"/>
          <p:nvPr/>
        </p:nvSpPr>
        <p:spPr>
          <a:xfrm>
            <a:off x="955289" y="2912275"/>
            <a:ext cx="3097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Power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(given expected effect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size, alpha, 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E2199-A7DE-0049-8538-A69023912743}"/>
              </a:ext>
            </a:extLst>
          </p:cNvPr>
          <p:cNvSpPr txBox="1"/>
          <p:nvPr/>
        </p:nvSpPr>
        <p:spPr>
          <a:xfrm>
            <a:off x="2233022" y="19116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Calculated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31F1B-184A-474B-918D-FCE9E0AE8EB6}"/>
              </a:ext>
            </a:extLst>
          </p:cNvPr>
          <p:cNvSpPr txBox="1"/>
          <p:nvPr/>
        </p:nvSpPr>
        <p:spPr>
          <a:xfrm>
            <a:off x="8279815" y="185563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Observed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A26AF7-2807-2742-A3FA-B7E2B62DE7FC}"/>
              </a:ext>
            </a:extLst>
          </p:cNvPr>
          <p:cNvSpPr txBox="1"/>
          <p:nvPr/>
        </p:nvSpPr>
        <p:spPr>
          <a:xfrm>
            <a:off x="1762343" y="227168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Before collecting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06A16-E52B-E24B-AD92-1915877CAA2B}"/>
              </a:ext>
            </a:extLst>
          </p:cNvPr>
          <p:cNvSpPr txBox="1"/>
          <p:nvPr/>
        </p:nvSpPr>
        <p:spPr>
          <a:xfrm>
            <a:off x="7248743" y="2266942"/>
            <a:ext cx="355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After collecting and analyzing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E74D2-56F6-7743-A275-3C5C6F0630E8}"/>
              </a:ext>
            </a:extLst>
          </p:cNvPr>
          <p:cNvSpPr txBox="1"/>
          <p:nvPr/>
        </p:nvSpPr>
        <p:spPr>
          <a:xfrm>
            <a:off x="3464400" y="3785357"/>
            <a:ext cx="2464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P-value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(the alpha level,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usually .05)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6BA7E-D433-5146-A91C-F34D9172C15F}"/>
              </a:ext>
            </a:extLst>
          </p:cNvPr>
          <p:cNvSpPr txBox="1"/>
          <p:nvPr/>
        </p:nvSpPr>
        <p:spPr>
          <a:xfrm>
            <a:off x="589368" y="4090878"/>
            <a:ext cx="2717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Effect Size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(how big you expect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effect to be)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7A791B-C8B0-7141-93B2-6C37FAE524DD}"/>
              </a:ext>
            </a:extLst>
          </p:cNvPr>
          <p:cNvSpPr txBox="1"/>
          <p:nvPr/>
        </p:nvSpPr>
        <p:spPr>
          <a:xfrm>
            <a:off x="1952298" y="5342320"/>
            <a:ext cx="25907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 Statistic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(the cut-off point)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5BCFD8-C68D-6A40-9182-9697678EDBDA}"/>
              </a:ext>
            </a:extLst>
          </p:cNvPr>
          <p:cNvSpPr txBox="1"/>
          <p:nvPr/>
        </p:nvSpPr>
        <p:spPr>
          <a:xfrm>
            <a:off x="6416527" y="3031456"/>
            <a:ext cx="36038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Power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(did you get significance?)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C0FBC9-E779-B34E-A72D-41FA0D5A4D94}"/>
              </a:ext>
            </a:extLst>
          </p:cNvPr>
          <p:cNvSpPr txBox="1"/>
          <p:nvPr/>
        </p:nvSpPr>
        <p:spPr>
          <a:xfrm>
            <a:off x="9957981" y="3685621"/>
            <a:ext cx="1957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P-value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(the observed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p-value)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977B26-479A-104B-8FE2-42333C5137FC}"/>
              </a:ext>
            </a:extLst>
          </p:cNvPr>
          <p:cNvSpPr txBox="1"/>
          <p:nvPr/>
        </p:nvSpPr>
        <p:spPr>
          <a:xfrm>
            <a:off x="6461048" y="3965985"/>
            <a:ext cx="2590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Effect Size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(how big the effect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was in your sample)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24DE84-4144-AE47-993D-58DD0DDC8EC0}"/>
              </a:ext>
            </a:extLst>
          </p:cNvPr>
          <p:cNvSpPr txBox="1"/>
          <p:nvPr/>
        </p:nvSpPr>
        <p:spPr>
          <a:xfrm>
            <a:off x="8352719" y="4881000"/>
            <a:ext cx="259077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 Statistic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(the observed test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statistic from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16362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2" y="1998563"/>
            <a:ext cx="5816981" cy="1322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98" y="1998563"/>
            <a:ext cx="4705731" cy="1326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image.slidesharecdn.com/week8errorandpower-090717125716-phpapp01/95/error-and-power-12-728.jpg?cb=124783606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5" b="30964"/>
          <a:stretch/>
        </p:blipFill>
        <p:spPr bwMode="auto">
          <a:xfrm>
            <a:off x="2286287" y="3829929"/>
            <a:ext cx="7736306" cy="22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  <a:endParaRPr lang="en-US" sz="4000" cap="none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7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55" y="2002732"/>
            <a:ext cx="5816981" cy="1322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8279"/>
              </p:ext>
            </p:extLst>
          </p:nvPr>
        </p:nvGraphicFramePr>
        <p:xfrm>
          <a:off x="2691850" y="3961263"/>
          <a:ext cx="6465590" cy="231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2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Cohen’s 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Interpretation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.2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</p:spTree>
    <p:extLst>
      <p:ext uri="{BB962C8B-B14F-4D97-AF65-F5344CB8AC3E}">
        <p14:creationId xmlns:p14="http://schemas.microsoft.com/office/powerpoint/2010/main" val="74426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74" y="1803326"/>
            <a:ext cx="4705731" cy="1326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351117" y="3431192"/>
                <a:ext cx="9606643" cy="3248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𝜂</m:t>
                        </m:r>
                      </m:e>
                      <m:sup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6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 (eta squared)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𝑟</m:t>
                        </m:r>
                      </m:e>
                      <m:sub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𝑝𝑏</m:t>
                        </m:r>
                      </m:sub>
                      <m:sup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4800" i="1" baseline="-250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 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>
                    <a:solidFill>
                      <a:srgbClr val="FFFF00"/>
                    </a:solidFill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association</a:t>
                </a:r>
                <a:r>
                  <a:rPr lang="en-US" altLang="en-US" sz="32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 between grouping variable (IV) and continuous DV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Ranges from 0 to 1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With only 2 groups, results are same</a:t>
                </a:r>
                <a:endParaRPr lang="en-US" sz="3200" dirty="0">
                  <a:latin typeface="Consolas" panose="020B0609020204030204" pitchFamily="49" charset="0"/>
                  <a:ea typeface="Verdana" charset="0"/>
                  <a:cs typeface="Consolas" panose="020B0609020204030204" pitchFamily="49" charset="0"/>
                </a:endParaRPr>
              </a:p>
              <a:p>
                <a:endParaRPr lang="en-US" sz="2400" dirty="0">
                  <a:latin typeface="Consolas" panose="020B0609020204030204" pitchFamily="49" charset="0"/>
                  <a:ea typeface="Verdana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17" y="3431192"/>
                <a:ext cx="9606643" cy="3248646"/>
              </a:xfrm>
              <a:prstGeom prst="rect">
                <a:avLst/>
              </a:prstGeom>
              <a:blipFill>
                <a:blip r:embed="rId4"/>
                <a:stretch>
                  <a:fillRect l="-923"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</p:spTree>
    <p:extLst>
      <p:ext uri="{BB962C8B-B14F-4D97-AF65-F5344CB8AC3E}">
        <p14:creationId xmlns:p14="http://schemas.microsoft.com/office/powerpoint/2010/main" val="144625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59" y="296458"/>
            <a:ext cx="9720072" cy="1499616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What affects power?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83" y="1467131"/>
            <a:ext cx="4871835" cy="511823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Sample Size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Larger sample = more power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Effect Size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Larger Effect size = more power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Alpha Level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Higher Alphas = more power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Directionality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One tail  = more power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://image.slidesharecdn.com/typeitypeiipowereffectsizelivepresentation-100217011530-phpapp01/95/type-i-type-ii-power-effect-size-live-presentation-13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19" y="1467131"/>
            <a:ext cx="6131606" cy="45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5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963</TotalTime>
  <Words>673</Words>
  <Application>Microsoft Macintosh PowerPoint</Application>
  <PresentationFormat>Widescreen</PresentationFormat>
  <Paragraphs>145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Consolas</vt:lpstr>
      <vt:lpstr>Courier New</vt:lpstr>
      <vt:lpstr>Times New Roman</vt:lpstr>
      <vt:lpstr>Verdana</vt:lpstr>
      <vt:lpstr>Wingdings</vt:lpstr>
      <vt:lpstr>Mesh</vt:lpstr>
      <vt:lpstr>Chapter 8 Power &amp; Effect Size</vt:lpstr>
      <vt:lpstr>PowerPoint Presentation</vt:lpstr>
      <vt:lpstr>Types of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affects power?</vt:lpstr>
      <vt:lpstr>Power Analysis</vt:lpstr>
      <vt:lpstr>PowerPoint Presentation</vt:lpstr>
      <vt:lpstr>G-Power</vt:lpstr>
      <vt:lpstr>Chap 8: section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5. Hypothesis Tests</dc:title>
  <dc:creator>Sarah Schwartz</dc:creator>
  <cp:lastModifiedBy>Tyson Barrett</cp:lastModifiedBy>
  <cp:revision>56</cp:revision>
  <cp:lastPrinted>2018-02-12T07:43:56Z</cp:lastPrinted>
  <dcterms:created xsi:type="dcterms:W3CDTF">2015-07-08T08:07:38Z</dcterms:created>
  <dcterms:modified xsi:type="dcterms:W3CDTF">2019-10-02T20:48:36Z</dcterms:modified>
</cp:coreProperties>
</file>