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7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9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0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BB5C-C6B9-F74E-AF77-CD59E4892A9A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56F2-20A0-534E-8446-A1AC208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927907" y="804184"/>
            <a:ext cx="7264093" cy="32764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Median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46304" lvl="3" indent="0">
              <a:spcAft>
                <a:spcPts val="800"/>
              </a:spcAft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  <a:r>
              <a:rPr lang="en-US" sz="1800" baseline="300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percentile, APA: “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Mdn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46304" lvl="3" indent="0">
              <a:spcAft>
                <a:spcPts val="800"/>
              </a:spcAft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“Middle” value, when ordered/ranked in increasing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order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46304" lvl="3" indent="0">
              <a:spcAft>
                <a:spcPts val="800"/>
              </a:spcAft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ODD #: middle value</a:t>
            </a:r>
          </a:p>
          <a:p>
            <a:pPr marL="146304" lvl="3" indent="0">
              <a:spcAft>
                <a:spcPts val="800"/>
              </a:spcAft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 #: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of 2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46304" lvl="3" indent="0">
              <a:spcAft>
                <a:spcPts val="800"/>
              </a:spcAft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Half the values are above, and half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below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46304" lvl="3" indent="0">
              <a:spcAft>
                <a:spcPts val="800"/>
              </a:spcAft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Easy for a computer to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46304" lvl="3" indent="0">
              <a:spcAft>
                <a:spcPts val="800"/>
              </a:spcAft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RESISTANT: NOT influenced by a few extreme values or outliers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804184"/>
                <a:ext cx="4837700" cy="53646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Mean</a:t>
                </a:r>
                <a:endParaRPr lang="en-US" sz="100" dirty="0" smtClean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spcAft>
                    <a:spcPts val="800"/>
                  </a:spcAft>
                  <a:buNone/>
                </a:pP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“</a:t>
                </a:r>
                <a:r>
                  <a:rPr lang="en-US" sz="1800" i="1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Arithmetic </a:t>
                </a:r>
                <a:r>
                  <a:rPr lang="en-US" sz="1800" i="1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Average</a:t>
                </a: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” = add them all up </a:t>
                </a: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and </a:t>
                </a: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divide </a:t>
                </a: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by the </a:t>
                </a: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count</a:t>
                </a:r>
                <a:endParaRPr lang="en-US" sz="1800" dirty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spcAft>
                    <a:spcPts val="800"/>
                  </a:spcAft>
                  <a:buNone/>
                </a:pP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Not </a:t>
                </a: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resistant: easily influenced by extreme values or </a:t>
                </a: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outliers</a:t>
                </a:r>
                <a:endParaRPr lang="en-US" sz="1800" dirty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spcAft>
                    <a:spcPts val="800"/>
                  </a:spcAft>
                  <a:buNone/>
                </a:pP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Can do a “trimmed” mean (leave off the most extreme values, like 1% or 5</a:t>
                </a:r>
                <a:r>
                  <a:rPr 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%)</a:t>
                </a:r>
              </a:p>
              <a:p>
                <a:pPr marL="146304" lvl="3" indent="0">
                  <a:spcAft>
                    <a:spcPts val="800"/>
                  </a:spcAft>
                  <a:buNone/>
                </a:pPr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In a </a:t>
                </a:r>
                <a:r>
                  <a:rPr lang="en-US" sz="1800" b="1" u="sng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POPULATION</a:t>
                </a: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: “Mu” (µ)</a:t>
                </a:r>
              </a:p>
              <a:p>
                <a:pPr marL="146304" lvl="3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m:t>𝜇</m:t>
                      </m:r>
                      <m:r>
                        <a:rPr lang="en-US" sz="18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onsolas" charset="0"/>
                                  <a:ea typeface="Consolas" charset="0"/>
                                  <a:cs typeface="Consolas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onsolas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onsolas" charset="0"/>
                                      <a:ea typeface="Consolas" charset="0"/>
                                      <a:cs typeface="Consolas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onsolas" charset="0"/>
                                      <a:ea typeface="Consolas" charset="0"/>
                                      <a:cs typeface="Consolas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spcAft>
                    <a:spcPts val="800"/>
                  </a:spcAft>
                  <a:buNone/>
                </a:pPr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In a </a:t>
                </a:r>
                <a:r>
                  <a:rPr lang="en-US" sz="1800" b="1" u="sng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SAMPLE</a:t>
                </a: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: “X-bar”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onsolas" charset="0"/>
                            <a:ea typeface="Consolas" charset="0"/>
                            <a:cs typeface="Consolas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onsolas" charset="0"/>
                            <a:ea typeface="Consolas" charset="0"/>
                            <a:cs typeface="Consolas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) but APA uses “M” for abbreviation</a:t>
                </a:r>
              </a:p>
              <a:p>
                <a:pPr marL="146304" lvl="3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m:t>𝑋</m:t>
                          </m:r>
                        </m:e>
                      </m:acc>
                      <m:r>
                        <a:rPr lang="en-US" sz="18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onsolas" charset="0"/>
                                  <a:ea typeface="Consolas" charset="0"/>
                                  <a:cs typeface="Consolas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onsolas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onsolas" charset="0"/>
                                      <a:ea typeface="Consolas" charset="0"/>
                                      <a:cs typeface="Consolas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onsolas" charset="0"/>
                                      <a:ea typeface="Consolas" charset="0"/>
                                      <a:cs typeface="Consolas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4184"/>
                <a:ext cx="4837700" cy="5364605"/>
              </a:xfrm>
              <a:prstGeom prst="rect">
                <a:avLst/>
              </a:prstGeom>
              <a:blipFill rotWithShape="0">
                <a:blip r:embed="rId2"/>
                <a:stretch>
                  <a:fillRect t="-1016"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4927907" y="4180420"/>
            <a:ext cx="7264093" cy="1988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Mode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46304" lvl="3" algn="l">
              <a:spcAft>
                <a:spcPts val="500"/>
              </a:spcAft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Most common value, largest frequency, highest peak</a:t>
            </a:r>
          </a:p>
          <a:p>
            <a:pPr marL="146304" lvl="3" algn="l">
              <a:spcAft>
                <a:spcPts val="500"/>
              </a:spcAft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Non-uniqueness - can have more than one mode</a:t>
            </a:r>
          </a:p>
          <a:p>
            <a:pPr marL="146304" lvl="3" algn="l">
              <a:spcAft>
                <a:spcPts val="500"/>
              </a:spcAft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Doesn’t always represent the ‘center’</a:t>
            </a:r>
          </a:p>
          <a:p>
            <a:pPr marL="146304" lvl="3" algn="l">
              <a:spcAft>
                <a:spcPts val="500"/>
              </a:spcAft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 NOT usually use, other than descriptively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Consolas</vt:lpstr>
      <vt:lpstr>Tw Cen MT</vt:lpstr>
      <vt:lpstr>Wingdings 3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3</cp:revision>
  <dcterms:created xsi:type="dcterms:W3CDTF">2017-12-31T07:58:29Z</dcterms:created>
  <dcterms:modified xsi:type="dcterms:W3CDTF">2017-12-31T08:17:27Z</dcterms:modified>
</cp:coreProperties>
</file>