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3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E22-6CB4-4E73-8A45-EC85B794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0E78-8A4E-4E96-9582-29D55282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BA34-086D-49B5-9827-8368D751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AE6-4BF2-42A5-843A-2B120CDC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2BAD-FC97-4F7F-8DB0-2D051EF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1BC-F389-48E2-BC3A-A7B4766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1035-2389-4B75-BE6E-392261FD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B8F7-07F8-48EF-9FBC-7B123DCF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3A9-560B-4476-864A-0D765F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11E-B6B3-4BC2-AC57-A9BF81E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900E-C940-4C0E-9012-18BF0939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A106-3924-495A-94F4-03E355E7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E0BB-9E4C-4D0A-9C49-381BC1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410F-7A5D-43FB-9A18-A839D40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B7D-652B-428A-8A02-6CF7E932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44-4B35-4054-B4E3-A5AB354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D1C-CD2E-40D9-B4FE-6BBAAB34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A31-537C-4753-BC4E-E6E72D1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943-B0BF-4088-8651-E18888F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FCB-B198-4691-8BCB-0A616F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132-C1E0-4246-A70E-AD75ADDD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3AC2-9C78-42D3-BAF6-33345D54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83C6-BD08-4FEF-9214-7216AD3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E55-A0C6-41A7-A3CA-FBC462B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7D7-5E16-428D-8AF7-7FC6DBB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D0C-28A6-47EA-A12B-11BA8ADC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BB-ED37-4038-AE6B-056DEADC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78471-3894-4D14-B5DE-B087E2D9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D50A-43CF-4BA6-8C83-2B2E9BE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2484-48E6-4940-953C-C40E35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26B9-10D3-42DC-B14A-4940FC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8AA-5B85-495A-A238-F95B079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0C75-5DFF-4A83-B0AB-13FE903B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652-9F2F-4A78-AC03-D4A4D109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C4B3-2E41-4DDA-BABA-EBE9B8D9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C481-D175-4112-8297-3BC1142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A701F-E257-413E-BDCE-0386D68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8EA20-0C9F-42C2-8482-2EDE416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E2C4-8AA3-4A57-ABED-71FF412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B2EE-5FDB-4036-8E13-8D0CFC5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2F1E-CBEF-4C78-94CA-6646D3C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27A-BC52-446F-B1AA-23C7CA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059A-F56D-472F-9B22-1A1B2F1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2E70-4E36-4059-B1D9-542083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1732-FB08-4AD7-83B1-8A1D2F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E01F-28BE-4E1C-BAD2-09976A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0B1-5A5E-4697-A4EF-651FFCE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95B0-934B-428B-A788-519AD334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1C59-DFBA-4DE2-82AB-E5D31CB8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FCD1D-5DC0-4941-B8BB-FD51F27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4CBD-7EEE-45FB-8889-C58FA08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94E4-10CF-4EDC-AA06-466C0080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AFE-1C04-468F-B988-C648394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8202-9C02-4416-890A-B3DCF7FA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8948-81CF-448E-BF4E-F83FF6FC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8EF4-49BA-49D2-B405-B63CAD0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AE2-E155-492C-AB67-FF22B1A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A86D-8F5D-4B68-A5D1-37E36AE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E104-1C87-4534-9D2B-6F1AC5F0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4C7-C6EC-4709-B37D-8276455A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673C-97A7-45D2-8BC7-A0E41A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B533-FB26-48F6-B7DE-564E70F5F3BA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4B2-5F3E-40EE-9952-A1742838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6D29-AB75-4F36-A503-F9AFC065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39205" y="3548227"/>
                <a:ext cx="3702864" cy="935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/>
                  <a:t>1.  Best estimate</a:t>
                </a:r>
                <a:endParaRPr lang="en-US" b="0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05" y="3548227"/>
                <a:ext cx="3702864" cy="935577"/>
              </a:xfrm>
              <a:prstGeom prst="rect">
                <a:avLst/>
              </a:prstGeom>
              <a:blipFill>
                <a:blip r:embed="rId2"/>
                <a:stretch>
                  <a:fillRect t="-3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469176" y="3548226"/>
            <a:ext cx="41925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2. Critical Value</a:t>
            </a:r>
          </a:p>
          <a:p>
            <a:pPr algn="ctr"/>
            <a:r>
              <a:rPr lang="en-US" dirty="0" err="1">
                <a:solidFill>
                  <a:srgbClr val="CC0099"/>
                </a:solidFill>
              </a:rPr>
              <a:t>df</a:t>
            </a:r>
            <a:r>
              <a:rPr lang="en-US" dirty="0">
                <a:solidFill>
                  <a:srgbClr val="CC0099"/>
                </a:solidFill>
              </a:rPr>
              <a:t> = n – 1 = 10 – 1 = 9</a:t>
            </a:r>
          </a:p>
          <a:p>
            <a:pPr algn="ctr"/>
            <a:r>
              <a:rPr lang="en-US" dirty="0">
                <a:solidFill>
                  <a:srgbClr val="CC0099"/>
                </a:solidFill>
                <a:sym typeface="Wingdings" panose="05000000000000000000" pitchFamily="2" charset="2"/>
              </a:rPr>
              <a:t>Always use TWO tails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CC0099"/>
                </a:solidFill>
                <a:sym typeface="Wingdings" panose="05000000000000000000" pitchFamily="2" charset="2"/>
              </a:rPr>
              <a:t>Critical t = 2.262</a:t>
            </a:r>
            <a:endParaRPr lang="en-US" dirty="0">
              <a:solidFill>
                <a:srgbClr val="CC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793661" y="3505844"/>
                <a:ext cx="4258776" cy="1531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u="sng" dirty="0"/>
                  <a:t>3.  Standard Error for the Estimate</a:t>
                </a:r>
              </a:p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Sample standard deviation, S = 4.25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𝑠𝑎𝑚𝑝𝑙𝑒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4.25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=1.34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  <a:p>
                <a:pPr algn="ctr"/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661" y="3505844"/>
                <a:ext cx="4258776" cy="1531958"/>
              </a:xfrm>
              <a:prstGeom prst="rect">
                <a:avLst/>
              </a:prstGeom>
              <a:blipFill>
                <a:blip r:embed="rId3"/>
                <a:stretch>
                  <a:fillRect t="-1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419540" y="5002516"/>
                <a:ext cx="25353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i="0" u="sng" dirty="0" smtClean="0"/>
                        <m:t>4</m:t>
                      </m:r>
                      <m:r>
                        <m:rPr>
                          <m:nor/>
                        </m:rPr>
                        <a:rPr lang="en-US" sz="2000" b="1" u="sng" dirty="0"/>
                        <m:t>.</m:t>
                      </m:r>
                      <m:r>
                        <m:rPr>
                          <m:nor/>
                        </m:rPr>
                        <a:rPr lang="en-US" sz="2000" b="1" i="0" u="sng" dirty="0" smtClean="0"/>
                        <m:t> </m:t>
                      </m:r>
                      <m:r>
                        <m:rPr>
                          <m:nor/>
                        </m:rPr>
                        <a:rPr lang="en-US" sz="2000" b="1" i="0" u="sng" dirty="0" smtClean="0"/>
                        <m:t>Put</m:t>
                      </m:r>
                      <m:r>
                        <m:rPr>
                          <m:nor/>
                        </m:rPr>
                        <a:rPr lang="en-US" sz="2000" b="1" i="0" u="sng" dirty="0" smtClean="0"/>
                        <m:t> </m:t>
                      </m:r>
                      <m:r>
                        <m:rPr>
                          <m:nor/>
                        </m:rPr>
                        <a:rPr lang="en-US" sz="2000" b="1" i="0" u="sng" dirty="0" smtClean="0"/>
                        <m:t>it</m:t>
                      </m:r>
                      <m:r>
                        <m:rPr>
                          <m:nor/>
                        </m:rPr>
                        <a:rPr lang="en-US" sz="2000" b="1" i="0" u="sng" dirty="0" smtClean="0"/>
                        <m:t> </m:t>
                      </m:r>
                      <m:r>
                        <m:rPr>
                          <m:nor/>
                        </m:rPr>
                        <a:rPr lang="en-US" sz="2000" b="1" i="0" u="sng" dirty="0" smtClean="0"/>
                        <m:t>together</m:t>
                      </m:r>
                    </m:oMath>
                  </m:oMathPara>
                </a14:m>
                <a:endParaRPr lang="en-US" sz="2000" b="1" u="sng" dirty="0"/>
              </a:p>
              <a:p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𝐸𝑠𝑡</m:t>
                    </m:r>
                    <m:r>
                      <a:rPr lang="en-US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±</m:t>
                    </m:r>
                    <m:r>
                      <a:rPr lang="en-US" altLang="en-US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𝐶𝑉</m:t>
                    </m:r>
                    <m:r>
                      <a:rPr lang="en-US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40" y="5002516"/>
                <a:ext cx="2535309" cy="707886"/>
              </a:xfrm>
              <a:prstGeom prst="rect">
                <a:avLst/>
              </a:prstGeom>
              <a:blipFill>
                <a:blip r:embed="rId4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731764" y="5042118"/>
                <a:ext cx="2829814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7.60</m:t>
                      </m:r>
                      <m:r>
                        <a:rPr lang="en-US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 </m:t>
                      </m:r>
                      <m:r>
                        <a:rPr lang="en-US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 </m:t>
                      </m:r>
                      <m:r>
                        <a:rPr lang="en-US" alt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2.262</m:t>
                      </m:r>
                      <m:r>
                        <a:rPr lang="en-US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1.34</m:t>
                      </m:r>
                    </m:oMath>
                  </m:oMathPara>
                </a14:m>
                <a:endParaRPr lang="en-US" altLang="en-US" sz="20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7.6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0</m:t>
                    </m:r>
                    <m:r>
                      <a:rPr lang="en-US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20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3.03</a:t>
                </a:r>
              </a:p>
              <a:p>
                <a:pPr algn="ctr"/>
                <a:r>
                  <a:rPr lang="en-US" alt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4.57, 10.63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64" y="5042118"/>
                <a:ext cx="2829814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993296" y="5710402"/>
            <a:ext cx="2256182" cy="451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20</cp:revision>
  <dcterms:created xsi:type="dcterms:W3CDTF">2018-01-25T20:24:12Z</dcterms:created>
  <dcterms:modified xsi:type="dcterms:W3CDTF">2018-02-06T22:14:26Z</dcterms:modified>
</cp:coreProperties>
</file>