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t="38488" r="41241" b="37319"/>
          <a:stretch/>
        </p:blipFill>
        <p:spPr>
          <a:xfrm>
            <a:off x="8328719" y="419240"/>
            <a:ext cx="3325181" cy="2533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27153" y="1572800"/>
                <a:ext cx="2668211" cy="1245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1. Null/Alt Hypotheses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algn="ctr"/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53" y="1572800"/>
                <a:ext cx="2668211" cy="1245982"/>
              </a:xfrm>
              <a:prstGeom prst="rect">
                <a:avLst/>
              </a:prstGeom>
              <a:blipFill>
                <a:blip r:embed="rId3"/>
                <a:stretch>
                  <a:fillRect l="-685" t="-2451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81369" y="2957718"/>
            <a:ext cx="37785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2. Choose Test Stat, </a:t>
            </a:r>
            <a:r>
              <a:rPr lang="el-G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# tails</a:t>
            </a:r>
            <a:endParaRPr lang="en-US" b="0" dirty="0"/>
          </a:p>
          <a:p>
            <a:pPr algn="ctr"/>
            <a:r>
              <a:rPr lang="en-US" dirty="0">
                <a:solidFill>
                  <a:srgbClr val="FFC000"/>
                </a:solidFill>
              </a:rPr>
              <a:t>CLT: mean of repeated SRS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 normally dist. w/o pop SD known</a:t>
            </a:r>
          </a:p>
          <a:p>
            <a:pPr algn="ctr"/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C000"/>
                </a:solidFill>
              </a:rPr>
              <a:t>So use the t-stat</a:t>
            </a:r>
          </a:p>
          <a:p>
            <a:pPr algn="ctr"/>
            <a:r>
              <a:rPr lang="el-G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.05 &amp; 2 tails (default)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9827" y="4765146"/>
                <a:ext cx="3702864" cy="12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3.  SRS data </a:t>
                </a:r>
                <a:r>
                  <a:rPr lang="en-US" sz="2000" b="1" u="sng" dirty="0">
                    <a:sym typeface="Wingdings" panose="05000000000000000000" pitchFamily="2" charset="2"/>
                  </a:rPr>
                  <a:t></a:t>
                </a:r>
                <a:r>
                  <a:rPr lang="en-US" sz="2000" b="1" u="sng" dirty="0"/>
                  <a:t> Sample Mean</a:t>
                </a:r>
                <a:endParaRPr lang="en-US" b="0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S = 4.25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7" y="4765146"/>
                <a:ext cx="3702864" cy="1212576"/>
              </a:xfrm>
              <a:prstGeom prst="rect">
                <a:avLst/>
              </a:prstGeom>
              <a:blipFill>
                <a:blip r:embed="rId4"/>
                <a:stretch>
                  <a:fillRect t="-3518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52946" y="1411541"/>
            <a:ext cx="41925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4. Rejection Region?</a:t>
            </a:r>
            <a:endParaRPr lang="en-US" dirty="0"/>
          </a:p>
          <a:p>
            <a:pPr algn="ctr"/>
            <a:r>
              <a:rPr lang="en-US" dirty="0" err="1">
                <a:solidFill>
                  <a:srgbClr val="CC0099"/>
                </a:solidFill>
              </a:rPr>
              <a:t>df</a:t>
            </a:r>
            <a:r>
              <a:rPr lang="en-US" dirty="0">
                <a:solidFill>
                  <a:srgbClr val="CC0099"/>
                </a:solidFill>
              </a:rPr>
              <a:t> = n – 1 = 10 – 1 = 9</a:t>
            </a:r>
            <a:endParaRPr lang="en-US" dirty="0">
              <a:solidFill>
                <a:srgbClr val="CC0099"/>
              </a:solidFill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Critical t = +/- 2.262 …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 Reject if t-score is &gt;2.262 or &lt; -2.262</a:t>
            </a:r>
            <a:endParaRPr lang="en-US" dirty="0">
              <a:solidFill>
                <a:srgbClr val="CC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41052" y="3241292"/>
                <a:ext cx="4258776" cy="2306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5.  Calculate the Test Stat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Distribution of all sample means: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4.25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=1.34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  <a:p>
                <a:pPr algn="ctr"/>
                <a:endParaRPr lang="en-US" i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7.6−5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1.34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𝟗𝟒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52" y="3241292"/>
                <a:ext cx="4258776" cy="2306785"/>
              </a:xfrm>
              <a:prstGeom prst="rect">
                <a:avLst/>
              </a:prstGeom>
              <a:blipFill>
                <a:blip r:embed="rId5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967832" y="3421934"/>
            <a:ext cx="504526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6. Conclusion</a:t>
            </a:r>
            <a:endParaRPr lang="en-US" dirty="0"/>
          </a:p>
          <a:p>
            <a:pPr algn="ctr"/>
            <a:r>
              <a:rPr lang="en-US" dirty="0">
                <a:solidFill>
                  <a:srgbClr val="00CCFF"/>
                </a:solidFill>
              </a:rPr>
              <a:t>t-stat does NOT falls in the rejection region </a:t>
            </a:r>
          </a:p>
          <a:p>
            <a:pPr algn="ctr"/>
            <a:r>
              <a:rPr lang="en-US" dirty="0">
                <a:solidFill>
                  <a:srgbClr val="00CCFF"/>
                </a:solidFill>
              </a:rPr>
              <a:t>No evidence the population’s mean is not 5 </a:t>
            </a:r>
          </a:p>
          <a:p>
            <a:pPr algn="ctr"/>
            <a:r>
              <a:rPr lang="en-US" dirty="0">
                <a:solidFill>
                  <a:srgbClr val="00CCFF"/>
                </a:solidFill>
              </a:rPr>
              <a:t>“FAIL to reject the Null”</a:t>
            </a:r>
          </a:p>
          <a:p>
            <a:pPr algn="ctr"/>
            <a:endParaRPr lang="en-US" dirty="0">
              <a:solidFill>
                <a:srgbClr val="CC0099"/>
              </a:solidFill>
            </a:endParaRPr>
          </a:p>
          <a:p>
            <a:pPr algn="ctr"/>
            <a:r>
              <a:rPr lang="en-US" sz="2400" b="1" dirty="0">
                <a:solidFill>
                  <a:srgbClr val="CC3300"/>
                </a:solidFill>
              </a:rPr>
              <a:t>“Even though this sample’s mean of 7.6 was more than 5, this could be due to random chance and another sample may find the opposite effect.”</a:t>
            </a:r>
          </a:p>
        </p:txBody>
      </p:sp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19</cp:revision>
  <dcterms:created xsi:type="dcterms:W3CDTF">2018-01-25T20:24:12Z</dcterms:created>
  <dcterms:modified xsi:type="dcterms:W3CDTF">2018-02-06T22:12:51Z</dcterms:modified>
</cp:coreProperties>
</file>