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7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3135-4B8F-DD4B-A04C-E41F457096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3135-4B8F-DD4B-A04C-E41F457096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3135-4B8F-DD4B-A04C-E41F457096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3135-4B8F-DD4B-A04C-E41F457096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3135-4B8F-DD4B-A04C-E41F457096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3135-4B8F-DD4B-A04C-E41F457096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3135-4B8F-DD4B-A04C-E41F457096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3135-4B8F-DD4B-A04C-E41F457096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3135-4B8F-DD4B-A04C-E41F457096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3135-4B8F-DD4B-A04C-E41F457096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3135-4B8F-DD4B-A04C-E41F457096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3135-4B8F-DD4B-A04C-E41F4570965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55593-1E72-C14E-9B6D-756C31F55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7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9642" y="1523789"/>
            <a:ext cx="2677076" cy="52418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Range, IQR, &amp; SIR</a:t>
            </a:r>
          </a:p>
          <a:p>
            <a:pPr marL="502920" lvl="3" indent="-356616" algn="l">
              <a:buFont typeface="Wingdings" panose="05000000000000000000" pitchFamily="2" charset="2"/>
              <a:buChar char="§"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502920" lvl="3" indent="-356616" algn="l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Range = Max – Min</a:t>
            </a:r>
          </a:p>
          <a:p>
            <a:pPr marL="502920" lvl="3" indent="-356616" algn="l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Interquartile Range </a:t>
            </a:r>
          </a:p>
          <a:p>
            <a:pPr marL="502920" lvl="3" indent="-356616" algn="l">
              <a:buFont typeface="Wingdings" panose="05000000000000000000" pitchFamily="2" charset="2"/>
              <a:buChar char="§"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146304" lvl="3" algn="l"/>
            <a:r>
              <a:rPr lang="en-US" sz="1700" b="1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 IQR = Q3 – Q1</a:t>
            </a:r>
          </a:p>
          <a:p>
            <a:pPr marL="502920" lvl="3" indent="-356616" algn="l">
              <a:buFont typeface="Wingdings" panose="05000000000000000000" pitchFamily="2" charset="2"/>
              <a:buChar char="§"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502920" lvl="3" indent="-356616" algn="l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Semi-Interquartile Range</a:t>
            </a:r>
          </a:p>
          <a:p>
            <a:pPr marL="502920" lvl="3" indent="-356616" algn="l">
              <a:buFont typeface="Wingdings" panose="05000000000000000000" pitchFamily="2" charset="2"/>
              <a:buChar char="§"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146304" lvl="3" algn="l"/>
            <a:r>
              <a:rPr lang="en-US" sz="1700" b="1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  SIR = (Q3 – Q1) / 2</a:t>
            </a:r>
          </a:p>
          <a:p>
            <a:pPr marL="502920" lvl="3" indent="-356616" algn="l">
              <a:buFont typeface="Wingdings" panose="05000000000000000000" pitchFamily="2" charset="2"/>
              <a:buChar char="§"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502920" lvl="3" indent="-356616" algn="l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Range is super dependent on extreme values or outliers</a:t>
            </a:r>
          </a:p>
          <a:p>
            <a:pPr marL="502920" lvl="3" indent="-356616" algn="l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IRG &amp; SIR more resistant</a:t>
            </a:r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893671" y="1523789"/>
                <a:ext cx="5324354" cy="52418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45720" tIns="45720" rIns="45720" bIns="45720" rtlCol="0">
                <a:normAutofit fontScale="77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3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dirty="0" smtClean="0">
                    <a:solidFill>
                      <a:schemeClr val="accent5"/>
                    </a:solidFill>
                    <a:latin typeface="Consolas" charset="0"/>
                    <a:ea typeface="Consolas" charset="0"/>
                    <a:cs typeface="Consolas" charset="0"/>
                  </a:rPr>
                  <a:t>Variance</a:t>
                </a:r>
                <a:endParaRPr lang="en-US" sz="2400" b="1" dirty="0">
                  <a:solidFill>
                    <a:schemeClr val="accent5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800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 smtClean="0">
                    <a:latin typeface="Consolas" charset="0"/>
                    <a:ea typeface="Consolas" charset="0"/>
                    <a:cs typeface="Consolas" charset="0"/>
                  </a:rPr>
                  <a:t>DEVIANT: how far from the </a:t>
                </a:r>
                <a:r>
                  <a:rPr lang="en-US" sz="1800" dirty="0" smtClean="0">
                    <a:latin typeface="Consolas" charset="0"/>
                    <a:ea typeface="Consolas" charset="0"/>
                    <a:cs typeface="Consolas" charset="0"/>
                  </a:rPr>
                  <a:t>center (mean</a:t>
                </a:r>
                <a:r>
                  <a:rPr lang="en-US" sz="1800" dirty="0" smtClean="0"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 smtClean="0">
                    <a:latin typeface="Consolas" charset="0"/>
                    <a:ea typeface="Consolas" charset="0"/>
                    <a:cs typeface="Consolas" charset="0"/>
                  </a:rPr>
                  <a:t>SQUARE:  so + &amp; - don’t cancel out to 0</a:t>
                </a:r>
                <a:r>
                  <a:rPr lang="en-US" sz="1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1800" dirty="0" smtClean="0">
                    <a:latin typeface="Consolas" charset="0"/>
                    <a:ea typeface="Consolas" charset="0"/>
                    <a:cs typeface="Consolas" charset="0"/>
                  </a:rPr>
                  <a:t>(units are also squared)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 smtClean="0">
                    <a:latin typeface="Consolas" charset="0"/>
                    <a:ea typeface="Consolas" charset="0"/>
                    <a:cs typeface="Consolas" charset="0"/>
                  </a:rPr>
                  <a:t>AVERAGE: summarize with a single value 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 smtClean="0">
                    <a:latin typeface="Consolas" charset="0"/>
                    <a:ea typeface="Consolas" charset="0"/>
                    <a:cs typeface="Consolas" charset="0"/>
                  </a:rPr>
                  <a:t>In a POPULATION: called “sigma-squared”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8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146304" lvl="3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18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8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accent5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accent5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>
                  <a:solidFill>
                    <a:schemeClr val="accent5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146304" lvl="3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𝑀𝑆</m:t>
                      </m:r>
                      <m:r>
                        <a:rPr lang="en-US" sz="16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𝑆𝑆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den>
                      </m:f>
                    </m:oMath>
                  </m:oMathPara>
                </a14:m>
                <a:endParaRPr lang="en-US" sz="1800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146304" lvl="3" indent="0" algn="ctr">
                  <a:buNone/>
                </a:pPr>
                <a:endParaRPr lang="en-US" sz="1800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146304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𝜎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8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accent5"/>
                                      </a:solidFill>
                                      <a:latin typeface="Cambria Math" charset="0"/>
                                      <a:ea typeface="Consolas" charset="0"/>
                                      <a:cs typeface="Consolas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accent5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accent5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accent5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accent5"/>
                                      </a:solidFill>
                                      <a:latin typeface="Cambria Math" charset="0"/>
                                      <a:ea typeface="Consolas" charset="0"/>
                                      <a:cs typeface="Consolas" charset="0"/>
                                    </a:rPr>
                                    <m:t>− </m:t>
                                  </m:r>
                                  <m:r>
                                    <a:rPr lang="en-US" sz="1800" i="1">
                                      <a:solidFill>
                                        <a:schemeClr val="accent5"/>
                                      </a:solidFill>
                                      <a:latin typeface="Cambria Math" charset="0"/>
                                      <a:ea typeface="Consolas" charset="0"/>
                                      <a:cs typeface="Consolas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18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𝑁</m:t>
                          </m:r>
                        </m:den>
                      </m:f>
                      <m:r>
                        <a:rPr lang="en-US" sz="18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𝑆𝑆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𝑁</m:t>
                          </m:r>
                        </m:den>
                      </m:f>
                      <m:r>
                        <a:rPr lang="en-US" sz="18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18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𝑀𝑆</m:t>
                      </m:r>
                    </m:oMath>
                  </m:oMathPara>
                </a14:m>
                <a:endParaRPr lang="en-US" sz="1800" dirty="0">
                  <a:solidFill>
                    <a:schemeClr val="accent5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800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800" dirty="0" smtClean="0">
                    <a:latin typeface="Consolas" charset="0"/>
                    <a:ea typeface="Consolas" charset="0"/>
                    <a:cs typeface="Consolas" charset="0"/>
                  </a:rPr>
                  <a:t>In a SAMPLE: called “s-squared”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800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146304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8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accent5"/>
                                      </a:solidFill>
                                      <a:latin typeface="Cambria Math" charset="0"/>
                                      <a:ea typeface="Consolas" charset="0"/>
                                      <a:cs typeface="Consolas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accent5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accent5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accent5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accent5"/>
                                      </a:solidFill>
                                      <a:latin typeface="Cambria Math" charset="0"/>
                                      <a:ea typeface="Consolas" charset="0"/>
                                      <a:cs typeface="Consolas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80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1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−1</m:t>
                          </m:r>
                        </m:den>
                      </m:f>
                      <m:r>
                        <a:rPr lang="en-US" sz="18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𝑆𝑆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−1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𝑆𝑆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𝑑𝑓</m:t>
                          </m:r>
                        </m:den>
                      </m:f>
                      <m:r>
                        <a:rPr lang="en-US" sz="18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18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𝑀𝑆</m:t>
                      </m:r>
                    </m:oMath>
                  </m:oMathPara>
                </a14:m>
                <a:endParaRPr lang="en-US" sz="1800" dirty="0">
                  <a:solidFill>
                    <a:schemeClr val="accent5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146304" lvl="3" indent="0">
                  <a:buNone/>
                </a:pPr>
                <a:endParaRPr lang="en-US" sz="1800" i="1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432054" lvl="3" indent="-285750"/>
                <a:r>
                  <a:rPr lang="en-US" sz="1800" i="1" dirty="0" smtClean="0">
                    <a:latin typeface="Consolas" charset="0"/>
                    <a:ea typeface="Consolas" charset="0"/>
                    <a:cs typeface="Consolas" charset="0"/>
                  </a:rPr>
                  <a:t>Degrees of Freedom: </a:t>
                </a:r>
                <a:r>
                  <a:rPr lang="en-US" sz="1800" i="1" dirty="0" err="1" smtClean="0">
                    <a:solidFill>
                      <a:schemeClr val="accent5"/>
                    </a:solidFill>
                    <a:latin typeface="Consolas" charset="0"/>
                    <a:ea typeface="Consolas" charset="0"/>
                    <a:cs typeface="Consolas" charset="0"/>
                  </a:rPr>
                  <a:t>df</a:t>
                </a:r>
                <a:r>
                  <a:rPr lang="en-US" sz="1800" i="1" dirty="0" smtClean="0">
                    <a:solidFill>
                      <a:schemeClr val="accent5"/>
                    </a:solidFill>
                    <a:latin typeface="Consolas" charset="0"/>
                    <a:ea typeface="Consolas" charset="0"/>
                    <a:cs typeface="Consolas" charset="0"/>
                  </a:rPr>
                  <a:t> = n - 1</a:t>
                </a:r>
                <a:endParaRPr lang="en-US" sz="1800" i="1" dirty="0">
                  <a:solidFill>
                    <a:schemeClr val="accent5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671" y="1523789"/>
                <a:ext cx="5324354" cy="5241851"/>
              </a:xfrm>
              <a:prstGeom prst="rect">
                <a:avLst/>
              </a:prstGeom>
              <a:blipFill rotWithShape="0">
                <a:blip r:embed="rId2"/>
                <a:stretch>
                  <a:fillRect t="-1501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10623" y="1523788"/>
                <a:ext cx="3703900" cy="52418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3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Standard Deviation</a:t>
                </a:r>
                <a:endParaRPr lang="en-US" sz="2000" b="1" dirty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600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600" dirty="0" smtClean="0">
                    <a:latin typeface="Consolas" charset="0"/>
                    <a:ea typeface="Consolas" charset="0"/>
                    <a:cs typeface="Consolas" charset="0"/>
                  </a:rPr>
                  <a:t>SQUARE-ROOT VARIANCE to get back to the original units</a:t>
                </a:r>
                <a:endParaRPr lang="en-US" sz="16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Consolas" charset="0"/>
                    <a:ea typeface="Consolas" charset="0"/>
                    <a:cs typeface="Consolas" charset="0"/>
                  </a:rPr>
                  <a:t>In a POPULATION: called “</a:t>
                </a:r>
                <a:r>
                  <a:rPr lang="en-US" sz="1600" dirty="0" smtClean="0">
                    <a:latin typeface="Consolas" charset="0"/>
                    <a:ea typeface="Consolas" charset="0"/>
                    <a:cs typeface="Consolas" charset="0"/>
                  </a:rPr>
                  <a:t>sigma”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6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146304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𝜎</m:t>
                      </m:r>
                      <m:r>
                        <a:rPr lang="en-US" sz="1600" b="0" i="1" smtClean="0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600" b="0" i="1" smtClean="0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600" i="1">
                                      <a:solidFill>
                                        <a:schemeClr val="accent5"/>
                                      </a:solidFill>
                                      <a:latin typeface="Cambria Math" charset="0"/>
                                      <a:ea typeface="Consolas" charset="0"/>
                                      <a:cs typeface="Consolas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accent5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solidFill>
                                            <a:schemeClr val="accent5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− 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accent5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en-US" sz="16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60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𝑆𝑆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en-US" sz="16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𝑀𝑆</m:t>
                          </m:r>
                        </m:e>
                      </m:rad>
                    </m:oMath>
                  </m:oMathPara>
                </a14:m>
                <a:endParaRPr lang="en-US" sz="16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6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Consolas" charset="0"/>
                    <a:ea typeface="Consolas" charset="0"/>
                    <a:cs typeface="Consolas" charset="0"/>
                  </a:rPr>
                  <a:t>In a SAMPLE: called “</a:t>
                </a:r>
                <a:r>
                  <a:rPr lang="en-US" sz="1600" dirty="0" smtClean="0">
                    <a:latin typeface="Consolas" charset="0"/>
                    <a:ea typeface="Consolas" charset="0"/>
                    <a:cs typeface="Consolas" charset="0"/>
                  </a:rPr>
                  <a:t>s”</a:t>
                </a:r>
              </a:p>
              <a:p>
                <a:pPr marL="502920" lvl="3" indent="-356616">
                  <a:buFont typeface="Wingdings" panose="05000000000000000000" pitchFamily="2" charset="2"/>
                  <a:buChar char="§"/>
                </a:pPr>
                <a:endParaRPr lang="en-US" sz="16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146304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6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600" i="1">
                                      <a:solidFill>
                                        <a:schemeClr val="accent5"/>
                                      </a:solidFill>
                                      <a:latin typeface="Cambria Math" charset="0"/>
                                      <a:ea typeface="Consolas" charset="0"/>
                                      <a:cs typeface="Consolas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accent5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solidFill>
                                            <a:schemeClr val="accent5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6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charset="0"/>
                                              <a:ea typeface="Consolas" charset="0"/>
                                              <a:cs typeface="Consolas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>
                        <a:rPr lang="en-US" sz="16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60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𝑆𝑆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>
                        <a:rPr lang="en-US" sz="1600" i="1">
                          <a:solidFill>
                            <a:schemeClr val="accent5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𝑀𝑆</m:t>
                          </m:r>
                        </m:e>
                      </m:rad>
                    </m:oMath>
                  </m:oMathPara>
                </a14:m>
                <a:endParaRPr lang="en-US" sz="1600" dirty="0">
                  <a:solidFill>
                    <a:schemeClr val="accent5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623" y="1523788"/>
                <a:ext cx="3703900" cy="5241851"/>
              </a:xfrm>
              <a:prstGeom prst="rect">
                <a:avLst/>
              </a:prstGeom>
              <a:blipFill rotWithShape="0">
                <a:blip r:embed="rId3"/>
                <a:stretch>
                  <a:fillRect t="-808" r="-1629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46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250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Calibri</vt:lpstr>
      <vt:lpstr>Calibri Light</vt:lpstr>
      <vt:lpstr>Cambria Math</vt:lpstr>
      <vt:lpstr>Consolas</vt:lpstr>
      <vt:lpstr>Tw Cen MT</vt:lpstr>
      <vt:lpstr>Wingdings</vt:lpstr>
      <vt:lpstr>Wingdings 3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4</cp:revision>
  <dcterms:created xsi:type="dcterms:W3CDTF">2018-01-23T06:29:31Z</dcterms:created>
  <dcterms:modified xsi:type="dcterms:W3CDTF">2018-01-23T07:37:29Z</dcterms:modified>
</cp:coreProperties>
</file>