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0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1106-654A-4EB4-B0E4-7AF5F9E9835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E11B-F0C6-4570-BBD6-5CBDC48E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42813" y="866630"/>
                <a:ext cx="3702864" cy="935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3.  SRS data </a:t>
                </a:r>
                <a:r>
                  <a:rPr lang="en-US" sz="2000" b="1" u="sng" dirty="0">
                    <a:sym typeface="Wingdings" panose="05000000000000000000" pitchFamily="2" charset="2"/>
                  </a:rPr>
                  <a:t></a:t>
                </a:r>
                <a:r>
                  <a:rPr lang="en-US" sz="2000" b="1" u="sng" dirty="0"/>
                  <a:t> Sample Mean</a:t>
                </a:r>
                <a:endParaRPr lang="en-US" b="0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580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𝟓𝟖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3" y="866630"/>
                <a:ext cx="3702864" cy="935577"/>
              </a:xfrm>
              <a:prstGeom prst="rect">
                <a:avLst/>
              </a:prstGeom>
              <a:blipFill>
                <a:blip r:embed="rId2"/>
                <a:stretch>
                  <a:fillRect t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8891" y="2129143"/>
            <a:ext cx="41925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4. Rejection Region?</a:t>
            </a:r>
            <a:endParaRPr lang="en-US" dirty="0"/>
          </a:p>
          <a:p>
            <a:pPr algn="ctr"/>
            <a:r>
              <a:rPr lang="en-US" dirty="0">
                <a:solidFill>
                  <a:srgbClr val="CC0099"/>
                </a:solidFill>
              </a:rPr>
              <a:t>.05 in </a:t>
            </a:r>
            <a:r>
              <a:rPr lang="en-US" b="1" dirty="0">
                <a:solidFill>
                  <a:srgbClr val="CC0099"/>
                </a:solidFill>
              </a:rPr>
              <a:t>BOTH</a:t>
            </a:r>
            <a:r>
              <a:rPr lang="en-US" dirty="0">
                <a:solidFill>
                  <a:srgbClr val="CC0099"/>
                </a:solidFill>
              </a:rPr>
              <a:t> tails, so</a:t>
            </a:r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 .025 in </a:t>
            </a:r>
            <a:r>
              <a:rPr lang="en-US" b="1" dirty="0">
                <a:solidFill>
                  <a:srgbClr val="CC0099"/>
                </a:solidFill>
                <a:sym typeface="Wingdings" panose="05000000000000000000" pitchFamily="2" charset="2"/>
              </a:rPr>
              <a:t>EACH</a:t>
            </a:r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 tail …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Critical z = +/- 1.96 …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 Reject if Z-score is &gt; 1.96 or &lt; -1.96</a:t>
            </a:r>
            <a:endParaRPr lang="en-US" dirty="0">
              <a:solidFill>
                <a:srgbClr val="CC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55698" y="3734015"/>
                <a:ext cx="3877094" cy="230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5.  Calculate the Test Stat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Distribution of all sample means: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𝑝𝑜𝑝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=3.167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  <a:p>
                <a:pPr algn="ctr"/>
                <a:endParaRPr lang="en-US" i="1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58−50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3.167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𝟓𝟐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8" y="3734015"/>
                <a:ext cx="3877094" cy="2301207"/>
              </a:xfrm>
              <a:prstGeom prst="rect">
                <a:avLst/>
              </a:prstGeom>
              <a:blipFill>
                <a:blip r:embed="rId3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806043" y="3472757"/>
            <a:ext cx="634840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6. Conclusion</a:t>
            </a:r>
            <a:endParaRPr lang="en-US" dirty="0"/>
          </a:p>
          <a:p>
            <a:pPr algn="ctr"/>
            <a:r>
              <a:rPr lang="en-US" dirty="0">
                <a:solidFill>
                  <a:srgbClr val="00CCFF"/>
                </a:solidFill>
              </a:rPr>
              <a:t>Z-stat falls in the rejection region </a:t>
            </a:r>
          </a:p>
          <a:p>
            <a:pPr algn="ctr"/>
            <a:r>
              <a:rPr lang="en-US" dirty="0">
                <a:solidFill>
                  <a:srgbClr val="00CCFF"/>
                </a:solidFill>
              </a:rPr>
              <a:t>evidence the population’s mean is not 50 </a:t>
            </a:r>
          </a:p>
          <a:p>
            <a:pPr algn="ctr"/>
            <a:r>
              <a:rPr lang="en-US" dirty="0">
                <a:solidFill>
                  <a:srgbClr val="00CCFF"/>
                </a:solidFill>
              </a:rPr>
              <a:t>“reject the Null”</a:t>
            </a:r>
          </a:p>
          <a:p>
            <a:pPr algn="ctr"/>
            <a:endParaRPr lang="en-US" dirty="0">
              <a:solidFill>
                <a:srgbClr val="CC0099"/>
              </a:solidFill>
            </a:endParaRPr>
          </a:p>
          <a:p>
            <a:pPr algn="ctr"/>
            <a:r>
              <a:rPr lang="en-US" sz="2400" b="1" dirty="0">
                <a:solidFill>
                  <a:srgbClr val="CC3300"/>
                </a:solidFill>
              </a:rPr>
              <a:t>“After the earthquake, </a:t>
            </a:r>
          </a:p>
          <a:p>
            <a:pPr algn="ctr"/>
            <a:r>
              <a:rPr lang="en-US" sz="2400" b="1" dirty="0">
                <a:solidFill>
                  <a:srgbClr val="CC3300"/>
                </a:solidFill>
              </a:rPr>
              <a:t>townspeople’s anxiety levels are</a:t>
            </a:r>
          </a:p>
          <a:p>
            <a:pPr algn="ctr"/>
            <a:r>
              <a:rPr lang="en-US" sz="2400" b="1" dirty="0">
                <a:solidFill>
                  <a:srgbClr val="CC3300"/>
                </a:solidFill>
              </a:rPr>
              <a:t>higher than 50, on average.”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8F8F6"/>
              </a:clrFrom>
              <a:clrTo>
                <a:srgbClr val="F8F8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5" t="4179" r="37593" b="67960"/>
          <a:stretch/>
        </p:blipFill>
        <p:spPr>
          <a:xfrm>
            <a:off x="4601401" y="594517"/>
            <a:ext cx="3577242" cy="28782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9F9F7"/>
              </a:clrFrom>
              <a:clrTo>
                <a:srgbClr val="F9F9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5995" r="35862" b="36144"/>
          <a:stretch/>
        </p:blipFill>
        <p:spPr>
          <a:xfrm>
            <a:off x="8089052" y="651140"/>
            <a:ext cx="3493379" cy="28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2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</cp:revision>
  <dcterms:created xsi:type="dcterms:W3CDTF">2018-02-01T22:19:41Z</dcterms:created>
  <dcterms:modified xsi:type="dcterms:W3CDTF">2018-02-01T22:20:09Z</dcterms:modified>
</cp:coreProperties>
</file>