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null)" ContentType="image/x-emf"/>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54"/>
  </p:notesMasterIdLst>
  <p:handoutMasterIdLst>
    <p:handoutMasterId r:id="rId55"/>
  </p:handoutMasterIdLst>
  <p:sldIdLst>
    <p:sldId id="447" r:id="rId2"/>
    <p:sldId id="256" r:id="rId3"/>
    <p:sldId id="343" r:id="rId4"/>
    <p:sldId id="315" r:id="rId5"/>
    <p:sldId id="446" r:id="rId6"/>
    <p:sldId id="262" r:id="rId7"/>
    <p:sldId id="302" r:id="rId8"/>
    <p:sldId id="388" r:id="rId9"/>
    <p:sldId id="354" r:id="rId10"/>
    <p:sldId id="391" r:id="rId11"/>
    <p:sldId id="392" r:id="rId12"/>
    <p:sldId id="393" r:id="rId13"/>
    <p:sldId id="394" r:id="rId14"/>
    <p:sldId id="273" r:id="rId15"/>
    <p:sldId id="300" r:id="rId16"/>
    <p:sldId id="401" r:id="rId17"/>
    <p:sldId id="400" r:id="rId18"/>
    <p:sldId id="402" r:id="rId19"/>
    <p:sldId id="277" r:id="rId20"/>
    <p:sldId id="278" r:id="rId21"/>
    <p:sldId id="280" r:id="rId22"/>
    <p:sldId id="379" r:id="rId23"/>
    <p:sldId id="409" r:id="rId24"/>
    <p:sldId id="431" r:id="rId25"/>
    <p:sldId id="432" r:id="rId26"/>
    <p:sldId id="430" r:id="rId27"/>
    <p:sldId id="443" r:id="rId28"/>
    <p:sldId id="325" r:id="rId29"/>
    <p:sldId id="328" r:id="rId30"/>
    <p:sldId id="435" r:id="rId31"/>
    <p:sldId id="437" r:id="rId32"/>
    <p:sldId id="444" r:id="rId33"/>
    <p:sldId id="439" r:id="rId34"/>
    <p:sldId id="445" r:id="rId35"/>
    <p:sldId id="337" r:id="rId36"/>
    <p:sldId id="336" r:id="rId37"/>
    <p:sldId id="344" r:id="rId38"/>
    <p:sldId id="319" r:id="rId39"/>
    <p:sldId id="368" r:id="rId40"/>
    <p:sldId id="375" r:id="rId41"/>
    <p:sldId id="312" r:id="rId42"/>
    <p:sldId id="378" r:id="rId43"/>
    <p:sldId id="380" r:id="rId44"/>
    <p:sldId id="381" r:id="rId45"/>
    <p:sldId id="338" r:id="rId46"/>
    <p:sldId id="340" r:id="rId47"/>
    <p:sldId id="341" r:id="rId48"/>
    <p:sldId id="387" r:id="rId49"/>
    <p:sldId id="342" r:id="rId50"/>
    <p:sldId id="310" r:id="rId51"/>
    <p:sldId id="414" r:id="rId52"/>
    <p:sldId id="416" r:id="rId5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6"/>
    <p:restoredTop sz="94674"/>
  </p:normalViewPr>
  <p:slideViewPr>
    <p:cSldViewPr>
      <p:cViewPr varScale="1">
        <p:scale>
          <a:sx n="124" d="100"/>
          <a:sy n="124" d="100"/>
        </p:scale>
        <p:origin x="752" y="1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=ubNF9QNEQLA&amp;t=0s&amp;list=</a:t>
            </a:r>
            <a:r>
              <a:rPr lang="en-US" dirty="0" err="1"/>
              <a:t>WL&amp;index</a:t>
            </a:r>
            <a:r>
              <a:rPr lang="en-US" dirty="0"/>
              <a:t>=1</a:t>
            </a:r>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7F706-E42B-42F2-8234-6746938EA70D}" type="slidenum">
              <a:rPr lang="en-US" altLang="en-US" sz="1300">
                <a:latin typeface="Georgia Regular" panose="02040502050405020303" pitchFamily="18" charset="0"/>
              </a:rPr>
              <a:pPr eaLnBrk="1" hangingPunct="1"/>
              <a:t>24</a:t>
            </a:fld>
            <a:endParaRPr lang="en-US" altLang="en-US" sz="1300" dirty="0">
              <a:latin typeface="Georgia Regular" panose="02040502050405020303" pitchFamily="18" charset="0"/>
            </a:endParaRPr>
          </a:p>
        </p:txBody>
      </p:sp>
      <p:sp>
        <p:nvSpPr>
          <p:cNvPr id="53251" name="Rectangle 2"/>
          <p:cNvSpPr>
            <a:spLocks noGrp="1" noRot="1" noChangeAspec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code for plot</a:t>
            </a:r>
          </a:p>
          <a:p>
            <a:endParaRPr lang="en-US" dirty="0"/>
          </a:p>
          <a:p>
            <a:r>
              <a:rPr lang="en-US" dirty="0"/>
              <a:t>library(</a:t>
            </a:r>
            <a:r>
              <a:rPr lang="en-US" dirty="0" err="1"/>
              <a:t>tidyverse</a:t>
            </a:r>
            <a:r>
              <a:rPr lang="en-US" dirty="0"/>
              <a:t>)</a:t>
            </a:r>
          </a:p>
          <a:p>
            <a:endParaRPr lang="en-US" dirty="0"/>
          </a:p>
          <a:p>
            <a:r>
              <a:rPr lang="en-US" dirty="0"/>
              <a:t>weight &lt;- c(164,164,158,159,155,220,245,176,155,162,261,275,264,280,272,306,326,320,330,312)</a:t>
            </a:r>
          </a:p>
          <a:p>
            <a:r>
              <a:rPr lang="en-US" dirty="0" err="1"/>
              <a:t>my.new.matrix</a:t>
            </a:r>
            <a:r>
              <a:rPr lang="en-US" dirty="0"/>
              <a:t> &lt;- matrix(weight, </a:t>
            </a:r>
            <a:r>
              <a:rPr lang="en-US" dirty="0" err="1"/>
              <a:t>nrow</a:t>
            </a:r>
            <a:r>
              <a:rPr lang="en-US" dirty="0"/>
              <a:t>=5, </a:t>
            </a:r>
            <a:r>
              <a:rPr lang="en-US" dirty="0" err="1"/>
              <a:t>ncol</a:t>
            </a:r>
            <a:r>
              <a:rPr lang="en-US" dirty="0"/>
              <a:t>=4)</a:t>
            </a:r>
          </a:p>
          <a:p>
            <a:r>
              <a:rPr lang="en-US" dirty="0" err="1"/>
              <a:t>my.new.matrix</a:t>
            </a:r>
            <a:endParaRPr lang="en-US" dirty="0"/>
          </a:p>
          <a:p>
            <a:endParaRPr lang="en-US" dirty="0"/>
          </a:p>
          <a:p>
            <a:r>
              <a:rPr lang="en-US" dirty="0"/>
              <a:t>model&lt;-lm(</a:t>
            </a:r>
            <a:r>
              <a:rPr lang="en-US" dirty="0" err="1"/>
              <a:t>my.new.matrix</a:t>
            </a:r>
            <a:r>
              <a:rPr lang="en-US" dirty="0"/>
              <a:t> ~ 1)</a:t>
            </a:r>
          </a:p>
          <a:p>
            <a:r>
              <a:rPr lang="en-US" dirty="0"/>
              <a:t>design&lt;-factor(c("week08", "week12", "week16", "week20"))</a:t>
            </a:r>
          </a:p>
          <a:p>
            <a:endParaRPr lang="en-US" dirty="0"/>
          </a:p>
          <a:p>
            <a:r>
              <a:rPr lang="en-US" dirty="0"/>
              <a:t>options(contrasts=c("</a:t>
            </a:r>
            <a:r>
              <a:rPr lang="en-US" dirty="0" err="1"/>
              <a:t>contr.sum</a:t>
            </a:r>
            <a:r>
              <a:rPr lang="en-US" dirty="0"/>
              <a:t>", "</a:t>
            </a:r>
            <a:r>
              <a:rPr lang="en-US" dirty="0" err="1"/>
              <a:t>contr.poly</a:t>
            </a:r>
            <a:r>
              <a:rPr lang="en-US" dirty="0"/>
              <a:t>"))</a:t>
            </a:r>
          </a:p>
          <a:p>
            <a:r>
              <a:rPr lang="en-US" dirty="0"/>
              <a:t>results&lt;-car::</a:t>
            </a:r>
            <a:r>
              <a:rPr lang="en-US" dirty="0" err="1"/>
              <a:t>Anova</a:t>
            </a:r>
            <a:r>
              <a:rPr lang="en-US" dirty="0"/>
              <a:t>(model, </a:t>
            </a:r>
            <a:r>
              <a:rPr lang="en-US" dirty="0" err="1"/>
              <a:t>idata</a:t>
            </a:r>
            <a:r>
              <a:rPr lang="en-US" dirty="0"/>
              <a:t>=</a:t>
            </a:r>
            <a:r>
              <a:rPr lang="en-US" dirty="0" err="1"/>
              <a:t>data.frame</a:t>
            </a:r>
            <a:r>
              <a:rPr lang="en-US" dirty="0"/>
              <a:t>(design), </a:t>
            </a:r>
            <a:r>
              <a:rPr lang="en-US" dirty="0" err="1"/>
              <a:t>idesign</a:t>
            </a:r>
            <a:r>
              <a:rPr lang="en-US" dirty="0"/>
              <a:t>=~design, type="III")</a:t>
            </a:r>
          </a:p>
          <a:p>
            <a:r>
              <a:rPr lang="en-US" dirty="0"/>
              <a:t>summary(results, multivariate=F)</a:t>
            </a:r>
          </a:p>
          <a:p>
            <a:endParaRPr lang="en-US" dirty="0"/>
          </a:p>
          <a:p>
            <a:r>
              <a:rPr lang="en-US" dirty="0" err="1"/>
              <a:t>df</a:t>
            </a:r>
            <a:r>
              <a:rPr lang="en-US" dirty="0"/>
              <a:t> = </a:t>
            </a:r>
            <a:r>
              <a:rPr lang="en-US" dirty="0" err="1"/>
              <a:t>data.frame</a:t>
            </a:r>
            <a:r>
              <a:rPr lang="en-US" dirty="0"/>
              <a:t>(</a:t>
            </a:r>
            <a:r>
              <a:rPr lang="en-US" dirty="0" err="1"/>
              <a:t>my.new.matrix</a:t>
            </a:r>
            <a:r>
              <a:rPr lang="en-US" dirty="0"/>
              <a:t>)</a:t>
            </a:r>
          </a:p>
          <a:p>
            <a:r>
              <a:rPr lang="en-US" dirty="0"/>
              <a:t>names(</a:t>
            </a:r>
            <a:r>
              <a:rPr lang="en-US" dirty="0" err="1"/>
              <a:t>df</a:t>
            </a:r>
            <a:r>
              <a:rPr lang="en-US" dirty="0"/>
              <a:t>) = c("week08", "week12", "week16", "week20")</a:t>
            </a:r>
          </a:p>
          <a:p>
            <a:endParaRPr lang="en-US" dirty="0"/>
          </a:p>
          <a:p>
            <a:r>
              <a:rPr lang="en-US" dirty="0" err="1"/>
              <a:t>df</a:t>
            </a:r>
            <a:r>
              <a:rPr lang="en-US" dirty="0"/>
              <a:t> %&gt;%</a:t>
            </a:r>
          </a:p>
          <a:p>
            <a:r>
              <a:rPr lang="en-US" dirty="0"/>
              <a:t>  mutate(week20 = week20 - 35,</a:t>
            </a:r>
          </a:p>
          <a:p>
            <a:r>
              <a:rPr lang="en-US" dirty="0"/>
              <a:t>         week08 = week08 + 20) %&gt;%</a:t>
            </a:r>
          </a:p>
          <a:p>
            <a:r>
              <a:rPr lang="en-US" dirty="0"/>
              <a:t>  mutate(id = </a:t>
            </a:r>
            <a:r>
              <a:rPr lang="en-US" dirty="0" err="1"/>
              <a:t>row_number</a:t>
            </a:r>
            <a:r>
              <a:rPr lang="en-US" dirty="0"/>
              <a:t>()) %&gt;%</a:t>
            </a:r>
          </a:p>
          <a:p>
            <a:r>
              <a:rPr lang="en-US" dirty="0"/>
              <a:t>  gather("time", "value", 1:4) %&gt;%</a:t>
            </a:r>
          </a:p>
          <a:p>
            <a:r>
              <a:rPr lang="en-US" dirty="0"/>
              <a:t>  </a:t>
            </a:r>
            <a:r>
              <a:rPr lang="en-US" dirty="0" err="1"/>
              <a:t>ggplot</a:t>
            </a:r>
            <a:r>
              <a:rPr lang="en-US" dirty="0"/>
              <a:t>(</a:t>
            </a:r>
            <a:r>
              <a:rPr lang="en-US" dirty="0" err="1"/>
              <a:t>aes</a:t>
            </a:r>
            <a:r>
              <a:rPr lang="en-US" dirty="0"/>
              <a:t>(time, value)) +</a:t>
            </a:r>
          </a:p>
          <a:p>
            <a:r>
              <a:rPr lang="en-US" dirty="0"/>
              <a:t>    </a:t>
            </a:r>
            <a:r>
              <a:rPr lang="en-US" dirty="0" err="1"/>
              <a:t>geom_line</a:t>
            </a:r>
            <a:r>
              <a:rPr lang="en-US" dirty="0"/>
              <a:t>(</a:t>
            </a:r>
            <a:r>
              <a:rPr lang="en-US" dirty="0" err="1"/>
              <a:t>aes</a:t>
            </a:r>
            <a:r>
              <a:rPr lang="en-US" dirty="0"/>
              <a:t>(group = id),</a:t>
            </a:r>
          </a:p>
          <a:p>
            <a:r>
              <a:rPr lang="en-US" dirty="0"/>
              <a:t>              alpha = .4) +</a:t>
            </a:r>
          </a:p>
          <a:p>
            <a:r>
              <a:rPr lang="en-US" dirty="0"/>
              <a:t>    </a:t>
            </a:r>
            <a:r>
              <a:rPr lang="en-US" dirty="0" err="1"/>
              <a:t>geom_point</a:t>
            </a:r>
            <a:r>
              <a:rPr lang="en-US" dirty="0"/>
              <a:t>() +</a:t>
            </a:r>
          </a:p>
          <a:p>
            <a:r>
              <a:rPr lang="en-US" dirty="0"/>
              <a:t>    </a:t>
            </a:r>
            <a:r>
              <a:rPr lang="en-US" dirty="0" err="1"/>
              <a:t>geom_boxplot</a:t>
            </a:r>
            <a:r>
              <a:rPr lang="en-US" dirty="0"/>
              <a:t>(alpha = .5) +</a:t>
            </a:r>
          </a:p>
          <a:p>
            <a:r>
              <a:rPr lang="en-US" dirty="0"/>
              <a:t>    </a:t>
            </a:r>
            <a:r>
              <a:rPr lang="en-US" dirty="0" err="1"/>
              <a:t>theme_classic</a:t>
            </a:r>
            <a:r>
              <a:rPr lang="en-US" dirty="0"/>
              <a:t>()</a:t>
            </a:r>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25</a:t>
            </a:fld>
            <a:endParaRPr lang="en-US" altLang="en-US" dirty="0"/>
          </a:p>
        </p:txBody>
      </p:sp>
    </p:spTree>
    <p:extLst>
      <p:ext uri="{BB962C8B-B14F-4D97-AF65-F5344CB8AC3E}">
        <p14:creationId xmlns:p14="http://schemas.microsoft.com/office/powerpoint/2010/main" val="281554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4C0944-C4DE-4798-9DE3-106779849D89}" type="slidenum">
              <a:rPr lang="en-US" altLang="en-US" sz="1300">
                <a:latin typeface="Georgia Regular" panose="02040502050405020303" pitchFamily="18" charset="0"/>
              </a:rPr>
              <a:pPr eaLnBrk="1" hangingPunct="1"/>
              <a:t>26</a:t>
            </a:fld>
            <a:endParaRPr lang="en-US" altLang="en-US" sz="1300" dirty="0">
              <a:latin typeface="Georgia Regular" panose="02040502050405020303" pitchFamily="18" charset="0"/>
            </a:endParaRPr>
          </a:p>
        </p:txBody>
      </p:sp>
      <p:sp>
        <p:nvSpPr>
          <p:cNvPr id="58371" name="Rectangle 2"/>
          <p:cNvSpPr>
            <a:spLocks noGrp="1" noRot="1" noChangeAspect="1" noChangeArrowheads="1" noTextEdit="1"/>
          </p:cNvSpPr>
          <p:nvPr>
            <p:ph type="sldImg"/>
          </p:nvPr>
        </p:nvSpPr>
        <p:spPr>
          <a:xfrm>
            <a:off x="457200" y="720725"/>
            <a:ext cx="6400800" cy="360045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B7E1CA-A2F4-4B78-B043-D59E5E1DCB85}" type="slidenum">
              <a:rPr lang="en-US" altLang="en-US" sz="1300">
                <a:latin typeface="Georgia Regular" panose="02040502050405020303" pitchFamily="18" charset="0"/>
              </a:rPr>
              <a:pPr eaLnBrk="1" hangingPunct="1"/>
              <a:t>28</a:t>
            </a:fld>
            <a:endParaRPr lang="en-US" altLang="en-US" sz="1300" dirty="0">
              <a:latin typeface="Georgia Regular" panose="02040502050405020303" pitchFamily="18" charset="0"/>
            </a:endParaRPr>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C50473-084E-48B4-96FD-D004D6945A2C}" type="slidenum">
              <a:rPr lang="en-US" altLang="en-US" sz="1300">
                <a:latin typeface="Georgia Regular" panose="02040502050405020303" pitchFamily="18" charset="0"/>
              </a:rPr>
              <a:pPr eaLnBrk="1" hangingPunct="1"/>
              <a:t>29</a:t>
            </a:fld>
            <a:endParaRPr lang="en-US" altLang="en-US" sz="1300" dirty="0">
              <a:latin typeface="Georgia Regular" panose="02040502050405020303" pitchFamily="18" charset="0"/>
            </a:endParaRPr>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95F62A-D509-4588-84A2-AAEB9EC4A9A1}" type="slidenum">
              <a:rPr lang="en-US" altLang="en-US" sz="1300">
                <a:latin typeface="Georgia Regular" panose="02040502050405020303" pitchFamily="18" charset="0"/>
              </a:rPr>
              <a:pPr eaLnBrk="1" hangingPunct="1"/>
              <a:t>30</a:t>
            </a:fld>
            <a:endParaRPr lang="en-US" altLang="en-US" sz="1300" dirty="0">
              <a:latin typeface="Georgia Regular" panose="02040502050405020303" pitchFamily="18" charset="0"/>
            </a:endParaRPr>
          </a:p>
        </p:txBody>
      </p:sp>
      <p:sp>
        <p:nvSpPr>
          <p:cNvPr id="67587" name="Rectangle 2"/>
          <p:cNvSpPr>
            <a:spLocks noGrp="1" noRot="1" noChangeAspec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F072A2-8788-459E-8248-9456A36C551D}" type="slidenum">
              <a:rPr lang="en-US" altLang="en-US" sz="1300">
                <a:latin typeface="Georgia Regular" panose="02040502050405020303" pitchFamily="18" charset="0"/>
              </a:rPr>
              <a:pPr eaLnBrk="1" hangingPunct="1"/>
              <a:t>33</a:t>
            </a:fld>
            <a:endParaRPr lang="en-US" altLang="en-US" sz="1300" dirty="0">
              <a:latin typeface="Georgia Regular" panose="02040502050405020303" pitchFamily="18" charset="0"/>
            </a:endParaRPr>
          </a:p>
        </p:txBody>
      </p:sp>
      <p:sp>
        <p:nvSpPr>
          <p:cNvPr id="75779" name="Rectangle 2"/>
          <p:cNvSpPr>
            <a:spLocks noGrp="1" noRot="1" noChangeAspect="1" noChangeArrowheads="1" noTextEdit="1"/>
          </p:cNvSpPr>
          <p:nvPr>
            <p:ph type="sldImg"/>
          </p:nvPr>
        </p:nvSpPr>
        <p:spPr>
          <a:xfrm>
            <a:off x="457200" y="720725"/>
            <a:ext cx="6400800" cy="36004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FFF9660-96E6-42F2-AF63-660769F81ED1}" type="slidenum">
              <a:rPr lang="en-US" altLang="en-US"/>
              <a:pPr/>
              <a:t>‹#›</a:t>
            </a:fld>
            <a:endParaRPr lang="en-US" altLang="en-US"/>
          </a:p>
        </p:txBody>
      </p:sp>
    </p:spTree>
    <p:extLst>
      <p:ext uri="{BB962C8B-B14F-4D97-AF65-F5344CB8AC3E}">
        <p14:creationId xmlns:p14="http://schemas.microsoft.com/office/powerpoint/2010/main" val="303773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15824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1A589B7-85C5-482C-8483-8E21C07F1C01}" type="slidenum">
              <a:rPr lang="en-US" altLang="en-US"/>
              <a:pPr/>
              <a:t>‹#›</a:t>
            </a:fld>
            <a:endParaRPr lang="en-US" altLang="en-US"/>
          </a:p>
        </p:txBody>
      </p:sp>
    </p:spTree>
    <p:extLst>
      <p:ext uri="{BB962C8B-B14F-4D97-AF65-F5344CB8AC3E}">
        <p14:creationId xmlns:p14="http://schemas.microsoft.com/office/powerpoint/2010/main" val="155952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253EAE5-E3F5-4820-8D09-521A245E88BD}" type="slidenum">
              <a:rPr lang="en-US" altLang="en-US"/>
              <a:pPr/>
              <a:t>‹#›</a:t>
            </a:fld>
            <a:endParaRPr lang="en-US" altLang="en-US"/>
          </a:p>
        </p:txBody>
      </p:sp>
    </p:spTree>
    <p:extLst>
      <p:ext uri="{BB962C8B-B14F-4D97-AF65-F5344CB8AC3E}">
        <p14:creationId xmlns:p14="http://schemas.microsoft.com/office/powerpoint/2010/main" val="6800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1752600"/>
            <a:ext cx="9447245" cy="1219200"/>
          </a:xfrm>
        </p:spPr>
        <p:txBody>
          <a:bodyPr>
            <a:normAutofit fontScale="90000"/>
          </a:bodyPr>
          <a:lstStyle/>
          <a:p>
            <a:pPr algn="l" eaLnBrk="1" hangingPunct="1"/>
            <a:r>
              <a:rPr lang="en-US" altLang="en-US" sz="8800" dirty="0">
                <a:solidFill>
                  <a:schemeClr val="bg1">
                    <a:lumMod val="95000"/>
                  </a:schemeClr>
                </a:solidFill>
                <a:ea typeface="ＭＳ Ｐゴシック" panose="020B0600070205080204" pitchFamily="34" charset="-128"/>
              </a:rPr>
              <a:t>Repeated Measures </a:t>
            </a:r>
          </a:p>
        </p:txBody>
      </p:sp>
      <p:sp>
        <p:nvSpPr>
          <p:cNvPr id="18435" name="Rectangle 3"/>
          <p:cNvSpPr>
            <a:spLocks noGrp="1" noChangeArrowheads="1"/>
          </p:cNvSpPr>
          <p:nvPr>
            <p:ph type="subTitle" idx="1"/>
          </p:nvPr>
        </p:nvSpPr>
        <p:spPr>
          <a:xfrm>
            <a:off x="926841" y="987762"/>
            <a:ext cx="6400800" cy="764838"/>
          </a:xfrm>
        </p:spPr>
        <p:txBody>
          <a:bodyPr>
            <a:normAutofit/>
          </a:bodyPr>
          <a:lstStyle/>
          <a:p>
            <a:pPr algn="l" eaLnBrk="1" hangingPunct="1"/>
            <a:r>
              <a:rPr lang="en-US" altLang="en-US" sz="1200" dirty="0">
                <a:solidFill>
                  <a:schemeClr val="bg1">
                    <a:lumMod val="95000"/>
                  </a:schemeClr>
                </a:solidFill>
                <a:ea typeface="ＭＳ Ｐゴシック" panose="020B0600070205080204" pitchFamily="34" charset="-128"/>
              </a:rPr>
              <a:t>Adapted from material by Jamison Fargo, PhD</a:t>
            </a:r>
          </a:p>
          <a:p>
            <a:pPr algn="l" eaLnBrk="1" hangingPunct="1"/>
            <a:r>
              <a:rPr lang="en-US" altLang="en-US" dirty="0">
                <a:solidFill>
                  <a:schemeClr val="bg1">
                    <a:lumMod val="95000"/>
                  </a:schemeClr>
                </a:solidFill>
                <a:ea typeface="ＭＳ Ｐゴシック" panose="020B0600070205080204" pitchFamily="34" charset="-128"/>
              </a:rPr>
              <a:t>Cohen Chapter 15</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28194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438400" y="1"/>
            <a:ext cx="7772400" cy="1280809"/>
          </a:xfrm>
        </p:spPr>
        <p:txBody>
          <a:bodyPr>
            <a:normAutofit/>
          </a:bodyPr>
          <a:lstStyle/>
          <a:p>
            <a:pPr algn="ctr" eaLnBrk="1" hangingPunct="1"/>
            <a:r>
              <a:rPr lang="en-US" altLang="en-US" dirty="0">
                <a:solidFill>
                  <a:schemeClr val="accent1"/>
                </a:solidFill>
                <a:ea typeface="ＭＳ Ｐゴシック" panose="020B0600070205080204" pitchFamily="34" charset="-128"/>
              </a:rPr>
              <a:t>Simultaneous RM Factors</a:t>
            </a:r>
          </a:p>
        </p:txBody>
      </p:sp>
      <p:sp>
        <p:nvSpPr>
          <p:cNvPr id="27653" name="Rectangle 3"/>
          <p:cNvSpPr>
            <a:spLocks noGrp="1" noChangeArrowheads="1"/>
          </p:cNvSpPr>
          <p:nvPr>
            <p:ph idx="1"/>
          </p:nvPr>
        </p:nvSpPr>
        <p:spPr>
          <a:xfrm>
            <a:off x="381000" y="1385888"/>
            <a:ext cx="11430000" cy="4953000"/>
          </a:xfrm>
        </p:spPr>
        <p:txBody>
          <a:bodyPr>
            <a:normAutofit/>
          </a:bodyPr>
          <a:lstStyle/>
          <a:p>
            <a:pPr eaLnBrk="1" hangingPunct="1">
              <a:lnSpc>
                <a:spcPct val="90000"/>
              </a:lnSpc>
            </a:pPr>
            <a:r>
              <a:rPr lang="en-US" altLang="en-US" sz="1800" dirty="0">
                <a:latin typeface="Georgia" panose="02040502050405020303" pitchFamily="18" charset="0"/>
                <a:ea typeface="ＭＳ Ｐゴシック" panose="020B0600070205080204" pitchFamily="34" charset="-128"/>
              </a:rPr>
              <a:t>Sometimes levels of RM factors are administered:</a:t>
            </a:r>
          </a:p>
          <a:p>
            <a:pPr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274320" lvl="1" indent="0" algn="ctr">
              <a:buNone/>
            </a:pPr>
            <a:r>
              <a:rPr lang="en-US" altLang="en-US" dirty="0">
                <a:latin typeface="Georgia" panose="02040502050405020303" pitchFamily="18" charset="0"/>
                <a:ea typeface="ＭＳ Ｐゴシック" panose="020B0600070205080204" pitchFamily="34" charset="-128"/>
              </a:rPr>
              <a:t> </a:t>
            </a:r>
            <a:r>
              <a:rPr lang="en-US" altLang="en-US" sz="2800" dirty="0">
                <a:latin typeface="Georgia" panose="02040502050405020303" pitchFamily="18" charset="0"/>
                <a:ea typeface="ＭＳ Ｐゴシック" panose="020B0600070205080204" pitchFamily="34" charset="-128"/>
              </a:rPr>
              <a:t>simultaneously </a:t>
            </a:r>
            <a:r>
              <a:rPr lang="en-US" altLang="en-US" sz="2000" dirty="0">
                <a:latin typeface="Georgia" panose="02040502050405020303" pitchFamily="18" charset="0"/>
                <a:ea typeface="ＭＳ Ｐゴシック" panose="020B0600070205080204" pitchFamily="34" charset="-128"/>
              </a:rPr>
              <a:t>or</a:t>
            </a:r>
            <a:r>
              <a:rPr lang="en-US" altLang="en-US" sz="2800" dirty="0">
                <a:latin typeface="Georgia" panose="02040502050405020303" pitchFamily="18" charset="0"/>
                <a:ea typeface="ＭＳ Ｐゴシック" panose="020B0600070205080204" pitchFamily="34" charset="-128"/>
              </a:rPr>
              <a:t> inter-mixed </a:t>
            </a:r>
            <a:endParaRPr lang="en-US" altLang="en-US" dirty="0">
              <a:latin typeface="Georgia" panose="02040502050405020303" pitchFamily="18" charset="0"/>
              <a:ea typeface="ＭＳ Ｐゴシック" panose="020B0600070205080204" pitchFamily="34" charset="-128"/>
            </a:endParaRPr>
          </a:p>
          <a:p>
            <a:pPr marL="274320" lvl="1" indent="0" algn="ctr">
              <a:buNone/>
            </a:pPr>
            <a:endParaRPr lang="en-US" altLang="en-US" dirty="0">
              <a:latin typeface="Georgia" panose="02040502050405020303" pitchFamily="18" charset="0"/>
              <a:ea typeface="ＭＳ Ｐゴシック" panose="020B0600070205080204" pitchFamily="34" charset="-128"/>
            </a:endParaRPr>
          </a:p>
          <a:p>
            <a:pPr marL="274320" lvl="1" indent="0">
              <a:buNone/>
            </a:pPr>
            <a:r>
              <a:rPr lang="en-US" altLang="en-US" dirty="0">
                <a:latin typeface="Georgia" panose="02040502050405020303" pitchFamily="18" charset="0"/>
                <a:ea typeface="ＭＳ Ｐゴシック" panose="020B0600070205080204" pitchFamily="34" charset="-128"/>
              </a:rPr>
              <a:t>within one experimental or observational study</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For example…</a:t>
            </a:r>
          </a:p>
          <a:p>
            <a:pPr marL="0"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Levels of RM factor might be verbs, nouns, and adjectives, which appear randomly within a passage to be memorized</a:t>
            </a: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 of words of each type recalled by participants are recorded</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01ACDB-9D19-4050-9DF6-6F370D1BF236}" type="slidenum">
              <a:rPr lang="en-US" altLang="en-US" sz="1400">
                <a:latin typeface="Georgia Regular" panose="02040502050405020303" pitchFamily="18" charset="0"/>
              </a:rPr>
              <a:pPr eaLnBrk="1" hangingPunct="1"/>
              <a:t>10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3">
                                            <p:txEl>
                                              <p:pRg st="6" end="6"/>
                                            </p:txEl>
                                          </p:spTgt>
                                        </p:tgtEl>
                                        <p:attrNameLst>
                                          <p:attrName>style.visibility</p:attrName>
                                        </p:attrNameLst>
                                      </p:cBhvr>
                                      <p:to>
                                        <p:strVal val="visible"/>
                                      </p:to>
                                    </p:set>
                                    <p:animEffect transition="in" filter="fade">
                                      <p:cBhvr>
                                        <p:cTn id="7" dur="1000"/>
                                        <p:tgtEl>
                                          <p:spTgt spid="27653">
                                            <p:txEl>
                                              <p:pRg st="6" end="6"/>
                                            </p:txEl>
                                          </p:spTgt>
                                        </p:tgtEl>
                                      </p:cBhvr>
                                    </p:animEffect>
                                    <p:anim calcmode="lin" valueType="num">
                                      <p:cBhvr>
                                        <p:cTn id="8" dur="1000" fill="hold"/>
                                        <p:tgtEl>
                                          <p:spTgt spid="2765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765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3">
                                            <p:txEl>
                                              <p:pRg st="8" end="8"/>
                                            </p:txEl>
                                          </p:spTgt>
                                        </p:tgtEl>
                                        <p:attrNameLst>
                                          <p:attrName>style.visibility</p:attrName>
                                        </p:attrNameLst>
                                      </p:cBhvr>
                                      <p:to>
                                        <p:strVal val="visible"/>
                                      </p:to>
                                    </p:set>
                                    <p:animEffect transition="in" filter="fade">
                                      <p:cBhvr>
                                        <p:cTn id="12" dur="1000"/>
                                        <p:tgtEl>
                                          <p:spTgt spid="27653">
                                            <p:txEl>
                                              <p:pRg st="8" end="8"/>
                                            </p:txEl>
                                          </p:spTgt>
                                        </p:tgtEl>
                                      </p:cBhvr>
                                    </p:animEffect>
                                    <p:anim calcmode="lin" valueType="num">
                                      <p:cBhvr>
                                        <p:cTn id="13" dur="10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765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3">
                                            <p:txEl>
                                              <p:pRg st="10" end="10"/>
                                            </p:txEl>
                                          </p:spTgt>
                                        </p:tgtEl>
                                        <p:attrNameLst>
                                          <p:attrName>style.visibility</p:attrName>
                                        </p:attrNameLst>
                                      </p:cBhvr>
                                      <p:to>
                                        <p:strVal val="visible"/>
                                      </p:to>
                                    </p:set>
                                    <p:animEffect transition="in" filter="fade">
                                      <p:cBhvr>
                                        <p:cTn id="17" dur="1000"/>
                                        <p:tgtEl>
                                          <p:spTgt spid="27653">
                                            <p:txEl>
                                              <p:pRg st="10" end="10"/>
                                            </p:txEl>
                                          </p:spTgt>
                                        </p:tgtEl>
                                      </p:cBhvr>
                                    </p:animEffect>
                                    <p:anim calcmode="lin" valueType="num">
                                      <p:cBhvr>
                                        <p:cTn id="18" dur="1000" fill="hold"/>
                                        <p:tgtEl>
                                          <p:spTgt spid="2765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2765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The Problem</a:t>
            </a:r>
            <a:r>
              <a:rPr lang="en-US" altLang="en-US" sz="4200" dirty="0">
                <a:solidFill>
                  <a:schemeClr val="accent4"/>
                </a:solidFill>
                <a:ea typeface="ＭＳ Ｐゴシック" panose="020B0600070205080204" pitchFamily="34" charset="-128"/>
              </a:rPr>
              <a:t>…</a:t>
            </a:r>
          </a:p>
        </p:txBody>
      </p:sp>
      <p:sp>
        <p:nvSpPr>
          <p:cNvPr id="28677" name="Rectangle 3"/>
          <p:cNvSpPr>
            <a:spLocks noGrp="1" noChangeArrowheads="1"/>
          </p:cNvSpPr>
          <p:nvPr>
            <p:ph idx="1"/>
          </p:nvPr>
        </p:nvSpPr>
        <p:spPr>
          <a:xfrm>
            <a:off x="609600" y="1600200"/>
            <a:ext cx="6477000" cy="4495799"/>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Exposure to treatment or participation in study/outcome at one time </a:t>
            </a:r>
            <a:r>
              <a:rPr lang="en-US" altLang="en-US" sz="2000" u="sng" dirty="0">
                <a:latin typeface="Georgia" panose="02040502050405020303" pitchFamily="18" charset="0"/>
                <a:ea typeface="ＭＳ Ｐゴシック" panose="020B0600070205080204" pitchFamily="34" charset="-128"/>
              </a:rPr>
              <a:t>influences</a:t>
            </a:r>
            <a:r>
              <a:rPr lang="en-US" altLang="en-US" sz="2000" dirty="0">
                <a:latin typeface="Georgia" panose="02040502050405020303" pitchFamily="18" charset="0"/>
                <a:ea typeface="ＭＳ Ｐゴシック" panose="020B0600070205080204" pitchFamily="34" charset="-128"/>
              </a:rPr>
              <a:t> responses at another</a:t>
            </a:r>
          </a:p>
          <a:p>
            <a:pPr lvl="1" eaLnBrk="1" hangingPunct="1">
              <a:lnSpc>
                <a:spcPct val="90000"/>
              </a:lnSpc>
            </a:pPr>
            <a:r>
              <a:rPr lang="en-US" altLang="en-US" sz="1800" dirty="0">
                <a:solidFill>
                  <a:schemeClr val="accent4"/>
                </a:solidFill>
                <a:latin typeface="Georgia" panose="02040502050405020303" pitchFamily="18" charset="0"/>
                <a:ea typeface="ＭＳ Ｐゴシック" panose="020B0600070205080204" pitchFamily="34" charset="-128"/>
              </a:rPr>
              <a:t>Biases related to practice, fatigue, etc.</a:t>
            </a:r>
          </a:p>
          <a:p>
            <a:pPr eaLnBrk="1" hangingPunct="1">
              <a:lnSpc>
                <a:spcPct val="90000"/>
              </a:lnSpc>
            </a:pPr>
            <a:r>
              <a:rPr lang="en-US" altLang="en-US" sz="2000" i="1" dirty="0">
                <a:solidFill>
                  <a:schemeClr val="accent3"/>
                </a:solidFill>
                <a:latin typeface="Georgia" panose="02040502050405020303" pitchFamily="18" charset="0"/>
                <a:ea typeface="ＭＳ Ｐゴシック" panose="020B0600070205080204" pitchFamily="34" charset="-128"/>
              </a:rPr>
              <a:t>When </a:t>
            </a:r>
            <a:r>
              <a:rPr lang="en-US" altLang="en-US" sz="2000" i="1" u="sng" dirty="0">
                <a:solidFill>
                  <a:schemeClr val="accent3"/>
                </a:solidFill>
                <a:latin typeface="Georgia" panose="02040502050405020303" pitchFamily="18" charset="0"/>
                <a:ea typeface="ＭＳ Ｐゴシック" panose="020B0600070205080204" pitchFamily="34" charset="-128"/>
              </a:rPr>
              <a:t>time</a:t>
            </a:r>
            <a:r>
              <a:rPr lang="en-US" altLang="en-US" sz="2000" i="1" dirty="0">
                <a:solidFill>
                  <a:schemeClr val="accent3"/>
                </a:solidFill>
                <a:latin typeface="Georgia" panose="02040502050405020303" pitchFamily="18" charset="0"/>
                <a:ea typeface="ＭＳ Ｐゴシック" panose="020B0600070205080204" pitchFamily="34" charset="-128"/>
              </a:rPr>
              <a:t> is RM factor, carryover effects </a:t>
            </a:r>
            <a:r>
              <a:rPr lang="en-US" altLang="en-US" sz="2000" i="1" u="sng" dirty="0">
                <a:solidFill>
                  <a:schemeClr val="accent3"/>
                </a:solidFill>
                <a:latin typeface="Georgia" panose="02040502050405020303" pitchFamily="18" charset="0"/>
                <a:ea typeface="ＭＳ Ｐゴシック" panose="020B0600070205080204" pitchFamily="34" charset="-128"/>
              </a:rPr>
              <a:t>are the focus </a:t>
            </a:r>
            <a:r>
              <a:rPr lang="en-US" altLang="en-US" sz="2000" i="1" dirty="0">
                <a:solidFill>
                  <a:schemeClr val="accent3"/>
                </a:solidFill>
                <a:latin typeface="Georgia" panose="02040502050405020303" pitchFamily="18" charset="0"/>
                <a:ea typeface="ＭＳ Ｐゴシック" panose="020B0600070205080204" pitchFamily="34" charset="-128"/>
              </a:rPr>
              <a:t>of study</a:t>
            </a:r>
          </a:p>
          <a:p>
            <a:pPr lvl="1" eaLnBrk="1" hangingPunct="1">
              <a:lnSpc>
                <a:spcPct val="90000"/>
              </a:lnSpc>
            </a:pPr>
            <a:r>
              <a:rPr lang="en-US" altLang="en-US" sz="1800" i="1" dirty="0">
                <a:latin typeface="Georgia" panose="02040502050405020303" pitchFamily="18" charset="0"/>
                <a:ea typeface="ＭＳ Ｐゴシック" panose="020B0600070205080204" pitchFamily="34" charset="-128"/>
              </a:rPr>
              <a:t>Learning, change over time</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When </a:t>
            </a:r>
            <a:r>
              <a:rPr lang="en-US" altLang="en-US" sz="2000" u="sng" dirty="0">
                <a:latin typeface="Georgia" panose="02040502050405020303" pitchFamily="18" charset="0"/>
                <a:ea typeface="ＭＳ Ｐゴシック" panose="020B0600070205080204" pitchFamily="34" charset="-128"/>
              </a:rPr>
              <a:t>CONDITION</a:t>
            </a:r>
            <a:r>
              <a:rPr lang="en-US" altLang="en-US" sz="2000" dirty="0">
                <a:latin typeface="Georgia" panose="02040502050405020303" pitchFamily="18" charset="0"/>
                <a:ea typeface="ＭＳ Ｐゴシック" panose="020B0600070205080204" pitchFamily="34" charset="-128"/>
              </a:rPr>
              <a:t> is RM factor and participants rotate through conditions,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carryover effects are </a:t>
            </a:r>
            <a:r>
              <a:rPr lang="en-US" altLang="en-US" sz="2000" u="sng" dirty="0">
                <a:solidFill>
                  <a:schemeClr val="accent3">
                    <a:lumMod val="75000"/>
                  </a:schemeClr>
                </a:solidFill>
                <a:latin typeface="Georgia" panose="02040502050405020303" pitchFamily="18" charset="0"/>
                <a:ea typeface="ＭＳ Ｐゴシック" panose="020B0600070205080204" pitchFamily="34" charset="-128"/>
              </a:rPr>
              <a:t>not of interest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and may lead to spurious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Magnitude of carryover effects will vary across treatment order</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Differential carryover effects are very problematic</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Effect of some levels of RM factor are more long-lasting than others</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A18321-B62A-45B3-AA3B-DCE48F04CF3C}" type="slidenum">
              <a:rPr lang="en-US" altLang="en-US" sz="1400">
                <a:latin typeface="Georgia Regular" panose="02040502050405020303" pitchFamily="18" charset="0"/>
              </a:rPr>
              <a:pPr eaLnBrk="1" hangingPunct="1"/>
              <a:t>11</a:t>
            </a:fld>
            <a:endParaRPr lang="en-US" altLang="en-US" sz="1400" dirty="0">
              <a:latin typeface="Georgia Regular" panose="02040502050405020303" pitchFamily="18" charset="0"/>
            </a:endParaRPr>
          </a:p>
        </p:txBody>
      </p:sp>
      <p:pic>
        <p:nvPicPr>
          <p:cNvPr id="2867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fade">
                                      <p:cBhvr>
                                        <p:cTn id="7" dur="1000"/>
                                        <p:tgtEl>
                                          <p:spTgt spid="28677">
                                            <p:txEl>
                                              <p:pRg st="2" end="2"/>
                                            </p:txEl>
                                          </p:spTgt>
                                        </p:tgtEl>
                                      </p:cBhvr>
                                    </p:animEffect>
                                    <p:anim calcmode="lin" valueType="num">
                                      <p:cBhvr>
                                        <p:cTn id="8" dur="1000" fill="hold"/>
                                        <p:tgtEl>
                                          <p:spTgt spid="286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867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7">
                                            <p:txEl>
                                              <p:pRg st="3" end="3"/>
                                            </p:txEl>
                                          </p:spTgt>
                                        </p:tgtEl>
                                        <p:attrNameLst>
                                          <p:attrName>style.visibility</p:attrName>
                                        </p:attrNameLst>
                                      </p:cBhvr>
                                      <p:to>
                                        <p:strVal val="visible"/>
                                      </p:to>
                                    </p:set>
                                    <p:animEffect transition="in" filter="fade">
                                      <p:cBhvr>
                                        <p:cTn id="12" dur="1000"/>
                                        <p:tgtEl>
                                          <p:spTgt spid="28677">
                                            <p:txEl>
                                              <p:pRg st="3" end="3"/>
                                            </p:txEl>
                                          </p:spTgt>
                                        </p:tgtEl>
                                      </p:cBhvr>
                                    </p:animEffect>
                                    <p:anim calcmode="lin" valueType="num">
                                      <p:cBhvr>
                                        <p:cTn id="13" dur="1000" fill="hold"/>
                                        <p:tgtEl>
                                          <p:spTgt spid="2867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86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677">
                                            <p:txEl>
                                              <p:pRg st="4" end="4"/>
                                            </p:txEl>
                                          </p:spTgt>
                                        </p:tgtEl>
                                        <p:attrNameLst>
                                          <p:attrName>style.visibility</p:attrName>
                                        </p:attrNameLst>
                                      </p:cBhvr>
                                      <p:to>
                                        <p:strVal val="visible"/>
                                      </p:to>
                                    </p:set>
                                    <p:animEffect transition="in" filter="fade">
                                      <p:cBhvr>
                                        <p:cTn id="19" dur="1000"/>
                                        <p:tgtEl>
                                          <p:spTgt spid="28677">
                                            <p:txEl>
                                              <p:pRg st="4" end="4"/>
                                            </p:txEl>
                                          </p:spTgt>
                                        </p:tgtEl>
                                      </p:cBhvr>
                                    </p:animEffect>
                                    <p:anim calcmode="lin" valueType="num">
                                      <p:cBhvr>
                                        <p:cTn id="20" dur="1000" fill="hold"/>
                                        <p:tgtEl>
                                          <p:spTgt spid="2867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86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677">
                                            <p:txEl>
                                              <p:pRg st="5" end="5"/>
                                            </p:txEl>
                                          </p:spTgt>
                                        </p:tgtEl>
                                        <p:attrNameLst>
                                          <p:attrName>style.visibility</p:attrName>
                                        </p:attrNameLst>
                                      </p:cBhvr>
                                      <p:to>
                                        <p:strVal val="visible"/>
                                      </p:to>
                                    </p:set>
                                    <p:animEffect transition="in" filter="fade">
                                      <p:cBhvr>
                                        <p:cTn id="26" dur="1000"/>
                                        <p:tgtEl>
                                          <p:spTgt spid="28677">
                                            <p:txEl>
                                              <p:pRg st="5" end="5"/>
                                            </p:txEl>
                                          </p:spTgt>
                                        </p:tgtEl>
                                      </p:cBhvr>
                                    </p:animEffect>
                                    <p:anim calcmode="lin" valueType="num">
                                      <p:cBhvr>
                                        <p:cTn id="27" dur="1000" fill="hold"/>
                                        <p:tgtEl>
                                          <p:spTgt spid="2867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8677">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8677">
                                            <p:txEl>
                                              <p:pRg st="6" end="6"/>
                                            </p:txEl>
                                          </p:spTgt>
                                        </p:tgtEl>
                                        <p:attrNameLst>
                                          <p:attrName>style.visibility</p:attrName>
                                        </p:attrNameLst>
                                      </p:cBhvr>
                                      <p:to>
                                        <p:strVal val="visible"/>
                                      </p:to>
                                    </p:set>
                                    <p:animEffect transition="in" filter="fade">
                                      <p:cBhvr>
                                        <p:cTn id="31" dur="1000"/>
                                        <p:tgtEl>
                                          <p:spTgt spid="28677">
                                            <p:txEl>
                                              <p:pRg st="6" end="6"/>
                                            </p:txEl>
                                          </p:spTgt>
                                        </p:tgtEl>
                                      </p:cBhvr>
                                    </p:animEffect>
                                    <p:anim calcmode="lin" valueType="num">
                                      <p:cBhvr>
                                        <p:cTn id="32" dur="1000" fill="hold"/>
                                        <p:tgtEl>
                                          <p:spTgt spid="2867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867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677">
                                            <p:txEl>
                                              <p:pRg st="7" end="7"/>
                                            </p:txEl>
                                          </p:spTgt>
                                        </p:tgtEl>
                                        <p:attrNameLst>
                                          <p:attrName>style.visibility</p:attrName>
                                        </p:attrNameLst>
                                      </p:cBhvr>
                                      <p:to>
                                        <p:strVal val="visible"/>
                                      </p:to>
                                    </p:set>
                                    <p:animEffect transition="in" filter="fade">
                                      <p:cBhvr>
                                        <p:cTn id="36" dur="1000"/>
                                        <p:tgtEl>
                                          <p:spTgt spid="28677">
                                            <p:txEl>
                                              <p:pRg st="7" end="7"/>
                                            </p:txEl>
                                          </p:spTgt>
                                        </p:tgtEl>
                                      </p:cBhvr>
                                    </p:animEffect>
                                    <p:anim calcmode="lin" valueType="num">
                                      <p:cBhvr>
                                        <p:cTn id="37" dur="1000" fill="hold"/>
                                        <p:tgtEl>
                                          <p:spTgt spid="2867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86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228600" y="1311275"/>
            <a:ext cx="6781800" cy="5410200"/>
          </a:xfrm>
        </p:spPr>
        <p:txBody>
          <a:bodyPr>
            <a:normAutofit fontScale="85000" lnSpcReduction="10000"/>
          </a:bodyPr>
          <a:lstStyle/>
          <a:p>
            <a:pPr marL="0" indent="0" algn="ctr">
              <a:buNone/>
            </a:pPr>
            <a:endParaRPr lang="en-US" altLang="en-US" sz="2200" u="sng"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Counterbalancing</a:t>
            </a:r>
            <a:r>
              <a:rPr lang="en-US" altLang="en-US" sz="2000" dirty="0">
                <a:latin typeface="Georgia" panose="02040502050405020303" pitchFamily="18" charset="0"/>
                <a:ea typeface="ＭＳ Ｐゴシック" panose="020B0600070205080204" pitchFamily="34" charset="-128"/>
              </a:rPr>
              <a:t>: Varying RM condition order across subjects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3-level RM factor: ABC, ACB, BCA, BAC, CAB, CBA</a:t>
            </a:r>
          </a:p>
          <a:p>
            <a:pPr lvl="2"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1"/>
                </a:solidFill>
                <a:latin typeface="Georgia" panose="02040502050405020303" pitchFamily="18" charset="0"/>
                <a:ea typeface="ＭＳ Ｐゴシック" panose="020B0600070205080204" pitchFamily="34" charset="-128"/>
              </a:rPr>
              <a:t>Partial counterbalancing </a:t>
            </a:r>
            <a:r>
              <a:rPr lang="en-US" altLang="en-US" sz="2000" dirty="0">
                <a:latin typeface="Georgia" panose="02040502050405020303" pitchFamily="18" charset="0"/>
                <a:ea typeface="ＭＳ Ｐゴシック" panose="020B0600070205080204" pitchFamily="34" charset="-128"/>
              </a:rPr>
              <a:t>(Latin Squares): Too many possible orders of RM conditions so a representative set is used</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solidFill>
                <a:latin typeface="Georgia" panose="02040502050405020303" pitchFamily="18" charset="0"/>
                <a:ea typeface="ＭＳ Ｐゴシック" panose="020B0600070205080204" pitchFamily="34" charset="-128"/>
              </a:rPr>
              <a:t>random order </a:t>
            </a:r>
            <a:r>
              <a:rPr lang="en-US" altLang="en-US" sz="2000" dirty="0">
                <a:latin typeface="Georgia" panose="02040502050405020303" pitchFamily="18" charset="0"/>
                <a:ea typeface="ＭＳ Ｐゴシック" panose="020B0600070205080204" pitchFamily="34" charset="-128"/>
              </a:rPr>
              <a:t>of RM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‘run-in’ period </a:t>
            </a:r>
            <a:r>
              <a:rPr lang="en-US" altLang="en-US" sz="2000" dirty="0">
                <a:latin typeface="Georgia" panose="02040502050405020303" pitchFamily="18" charset="0"/>
                <a:ea typeface="ＭＳ Ｐゴシック" panose="020B0600070205080204" pitchFamily="34" charset="-128"/>
              </a:rPr>
              <a:t>(a series of practice trials) at beginning of study to ‘stabilize’ performance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Intervening (</a:t>
            </a:r>
            <a:r>
              <a:rPr lang="en-US" altLang="en-US" sz="2000" dirty="0">
                <a:solidFill>
                  <a:schemeClr val="accent3"/>
                </a:solidFill>
                <a:latin typeface="Georgia" panose="02040502050405020303" pitchFamily="18" charset="0"/>
                <a:ea typeface="ＭＳ Ｐゴシック" panose="020B0600070205080204" pitchFamily="34" charset="-128"/>
              </a:rPr>
              <a:t>distractor</a:t>
            </a:r>
            <a:r>
              <a:rPr lang="en-US" altLang="en-US" sz="2000" dirty="0">
                <a:latin typeface="Georgia" panose="02040502050405020303" pitchFamily="18" charset="0"/>
                <a:ea typeface="ＭＳ Ｐゴシック" panose="020B0600070205080204" pitchFamily="34" charset="-128"/>
              </a:rPr>
              <a:t>, neutral) trials between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Larger time interval,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washout period</a:t>
            </a:r>
            <a:r>
              <a:rPr lang="en-US" altLang="en-US" sz="2000" dirty="0">
                <a:latin typeface="Georgia" panose="02040502050405020303" pitchFamily="18" charset="0"/>
                <a:ea typeface="ＭＳ Ｐゴシック" panose="020B0600070205080204" pitchFamily="34" charset="-128"/>
              </a:rPr>
              <a:t>, between conditions</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a:r>
              <a:rPr lang="en-US" altLang="en-US" sz="2000" i="1" dirty="0">
                <a:latin typeface="Georgia" panose="02040502050405020303" pitchFamily="18" charset="0"/>
                <a:ea typeface="ＭＳ Ｐゴシック" panose="020B0600070205080204" pitchFamily="34" charset="-128"/>
              </a:rPr>
              <a:t>Note: Effects may not be eliminated by any of these methods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C45DAF-B015-4496-887B-98A088096486}" type="slidenum">
              <a:rPr lang="en-US" altLang="en-US" sz="1400">
                <a:latin typeface="Georgia Regular" panose="02040502050405020303" pitchFamily="18" charset="0"/>
              </a:rPr>
              <a:pPr eaLnBrk="1" hangingPunct="1"/>
              <a:t>12</a:t>
            </a:fld>
            <a:endParaRPr lang="en-US" altLang="en-US" sz="1400" dirty="0">
              <a:latin typeface="Georgia Regular" panose="02040502050405020303" pitchFamily="18" charset="0"/>
            </a:endParaRPr>
          </a:p>
        </p:txBody>
      </p:sp>
      <p:pic>
        <p:nvPicPr>
          <p:cNvPr id="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2C89D45-1315-FE40-837D-1E93506B5CCA}"/>
              </a:ext>
            </a:extLst>
          </p:cNvPr>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Possible Solutions</a:t>
            </a:r>
            <a:endParaRPr lang="en-US" altLang="en-US" sz="4200" dirty="0">
              <a:solidFill>
                <a:schemeClr val="accent4"/>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701">
                                            <p:txEl>
                                              <p:pRg st="4" end="4"/>
                                            </p:txEl>
                                          </p:spTgt>
                                        </p:tgtEl>
                                        <p:attrNameLst>
                                          <p:attrName>style.visibility</p:attrName>
                                        </p:attrNameLst>
                                      </p:cBhvr>
                                      <p:to>
                                        <p:strVal val="visible"/>
                                      </p:to>
                                    </p:set>
                                    <p:animEffect transition="in" filter="fade">
                                      <p:cBhvr>
                                        <p:cTn id="7" dur="1000"/>
                                        <p:tgtEl>
                                          <p:spTgt spid="29701">
                                            <p:txEl>
                                              <p:pRg st="4" end="4"/>
                                            </p:txEl>
                                          </p:spTgt>
                                        </p:tgtEl>
                                      </p:cBhvr>
                                    </p:animEffect>
                                    <p:anim calcmode="lin" valueType="num">
                                      <p:cBhvr>
                                        <p:cTn id="8" dur="10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970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701">
                                            <p:txEl>
                                              <p:pRg st="6" end="6"/>
                                            </p:txEl>
                                          </p:spTgt>
                                        </p:tgtEl>
                                        <p:attrNameLst>
                                          <p:attrName>style.visibility</p:attrName>
                                        </p:attrNameLst>
                                      </p:cBhvr>
                                      <p:to>
                                        <p:strVal val="visible"/>
                                      </p:to>
                                    </p:set>
                                    <p:animEffect transition="in" filter="fade">
                                      <p:cBhvr>
                                        <p:cTn id="14" dur="1000"/>
                                        <p:tgtEl>
                                          <p:spTgt spid="29701">
                                            <p:txEl>
                                              <p:pRg st="6" end="6"/>
                                            </p:txEl>
                                          </p:spTgt>
                                        </p:tgtEl>
                                      </p:cBhvr>
                                    </p:animEffect>
                                    <p:anim calcmode="lin" valueType="num">
                                      <p:cBhvr>
                                        <p:cTn id="15" dur="1000" fill="hold"/>
                                        <p:tgtEl>
                                          <p:spTgt spid="2970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970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701">
                                            <p:txEl>
                                              <p:pRg st="8" end="8"/>
                                            </p:txEl>
                                          </p:spTgt>
                                        </p:tgtEl>
                                        <p:attrNameLst>
                                          <p:attrName>style.visibility</p:attrName>
                                        </p:attrNameLst>
                                      </p:cBhvr>
                                      <p:to>
                                        <p:strVal val="visible"/>
                                      </p:to>
                                    </p:set>
                                    <p:animEffect transition="in" filter="fade">
                                      <p:cBhvr>
                                        <p:cTn id="21" dur="1000"/>
                                        <p:tgtEl>
                                          <p:spTgt spid="29701">
                                            <p:txEl>
                                              <p:pRg st="8" end="8"/>
                                            </p:txEl>
                                          </p:spTgt>
                                        </p:tgtEl>
                                      </p:cBhvr>
                                    </p:animEffect>
                                    <p:anim calcmode="lin" valueType="num">
                                      <p:cBhvr>
                                        <p:cTn id="22" dur="1000" fill="hold"/>
                                        <p:tgtEl>
                                          <p:spTgt spid="2970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970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701">
                                            <p:txEl>
                                              <p:pRg st="10" end="10"/>
                                            </p:txEl>
                                          </p:spTgt>
                                        </p:tgtEl>
                                        <p:attrNameLst>
                                          <p:attrName>style.visibility</p:attrName>
                                        </p:attrNameLst>
                                      </p:cBhvr>
                                      <p:to>
                                        <p:strVal val="visible"/>
                                      </p:to>
                                    </p:set>
                                    <p:animEffect transition="in" filter="fade">
                                      <p:cBhvr>
                                        <p:cTn id="28" dur="1000"/>
                                        <p:tgtEl>
                                          <p:spTgt spid="29701">
                                            <p:txEl>
                                              <p:pRg st="10" end="10"/>
                                            </p:txEl>
                                          </p:spTgt>
                                        </p:tgtEl>
                                      </p:cBhvr>
                                    </p:animEffect>
                                    <p:anim calcmode="lin" valueType="num">
                                      <p:cBhvr>
                                        <p:cTn id="29" dur="1000" fill="hold"/>
                                        <p:tgtEl>
                                          <p:spTgt spid="29701">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2970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701">
                                            <p:txEl>
                                              <p:pRg st="12" end="12"/>
                                            </p:txEl>
                                          </p:spTgt>
                                        </p:tgtEl>
                                        <p:attrNameLst>
                                          <p:attrName>style.visibility</p:attrName>
                                        </p:attrNameLst>
                                      </p:cBhvr>
                                      <p:to>
                                        <p:strVal val="visible"/>
                                      </p:to>
                                    </p:set>
                                    <p:animEffect transition="in" filter="fade">
                                      <p:cBhvr>
                                        <p:cTn id="35" dur="1000"/>
                                        <p:tgtEl>
                                          <p:spTgt spid="29701">
                                            <p:txEl>
                                              <p:pRg st="12" end="12"/>
                                            </p:txEl>
                                          </p:spTgt>
                                        </p:tgtEl>
                                      </p:cBhvr>
                                    </p:animEffect>
                                    <p:anim calcmode="lin" valueType="num">
                                      <p:cBhvr>
                                        <p:cTn id="36" dur="1000" fill="hold"/>
                                        <p:tgtEl>
                                          <p:spTgt spid="29701">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2970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701">
                                            <p:txEl>
                                              <p:pRg st="14" end="14"/>
                                            </p:txEl>
                                          </p:spTgt>
                                        </p:tgtEl>
                                        <p:attrNameLst>
                                          <p:attrName>style.visibility</p:attrName>
                                        </p:attrNameLst>
                                      </p:cBhvr>
                                      <p:to>
                                        <p:strVal val="visible"/>
                                      </p:to>
                                    </p:set>
                                    <p:animEffect transition="in" filter="fade">
                                      <p:cBhvr>
                                        <p:cTn id="42" dur="1000"/>
                                        <p:tgtEl>
                                          <p:spTgt spid="29701">
                                            <p:txEl>
                                              <p:pRg st="14" end="14"/>
                                            </p:txEl>
                                          </p:spTgt>
                                        </p:tgtEl>
                                      </p:cBhvr>
                                    </p:animEffect>
                                    <p:anim calcmode="lin" valueType="num">
                                      <p:cBhvr>
                                        <p:cTn id="43" dur="1000" fill="hold"/>
                                        <p:tgtEl>
                                          <p:spTgt spid="29701">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2970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28860" y="3947390"/>
            <a:ext cx="7201076" cy="2064790"/>
            <a:chOff x="4528860" y="3947390"/>
            <a:chExt cx="7201076" cy="2064790"/>
          </a:xfrm>
        </p:grpSpPr>
        <p:pic>
          <p:nvPicPr>
            <p:cNvPr id="10" name="Picture 2" descr="https://3qksc436bu713cqimwcfglyj-wpengine.netdna-ssl.com/wp-content/uploads/2015/08/Matched-pair-trial-v3_EN.png"/>
            <p:cNvPicPr>
              <a:picLocks noChangeAspect="1" noChangeArrowheads="1"/>
            </p:cNvPicPr>
            <p:nvPr/>
          </p:nvPicPr>
          <p:blipFill rotWithShape="1">
            <a:blip r:embed="rId2">
              <a:extLst>
                <a:ext uri="{28A0092B-C50C-407E-A947-70E740481C1C}">
                  <a14:useLocalDpi xmlns:a14="http://schemas.microsoft.com/office/drawing/2010/main" val="0"/>
                </a:ext>
              </a:extLst>
            </a:blip>
            <a:srcRect b="32347"/>
            <a:stretch/>
          </p:blipFill>
          <p:spPr bwMode="auto">
            <a:xfrm>
              <a:off x="4528860" y="3947390"/>
              <a:ext cx="7201076" cy="2064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8860" y="3947390"/>
              <a:ext cx="2481540" cy="47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Regular" panose="02040502050405020303" pitchFamily="18" charset="0"/>
              </a:endParaRPr>
            </a:p>
          </p:txBody>
        </p:sp>
      </p:grpSp>
      <p:sp>
        <p:nvSpPr>
          <p:cNvPr id="30724" name="Rectangle 2"/>
          <p:cNvSpPr>
            <a:spLocks noGrp="1" noChangeArrowheads="1"/>
          </p:cNvSpPr>
          <p:nvPr>
            <p:ph type="title"/>
          </p:nvPr>
        </p:nvSpPr>
        <p:spPr>
          <a:xfrm>
            <a:off x="7150608" y="134747"/>
            <a:ext cx="4800600" cy="810768"/>
          </a:xfrm>
        </p:spPr>
        <p:txBody>
          <a:bodyPr>
            <a:normAutofit/>
          </a:bodyPr>
          <a:lstStyle/>
          <a:p>
            <a:pPr algn="ctr" eaLnBrk="1" hangingPunct="1"/>
            <a:r>
              <a:rPr lang="en-US" altLang="en-US" u="sng" dirty="0">
                <a:ea typeface="ＭＳ Ｐゴシック" panose="020B0600070205080204" pitchFamily="34" charset="-128"/>
              </a:rPr>
              <a:t>Matched Designs</a:t>
            </a:r>
          </a:p>
        </p:txBody>
      </p:sp>
      <p:sp>
        <p:nvSpPr>
          <p:cNvPr id="30725" name="Rectangle 3"/>
          <p:cNvSpPr>
            <a:spLocks noGrp="1" noChangeArrowheads="1"/>
          </p:cNvSpPr>
          <p:nvPr>
            <p:ph idx="1"/>
          </p:nvPr>
        </p:nvSpPr>
        <p:spPr>
          <a:xfrm>
            <a:off x="533400" y="228600"/>
            <a:ext cx="11201400" cy="5522976"/>
          </a:xfrm>
        </p:spPr>
        <p:txBody>
          <a:bodyPr>
            <a:noAutofit/>
          </a:bodyPr>
          <a:lstStyle/>
          <a:p>
            <a:pPr eaLnBrk="1" hangingPunct="1">
              <a:lnSpc>
                <a:spcPct val="90000"/>
              </a:lnSpc>
            </a:pPr>
            <a:r>
              <a:rPr lang="en-US" altLang="en-US" sz="1800" dirty="0">
                <a:ea typeface="ＭＳ Ｐゴシック" panose="020B0600070205080204" pitchFamily="34" charset="-128"/>
              </a:rPr>
              <a:t>Alternative to having same cases engage in all RM conditions </a:t>
            </a:r>
          </a:p>
          <a:p>
            <a:pPr lvl="1" eaLnBrk="1" hangingPunct="1">
              <a:lnSpc>
                <a:spcPct val="50000"/>
              </a:lnSpc>
            </a:pPr>
            <a:r>
              <a:rPr lang="en-US" altLang="en-US" dirty="0">
                <a:ea typeface="ＭＳ Ｐゴシック" panose="020B0600070205080204" pitchFamily="34" charset="-128"/>
              </a:rPr>
              <a:t>Used to limit problems associated with…</a:t>
            </a:r>
          </a:p>
          <a:p>
            <a:pPr lvl="2" eaLnBrk="1" hangingPunct="1">
              <a:lnSpc>
                <a:spcPct val="90000"/>
              </a:lnSpc>
            </a:pPr>
            <a:r>
              <a:rPr lang="en-US" altLang="en-US" sz="1800" dirty="0">
                <a:ea typeface="ＭＳ Ｐゴシック" panose="020B0600070205080204" pitchFamily="34" charset="-128"/>
              </a:rPr>
              <a:t>Confounding variables (e.g., age, sex, education)</a:t>
            </a:r>
          </a:p>
          <a:p>
            <a:pPr lvl="2" eaLnBrk="1" hangingPunct="1">
              <a:lnSpc>
                <a:spcPct val="90000"/>
              </a:lnSpc>
            </a:pPr>
            <a:r>
              <a:rPr lang="en-US" altLang="en-US" sz="1800" dirty="0">
                <a:ea typeface="ＭＳ Ｐゴシック" panose="020B0600070205080204" pitchFamily="34" charset="-128"/>
              </a:rPr>
              <a:t>Other threats to internal validity associated with RM studies, such as carryover effects or ordering</a:t>
            </a:r>
          </a:p>
          <a:p>
            <a:pPr lvl="4" eaLnBrk="1" hangingPunct="1">
              <a:lnSpc>
                <a:spcPct val="6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Each member of a </a:t>
            </a:r>
            <a:r>
              <a:rPr lang="en-US" altLang="en-US" sz="1800" b="1" u="sng" dirty="0">
                <a:ea typeface="ＭＳ Ｐゴシック" panose="020B0600070205080204" pitchFamily="34" charset="-128"/>
              </a:rPr>
              <a:t>set </a:t>
            </a:r>
            <a:r>
              <a:rPr lang="en-US" altLang="en-US" sz="1800" dirty="0">
                <a:ea typeface="ＭＳ Ｐゴシック" panose="020B0600070205080204" pitchFamily="34" charset="-128"/>
              </a:rPr>
              <a:t>of unique, but similar or matched, participants is </a:t>
            </a:r>
            <a:r>
              <a:rPr lang="en-US" altLang="en-US" sz="1800" b="1" u="sng" dirty="0">
                <a:ea typeface="ＭＳ Ｐゴシック" panose="020B0600070205080204" pitchFamily="34" charset="-128"/>
              </a:rPr>
              <a:t>randomly assigned </a:t>
            </a:r>
            <a:r>
              <a:rPr lang="en-US" altLang="en-US" sz="1800" dirty="0">
                <a:ea typeface="ＭＳ Ｐゴシック" panose="020B0600070205080204" pitchFamily="34" charset="-128"/>
              </a:rPr>
              <a:t>to one condition</a:t>
            </a:r>
          </a:p>
          <a:p>
            <a:pPr lvl="4" eaLnBrk="1" hangingPunct="1">
              <a:lnSpc>
                <a:spcPct val="4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In analysis, each </a:t>
            </a:r>
            <a:r>
              <a:rPr lang="en-US" altLang="en-US" sz="1800" b="1" u="sng" dirty="0">
                <a:ea typeface="ＭＳ Ｐゴシック" panose="020B0600070205080204" pitchFamily="34" charset="-128"/>
              </a:rPr>
              <a:t>set of participants </a:t>
            </a:r>
            <a:r>
              <a:rPr lang="en-US" altLang="en-US" sz="1800" dirty="0">
                <a:ea typeface="ＭＳ Ｐゴシック" panose="020B0600070205080204" pitchFamily="34" charset="-128"/>
              </a:rPr>
              <a:t>treated </a:t>
            </a:r>
            <a:r>
              <a:rPr lang="en-US" altLang="en-US" sz="1800" b="1" dirty="0">
                <a:ea typeface="ＭＳ Ｐゴシック" panose="020B0600070205080204" pitchFamily="34" charset="-128"/>
              </a:rPr>
              <a:t>as if </a:t>
            </a:r>
            <a:r>
              <a:rPr lang="en-US" altLang="en-US" sz="1800" dirty="0">
                <a:ea typeface="ＭＳ Ｐゴシック" panose="020B0600070205080204" pitchFamily="34" charset="-128"/>
              </a:rPr>
              <a:t>they are the </a:t>
            </a:r>
            <a:r>
              <a:rPr lang="en-US" altLang="en-US" sz="1800" b="1" dirty="0">
                <a:ea typeface="ＭＳ Ｐゴシック" panose="020B0600070205080204" pitchFamily="34" charset="-128"/>
              </a:rPr>
              <a:t>same</a:t>
            </a:r>
            <a:r>
              <a:rPr lang="en-US" altLang="en-US" sz="1800" dirty="0">
                <a:ea typeface="ＭＳ Ｐゴシック" panose="020B0600070205080204" pitchFamily="34" charset="-128"/>
              </a:rPr>
              <a:t> participant</a:t>
            </a:r>
          </a:p>
          <a:p>
            <a:r>
              <a:rPr lang="en-US" altLang="en-US" sz="1800" dirty="0">
                <a:ea typeface="ＭＳ Ｐゴシック" panose="020B0600070205080204" pitchFamily="34" charset="-128"/>
              </a:rPr>
              <a:t>Participants matched into sets on </a:t>
            </a:r>
            <a:r>
              <a:rPr lang="en-US" altLang="en-US" sz="1800" b="1" dirty="0">
                <a:ea typeface="ＭＳ Ｐゴシック" panose="020B0600070205080204" pitchFamily="34" charset="-128"/>
              </a:rPr>
              <a:t>potentially confounding variables </a:t>
            </a:r>
            <a:r>
              <a:rPr lang="en-US" altLang="en-US" sz="1800" dirty="0">
                <a:ea typeface="ＭＳ Ｐゴシック" panose="020B0600070205080204" pitchFamily="34" charset="-128"/>
              </a:rPr>
              <a:t>(e.g., pretest scores, other characteristics) prior to random assignment</a:t>
            </a:r>
          </a:p>
          <a:p>
            <a:pPr lvl="1"/>
            <a:r>
              <a:rPr lang="en-US" altLang="en-US" sz="1600" i="1" dirty="0">
                <a:ea typeface="ＭＳ Ｐゴシック" panose="020B0600070205080204" pitchFamily="34" charset="-128"/>
              </a:rPr>
              <a:t>Researcher may have too much faith in matching</a:t>
            </a:r>
          </a:p>
          <a:p>
            <a:pPr lvl="1"/>
            <a:r>
              <a:rPr lang="en-US" altLang="en-US" sz="1600" i="1" dirty="0">
                <a:ea typeface="ＭＳ Ｐゴシック" panose="020B0600070205080204" pitchFamily="34" charset="-128"/>
              </a:rPr>
              <a:t>Need to report on process used for matching</a:t>
            </a:r>
          </a:p>
          <a:p>
            <a:pPr lvl="1"/>
            <a:r>
              <a:rPr lang="en-US" altLang="en-US" sz="1600" i="1" dirty="0">
                <a:ea typeface="ＭＳ Ｐゴシック" panose="020B0600070205080204" pitchFamily="34" charset="-128"/>
              </a:rPr>
              <a:t>Usually only match (if at all) on 1 or 2 variables</a:t>
            </a: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eaLnBrk="1" hangingPunct="1">
              <a:lnSpc>
                <a:spcPct val="90000"/>
              </a:lnSpc>
            </a:pPr>
            <a:endParaRPr lang="en-US" altLang="en-US" sz="1800" dirty="0">
              <a:ea typeface="ＭＳ Ｐゴシック" panose="020B0600070205080204" pitchFamily="34" charset="-128"/>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0B4E00-AEE5-4CB8-B039-7C68FDD67B4C}" type="slidenum">
              <a:rPr lang="en-US" altLang="en-US" sz="1400">
                <a:latin typeface="Georgia Regular" panose="02040502050405020303" pitchFamily="18" charset="0"/>
              </a:rPr>
              <a:pPr eaLnBrk="1" hangingPunct="1"/>
              <a:t>13</a:t>
            </a:fld>
            <a:endParaRPr lang="en-US" altLang="en-US" sz="1400" dirty="0">
              <a:latin typeface="Georgia Regular" panose="02040502050405020303" pitchFamily="18" charset="0"/>
            </a:endParaRPr>
          </a:p>
        </p:txBody>
      </p:sp>
      <p:sp>
        <p:nvSpPr>
          <p:cNvPr id="6" name="Rectangle 5"/>
          <p:cNvSpPr/>
          <p:nvPr/>
        </p:nvSpPr>
        <p:spPr>
          <a:xfrm>
            <a:off x="228600" y="6400800"/>
            <a:ext cx="11201400" cy="338554"/>
          </a:xfrm>
          <a:prstGeom prst="rect">
            <a:avLst/>
          </a:prstGeom>
        </p:spPr>
        <p:txBody>
          <a:bodyPr wrap="square">
            <a:spAutoFit/>
          </a:bodyPr>
          <a:lstStyle/>
          <a:p>
            <a:r>
              <a:rPr lang="en-US" altLang="en-US" sz="1600" dirty="0">
                <a:latin typeface="Georgia Regular" panose="02040502050405020303" pitchFamily="18" charset="0"/>
                <a:ea typeface="ＭＳ Ｐゴシック" panose="020B0600070205080204" pitchFamily="34" charset="-128"/>
              </a:rPr>
              <a:t>May match and conduct 1-Way Independent Groups ANOVA to be more conservative in statistical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animEffect transition="in" filter="fade">
                                      <p:cBhvr>
                                        <p:cTn id="7" dur="1000"/>
                                        <p:tgtEl>
                                          <p:spTgt spid="30725">
                                            <p:txEl>
                                              <p:pRg st="5" end="5"/>
                                            </p:txEl>
                                          </p:spTgt>
                                        </p:tgtEl>
                                      </p:cBhvr>
                                    </p:animEffect>
                                    <p:anim calcmode="lin" valueType="num">
                                      <p:cBhvr>
                                        <p:cTn id="8" dur="1000" fill="hold"/>
                                        <p:tgtEl>
                                          <p:spTgt spid="3072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25">
                                            <p:txEl>
                                              <p:pRg st="7" end="7"/>
                                            </p:txEl>
                                          </p:spTgt>
                                        </p:tgtEl>
                                        <p:attrNameLst>
                                          <p:attrName>style.visibility</p:attrName>
                                        </p:attrNameLst>
                                      </p:cBhvr>
                                      <p:to>
                                        <p:strVal val="visible"/>
                                      </p:to>
                                    </p:set>
                                    <p:animEffect transition="in" filter="fade">
                                      <p:cBhvr>
                                        <p:cTn id="14" dur="1000"/>
                                        <p:tgtEl>
                                          <p:spTgt spid="30725">
                                            <p:txEl>
                                              <p:pRg st="7" end="7"/>
                                            </p:txEl>
                                          </p:spTgt>
                                        </p:tgtEl>
                                      </p:cBhvr>
                                    </p:animEffect>
                                    <p:anim calcmode="lin" valueType="num">
                                      <p:cBhvr>
                                        <p:cTn id="15" dur="1000" fill="hold"/>
                                        <p:tgtEl>
                                          <p:spTgt spid="30725">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25">
                                            <p:txEl>
                                              <p:pRg st="8" end="8"/>
                                            </p:txEl>
                                          </p:spTgt>
                                        </p:tgtEl>
                                        <p:attrNameLst>
                                          <p:attrName>style.visibility</p:attrName>
                                        </p:attrNameLst>
                                      </p:cBhvr>
                                      <p:to>
                                        <p:strVal val="visible"/>
                                      </p:to>
                                    </p:set>
                                    <p:animEffect transition="in" filter="fade">
                                      <p:cBhvr>
                                        <p:cTn id="21" dur="1000"/>
                                        <p:tgtEl>
                                          <p:spTgt spid="30725">
                                            <p:txEl>
                                              <p:pRg st="8" end="8"/>
                                            </p:txEl>
                                          </p:spTgt>
                                        </p:tgtEl>
                                      </p:cBhvr>
                                    </p:animEffect>
                                    <p:anim calcmode="lin" valueType="num">
                                      <p:cBhvr>
                                        <p:cTn id="22" dur="1000" fill="hold"/>
                                        <p:tgtEl>
                                          <p:spTgt spid="3072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25">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25">
                                            <p:txEl>
                                              <p:pRg st="9" end="9"/>
                                            </p:txEl>
                                          </p:spTgt>
                                        </p:tgtEl>
                                        <p:attrNameLst>
                                          <p:attrName>style.visibility</p:attrName>
                                        </p:attrNameLst>
                                      </p:cBhvr>
                                      <p:to>
                                        <p:strVal val="visible"/>
                                      </p:to>
                                    </p:set>
                                    <p:animEffect transition="in" filter="fade">
                                      <p:cBhvr>
                                        <p:cTn id="26" dur="1000"/>
                                        <p:tgtEl>
                                          <p:spTgt spid="30725">
                                            <p:txEl>
                                              <p:pRg st="9" end="9"/>
                                            </p:txEl>
                                          </p:spTgt>
                                        </p:tgtEl>
                                      </p:cBhvr>
                                    </p:animEffect>
                                    <p:anim calcmode="lin" valueType="num">
                                      <p:cBhvr>
                                        <p:cTn id="27" dur="1000" fill="hold"/>
                                        <p:tgtEl>
                                          <p:spTgt spid="30725">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25">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25">
                                            <p:txEl>
                                              <p:pRg st="10" end="10"/>
                                            </p:txEl>
                                          </p:spTgt>
                                        </p:tgtEl>
                                        <p:attrNameLst>
                                          <p:attrName>style.visibility</p:attrName>
                                        </p:attrNameLst>
                                      </p:cBhvr>
                                      <p:to>
                                        <p:strVal val="visible"/>
                                      </p:to>
                                    </p:set>
                                    <p:animEffect transition="in" filter="fade">
                                      <p:cBhvr>
                                        <p:cTn id="31" dur="1000"/>
                                        <p:tgtEl>
                                          <p:spTgt spid="30725">
                                            <p:txEl>
                                              <p:pRg st="10" end="10"/>
                                            </p:txEl>
                                          </p:spTgt>
                                        </p:tgtEl>
                                      </p:cBhvr>
                                    </p:animEffect>
                                    <p:anim calcmode="lin" valueType="num">
                                      <p:cBhvr>
                                        <p:cTn id="32" dur="1000" fill="hold"/>
                                        <p:tgtEl>
                                          <p:spTgt spid="30725">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25">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5">
                                            <p:txEl>
                                              <p:pRg st="11" end="11"/>
                                            </p:txEl>
                                          </p:spTgt>
                                        </p:tgtEl>
                                        <p:attrNameLst>
                                          <p:attrName>style.visibility</p:attrName>
                                        </p:attrNameLst>
                                      </p:cBhvr>
                                      <p:to>
                                        <p:strVal val="visible"/>
                                      </p:to>
                                    </p:set>
                                    <p:animEffect transition="in" filter="fade">
                                      <p:cBhvr>
                                        <p:cTn id="36" dur="1000"/>
                                        <p:tgtEl>
                                          <p:spTgt spid="30725">
                                            <p:txEl>
                                              <p:pRg st="11" end="11"/>
                                            </p:txEl>
                                          </p:spTgt>
                                        </p:tgtEl>
                                      </p:cBhvr>
                                    </p:animEffect>
                                    <p:anim calcmode="lin" valueType="num">
                                      <p:cBhvr>
                                        <p:cTn id="37" dur="1000" fill="hold"/>
                                        <p:tgtEl>
                                          <p:spTgt spid="30725">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2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381000" y="2133600"/>
            <a:ext cx="7620000" cy="4724400"/>
          </a:xfrm>
        </p:spPr>
        <p:txBody>
          <a:bodyPr>
            <a:normAutofit fontScale="92500"/>
          </a:bodyPr>
          <a:lstStyle/>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1: RM or Within-Subjects factor:  Time, Condition</a:t>
            </a:r>
            <a:endParaRPr lang="en-US" altLang="en-US" sz="17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2: Subject factor:  8 participants = 8 levels</a:t>
            </a:r>
          </a:p>
          <a:p>
            <a:endParaRPr lang="en-US" altLang="en-US" dirty="0">
              <a:latin typeface="Georgia" panose="02040502050405020303" pitchFamily="18" charset="0"/>
              <a:ea typeface="ＭＳ Ｐゴシック" panose="020B0600070205080204" pitchFamily="34" charset="-128"/>
            </a:endParaRPr>
          </a:p>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Only made with respect to marginal means of </a:t>
            </a:r>
            <a:r>
              <a:rPr lang="en-US" altLang="en-US" sz="2600" u="sng" dirty="0">
                <a:latin typeface="Georgia" panose="02040502050405020303" pitchFamily="18" charset="0"/>
                <a:ea typeface="ＭＳ Ｐゴシック" panose="020B0600070205080204" pitchFamily="34" charset="-128"/>
              </a:rPr>
              <a:t>RM factor</a:t>
            </a:r>
          </a:p>
          <a:p>
            <a:r>
              <a:rPr lang="en-US" altLang="en-US" sz="2600" dirty="0">
                <a:latin typeface="Georgia" panose="02040502050405020303" pitchFamily="18" charset="0"/>
                <a:ea typeface="ＭＳ Ｐゴシック" panose="020B0600070205080204" pitchFamily="34" charset="-128"/>
              </a:rPr>
              <a:t>Same form as 1-Way Independent Groups ANOVA</a:t>
            </a:r>
          </a:p>
          <a:p>
            <a:pPr lvl="1"/>
            <a:r>
              <a:rPr lang="en-US" altLang="en-US" dirty="0">
                <a:latin typeface="Georgia" panose="02040502050405020303" pitchFamily="18" charset="0"/>
                <a:ea typeface="ＭＳ Ｐゴシック" panose="020B0600070205080204" pitchFamily="34" charset="-128"/>
              </a:rPr>
              <a:t>H</a:t>
            </a:r>
            <a:r>
              <a:rPr lang="en-US" altLang="en-US" baseline="-25000" dirty="0">
                <a:latin typeface="Georgia" panose="02040502050405020303" pitchFamily="18" charset="0"/>
                <a:ea typeface="ＭＳ Ｐゴシック" panose="020B0600070205080204" pitchFamily="34" charset="-128"/>
              </a:rPr>
              <a:t>0</a:t>
            </a:r>
            <a:r>
              <a:rPr lang="en-US" altLang="en-US" dirty="0">
                <a:latin typeface="Georgia" panose="02040502050405020303" pitchFamily="18" charset="0"/>
                <a:ea typeface="ＭＳ Ｐゴシック" panose="020B0600070205080204" pitchFamily="34" charset="-128"/>
              </a:rPr>
              <a:t>: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k</a:t>
            </a:r>
          </a:p>
          <a:p>
            <a:pPr lvl="1"/>
            <a:r>
              <a:rPr lang="en-US" altLang="en-US" dirty="0">
                <a:latin typeface="Georgia" panose="02040502050405020303" pitchFamily="18" charset="0"/>
                <a:ea typeface="ＭＳ Ｐゴシック" panose="020B0600070205080204" pitchFamily="34" charset="-128"/>
                <a:cs typeface="Arial" panose="020B0604020202020204" pitchFamily="34" charset="0"/>
              </a:rPr>
              <a:t>H</a:t>
            </a:r>
            <a:r>
              <a:rPr lang="en-US" altLang="en-US"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H</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0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is not true</a:t>
            </a:r>
            <a:endParaRPr lang="el-GR" altLang="en-US" i="1" dirty="0">
              <a:latin typeface="Georgia" panose="02040502050405020303" pitchFamily="18" charset="0"/>
              <a:ea typeface="ＭＳ Ｐゴシック" panose="020B0600070205080204" pitchFamily="34" charset="-128"/>
              <a:cs typeface="Arial" panose="020B0604020202020204" pitchFamily="34" charset="0"/>
            </a:endParaRPr>
          </a:p>
          <a:p>
            <a:endParaRPr lang="en-US" altLang="en-US" sz="1800" dirty="0">
              <a:latin typeface="Georgia" panose="02040502050405020303" pitchFamily="18" charset="0"/>
              <a:ea typeface="ＭＳ Ｐゴシック" panose="020B0600070205080204" pitchFamily="34" charset="-128"/>
            </a:endParaRPr>
          </a:p>
        </p:txBody>
      </p:sp>
      <p:sp>
        <p:nvSpPr>
          <p:cNvPr id="32771" name="Slide Number Placeholder 5"/>
          <p:cNvSpPr>
            <a:spLocks noGrp="1"/>
          </p:cNvSpPr>
          <p:nvPr>
            <p:ph type="sldNum" sz="quarter" idx="12"/>
          </p:nvPr>
        </p:nvSpPr>
        <p:spPr>
          <a:xfrm>
            <a:off x="10007346" y="6272786"/>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4125F90-AFE9-4D13-B196-5EC54EA51F32}" type="slidenum">
              <a:rPr lang="en-US" altLang="en-US" sz="1400">
                <a:latin typeface="Georgia Regular" panose="02040502050405020303" pitchFamily="18" charset="0"/>
              </a:rPr>
              <a:pPr eaLnBrk="1" hangingPunct="1"/>
              <a:t>14</a:t>
            </a:fld>
            <a:endParaRPr lang="en-US" altLang="en-US" sz="1400" dirty="0">
              <a:latin typeface="Georgia Regular" panose="02040502050405020303" pitchFamily="18" charset="0"/>
            </a:endParaRPr>
          </a:p>
        </p:txBody>
      </p:sp>
      <p:sp>
        <p:nvSpPr>
          <p:cNvPr id="6" name="Rectangle 5"/>
          <p:cNvSpPr/>
          <p:nvPr/>
        </p:nvSpPr>
        <p:spPr>
          <a:xfrm>
            <a:off x="303828" y="4050119"/>
            <a:ext cx="3962400" cy="738664"/>
          </a:xfrm>
          <a:prstGeom prst="rect">
            <a:avLst/>
          </a:prstGeom>
        </p:spPr>
        <p:txBody>
          <a:bodyPr wrap="square">
            <a:spAutoFit/>
          </a:bodyPr>
          <a:lstStyle/>
          <a:p>
            <a:r>
              <a:rPr lang="en-US" altLang="en-US" sz="4200" u="sng" dirty="0">
                <a:latin typeface="Georgia Regular" panose="02040502050405020303" pitchFamily="18" charset="0"/>
                <a:ea typeface="ＭＳ Ｐゴシック" panose="020B0600070205080204" pitchFamily="34" charset="-128"/>
              </a:rPr>
              <a:t>Hypothesis:</a:t>
            </a:r>
            <a:endParaRPr lang="en-US" sz="4200" dirty="0">
              <a:latin typeface="Georgia Regular" panose="02040502050405020303" pitchFamily="18" charset="0"/>
            </a:endParaRPr>
          </a:p>
        </p:txBody>
      </p:sp>
      <p:pic>
        <p:nvPicPr>
          <p:cNvPr id="32775" name="Picture 7" descr="https://www.graphpad.com/guides/prism/7/statistics/hmfile_hash_0707b382.gif"/>
          <p:cNvPicPr>
            <a:picLocks noChangeAspect="1" noChangeArrowheads="1"/>
          </p:cNvPicPr>
          <p:nvPr/>
        </p:nvPicPr>
        <p:blipFill rotWithShape="1">
          <a:blip r:embed="rId2">
            <a:extLst>
              <a:ext uri="{28A0092B-C50C-407E-A947-70E740481C1C}">
                <a14:useLocalDpi xmlns:a14="http://schemas.microsoft.com/office/drawing/2010/main" val="0"/>
              </a:ext>
            </a:extLst>
          </a:blip>
          <a:srcRect r="13327"/>
          <a:stretch/>
        </p:blipFill>
        <p:spPr bwMode="auto">
          <a:xfrm>
            <a:off x="8067286" y="2800201"/>
            <a:ext cx="3880120"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33A7B7-5429-AD42-851A-6AF3604C5BFE}"/>
              </a:ext>
            </a:extLst>
          </p:cNvPr>
          <p:cNvSpPr/>
          <p:nvPr/>
        </p:nvSpPr>
        <p:spPr>
          <a:xfrm>
            <a:off x="1828800" y="379274"/>
            <a:ext cx="8534400" cy="1754326"/>
          </a:xfrm>
          <a:prstGeom prst="rect">
            <a:avLst/>
          </a:prstGeom>
          <a:solidFill>
            <a:schemeClr val="accent4">
              <a:lumMod val="75000"/>
            </a:schemeClr>
          </a:solidFill>
        </p:spPr>
        <p:txBody>
          <a:bodyPr wrap="square">
            <a:spAutoFit/>
          </a:bodyPr>
          <a:lstStyle/>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1-Way RM ANOVA </a:t>
            </a:r>
          </a:p>
          <a:p>
            <a:pPr algn="ctr"/>
            <a:r>
              <a:rPr lang="en-US" altLang="en-US" sz="2000" dirty="0">
                <a:solidFill>
                  <a:schemeClr val="bg1">
                    <a:lumMod val="95000"/>
                  </a:schemeClr>
                </a:solidFill>
                <a:latin typeface="Georgia" panose="02040502050405020303" pitchFamily="18" charset="0"/>
                <a:ea typeface="ＭＳ Ｐゴシック" panose="020B0600070205080204" pitchFamily="34" charset="-128"/>
              </a:rPr>
              <a:t>is actually a </a:t>
            </a:r>
          </a:p>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2-Way Independent Groups ANOVA </a:t>
            </a:r>
          </a:p>
          <a:p>
            <a:pPr algn="ctr"/>
            <a:r>
              <a:rPr lang="en-US" altLang="en-US" sz="2400" dirty="0">
                <a:solidFill>
                  <a:schemeClr val="bg1">
                    <a:lumMod val="95000"/>
                  </a:schemeClr>
                </a:solidFill>
                <a:latin typeface="Georgia" panose="02040502050405020303" pitchFamily="18" charset="0"/>
                <a:ea typeface="ＭＳ Ｐゴシック" panose="020B0600070205080204" pitchFamily="34" charset="-128"/>
              </a:rPr>
              <a:t>in disguise!!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fade">
                                      <p:cBhvr>
                                        <p:cTn id="7" dur="1000"/>
                                        <p:tgtEl>
                                          <p:spTgt spid="32773">
                                            <p:txEl>
                                              <p:pRg st="1" end="1"/>
                                            </p:txEl>
                                          </p:spTgt>
                                        </p:tgtEl>
                                      </p:cBhvr>
                                    </p:animEffect>
                                    <p:anim calcmode="lin" valueType="num">
                                      <p:cBhvr>
                                        <p:cTn id="8" dur="1000" fill="hold"/>
                                        <p:tgtEl>
                                          <p:spTgt spid="3277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3">
                                            <p:txEl>
                                              <p:pRg st="2" end="2"/>
                                            </p:txEl>
                                          </p:spTgt>
                                        </p:tgtEl>
                                        <p:attrNameLst>
                                          <p:attrName>style.visibility</p:attrName>
                                        </p:attrNameLst>
                                      </p:cBhvr>
                                      <p:to>
                                        <p:strVal val="visible"/>
                                      </p:to>
                                    </p:set>
                                    <p:animEffect transition="in" filter="fade">
                                      <p:cBhvr>
                                        <p:cTn id="14" dur="1000"/>
                                        <p:tgtEl>
                                          <p:spTgt spid="32773">
                                            <p:txEl>
                                              <p:pRg st="2" end="2"/>
                                            </p:txEl>
                                          </p:spTgt>
                                        </p:tgtEl>
                                      </p:cBhvr>
                                    </p:animEffect>
                                    <p:anim calcmode="lin" valueType="num">
                                      <p:cBhvr>
                                        <p:cTn id="15" dur="1000" fill="hold"/>
                                        <p:tgtEl>
                                          <p:spTgt spid="3277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773">
                                            <p:txEl>
                                              <p:pRg st="5" end="5"/>
                                            </p:txEl>
                                          </p:spTgt>
                                        </p:tgtEl>
                                        <p:attrNameLst>
                                          <p:attrName>style.visibility</p:attrName>
                                        </p:attrNameLst>
                                      </p:cBhvr>
                                      <p:to>
                                        <p:strVal val="visible"/>
                                      </p:to>
                                    </p:set>
                                    <p:animEffect transition="in" filter="fade">
                                      <p:cBhvr>
                                        <p:cTn id="21" dur="1000"/>
                                        <p:tgtEl>
                                          <p:spTgt spid="32773">
                                            <p:txEl>
                                              <p:pRg st="5" end="5"/>
                                            </p:txEl>
                                          </p:spTgt>
                                        </p:tgtEl>
                                      </p:cBhvr>
                                    </p:animEffect>
                                    <p:anim calcmode="lin" valueType="num">
                                      <p:cBhvr>
                                        <p:cTn id="22" dur="10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277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2773">
                                            <p:txEl>
                                              <p:pRg st="6" end="6"/>
                                            </p:txEl>
                                          </p:spTgt>
                                        </p:tgtEl>
                                        <p:attrNameLst>
                                          <p:attrName>style.visibility</p:attrName>
                                        </p:attrNameLst>
                                      </p:cBhvr>
                                      <p:to>
                                        <p:strVal val="visible"/>
                                      </p:to>
                                    </p:set>
                                    <p:animEffect transition="in" filter="fade">
                                      <p:cBhvr>
                                        <p:cTn id="26" dur="1000"/>
                                        <p:tgtEl>
                                          <p:spTgt spid="32773">
                                            <p:txEl>
                                              <p:pRg st="6" end="6"/>
                                            </p:txEl>
                                          </p:spTgt>
                                        </p:tgtEl>
                                      </p:cBhvr>
                                    </p:animEffect>
                                    <p:anim calcmode="lin" valueType="num">
                                      <p:cBhvr>
                                        <p:cTn id="27" dur="1000" fill="hold"/>
                                        <p:tgtEl>
                                          <p:spTgt spid="3277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277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773">
                                            <p:txEl>
                                              <p:pRg st="7" end="7"/>
                                            </p:txEl>
                                          </p:spTgt>
                                        </p:tgtEl>
                                        <p:attrNameLst>
                                          <p:attrName>style.visibility</p:attrName>
                                        </p:attrNameLst>
                                      </p:cBhvr>
                                      <p:to>
                                        <p:strVal val="visible"/>
                                      </p:to>
                                    </p:set>
                                    <p:animEffect transition="in" filter="fade">
                                      <p:cBhvr>
                                        <p:cTn id="31" dur="1000"/>
                                        <p:tgtEl>
                                          <p:spTgt spid="32773">
                                            <p:txEl>
                                              <p:pRg st="7" end="7"/>
                                            </p:txEl>
                                          </p:spTgt>
                                        </p:tgtEl>
                                      </p:cBhvr>
                                    </p:animEffect>
                                    <p:anim calcmode="lin" valueType="num">
                                      <p:cBhvr>
                                        <p:cTn id="32" dur="1000" fill="hold"/>
                                        <p:tgtEl>
                                          <p:spTgt spid="3277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277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773">
                                            <p:txEl>
                                              <p:pRg st="8" end="8"/>
                                            </p:txEl>
                                          </p:spTgt>
                                        </p:tgtEl>
                                        <p:attrNameLst>
                                          <p:attrName>style.visibility</p:attrName>
                                        </p:attrNameLst>
                                      </p:cBhvr>
                                      <p:to>
                                        <p:strVal val="visible"/>
                                      </p:to>
                                    </p:set>
                                    <p:animEffect transition="in" filter="fade">
                                      <p:cBhvr>
                                        <p:cTn id="36" dur="1000"/>
                                        <p:tgtEl>
                                          <p:spTgt spid="32773">
                                            <p:txEl>
                                              <p:pRg st="8" end="8"/>
                                            </p:txEl>
                                          </p:spTgt>
                                        </p:tgtEl>
                                      </p:cBhvr>
                                    </p:animEffect>
                                    <p:anim calcmode="lin" valueType="num">
                                      <p:cBhvr>
                                        <p:cTn id="37" dur="1000" fill="hold"/>
                                        <p:tgtEl>
                                          <p:spTgt spid="3277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277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171700" y="256031"/>
            <a:ext cx="7772400" cy="886968"/>
          </a:xfrm>
        </p:spPr>
        <p:txBody>
          <a:bodyPr/>
          <a:lstStyle/>
          <a:p>
            <a:pPr algn="ctr" eaLnBrk="1" hangingPunct="1"/>
            <a:r>
              <a:rPr lang="en-US" altLang="en-US" dirty="0">
                <a:solidFill>
                  <a:schemeClr val="accent5"/>
                </a:solidFill>
                <a:latin typeface="Georgia" panose="02040502050405020303" pitchFamily="18" charset="0"/>
                <a:ea typeface="ＭＳ Ｐゴシック" panose="020B0600070205080204" pitchFamily="34" charset="-128"/>
              </a:rPr>
              <a:t>Partitioning Variance</a:t>
            </a:r>
          </a:p>
        </p:txBody>
      </p:sp>
      <p:sp>
        <p:nvSpPr>
          <p:cNvPr id="35845" name="Rectangle 3"/>
          <p:cNvSpPr>
            <a:spLocks noGrp="1" noChangeArrowheads="1"/>
          </p:cNvSpPr>
          <p:nvPr>
            <p:ph idx="1"/>
          </p:nvPr>
        </p:nvSpPr>
        <p:spPr>
          <a:xfrm>
            <a:off x="304800" y="1142999"/>
            <a:ext cx="11506200" cy="5095737"/>
          </a:xfrm>
        </p:spPr>
        <p:txBody>
          <a:bodyPr>
            <a:noAutofit/>
          </a:bodyPr>
          <a:lstStyle/>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RM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multiple participants</a:t>
            </a:r>
          </a:p>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Subject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same participants or sets of matched participants</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RM x Subject factor </a:t>
            </a:r>
            <a:r>
              <a:rPr lang="en-US" altLang="en-US" u="sng" dirty="0">
                <a:latin typeface="Georgia" panose="02040502050405020303" pitchFamily="18" charset="0"/>
                <a:ea typeface="ＭＳ Ｐゴシック" panose="020B0600070205080204" pitchFamily="34" charset="-128"/>
              </a:rPr>
              <a:t>interaction</a:t>
            </a:r>
          </a:p>
          <a:p>
            <a:pPr lvl="1" eaLnBrk="1" hangingPunct="1">
              <a:lnSpc>
                <a:spcPct val="90000"/>
              </a:lnSpc>
            </a:pPr>
            <a:endParaRPr lang="en-US" altLang="en-US" sz="11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Total variation partitioned into 3 parts…but no SS</a:t>
            </a:r>
            <a:r>
              <a:rPr lang="en-US" altLang="en-US" sz="1800" baseline="-25000" dirty="0">
                <a:latin typeface="Georgia" panose="02040502050405020303" pitchFamily="18" charset="0"/>
                <a:ea typeface="ＭＳ Ｐゴシック" panose="020B0600070205080204" pitchFamily="34" charset="-128"/>
              </a:rPr>
              <a:t>W</a:t>
            </a:r>
            <a:r>
              <a:rPr lang="en-US" altLang="en-US" sz="1800" dirty="0">
                <a:latin typeface="Georgia" panose="02040502050405020303" pitchFamily="18" charset="0"/>
                <a:ea typeface="ＭＳ Ｐゴシック" panose="020B0600070205080204" pitchFamily="34" charset="-128"/>
              </a:rPr>
              <a:t> or error term!</a:t>
            </a:r>
          </a:p>
          <a:p>
            <a:pPr marL="460375" lvl="1" indent="0" algn="ctr">
              <a:buNone/>
            </a:pPr>
            <a:r>
              <a:rPr lang="en-US" altLang="en-US" sz="3200" dirty="0" err="1">
                <a:latin typeface="Georgia" panose="02040502050405020303" pitchFamily="18" charset="0"/>
                <a:ea typeface="ＭＳ Ｐゴシック" panose="020B0600070205080204" pitchFamily="34" charset="-128"/>
              </a:rPr>
              <a:t>SS</a:t>
            </a:r>
            <a:r>
              <a:rPr lang="en-US" altLang="en-US" sz="3200" baseline="-25000" dirty="0" err="1">
                <a:latin typeface="Georgia" panose="02040502050405020303" pitchFamily="18" charset="0"/>
                <a:ea typeface="ＭＳ Ｐゴシック" panose="020B0600070205080204" pitchFamily="34" charset="-128"/>
              </a:rPr>
              <a:t>Total</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SS</a:t>
            </a:r>
            <a:r>
              <a:rPr lang="en-US" altLang="en-US" sz="3200" baseline="-25000" dirty="0">
                <a:solidFill>
                  <a:schemeClr val="accent6"/>
                </a:solidFill>
                <a:latin typeface="Georgia" panose="02040502050405020303" pitchFamily="18" charset="0"/>
                <a:ea typeface="ＭＳ Ｐゴシック" panose="020B0600070205080204" pitchFamily="34" charset="-128"/>
              </a:rPr>
              <a:t>RM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4"/>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4"/>
                </a:solidFill>
                <a:latin typeface="Georgia" panose="02040502050405020303" pitchFamily="18" charset="0"/>
                <a:ea typeface="ＭＳ Ｐゴシック" panose="020B0600070205080204" pitchFamily="34" charset="-128"/>
              </a:rPr>
              <a:t>Subj</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5"/>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5"/>
                </a:solidFill>
                <a:latin typeface="Georgia" panose="02040502050405020303" pitchFamily="18" charset="0"/>
                <a:ea typeface="ＭＳ Ｐゴシック" panose="020B0600070205080204" pitchFamily="34" charset="-128"/>
              </a:rPr>
              <a:t>RMxSubj</a:t>
            </a:r>
            <a:endParaRPr lang="en-US" altLang="en-US" sz="1800" u="sng" dirty="0">
              <a:latin typeface="Georgia" panose="02040502050405020303" pitchFamily="18" charset="0"/>
              <a:ea typeface="ＭＳ Ｐゴシック" panose="020B0600070205080204" pitchFamily="34" charset="-128"/>
            </a:endParaRPr>
          </a:p>
          <a:p>
            <a:pPr marL="0" indent="0">
              <a:buNone/>
            </a:pPr>
            <a:endParaRPr lang="en-US" altLang="en-US" sz="400" u="sng" dirty="0">
              <a:latin typeface="Georgia" panose="02040502050405020303" pitchFamily="18" charset="0"/>
              <a:ea typeface="ＭＳ Ｐゴシック" panose="020B0600070205080204" pitchFamily="34" charset="-128"/>
            </a:endParaRPr>
          </a:p>
          <a:p>
            <a:pPr marL="0" indent="0">
              <a:buNone/>
            </a:pPr>
            <a:r>
              <a:rPr lang="en-US" altLang="en-US" sz="1800" u="sng" dirty="0">
                <a:latin typeface="Georgia" panose="02040502050405020303" pitchFamily="18" charset="0"/>
                <a:ea typeface="ＭＳ Ｐゴシック" panose="020B0600070205080204" pitchFamily="34" charset="-128"/>
              </a:rPr>
              <a:t>Note:</a:t>
            </a:r>
            <a:r>
              <a:rPr lang="en-US" altLang="en-US" sz="1800" dirty="0">
                <a:latin typeface="Georgia" panose="02040502050405020303" pitchFamily="18" charset="0"/>
                <a:ea typeface="ＭＳ Ｐゴシック" panose="020B0600070205080204" pitchFamily="34" charset="-128"/>
              </a:rPr>
              <a:t> only 1 score per cell (n = 1) in previous 1-Way RM ANOVA </a:t>
            </a:r>
            <a:r>
              <a:rPr lang="en-US" altLang="en-US" sz="2000" dirty="0">
                <a:latin typeface="Georgia" panose="02040502050405020303" pitchFamily="18" charset="0"/>
                <a:ea typeface="ＭＳ Ｐゴシック" panose="020B0600070205080204" pitchFamily="34" charset="-128"/>
              </a:rPr>
              <a:t>cross-classification, thus, no variability within cells; </a:t>
            </a:r>
            <a:r>
              <a:rPr lang="en-US" altLang="en-US" sz="2000" dirty="0">
                <a:solidFill>
                  <a:schemeClr val="accent5"/>
                </a:solidFill>
                <a:latin typeface="Georgia" panose="02040502050405020303" pitchFamily="18" charset="0"/>
                <a:ea typeface="ＭＳ Ｐゴシック" panose="020B0600070205080204" pitchFamily="34" charset="-128"/>
              </a:rPr>
              <a:t>SS</a:t>
            </a:r>
            <a:r>
              <a:rPr lang="en-US" altLang="en-US" sz="2000" baseline="-25000" dirty="0">
                <a:solidFill>
                  <a:schemeClr val="accent5"/>
                </a:solidFill>
                <a:latin typeface="Georgia" panose="02040502050405020303" pitchFamily="18" charset="0"/>
                <a:ea typeface="ＭＳ Ｐゴシック" panose="020B0600070205080204" pitchFamily="34" charset="-128"/>
              </a:rPr>
              <a:t>W  </a:t>
            </a:r>
            <a:r>
              <a:rPr lang="en-US" altLang="en-US" sz="2000" dirty="0">
                <a:solidFill>
                  <a:schemeClr val="accent5"/>
                </a:solidFill>
                <a:latin typeface="Georgia" panose="02040502050405020303" pitchFamily="18" charset="0"/>
                <a:ea typeface="ＭＳ Ｐゴシック" panose="020B0600070205080204" pitchFamily="34" charset="-128"/>
              </a:rPr>
              <a:t>= 0</a:t>
            </a:r>
          </a:p>
          <a:p>
            <a:pPr marL="346075" indent="-346075"/>
            <a:r>
              <a:rPr lang="en-US" altLang="en-US" dirty="0" err="1">
                <a:solidFill>
                  <a:schemeClr val="accent5"/>
                </a:solidFill>
                <a:latin typeface="Georgia" panose="02040502050405020303" pitchFamily="18" charset="0"/>
                <a:ea typeface="ＭＳ Ｐゴシック" panose="020B0600070205080204" pitchFamily="34" charset="-128"/>
              </a:rPr>
              <a:t>SS</a:t>
            </a:r>
            <a:r>
              <a:rPr lang="en-US" altLang="en-US" baseline="-25000" dirty="0" err="1">
                <a:solidFill>
                  <a:schemeClr val="accent5"/>
                </a:solidFill>
                <a:latin typeface="Georgia" panose="02040502050405020303" pitchFamily="18" charset="0"/>
                <a:ea typeface="ＭＳ Ｐゴシック" panose="020B0600070205080204" pitchFamily="34" charset="-128"/>
              </a:rPr>
              <a:t>RMxSubj</a:t>
            </a:r>
            <a:r>
              <a:rPr lang="en-US" altLang="en-US" baseline="-250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is used as error term and represents variation in outcome explained by…</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Interaction of participants with levels of RM factor</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Random (i.e., left-over) variation (error)</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B4852D-FAAD-4EFB-8D23-DDFC39465252}" type="slidenum">
              <a:rPr lang="en-US" altLang="en-US" sz="1400">
                <a:latin typeface="Georgia Regular" panose="02040502050405020303" pitchFamily="18" charset="0"/>
              </a:rPr>
              <a:pPr eaLnBrk="1" hangingPunct="1"/>
              <a:t>15</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5">
                                            <p:txEl>
                                              <p:pRg st="4" end="4"/>
                                            </p:txEl>
                                          </p:spTgt>
                                        </p:tgtEl>
                                        <p:attrNameLst>
                                          <p:attrName>style.visibility</p:attrName>
                                        </p:attrNameLst>
                                      </p:cBhvr>
                                      <p:to>
                                        <p:strVal val="visible"/>
                                      </p:to>
                                    </p:set>
                                    <p:animEffect transition="in" filter="fade">
                                      <p:cBhvr>
                                        <p:cTn id="7" dur="1000"/>
                                        <p:tgtEl>
                                          <p:spTgt spid="35845">
                                            <p:txEl>
                                              <p:pRg st="4" end="4"/>
                                            </p:txEl>
                                          </p:spTgt>
                                        </p:tgtEl>
                                      </p:cBhvr>
                                    </p:animEffect>
                                    <p:anim calcmode="lin" valueType="num">
                                      <p:cBhvr>
                                        <p:cTn id="8" dur="10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58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845">
                                            <p:txEl>
                                              <p:pRg st="5" end="5"/>
                                            </p:txEl>
                                          </p:spTgt>
                                        </p:tgtEl>
                                        <p:attrNameLst>
                                          <p:attrName>style.visibility</p:attrName>
                                        </p:attrNameLst>
                                      </p:cBhvr>
                                      <p:to>
                                        <p:strVal val="visible"/>
                                      </p:to>
                                    </p:set>
                                    <p:animEffect transition="in" filter="fade">
                                      <p:cBhvr>
                                        <p:cTn id="14" dur="1000"/>
                                        <p:tgtEl>
                                          <p:spTgt spid="35845">
                                            <p:txEl>
                                              <p:pRg st="5" end="5"/>
                                            </p:txEl>
                                          </p:spTgt>
                                        </p:tgtEl>
                                      </p:cBhvr>
                                    </p:animEffect>
                                    <p:anim calcmode="lin" valueType="num">
                                      <p:cBhvr>
                                        <p:cTn id="15" dur="10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584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845">
                                            <p:txEl>
                                              <p:pRg st="7" end="7"/>
                                            </p:txEl>
                                          </p:spTgt>
                                        </p:tgtEl>
                                        <p:attrNameLst>
                                          <p:attrName>style.visibility</p:attrName>
                                        </p:attrNameLst>
                                      </p:cBhvr>
                                      <p:to>
                                        <p:strVal val="visible"/>
                                      </p:to>
                                    </p:set>
                                    <p:animEffect transition="in" filter="fade">
                                      <p:cBhvr>
                                        <p:cTn id="21" dur="1000"/>
                                        <p:tgtEl>
                                          <p:spTgt spid="35845">
                                            <p:txEl>
                                              <p:pRg st="7" end="7"/>
                                            </p:txEl>
                                          </p:spTgt>
                                        </p:tgtEl>
                                      </p:cBhvr>
                                    </p:animEffect>
                                    <p:anim calcmode="lin" valueType="num">
                                      <p:cBhvr>
                                        <p:cTn id="22" dur="10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584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845">
                                            <p:txEl>
                                              <p:pRg st="8" end="8"/>
                                            </p:txEl>
                                          </p:spTgt>
                                        </p:tgtEl>
                                        <p:attrNameLst>
                                          <p:attrName>style.visibility</p:attrName>
                                        </p:attrNameLst>
                                      </p:cBhvr>
                                      <p:to>
                                        <p:strVal val="visible"/>
                                      </p:to>
                                    </p:set>
                                    <p:animEffect transition="in" filter="fade">
                                      <p:cBhvr>
                                        <p:cTn id="28" dur="1000"/>
                                        <p:tgtEl>
                                          <p:spTgt spid="35845">
                                            <p:txEl>
                                              <p:pRg st="8" end="8"/>
                                            </p:txEl>
                                          </p:spTgt>
                                        </p:tgtEl>
                                      </p:cBhvr>
                                    </p:animEffect>
                                    <p:anim calcmode="lin" valueType="num">
                                      <p:cBhvr>
                                        <p:cTn id="29" dur="10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5845">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5845">
                                            <p:txEl>
                                              <p:pRg st="9" end="9"/>
                                            </p:txEl>
                                          </p:spTgt>
                                        </p:tgtEl>
                                        <p:attrNameLst>
                                          <p:attrName>style.visibility</p:attrName>
                                        </p:attrNameLst>
                                      </p:cBhvr>
                                      <p:to>
                                        <p:strVal val="visible"/>
                                      </p:to>
                                    </p:set>
                                    <p:animEffect transition="in" filter="fade">
                                      <p:cBhvr>
                                        <p:cTn id="33" dur="1000"/>
                                        <p:tgtEl>
                                          <p:spTgt spid="35845">
                                            <p:txEl>
                                              <p:pRg st="9" end="9"/>
                                            </p:txEl>
                                          </p:spTgt>
                                        </p:tgtEl>
                                      </p:cBhvr>
                                    </p:animEffect>
                                    <p:anim calcmode="lin" valueType="num">
                                      <p:cBhvr>
                                        <p:cTn id="34" dur="10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584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5845">
                                            <p:txEl>
                                              <p:pRg st="10" end="10"/>
                                            </p:txEl>
                                          </p:spTgt>
                                        </p:tgtEl>
                                        <p:attrNameLst>
                                          <p:attrName>style.visibility</p:attrName>
                                        </p:attrNameLst>
                                      </p:cBhvr>
                                      <p:to>
                                        <p:strVal val="visible"/>
                                      </p:to>
                                    </p:set>
                                    <p:animEffect transition="in" filter="fade">
                                      <p:cBhvr>
                                        <p:cTn id="38" dur="1000"/>
                                        <p:tgtEl>
                                          <p:spTgt spid="35845">
                                            <p:txEl>
                                              <p:pRg st="10" end="10"/>
                                            </p:txEl>
                                          </p:spTgt>
                                        </p:tgtEl>
                                      </p:cBhvr>
                                    </p:animEffect>
                                    <p:anim calcmode="lin" valueType="num">
                                      <p:cBhvr>
                                        <p:cTn id="39" dur="10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584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1485900" y="120650"/>
            <a:ext cx="9144000" cy="1143000"/>
          </a:xfrm>
        </p:spPr>
        <p:txBody>
          <a:bodyPr/>
          <a:lstStyle/>
          <a:p>
            <a:pPr algn="ctr" eaLnBrk="1" hangingPunct="1"/>
            <a:r>
              <a:rPr lang="en-US" altLang="en-US" i="1" dirty="0" err="1">
                <a:solidFill>
                  <a:schemeClr val="accent6"/>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6"/>
                </a:solidFill>
                <a:latin typeface="Times New Roman" panose="02020603050405020304" pitchFamily="18" charset="0"/>
                <a:ea typeface="ＭＳ Ｐゴシック" panose="020B0600070205080204" pitchFamily="34" charset="-128"/>
              </a:rPr>
              <a:t>Repeated</a:t>
            </a:r>
            <a:r>
              <a:rPr lang="en-US" altLang="en-US" i="1" baseline="-25000" dirty="0">
                <a:solidFill>
                  <a:schemeClr val="accent6"/>
                </a:solidFill>
                <a:latin typeface="Times New Roman" panose="02020603050405020304" pitchFamily="18" charset="0"/>
                <a:ea typeface="ＭＳ Ｐゴシック" panose="020B0600070205080204" pitchFamily="34" charset="-128"/>
              </a:rPr>
              <a:t> Measure</a:t>
            </a:r>
            <a:endParaRPr lang="en-US" altLang="en-US" i="1" baseline="30000" dirty="0">
              <a:solidFill>
                <a:schemeClr val="accent6"/>
              </a:solidFill>
              <a:latin typeface="Times New Roman" panose="02020603050405020304" pitchFamily="18" charset="0"/>
              <a:ea typeface="ＭＳ Ｐゴシック" panose="020B0600070205080204" pitchFamily="34" charset="-128"/>
            </a:endParaRPr>
          </a:p>
        </p:txBody>
      </p:sp>
      <p:sp>
        <p:nvSpPr>
          <p:cNvPr id="37894" name="Rectangle 3"/>
          <p:cNvSpPr>
            <a:spLocks noGrp="1" noChangeArrowheads="1"/>
          </p:cNvSpPr>
          <p:nvPr>
            <p:ph type="body" sz="half" idx="1"/>
          </p:nvPr>
        </p:nvSpPr>
        <p:spPr>
          <a:xfrm>
            <a:off x="914400" y="1371600"/>
            <a:ext cx="10439400" cy="3992564"/>
          </a:xfrm>
        </p:spPr>
        <p:txBody>
          <a:bodyPr>
            <a:normAutofit/>
          </a:bodyPr>
          <a:lstStyle/>
          <a:p>
            <a:pPr marL="0" indent="0">
              <a:buNone/>
            </a:pPr>
            <a:r>
              <a:rPr lang="en-US" altLang="en-US" dirty="0">
                <a:latin typeface="Georgia" panose="02040502050405020303" pitchFamily="18" charset="0"/>
                <a:ea typeface="ＭＳ Ｐゴシック" panose="020B0600070205080204" pitchFamily="34" charset="-128"/>
              </a:rPr>
              <a:t>In computing column or marginal means of RM factor all scores in a given level are averaged regardless of row</a:t>
            </a:r>
          </a:p>
          <a:p>
            <a:pPr marL="0" indent="0">
              <a:buNone/>
            </a:pPr>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 participants per RM level</a:t>
            </a:r>
          </a:p>
        </p:txBody>
      </p:sp>
      <p:graphicFrame>
        <p:nvGraphicFramePr>
          <p:cNvPr id="37890" name="Object 2"/>
          <p:cNvGraphicFramePr>
            <a:graphicFrameLocks noGrp="1" noChangeAspect="1"/>
          </p:cNvGraphicFramePr>
          <p:nvPr>
            <p:ph sz="half" idx="2"/>
            <p:extLst>
              <p:ext uri="{D42A27DB-BD31-4B8C-83A1-F6EECF244321}">
                <p14:modId xmlns:p14="http://schemas.microsoft.com/office/powerpoint/2010/main" val="1508962712"/>
              </p:ext>
            </p:extLst>
          </p:nvPr>
        </p:nvGraphicFramePr>
        <p:xfrm>
          <a:off x="1857375" y="3200400"/>
          <a:ext cx="8456613" cy="2476500"/>
        </p:xfrm>
        <a:graphic>
          <a:graphicData uri="http://schemas.openxmlformats.org/presentationml/2006/ole">
            <mc:AlternateContent xmlns:mc="http://schemas.openxmlformats.org/markup-compatibility/2006">
              <mc:Choice xmlns:v="urn:schemas-microsoft-com:vml" Requires="v">
                <p:oleObj spid="_x0000_s37945" name="Equation" r:id="rId3" imgW="4076640" imgH="1193760" progId="Equation.DSMT4">
                  <p:embed/>
                </p:oleObj>
              </mc:Choice>
              <mc:Fallback>
                <p:oleObj name="Equation" r:id="rId3" imgW="4076640" imgH="1193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200400"/>
                        <a:ext cx="8456613" cy="2476500"/>
                      </a:xfrm>
                      <a:prstGeom prst="rect">
                        <a:avLst/>
                      </a:prstGeom>
                      <a:solidFill>
                        <a:schemeClr val="accent6">
                          <a:lumMod val="20000"/>
                          <a:lumOff val="80000"/>
                        </a:schemeClr>
                      </a:solidFill>
                      <a:ln>
                        <a:noFill/>
                      </a:ln>
                      <a:effectLst/>
                    </p:spPr>
                  </p:pic>
                </p:oleObj>
              </mc:Fallback>
            </mc:AlternateContent>
          </a:graphicData>
        </a:graphic>
      </p:graphicFrame>
      <p:sp>
        <p:nvSpPr>
          <p:cNvPr id="378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11C8CF-0D99-4CAB-AB8E-1EC2253D86A2}" type="slidenum">
              <a:rPr lang="en-US" altLang="en-US" sz="1400">
                <a:latin typeface="Georgia Regular" panose="02040502050405020303" pitchFamily="18" charset="0"/>
              </a:rPr>
              <a:pPr eaLnBrk="1" hangingPunct="1"/>
              <a:t>16</a:t>
            </a:fld>
            <a:endParaRPr lang="en-US" altLang="en-US" sz="1400" dirty="0">
              <a:latin typeface="Georgia Regular"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504579" y="12700"/>
            <a:ext cx="9144000" cy="1143000"/>
          </a:xfrm>
        </p:spPr>
        <p:txBody>
          <a:bodyPr/>
          <a:lstStyle/>
          <a:p>
            <a:pPr algn="ctr" eaLnBrk="1" hangingPunct="1"/>
            <a:r>
              <a:rPr lang="en-US" altLang="en-US" i="1" dirty="0" err="1">
                <a:solidFill>
                  <a:schemeClr val="accent4"/>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4"/>
                </a:solidFill>
                <a:latin typeface="Times New Roman" panose="02020603050405020304" pitchFamily="18" charset="0"/>
                <a:ea typeface="ＭＳ Ｐゴシック" panose="020B0600070205080204" pitchFamily="34" charset="-128"/>
              </a:rPr>
              <a:t>Subject</a:t>
            </a:r>
            <a:endParaRPr lang="en-US" altLang="en-US" i="1" baseline="-25000" dirty="0">
              <a:solidFill>
                <a:schemeClr val="accent4"/>
              </a:solidFill>
              <a:latin typeface="Times New Roman" panose="02020603050405020304" pitchFamily="18" charset="0"/>
              <a:ea typeface="ＭＳ Ｐゴシック" panose="020B0600070205080204" pitchFamily="34" charset="-128"/>
            </a:endParaRPr>
          </a:p>
        </p:txBody>
      </p:sp>
      <p:sp>
        <p:nvSpPr>
          <p:cNvPr id="38918" name="Rectangle 3"/>
          <p:cNvSpPr>
            <a:spLocks noGrp="1" noChangeArrowheads="1"/>
          </p:cNvSpPr>
          <p:nvPr>
            <p:ph type="body" sz="half" idx="1"/>
          </p:nvPr>
        </p:nvSpPr>
        <p:spPr>
          <a:xfrm>
            <a:off x="914400" y="1177131"/>
            <a:ext cx="10363200" cy="4144963"/>
          </a:xfrm>
        </p:spPr>
        <p:txBody>
          <a:bodyPr>
            <a:normAutofit/>
          </a:bodyPr>
          <a:lstStyle/>
          <a:p>
            <a:pPr eaLnBrk="1" hangingPunct="1"/>
            <a:r>
              <a:rPr lang="en-US" altLang="en-US" dirty="0">
                <a:latin typeface="Georgia" panose="02040502050405020303" pitchFamily="18" charset="0"/>
                <a:ea typeface="ＭＳ Ｐゴシック" panose="020B0600070205080204" pitchFamily="34" charset="-128"/>
              </a:rPr>
              <a:t>In computing individual subject means, all scores in a given row are averaged, regardless of level of RM factor</a:t>
            </a:r>
          </a:p>
          <a:p>
            <a:pPr eaLnBrk="1" hangingPunct="1"/>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row</a:t>
            </a:r>
            <a:r>
              <a:rPr lang="en-US" altLang="en-US" sz="2000" dirty="0">
                <a:latin typeface="Georgia" panose="02040502050405020303" pitchFamily="18" charset="0"/>
                <a:ea typeface="ＭＳ Ｐゴシック" panose="020B0600070205080204" pitchFamily="34" charset="-128"/>
              </a:rPr>
              <a:t> = # repeated measurements of outcome from same participant, since n = 1 per cell</a:t>
            </a:r>
          </a:p>
        </p:txBody>
      </p:sp>
      <p:graphicFrame>
        <p:nvGraphicFramePr>
          <p:cNvPr id="38914" name="Object 2"/>
          <p:cNvGraphicFramePr>
            <a:graphicFrameLocks noGrp="1" noChangeAspect="1"/>
          </p:cNvGraphicFramePr>
          <p:nvPr>
            <p:ph sz="half" idx="2"/>
            <p:extLst>
              <p:ext uri="{D42A27DB-BD31-4B8C-83A1-F6EECF244321}">
                <p14:modId xmlns:p14="http://schemas.microsoft.com/office/powerpoint/2010/main" val="264142579"/>
              </p:ext>
            </p:extLst>
          </p:nvPr>
        </p:nvGraphicFramePr>
        <p:xfrm>
          <a:off x="1868487" y="3419872"/>
          <a:ext cx="8455025" cy="2419350"/>
        </p:xfrm>
        <a:graphic>
          <a:graphicData uri="http://schemas.openxmlformats.org/presentationml/2006/ole">
            <mc:AlternateContent xmlns:mc="http://schemas.openxmlformats.org/markup-compatibility/2006">
              <mc:Choice xmlns:v="urn:schemas-microsoft-com:vml" Requires="v">
                <p:oleObj spid="_x0000_s38969" name="Equation" r:id="rId3" imgW="4216320" imgH="1206360" progId="Equation.DSMT4">
                  <p:embed/>
                </p:oleObj>
              </mc:Choice>
              <mc:Fallback>
                <p:oleObj name="Equation" r:id="rId3" imgW="4216320" imgH="1206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7" y="3419872"/>
                        <a:ext cx="8455025" cy="2419350"/>
                      </a:xfrm>
                      <a:prstGeom prst="rect">
                        <a:avLst/>
                      </a:prstGeom>
                      <a:solidFill>
                        <a:schemeClr val="accent4">
                          <a:lumMod val="20000"/>
                          <a:lumOff val="80000"/>
                        </a:schemeClr>
                      </a:solidFill>
                      <a:ln>
                        <a:noFill/>
                      </a:ln>
                      <a:effectLst/>
                    </p:spPr>
                  </p:pic>
                </p:oleObj>
              </mc:Fallback>
            </mc:AlternateContent>
          </a:graphicData>
        </a:graphic>
      </p:graphicFrame>
      <p:sp>
        <p:nvSpPr>
          <p:cNvPr id="389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D7C047-25C8-4525-910F-D58671094200}" type="slidenum">
              <a:rPr lang="en-US" altLang="en-US" sz="1400">
                <a:latin typeface="Georgia Regular" panose="02040502050405020303" pitchFamily="18" charset="0"/>
              </a:rPr>
              <a:pPr eaLnBrk="1" hangingPunct="1"/>
              <a:t>17</a:t>
            </a:fld>
            <a:endParaRPr lang="en-US" altLang="en-US" sz="1400" dirty="0">
              <a:latin typeface="Georgia Regular"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2199132" y="0"/>
            <a:ext cx="7772400" cy="1219200"/>
          </a:xfrm>
        </p:spPr>
        <p:txBody>
          <a:bodyPr/>
          <a:lstStyle/>
          <a:p>
            <a:pPr algn="ctr" eaLnBrk="1" hangingPunct="1"/>
            <a:r>
              <a:rPr lang="en-US" altLang="en-US" i="1" dirty="0" err="1">
                <a:solidFill>
                  <a:schemeClr val="accent5"/>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5"/>
                </a:solidFill>
                <a:latin typeface="Times New Roman" panose="02020603050405020304" pitchFamily="18" charset="0"/>
                <a:ea typeface="ＭＳ Ｐゴシック" panose="020B0600070205080204" pitchFamily="34" charset="-128"/>
              </a:rPr>
              <a:t>interaction</a:t>
            </a:r>
            <a:endParaRPr lang="en-US" altLang="en-US" i="1" baseline="-25000" dirty="0">
              <a:solidFill>
                <a:schemeClr val="accent5"/>
              </a:solidFill>
              <a:latin typeface="Times New Roman" panose="02020603050405020304" pitchFamily="18" charset="0"/>
              <a:ea typeface="ＭＳ Ｐゴシック" panose="020B0600070205080204" pitchFamily="34" charset="-128"/>
            </a:endParaRPr>
          </a:p>
        </p:txBody>
      </p:sp>
      <p:graphicFrame>
        <p:nvGraphicFramePr>
          <p:cNvPr id="39938" name="Object 2"/>
          <p:cNvGraphicFramePr>
            <a:graphicFrameLocks noGrp="1" noChangeAspect="1"/>
          </p:cNvGraphicFramePr>
          <p:nvPr>
            <p:ph idx="1"/>
            <p:extLst>
              <p:ext uri="{D42A27DB-BD31-4B8C-83A1-F6EECF244321}">
                <p14:modId xmlns:p14="http://schemas.microsoft.com/office/powerpoint/2010/main" val="1967402524"/>
              </p:ext>
            </p:extLst>
          </p:nvPr>
        </p:nvGraphicFramePr>
        <p:xfrm>
          <a:off x="3092450" y="2392363"/>
          <a:ext cx="5984875" cy="3405187"/>
        </p:xfrm>
        <a:graphic>
          <a:graphicData uri="http://schemas.openxmlformats.org/presentationml/2006/ole">
            <mc:AlternateContent xmlns:mc="http://schemas.openxmlformats.org/markup-compatibility/2006">
              <mc:Choice xmlns:v="urn:schemas-microsoft-com:vml" Requires="v">
                <p:oleObj spid="_x0000_s39992" name="Equation" r:id="rId3" imgW="3035160" imgH="1726920" progId="Equation.DSMT4">
                  <p:embed/>
                </p:oleObj>
              </mc:Choice>
              <mc:Fallback>
                <p:oleObj name="Equation" r:id="rId3" imgW="3035160" imgH="1726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2392363"/>
                        <a:ext cx="5984875" cy="3405187"/>
                      </a:xfrm>
                      <a:prstGeom prst="rect">
                        <a:avLst/>
                      </a:prstGeom>
                      <a:solidFill>
                        <a:schemeClr val="accent5">
                          <a:lumMod val="20000"/>
                          <a:lumOff val="80000"/>
                        </a:schemeClr>
                      </a:solidFill>
                      <a:ln>
                        <a:solidFill>
                          <a:schemeClr val="accent5">
                            <a:lumMod val="20000"/>
                            <a:lumOff val="80000"/>
                          </a:schemeClr>
                        </a:solidFill>
                      </a:ln>
                      <a:effectLst/>
                      <a:extLst/>
                    </p:spPr>
                  </p:pic>
                </p:oleObj>
              </mc:Fallback>
            </mc:AlternateContent>
          </a:graphicData>
        </a:graphic>
      </p:graphicFrame>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5D4081-648B-4D07-94DD-14A80326A622}" type="slidenum">
              <a:rPr lang="en-US" altLang="en-US" sz="1400">
                <a:latin typeface="Georgia Regular" panose="02040502050405020303" pitchFamily="18" charset="0"/>
              </a:rPr>
              <a:pPr eaLnBrk="1" hangingPunct="1"/>
              <a:t>18</a:t>
            </a:fld>
            <a:endParaRPr lang="en-US" altLang="en-US" sz="1400" dirty="0">
              <a:latin typeface="Georgia Regular" panose="02040502050405020303" pitchFamily="18" charset="0"/>
            </a:endParaRPr>
          </a:p>
        </p:txBody>
      </p:sp>
      <p:sp>
        <p:nvSpPr>
          <p:cNvPr id="39942" name="Rectangle 3"/>
          <p:cNvSpPr>
            <a:spLocks noGrp="1" noChangeArrowheads="1"/>
          </p:cNvSpPr>
          <p:nvPr>
            <p:ph type="body" idx="4294967295"/>
          </p:nvPr>
        </p:nvSpPr>
        <p:spPr>
          <a:xfrm>
            <a:off x="1143000" y="1371600"/>
            <a:ext cx="10134600" cy="4525963"/>
          </a:xfrm>
        </p:spPr>
        <p:txBody>
          <a:bodyPr/>
          <a:lstStyle/>
          <a:p>
            <a:pPr eaLnBrk="1" hangingPunct="1"/>
            <a:r>
              <a:rPr lang="en-US" altLang="en-US" dirty="0">
                <a:ea typeface="ＭＳ Ｐゴシック" panose="020B0600070205080204" pitchFamily="34" charset="-128"/>
              </a:rPr>
              <a:t>Variability among cell means when variability due to individual Subject and RM effects have been </a:t>
            </a:r>
            <a:r>
              <a:rPr lang="en-US" altLang="en-US" b="1" dirty="0">
                <a:ea typeface="ＭＳ Ｐゴシック" panose="020B0600070205080204" pitchFamily="34" charset="-128"/>
              </a:rPr>
              <a:t>removed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sz="half" idx="1"/>
          </p:nvPr>
        </p:nvSpPr>
        <p:spPr>
          <a:xfrm>
            <a:off x="170837" y="1365455"/>
            <a:ext cx="4267200" cy="1066800"/>
          </a:xfrm>
        </p:spPr>
        <p:txBody>
          <a:bodyPr>
            <a:normAutofit/>
          </a:bodyPr>
          <a:lstStyle/>
          <a:p>
            <a:pPr marL="0"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dirty="0">
                <a:latin typeface="Times New Roman" panose="02020603050405020304" pitchFamily="18" charset="0"/>
                <a:ea typeface="ＭＳ Ｐゴシック" panose="020B0600070205080204" pitchFamily="34" charset="-128"/>
              </a:rPr>
              <a:t> = </a:t>
            </a:r>
            <a:r>
              <a:rPr lang="en-US" altLang="en-US" sz="2400" i="1" dirty="0" err="1">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err="1">
                <a:solidFill>
                  <a:schemeClr val="accent6"/>
                </a:solidFill>
                <a:latin typeface="Times New Roman" panose="02020603050405020304" pitchFamily="18" charset="0"/>
                <a:ea typeface="ＭＳ Ｐゴシック" panose="020B0600070205080204" pitchFamily="34" charset="-128"/>
              </a:rPr>
              <a:t>Row</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Within</a:t>
            </a:r>
            <a:endParaRPr lang="en-US" altLang="en-US" sz="2400" dirty="0">
              <a:solidFill>
                <a:srgbClr val="0070C0"/>
              </a:solidFill>
              <a:ea typeface="ＭＳ Ｐゴシック" panose="020B0600070205080204" pitchFamily="34" charset="-128"/>
            </a:endParaRPr>
          </a:p>
        </p:txBody>
      </p:sp>
      <p:sp>
        <p:nvSpPr>
          <p:cNvPr id="41990" name="Rectangle 7"/>
          <p:cNvSpPr>
            <a:spLocks noGrp="1" noChangeArrowheads="1"/>
          </p:cNvSpPr>
          <p:nvPr>
            <p:ph sz="half" idx="2"/>
          </p:nvPr>
        </p:nvSpPr>
        <p:spPr>
          <a:xfrm>
            <a:off x="6202439" y="1405484"/>
            <a:ext cx="5257800" cy="1066800"/>
          </a:xfrm>
        </p:spPr>
        <p:txBody>
          <a:bodyPr>
            <a:normAutofit/>
          </a:bodyPr>
          <a:lstStyle/>
          <a:p>
            <a:pPr marL="274320" lvl="1"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a:solidFill>
                  <a:schemeClr val="accent6"/>
                </a:solidFill>
                <a:latin typeface="Times New Roman" panose="02020603050405020304" pitchFamily="18" charset="0"/>
                <a:ea typeface="ＭＳ Ｐゴシック" panose="020B0600070205080204" pitchFamily="34" charset="-128"/>
              </a:rPr>
              <a:t>RM</a:t>
            </a:r>
            <a:r>
              <a:rPr lang="en-US" altLang="en-US" sz="2400" i="1" dirty="0">
                <a:solidFill>
                  <a:srgbClr val="009900"/>
                </a:solidFill>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Subj</a:t>
            </a:r>
            <a:r>
              <a:rPr lang="en-US" altLang="en-US" sz="2400" i="1" dirty="0">
                <a:solidFill>
                  <a:srgbClr val="0070C0"/>
                </a:solidFill>
                <a:latin typeface="Times New Roman" panose="02020603050405020304" pitchFamily="18" charset="0"/>
                <a:ea typeface="ＭＳ Ｐゴシック" panose="020B0600070205080204" pitchFamily="34" charset="-128"/>
              </a:rPr>
              <a:t> +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RMxS</a:t>
            </a:r>
            <a:endParaRPr lang="en-US" altLang="en-US" sz="2400" baseline="-25000" dirty="0">
              <a:solidFill>
                <a:srgbClr val="0070C0"/>
              </a:solidFill>
              <a:ea typeface="ＭＳ Ｐゴシック" panose="020B0600070205080204" pitchFamily="34" charset="-128"/>
            </a:endParaRPr>
          </a:p>
        </p:txBody>
      </p:sp>
      <p:sp>
        <p:nvSpPr>
          <p:cNvPr id="419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71845A-8066-4494-84BC-ACB4F8E9B676}" type="slidenum">
              <a:rPr lang="en-US" altLang="en-US" sz="1400">
                <a:latin typeface="Georgia Regular" panose="02040502050405020303" pitchFamily="18" charset="0"/>
              </a:rPr>
              <a:pPr eaLnBrk="1" hangingPunct="1"/>
              <a:t>19</a:t>
            </a:fld>
            <a:endParaRPr lang="en-US" altLang="en-US" sz="1400" dirty="0">
              <a:latin typeface="Georgia Regular" panose="02040502050405020303" pitchFamily="18" charset="0"/>
            </a:endParaRPr>
          </a:p>
        </p:txBody>
      </p:sp>
      <p:grpSp>
        <p:nvGrpSpPr>
          <p:cNvPr id="10" name="Group 9"/>
          <p:cNvGrpSpPr/>
          <p:nvPr/>
        </p:nvGrpSpPr>
        <p:grpSpPr>
          <a:xfrm>
            <a:off x="3379085" y="1954692"/>
            <a:ext cx="7421336" cy="593342"/>
            <a:chOff x="3733800" y="2895600"/>
            <a:chExt cx="5130800" cy="762000"/>
          </a:xfrm>
        </p:grpSpPr>
        <p:sp>
          <p:nvSpPr>
            <p:cNvPr id="41992" name="Line 10"/>
            <p:cNvSpPr>
              <a:spLocks noChangeShapeType="1"/>
            </p:cNvSpPr>
            <p:nvPr/>
          </p:nvSpPr>
          <p:spPr bwMode="auto">
            <a:xfrm flipV="1">
              <a:off x="3733800" y="2971800"/>
              <a:ext cx="0" cy="685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5" name="Line 13"/>
            <p:cNvSpPr>
              <a:spLocks noChangeShapeType="1"/>
            </p:cNvSpPr>
            <p:nvPr/>
          </p:nvSpPr>
          <p:spPr bwMode="auto">
            <a:xfrm flipV="1">
              <a:off x="8153400" y="3200400"/>
              <a:ext cx="0" cy="4572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6" name="Line 14"/>
            <p:cNvSpPr>
              <a:spLocks noChangeShapeType="1"/>
            </p:cNvSpPr>
            <p:nvPr/>
          </p:nvSpPr>
          <p:spPr bwMode="auto">
            <a:xfrm>
              <a:off x="3733800" y="3657600"/>
              <a:ext cx="441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7" name="AutoShape 16"/>
            <p:cNvSpPr>
              <a:spLocks/>
            </p:cNvSpPr>
            <p:nvPr/>
          </p:nvSpPr>
          <p:spPr bwMode="auto">
            <a:xfrm rot="5400000">
              <a:off x="7988300" y="2324100"/>
              <a:ext cx="304800" cy="1447800"/>
            </a:xfrm>
            <a:prstGeom prst="rightBrace">
              <a:avLst>
                <a:gd name="adj1" fmla="val 39583"/>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dirty="0">
                <a:latin typeface="Georgia Regular" panose="02040502050405020303" pitchFamily="18" charset="0"/>
              </a:endParaRPr>
            </a:p>
          </p:txBody>
        </p:sp>
      </p:grpSp>
      <p:grpSp>
        <p:nvGrpSpPr>
          <p:cNvPr id="9" name="Group 8"/>
          <p:cNvGrpSpPr/>
          <p:nvPr/>
        </p:nvGrpSpPr>
        <p:grpSpPr>
          <a:xfrm>
            <a:off x="2249127" y="1891302"/>
            <a:ext cx="6172200" cy="482705"/>
            <a:chOff x="2743200" y="2971800"/>
            <a:chExt cx="4267200" cy="457200"/>
          </a:xfrm>
        </p:grpSpPr>
        <p:sp>
          <p:nvSpPr>
            <p:cNvPr id="41993" name="Line 11"/>
            <p:cNvSpPr>
              <a:spLocks noChangeShapeType="1"/>
            </p:cNvSpPr>
            <p:nvPr/>
          </p:nvSpPr>
          <p:spPr bwMode="auto">
            <a:xfrm flipV="1">
              <a:off x="27432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4" name="Line 12"/>
            <p:cNvSpPr>
              <a:spLocks noChangeShapeType="1"/>
            </p:cNvSpPr>
            <p:nvPr/>
          </p:nvSpPr>
          <p:spPr bwMode="auto">
            <a:xfrm flipV="1">
              <a:off x="70104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8" name="Line 17"/>
            <p:cNvSpPr>
              <a:spLocks noChangeShapeType="1"/>
            </p:cNvSpPr>
            <p:nvPr/>
          </p:nvSpPr>
          <p:spPr bwMode="auto">
            <a:xfrm>
              <a:off x="2743200" y="3429000"/>
              <a:ext cx="4267200" cy="0"/>
            </a:xfrm>
            <a:prstGeom prst="line">
              <a:avLst/>
            </a:prstGeom>
            <a:noFill/>
            <a:ln w="190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grpSp>
        <p:nvGrpSpPr>
          <p:cNvPr id="8" name="Group 7"/>
          <p:cNvGrpSpPr/>
          <p:nvPr/>
        </p:nvGrpSpPr>
        <p:grpSpPr>
          <a:xfrm>
            <a:off x="1182327" y="1911033"/>
            <a:ext cx="6172200" cy="249757"/>
            <a:chOff x="1752600" y="2971800"/>
            <a:chExt cx="4267200" cy="228600"/>
          </a:xfrm>
        </p:grpSpPr>
        <p:sp>
          <p:nvSpPr>
            <p:cNvPr id="41999" name="Line 18"/>
            <p:cNvSpPr>
              <a:spLocks noChangeShapeType="1"/>
            </p:cNvSpPr>
            <p:nvPr/>
          </p:nvSpPr>
          <p:spPr bwMode="auto">
            <a:xfrm flipV="1">
              <a:off x="17526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0" name="Line 19"/>
            <p:cNvSpPr>
              <a:spLocks noChangeShapeType="1"/>
            </p:cNvSpPr>
            <p:nvPr/>
          </p:nvSpPr>
          <p:spPr bwMode="auto">
            <a:xfrm flipV="1">
              <a:off x="60198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1" name="Line 20"/>
            <p:cNvSpPr>
              <a:spLocks noChangeShapeType="1"/>
            </p:cNvSpPr>
            <p:nvPr/>
          </p:nvSpPr>
          <p:spPr bwMode="auto">
            <a:xfrm>
              <a:off x="1752600" y="3200400"/>
              <a:ext cx="426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sp>
        <p:nvSpPr>
          <p:cNvPr id="18" name="Rectangle 2"/>
          <p:cNvSpPr txBox="1">
            <a:spLocks noChangeArrowheads="1"/>
          </p:cNvSpPr>
          <p:nvPr/>
        </p:nvSpPr>
        <p:spPr>
          <a:xfrm>
            <a:off x="1842852" y="107299"/>
            <a:ext cx="8534400" cy="88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2"/>
                </a:solidFill>
                <a:latin typeface="Georgia Regular" panose="02040502050405020303" pitchFamily="18" charset="0"/>
                <a:ea typeface="ＭＳ Ｐゴシック" panose="020B0600070205080204" pitchFamily="34" charset="-128"/>
              </a:rPr>
              <a:t>SS &amp; degree of freedom</a:t>
            </a:r>
          </a:p>
        </p:txBody>
      </p:sp>
      <p:sp>
        <p:nvSpPr>
          <p:cNvPr id="11" name="Rectangle 10"/>
          <p:cNvSpPr/>
          <p:nvPr/>
        </p:nvSpPr>
        <p:spPr>
          <a:xfrm>
            <a:off x="716960" y="970668"/>
            <a:ext cx="3264933" cy="369332"/>
          </a:xfrm>
          <a:prstGeom prst="rect">
            <a:avLst/>
          </a:prstGeom>
        </p:spPr>
        <p:txBody>
          <a:bodyPr wrap="none">
            <a:spAutoFit/>
          </a:bodyPr>
          <a:lstStyle/>
          <a:p>
            <a:r>
              <a:rPr lang="en-US" altLang="en-US" dirty="0">
                <a:latin typeface="Georgia Regular" panose="02040502050405020303" pitchFamily="18" charset="0"/>
              </a:rPr>
              <a:t>Independent Groups ANOVA</a:t>
            </a:r>
            <a:endParaRPr lang="en-US" dirty="0">
              <a:latin typeface="Georgia Regular" panose="02040502050405020303" pitchFamily="18" charset="0"/>
            </a:endParaRPr>
          </a:p>
        </p:txBody>
      </p:sp>
      <p:sp>
        <p:nvSpPr>
          <p:cNvPr id="29" name="Rectangle 28"/>
          <p:cNvSpPr/>
          <p:nvPr/>
        </p:nvSpPr>
        <p:spPr>
          <a:xfrm>
            <a:off x="7354527" y="986147"/>
            <a:ext cx="3142463" cy="369332"/>
          </a:xfrm>
          <a:prstGeom prst="rect">
            <a:avLst/>
          </a:prstGeom>
        </p:spPr>
        <p:txBody>
          <a:bodyPr wrap="none">
            <a:spAutoFit/>
          </a:bodyPr>
          <a:lstStyle/>
          <a:p>
            <a:r>
              <a:rPr lang="en-US" dirty="0">
                <a:latin typeface="Georgia Regular" panose="02040502050405020303" pitchFamily="18" charset="0"/>
              </a:rPr>
              <a:t>Repeated Measures ANOVA</a:t>
            </a:r>
          </a:p>
        </p:txBody>
      </p:sp>
      <p:grpSp>
        <p:nvGrpSpPr>
          <p:cNvPr id="30" name="Group 29"/>
          <p:cNvGrpSpPr/>
          <p:nvPr/>
        </p:nvGrpSpPr>
        <p:grpSpPr>
          <a:xfrm>
            <a:off x="2204629" y="2698279"/>
            <a:ext cx="2514601" cy="1828800"/>
            <a:chOff x="0" y="-9525"/>
            <a:chExt cx="1809751" cy="1162050"/>
          </a:xfrm>
        </p:grpSpPr>
        <p:sp>
          <p:nvSpPr>
            <p:cNvPr id="31" name="Rectangle 30"/>
            <p:cNvSpPr/>
            <p:nvPr/>
          </p:nvSpPr>
          <p:spPr>
            <a:xfrm>
              <a:off x="429868" y="-9525"/>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2" name="Rectangle 31"/>
            <p:cNvSpPr/>
            <p:nvPr/>
          </p:nvSpPr>
          <p:spPr>
            <a:xfrm>
              <a:off x="0" y="685800"/>
              <a:ext cx="795193"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Bet-group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k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3" name="Rectangle 32"/>
            <p:cNvSpPr/>
            <p:nvPr/>
          </p:nvSpPr>
          <p:spPr>
            <a:xfrm>
              <a:off x="904876" y="695325"/>
              <a:ext cx="904875"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k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34" name="Straight Arrow Connector 33"/>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 name="Group 35"/>
          <p:cNvGrpSpPr/>
          <p:nvPr/>
        </p:nvGrpSpPr>
        <p:grpSpPr>
          <a:xfrm>
            <a:off x="7089753" y="4475456"/>
            <a:ext cx="3149618" cy="1216787"/>
            <a:chOff x="-122483" y="447675"/>
            <a:chExt cx="2337137" cy="721432"/>
          </a:xfrm>
        </p:grpSpPr>
        <p:sp>
          <p:nvSpPr>
            <p:cNvPr id="43" name="Rectangle 42"/>
            <p:cNvSpPr/>
            <p:nvPr/>
          </p:nvSpPr>
          <p:spPr>
            <a:xfrm>
              <a:off x="-122483" y="685603"/>
              <a:ext cx="846258"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c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4" name="Rectangle 43"/>
            <p:cNvSpPr/>
            <p:nvPr/>
          </p:nvSpPr>
          <p:spPr>
            <a:xfrm>
              <a:off x="823387" y="676290"/>
              <a:ext cx="1391267" cy="492817"/>
            </a:xfrm>
            <a:prstGeom prst="rect">
              <a:avLst/>
            </a:prstGeom>
            <a:solidFill>
              <a:srgbClr val="99CCFF"/>
            </a:solidFill>
            <a:ln w="381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SubxRM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5" name="Straight Arrow Connector 44"/>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7" name="Group 36"/>
          <p:cNvGrpSpPr/>
          <p:nvPr/>
        </p:nvGrpSpPr>
        <p:grpSpPr>
          <a:xfrm>
            <a:off x="6494972" y="2638596"/>
            <a:ext cx="2953828" cy="1828800"/>
            <a:chOff x="0" y="0"/>
            <a:chExt cx="2125861" cy="1152525"/>
          </a:xfrm>
        </p:grpSpPr>
        <p:sp>
          <p:nvSpPr>
            <p:cNvPr id="38" name="Rectangle 37"/>
            <p:cNvSpPr/>
            <p:nvPr/>
          </p:nvSpPr>
          <p:spPr>
            <a:xfrm>
              <a:off x="390525" y="0"/>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9" name="Rectangle 38"/>
            <p:cNvSpPr/>
            <p:nvPr/>
          </p:nvSpPr>
          <p:spPr>
            <a:xfrm>
              <a:off x="0" y="685800"/>
              <a:ext cx="809679"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Bet-Sub</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0" name="Rectangle 39"/>
            <p:cNvSpPr/>
            <p:nvPr/>
          </p:nvSpPr>
          <p:spPr>
            <a:xfrm>
              <a:off x="1076325" y="695325"/>
              <a:ext cx="1049536"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With-Sub</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1" name="Straight Arrow Connector 40"/>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9" name="Group 18"/>
          <p:cNvGrpSpPr/>
          <p:nvPr/>
        </p:nvGrpSpPr>
        <p:grpSpPr>
          <a:xfrm>
            <a:off x="569600" y="5227266"/>
            <a:ext cx="3665086" cy="1446550"/>
            <a:chOff x="781150" y="5141041"/>
            <a:chExt cx="3665086" cy="1446550"/>
          </a:xfrm>
        </p:grpSpPr>
        <p:sp>
          <p:nvSpPr>
            <p:cNvPr id="62" name="Rectangle 61"/>
            <p:cNvSpPr/>
            <p:nvPr/>
          </p:nvSpPr>
          <p:spPr>
            <a:xfrm>
              <a:off x="781150" y="5141041"/>
              <a:ext cx="1356462" cy="1446550"/>
            </a:xfrm>
            <a:prstGeom prst="rect">
              <a:avLst/>
            </a:prstGeom>
          </p:spPr>
          <p:txBody>
            <a:bodyPr wrap="none">
              <a:spAutoFit/>
            </a:bodyPr>
            <a:lstStyle/>
            <a:p>
              <a:r>
                <a:rPr lang="en-US" sz="8800" dirty="0">
                  <a:solidFill>
                    <a:srgbClr val="002060"/>
                  </a:solidFill>
                  <a:latin typeface="Georgia Regular" panose="02040502050405020303" pitchFamily="18" charset="0"/>
                </a:rPr>
                <a:t>F</a:t>
              </a:r>
              <a:r>
                <a:rPr lang="en-US" sz="6000" dirty="0">
                  <a:solidFill>
                    <a:srgbClr val="002060"/>
                  </a:solidFill>
                  <a:latin typeface="Georgia Regular" panose="02040502050405020303" pitchFamily="18" charset="0"/>
                </a:rPr>
                <a:t>=</a:t>
              </a:r>
            </a:p>
          </p:txBody>
        </p:sp>
        <p:cxnSp>
          <p:nvCxnSpPr>
            <p:cNvPr id="17" name="Straight Connector 16"/>
            <p:cNvCxnSpPr/>
            <p:nvPr/>
          </p:nvCxnSpPr>
          <p:spPr>
            <a:xfrm>
              <a:off x="2209800" y="5851875"/>
              <a:ext cx="22364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058169" y="3717656"/>
            <a:ext cx="6278977" cy="2122837"/>
            <a:chOff x="2058169" y="3717656"/>
            <a:chExt cx="6278977" cy="2122837"/>
          </a:xfrm>
        </p:grpSpPr>
        <p:sp>
          <p:nvSpPr>
            <p:cNvPr id="59" name="Rectangle: Rounded Corners 58"/>
            <p:cNvSpPr/>
            <p:nvPr/>
          </p:nvSpPr>
          <p:spPr>
            <a:xfrm>
              <a:off x="6995489" y="4815020"/>
              <a:ext cx="1341657"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grpSp>
          <p:nvGrpSpPr>
            <p:cNvPr id="75" name="Group 74"/>
            <p:cNvGrpSpPr/>
            <p:nvPr/>
          </p:nvGrpSpPr>
          <p:grpSpPr>
            <a:xfrm>
              <a:off x="2058169" y="3717656"/>
              <a:ext cx="4937320" cy="2122837"/>
              <a:chOff x="2058169" y="3717656"/>
              <a:chExt cx="4937320" cy="2122837"/>
            </a:xfrm>
          </p:grpSpPr>
          <p:sp>
            <p:nvSpPr>
              <p:cNvPr id="58" name="Rectangle: Rounded Corners 57"/>
              <p:cNvSpPr/>
              <p:nvPr/>
            </p:nvSpPr>
            <p:spPr>
              <a:xfrm>
                <a:off x="2133600" y="3717656"/>
                <a:ext cx="1236478"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61" name="Rectangle 60"/>
              <p:cNvSpPr/>
              <p:nvPr/>
            </p:nvSpPr>
            <p:spPr>
              <a:xfrm>
                <a:off x="2058169" y="5255718"/>
                <a:ext cx="1867819" cy="584775"/>
              </a:xfrm>
              <a:prstGeom prst="rect">
                <a:avLst/>
              </a:prstGeom>
            </p:spPr>
            <p:txBody>
              <a:bodyPr wrap="none">
                <a:spAutoFit/>
              </a:bodyPr>
              <a:lstStyle/>
              <a:p>
                <a:pPr algn="ctr"/>
                <a:r>
                  <a:rPr lang="en-US" sz="3200" dirty="0" err="1">
                    <a:solidFill>
                      <a:srgbClr val="7030A0"/>
                    </a:solidFill>
                    <a:latin typeface="Georgia Regular" panose="02040502050405020303" pitchFamily="18" charset="0"/>
                  </a:rPr>
                  <a:t>MS</a:t>
                </a:r>
                <a:r>
                  <a:rPr lang="en-US" sz="2400" baseline="-25000" dirty="0" err="1">
                    <a:solidFill>
                      <a:srgbClr val="7030A0"/>
                    </a:solidFill>
                    <a:latin typeface="Georgia Regular" panose="02040502050405020303" pitchFamily="18" charset="0"/>
                  </a:rPr>
                  <a:t>Effect</a:t>
                </a:r>
                <a:r>
                  <a:rPr lang="en-US" sz="2400" baseline="-25000" dirty="0">
                    <a:solidFill>
                      <a:srgbClr val="7030A0"/>
                    </a:solidFill>
                    <a:latin typeface="Georgia Regular" panose="02040502050405020303" pitchFamily="18" charset="0"/>
                  </a:rPr>
                  <a:t> Term</a:t>
                </a:r>
              </a:p>
            </p:txBody>
          </p:sp>
          <p:cxnSp>
            <p:nvCxnSpPr>
              <p:cNvPr id="21" name="Straight Arrow Connector 20"/>
              <p:cNvCxnSpPr>
                <a:cxnSpLocks/>
              </p:cNvCxnSpPr>
              <p:nvPr/>
            </p:nvCxnSpPr>
            <p:spPr>
              <a:xfrm flipH="1" flipV="1">
                <a:off x="2796545" y="4722293"/>
                <a:ext cx="512984" cy="8074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endCxn id="59" idx="1"/>
              </p:cNvCxnSpPr>
              <p:nvPr/>
            </p:nvCxnSpPr>
            <p:spPr>
              <a:xfrm flipV="1">
                <a:off x="3280639" y="5268535"/>
                <a:ext cx="3714850" cy="2547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2163040" y="3738157"/>
            <a:ext cx="8214212" cy="2742165"/>
            <a:chOff x="2163040" y="3738157"/>
            <a:chExt cx="8214212" cy="2742165"/>
          </a:xfrm>
        </p:grpSpPr>
        <p:sp>
          <p:nvSpPr>
            <p:cNvPr id="14" name="Rectangle: Rounded Corners 13"/>
            <p:cNvSpPr/>
            <p:nvPr/>
          </p:nvSpPr>
          <p:spPr>
            <a:xfrm>
              <a:off x="3370078" y="3738157"/>
              <a:ext cx="1507918" cy="90703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57" name="Rectangle: Rounded Corners 56"/>
            <p:cNvSpPr/>
            <p:nvPr/>
          </p:nvSpPr>
          <p:spPr>
            <a:xfrm>
              <a:off x="8281663" y="4753107"/>
              <a:ext cx="2095589" cy="1047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cxnSp>
          <p:nvCxnSpPr>
            <p:cNvPr id="71" name="Straight Arrow Connector 70"/>
            <p:cNvCxnSpPr>
              <a:cxnSpLocks/>
            </p:cNvCxnSpPr>
            <p:nvPr/>
          </p:nvCxnSpPr>
          <p:spPr>
            <a:xfrm flipV="1">
              <a:off x="4048127" y="5895547"/>
              <a:ext cx="4316318" cy="429054"/>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p:cNvCxnSpPr>
            <p:nvPr/>
          </p:nvCxnSpPr>
          <p:spPr>
            <a:xfrm flipV="1">
              <a:off x="4069996" y="4700241"/>
              <a:ext cx="442014" cy="1657762"/>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63040" y="5895547"/>
              <a:ext cx="1830950" cy="584775"/>
            </a:xfrm>
            <a:prstGeom prst="rect">
              <a:avLst/>
            </a:prstGeom>
          </p:spPr>
          <p:txBody>
            <a:bodyPr wrap="none">
              <a:spAutoFit/>
            </a:bodyPr>
            <a:lstStyle/>
            <a:p>
              <a:pPr algn="ctr"/>
              <a:r>
                <a:rPr lang="en-US" sz="3200" dirty="0" err="1">
                  <a:solidFill>
                    <a:srgbClr val="FF5050"/>
                  </a:solidFill>
                  <a:latin typeface="Georgia Regular" panose="02040502050405020303" pitchFamily="18" charset="0"/>
                </a:rPr>
                <a:t>MS</a:t>
              </a:r>
              <a:r>
                <a:rPr lang="en-US" sz="2400" baseline="-25000" dirty="0" err="1">
                  <a:solidFill>
                    <a:srgbClr val="FF5050"/>
                  </a:solidFill>
                  <a:latin typeface="Georgia Regular" panose="02040502050405020303" pitchFamily="18" charset="0"/>
                </a:rPr>
                <a:t>Error</a:t>
              </a:r>
              <a:r>
                <a:rPr lang="en-US" sz="2400" baseline="-25000" dirty="0">
                  <a:solidFill>
                    <a:srgbClr val="FF5050"/>
                  </a:solidFill>
                  <a:latin typeface="Georgia Regular" panose="02040502050405020303" pitchFamily="18" charset="0"/>
                </a:rPr>
                <a:t> Term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anim calcmode="lin" valueType="num">
                                      <p:cBhvr>
                                        <p:cTn id="13" dur="1000" fill="hold"/>
                                        <p:tgtEl>
                                          <p:spTgt spid="77"/>
                                        </p:tgtEl>
                                        <p:attrNameLst>
                                          <p:attrName>ppt_x</p:attrName>
                                        </p:attrNameLst>
                                      </p:cBhvr>
                                      <p:tavLst>
                                        <p:tav tm="0">
                                          <p:val>
                                            <p:strVal val="#ppt_x"/>
                                          </p:val>
                                        </p:tav>
                                        <p:tav tm="100000">
                                          <p:val>
                                            <p:strVal val="#ppt_x"/>
                                          </p:val>
                                        </p:tav>
                                      </p:tavLst>
                                    </p:anim>
                                    <p:anim calcmode="lin" valueType="num">
                                      <p:cBhvr>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09600" y="838200"/>
            <a:ext cx="108966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 biggest job we have is to teach a newly hired employee how to </a:t>
            </a:r>
            <a:r>
              <a:rPr lang="en-US" altLang="en-US" sz="4800" u="sng" dirty="0">
                <a:solidFill>
                  <a:schemeClr val="bg1">
                    <a:lumMod val="95000"/>
                  </a:schemeClr>
                </a:solidFill>
                <a:latin typeface="Georgia Regular" panose="02040502050405020303" pitchFamily="18" charset="0"/>
              </a:rPr>
              <a:t>fail</a:t>
            </a:r>
            <a:r>
              <a:rPr lang="en-US" altLang="en-US" sz="4800" dirty="0">
                <a:solidFill>
                  <a:schemeClr val="bg1">
                    <a:lumMod val="95000"/>
                  </a:schemeClr>
                </a:solidFill>
                <a:latin typeface="Georgia Regular" panose="02040502050405020303" pitchFamily="18" charset="0"/>
              </a:rPr>
              <a:t> intelligently. We have to train him to experiment over and over and to keep on trying and failing until he learns what will work.”</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Charles Kettering, American engineer, 1876 - 1958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171700" y="228600"/>
            <a:ext cx="7772400" cy="1219200"/>
          </a:xfrm>
        </p:spPr>
        <p:txBody>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Subj</a:t>
            </a:r>
            <a:endParaRPr lang="en-US" altLang="en-US" i="1" dirty="0">
              <a:latin typeface="Times New Roman" panose="02020603050405020304" pitchFamily="18" charset="0"/>
              <a:ea typeface="ＭＳ Ｐゴシック" panose="020B0600070205080204" pitchFamily="34" charset="-128"/>
            </a:endParaRPr>
          </a:p>
        </p:txBody>
      </p:sp>
      <p:sp>
        <p:nvSpPr>
          <p:cNvPr id="45061" name="Rectangle 3"/>
          <p:cNvSpPr>
            <a:spLocks noGrp="1" noChangeArrowheads="1"/>
          </p:cNvSpPr>
          <p:nvPr>
            <p:ph idx="1"/>
          </p:nvPr>
        </p:nvSpPr>
        <p:spPr>
          <a:xfrm>
            <a:off x="381000" y="1981200"/>
            <a:ext cx="11353800" cy="4191000"/>
          </a:xfrm>
        </p:spPr>
        <p:txBody>
          <a:bodyPr>
            <a:norm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Generally </a:t>
            </a:r>
            <a:r>
              <a:rPr lang="en-US" altLang="en-US" sz="2000" b="1" dirty="0">
                <a:latin typeface="Georgia" panose="02040502050405020303" pitchFamily="18" charset="0"/>
                <a:ea typeface="ＭＳ Ｐゴシック" panose="020B0600070205080204" pitchFamily="34" charset="-128"/>
              </a:rPr>
              <a:t>ignored</a:t>
            </a:r>
            <a:r>
              <a:rPr lang="en-US" altLang="en-US" sz="2000" dirty="0">
                <a:latin typeface="Georgia" panose="02040502050405020303" pitchFamily="18" charset="0"/>
                <a:ea typeface="ＭＳ Ｐゴシック" panose="020B0600070205080204" pitchFamily="34" charset="-128"/>
              </a:rPr>
              <a:t>, considered nuisance variable</a:t>
            </a:r>
          </a:p>
          <a:p>
            <a:pPr eaLnBrk="1" hangingPunct="1">
              <a:lnSpc>
                <a:spcPct val="90000"/>
              </a:lnSpc>
            </a:pPr>
            <a:endParaRPr lang="en-US" altLang="en-US" sz="105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However, may be of interest to know if participants vary significantly on outcome: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Considered </a:t>
            </a:r>
            <a:r>
              <a:rPr lang="en-US" altLang="en-US" sz="2000" dirty="0">
                <a:solidFill>
                  <a:schemeClr val="accent4"/>
                </a:solidFill>
                <a:latin typeface="Georgia" panose="02040502050405020303" pitchFamily="18" charset="0"/>
                <a:ea typeface="ＭＳ Ｐゴシック" panose="020B0600070205080204" pitchFamily="34" charset="-128"/>
              </a:rPr>
              <a:t>‘random effect’</a:t>
            </a:r>
          </a:p>
          <a:p>
            <a:pPr lvl="2"/>
            <a:r>
              <a:rPr lang="en-US" altLang="en-US" dirty="0">
                <a:latin typeface="Georgia" panose="02040502050405020303" pitchFamily="18" charset="0"/>
                <a:ea typeface="ＭＳ Ｐゴシック" panose="020B0600070205080204" pitchFamily="34" charset="-128"/>
              </a:rPr>
              <a:t>assumed participants (which serve as levels) are a random sample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Correct analysis is random- or mixed-effects ANOVA </a:t>
            </a:r>
          </a:p>
          <a:p>
            <a:pPr lvl="2" eaLnBrk="1" hangingPunct="1">
              <a:lnSpc>
                <a:spcPct val="90000"/>
              </a:lnSpc>
            </a:pPr>
            <a:r>
              <a:rPr lang="en-US" altLang="en-US" dirty="0">
                <a:solidFill>
                  <a:schemeClr val="accent2"/>
                </a:solidFill>
                <a:latin typeface="Georgia" panose="02040502050405020303" pitchFamily="18" charset="0"/>
                <a:ea typeface="ＭＳ Ｐゴシック" panose="020B0600070205080204" pitchFamily="34" charset="-128"/>
                <a:cs typeface="Arial" panose="020B0604020202020204" pitchFamily="34" charset="0"/>
              </a:rPr>
              <a:t>Mixed-effects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both fixed and random effects (which can either be independent or repeated)</a:t>
            </a:r>
          </a:p>
          <a:p>
            <a:pPr lvl="2" eaLnBrk="1" hangingPunct="1">
              <a:lnSpc>
                <a:spcPct val="90000"/>
              </a:lnSpc>
            </a:pPr>
            <a:r>
              <a:rPr lang="en-US" altLang="en-US" dirty="0">
                <a:solidFill>
                  <a:schemeClr val="accent5"/>
                </a:solidFill>
                <a:latin typeface="Georgia" panose="02040502050405020303" pitchFamily="18" charset="0"/>
                <a:ea typeface="ＭＳ Ｐゴシック" panose="020B0600070205080204" pitchFamily="34" charset="-128"/>
                <a:cs typeface="Arial" panose="020B0604020202020204" pitchFamily="34" charset="0"/>
              </a:rPr>
              <a:t>Mixed-design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a:t>
            </a:r>
            <a:r>
              <a:rPr lang="en-US" altLang="en-US" u="sng" dirty="0">
                <a:latin typeface="Georgia" panose="02040502050405020303" pitchFamily="18" charset="0"/>
                <a:ea typeface="ＭＳ Ｐゴシック" panose="020B0600070205080204" pitchFamily="34" charset="-128"/>
                <a:cs typeface="Arial" panose="020B0604020202020204" pitchFamily="34" charset="0"/>
              </a:rPr>
              <a:t>both</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independent (between-subjects) and repeated-measures (within-subjects) factors</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3CD913-AAAB-49F9-966E-4CBB514B8BA3}" type="slidenum">
              <a:rPr lang="en-US" altLang="en-US" sz="1400">
                <a:latin typeface="Georgia Regular" panose="02040502050405020303" pitchFamily="18" charset="0"/>
              </a:rPr>
              <a:pPr eaLnBrk="1" hangingPunct="1"/>
              <a:t>20</a:t>
            </a:fld>
            <a:endParaRPr lang="en-US" altLang="en-US" sz="1400" dirty="0">
              <a:latin typeface="Georgia Regular"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362200" y="250616"/>
            <a:ext cx="7772400" cy="773683"/>
          </a:xfrm>
        </p:spPr>
        <p:txBody>
          <a:bodyPr>
            <a:normAutofit/>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RM*S</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a:t>
            </a:r>
            <a:endParaRPr lang="en-US" altLang="en-US" i="1" baseline="-25000" dirty="0">
              <a:latin typeface="Times New Roman" panose="02020603050405020304" pitchFamily="18" charset="0"/>
              <a:ea typeface="ＭＳ Ｐゴシック" panose="020B0600070205080204" pitchFamily="34" charset="-128"/>
            </a:endParaRPr>
          </a:p>
        </p:txBody>
      </p:sp>
      <p:sp>
        <p:nvSpPr>
          <p:cNvPr id="46085" name="Rectangle 3"/>
          <p:cNvSpPr>
            <a:spLocks noGrp="1" noChangeArrowheads="1"/>
          </p:cNvSpPr>
          <p:nvPr>
            <p:ph idx="1"/>
          </p:nvPr>
        </p:nvSpPr>
        <p:spPr>
          <a:xfrm>
            <a:off x="412102" y="1603080"/>
            <a:ext cx="11353800" cy="4768851"/>
          </a:xfrm>
        </p:spPr>
        <p:txBody>
          <a:bodyPr>
            <a:normAutofit fontScale="77500" lnSpcReduction="20000"/>
          </a:bodyPr>
          <a:lstStyle/>
          <a:p>
            <a:pPr eaLnBrk="1" hangingPunct="1"/>
            <a:r>
              <a:rPr lang="en-US" altLang="en-US" sz="2300" dirty="0">
                <a:latin typeface="Georgia" panose="02040502050405020303" pitchFamily="18" charset="0"/>
                <a:ea typeface="ＭＳ Ｐゴシック" panose="020B0600070205080204" pitchFamily="34" charset="-128"/>
              </a:rPr>
              <a:t>Not always of inferential interest</a:t>
            </a:r>
          </a:p>
          <a:p>
            <a:pPr marL="8515350" lvl="4">
              <a:lnSpc>
                <a:spcPct val="4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Useful for </a:t>
            </a:r>
            <a:r>
              <a:rPr lang="en-US" altLang="en-US" sz="2300" b="1" dirty="0">
                <a:latin typeface="Georgia" panose="02040502050405020303" pitchFamily="18" charset="0"/>
                <a:ea typeface="ＭＳ Ｐゴシック" panose="020B0600070205080204" pitchFamily="34" charset="-128"/>
              </a:rPr>
              <a:t>testing assumptions </a:t>
            </a:r>
            <a:r>
              <a:rPr lang="en-US" altLang="en-US" sz="2300" dirty="0">
                <a:latin typeface="Georgia" panose="02040502050405020303" pitchFamily="18" charset="0"/>
                <a:ea typeface="ＭＳ Ｐゴシック" panose="020B0600070205080204" pitchFamily="34" charset="-128"/>
              </a:rPr>
              <a:t>(later)</a:t>
            </a:r>
          </a:p>
          <a:p>
            <a:pPr marL="8515350" lvl="4">
              <a:lnSpc>
                <a:spcPct val="3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Indicates whether RM effect is </a:t>
            </a:r>
            <a:r>
              <a:rPr lang="en-US" altLang="en-US" sz="2300" b="1" dirty="0">
                <a:latin typeface="Georgia" panose="02040502050405020303" pitchFamily="18" charset="0"/>
                <a:ea typeface="ＭＳ Ｐゴシック" panose="020B0600070205080204" pitchFamily="34" charset="-128"/>
              </a:rPr>
              <a:t>similar for all participants</a:t>
            </a: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a:t>
            </a:r>
            <a:r>
              <a:rPr lang="en-US" altLang="en-US" sz="2300" b="1" dirty="0">
                <a:latin typeface="Georgia" panose="02040502050405020303" pitchFamily="18" charset="0"/>
                <a:ea typeface="ＭＳ Ｐゴシック" panose="020B0600070205080204" pitchFamily="34" charset="-128"/>
              </a:rPr>
              <a:t>= 0</a:t>
            </a:r>
            <a:r>
              <a:rPr lang="en-US" altLang="en-US" sz="2300" dirty="0">
                <a:latin typeface="Georgia" panose="02040502050405020303" pitchFamily="18" charset="0"/>
                <a:ea typeface="ＭＳ Ｐゴシック" panose="020B0600070205080204" pitchFamily="34" charset="-128"/>
              </a:rPr>
              <a:t>, effect of RM factor is consistent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is </a:t>
            </a:r>
            <a:r>
              <a:rPr lang="en-US" altLang="en-US" sz="2300" b="1" dirty="0">
                <a:latin typeface="Georgia" panose="02040502050405020303" pitchFamily="18" charset="0"/>
                <a:ea typeface="ＭＳ Ｐゴシック" panose="020B0600070205080204" pitchFamily="34" charset="-128"/>
              </a:rPr>
              <a:t>large</a:t>
            </a:r>
            <a:r>
              <a:rPr lang="en-US" altLang="en-US" sz="2300" dirty="0">
                <a:latin typeface="Georgia" panose="02040502050405020303" pitchFamily="18" charset="0"/>
                <a:ea typeface="ＭＳ Ｐゴシック" panose="020B0600070205080204" pitchFamily="34" charset="-128"/>
              </a:rPr>
              <a:t>, effect of RM factor likely differs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undesirable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b="1" dirty="0">
                <a:latin typeface="Georgia" panose="02040502050405020303" pitchFamily="18" charset="0"/>
                <a:ea typeface="ＭＳ Ｐゴシック" panose="020B0600070205080204" pitchFamily="34" charset="-128"/>
              </a:rPr>
              <a:t>Line plot </a:t>
            </a:r>
            <a:r>
              <a:rPr lang="en-US" altLang="en-US" sz="2300" dirty="0">
                <a:latin typeface="Georgia" panose="02040502050405020303" pitchFamily="18" charset="0"/>
                <a:ea typeface="ＭＳ Ｐゴシック" panose="020B0600070205080204" pitchFamily="34" charset="-128"/>
              </a:rPr>
              <a:t>of individual participant means across conditions/time can shed light</a:t>
            </a:r>
          </a:p>
          <a:p>
            <a:pPr lvl="1" eaLnBrk="1" hangingPunct="1"/>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Variation due to participants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dirty="0">
                <a:latin typeface="Georgia" panose="02040502050405020303" pitchFamily="18" charset="0"/>
                <a:ea typeface="ＭＳ Ｐゴシック" panose="020B0600070205080204" pitchFamily="34" charset="-128"/>
              </a:rPr>
              <a:t>) is not included in error term for </a:t>
            </a:r>
            <a:r>
              <a:rPr lang="en-US" altLang="en-US" sz="2300" i="1" dirty="0">
                <a:latin typeface="Georgia" panose="02040502050405020303" pitchFamily="18" charset="0"/>
                <a:ea typeface="ＭＳ Ｐゴシック" panose="020B0600070205080204" pitchFamily="34" charset="-128"/>
              </a:rPr>
              <a:t>F</a:t>
            </a:r>
            <a:r>
              <a:rPr lang="en-US" altLang="en-US" sz="2300" dirty="0">
                <a:latin typeface="Georgia" panose="02040502050405020303" pitchFamily="18" charset="0"/>
                <a:ea typeface="ＭＳ Ｐゴシック" panose="020B0600070205080204" pitchFamily="34" charset="-128"/>
              </a:rPr>
              <a:t>-test of RM factor,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Thus, error term</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is generally smaller in RM ANOVA than Independent Groups ANOVA</a:t>
            </a:r>
          </a:p>
          <a:p>
            <a:pPr lvl="4"/>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However, when matching leads to no variation across subjects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cs typeface="Arial" panose="020B0604020202020204" pitchFamily="34" charset="0"/>
              </a:rPr>
              <a:t>≈ 0) and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Within</a:t>
            </a:r>
            <a:endParaRPr lang="en-US" altLang="en-US" sz="2300" dirty="0">
              <a:latin typeface="Georgia" panose="02040502050405020303" pitchFamily="18" charset="0"/>
              <a:ea typeface="ＭＳ Ｐゴシック" panose="020B0600070205080204" pitchFamily="34" charset="-128"/>
              <a:cs typeface="Arial" panose="020B0604020202020204" pitchFamily="34" charset="0"/>
            </a:endParaRPr>
          </a:p>
          <a:p>
            <a:pPr lvl="1"/>
            <a:r>
              <a:rPr lang="en-US" altLang="en-US" sz="2300" dirty="0">
                <a:latin typeface="Georgia" panose="02040502050405020303" pitchFamily="18" charset="0"/>
                <a:ea typeface="ＭＳ Ｐゴシック" panose="020B0600070205080204" pitchFamily="34" charset="-128"/>
                <a:cs typeface="Arial" panose="020B0604020202020204" pitchFamily="34" charset="0"/>
              </a:rPr>
              <a:t>Results of RM ANOVA same as Independent Groups ANOVA</a:t>
            </a:r>
          </a:p>
          <a:p>
            <a:pPr lvl="1"/>
            <a:r>
              <a:rPr lang="en-US" altLang="en-US" sz="2300" dirty="0">
                <a:latin typeface="Georgia" panose="02040502050405020303" pitchFamily="18" charset="0"/>
                <a:ea typeface="ＭＳ Ｐゴシック" panose="020B0600070205080204" pitchFamily="34" charset="-128"/>
              </a:rPr>
              <a:t>Increased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a:t>
            </a:r>
          </a:p>
          <a:p>
            <a:pPr lvl="1"/>
            <a:r>
              <a:rPr lang="en-US" altLang="en-US" sz="2300" dirty="0">
                <a:latin typeface="Georgia" panose="02040502050405020303" pitchFamily="18" charset="0"/>
                <a:ea typeface="ＭＳ Ｐゴシック" panose="020B0600070205080204" pitchFamily="34" charset="-128"/>
              </a:rPr>
              <a:t>Decreased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3C22BF-6A13-4722-92B6-2A2F7A9EB103}" type="slidenum">
              <a:rPr lang="en-US" altLang="en-US" sz="1400">
                <a:latin typeface="Georgia Regular" panose="02040502050405020303" pitchFamily="18" charset="0"/>
              </a:rPr>
              <a:pPr eaLnBrk="1" hangingPunct="1"/>
              <a:t>21</a:t>
            </a:fld>
            <a:endParaRPr lang="en-US" altLang="en-US" sz="1400" dirty="0">
              <a:latin typeface="Georgia Regular" panose="02040502050405020303" pitchFamily="18" charset="0"/>
            </a:endParaRPr>
          </a:p>
        </p:txBody>
      </p:sp>
      <p:sp>
        <p:nvSpPr>
          <p:cNvPr id="2" name="Rectangle 1"/>
          <p:cNvSpPr/>
          <p:nvPr/>
        </p:nvSpPr>
        <p:spPr>
          <a:xfrm>
            <a:off x="7010400" y="1219200"/>
            <a:ext cx="4724400" cy="584775"/>
          </a:xfrm>
          <a:prstGeom prst="rect">
            <a:avLst/>
          </a:prstGeom>
        </p:spPr>
        <p:txBody>
          <a:bodyPr wrap="square">
            <a:spAutoFit/>
          </a:bodyPr>
          <a:lstStyle/>
          <a:p>
            <a:pPr lvl="1"/>
            <a:r>
              <a:rPr lang="en-US" altLang="en-US" sz="3200" i="1" dirty="0" err="1">
                <a:solidFill>
                  <a:schemeClr val="tx2"/>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tx2"/>
                </a:solidFill>
                <a:latin typeface="Times New Roman" panose="02020603050405020304" pitchFamily="18" charset="0"/>
                <a:ea typeface="ＭＳ Ｐゴシック" panose="020B0600070205080204" pitchFamily="34" charset="-128"/>
              </a:rPr>
              <a:t>Within</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dirty="0">
                <a:latin typeface="Times New Roman" panose="02020603050405020304" pitchFamily="18" charset="0"/>
                <a:ea typeface="ＭＳ Ｐゴシック" panose="020B0600070205080204" pitchFamily="34" charset="-128"/>
              </a:rPr>
              <a:t>=</a:t>
            </a:r>
            <a:r>
              <a:rPr lang="en-US" altLang="en-US" sz="3200"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4"/>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4"/>
                </a:solidFill>
                <a:latin typeface="Times New Roman" panose="02020603050405020304" pitchFamily="18" charset="0"/>
                <a:ea typeface="ＭＳ Ｐゴシック" panose="020B0600070205080204" pitchFamily="34" charset="-128"/>
              </a:rPr>
              <a:t>Subj</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a:latin typeface="Times New Roman" panose="02020603050405020304" pitchFamily="18" charset="0"/>
                <a:ea typeface="ＭＳ Ｐゴシック" panose="020B0600070205080204" pitchFamily="34" charset="-128"/>
              </a:rPr>
              <a:t>+</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5"/>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5"/>
                </a:solidFill>
                <a:latin typeface="Times New Roman" panose="02020603050405020304" pitchFamily="18" charset="0"/>
                <a:ea typeface="ＭＳ Ｐゴシック" panose="020B0600070205080204" pitchFamily="34" charset="-128"/>
              </a:rPr>
              <a:t>RMxS</a:t>
            </a:r>
            <a:endParaRPr lang="en-US" altLang="en-US" sz="3200" i="1" dirty="0">
              <a:solidFill>
                <a:schemeClr val="accent5"/>
              </a:solidFill>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524000" y="533400"/>
            <a:ext cx="9144000" cy="792162"/>
          </a:xfrm>
        </p:spPr>
        <p:txBody>
          <a:bodyPr>
            <a:normAutofit/>
          </a:bodyPr>
          <a:lstStyle/>
          <a:p>
            <a:pPr algn="ctr" eaLnBrk="1" hangingPunct="1"/>
            <a:r>
              <a:rPr lang="en-US" altLang="en-US" dirty="0">
                <a:ea typeface="ＭＳ Ｐゴシック" panose="020B0600070205080204" pitchFamily="34" charset="-128"/>
              </a:rPr>
              <a:t>1-Way RM ANOVA: Summary Table</a:t>
            </a:r>
          </a:p>
        </p:txBody>
      </p:sp>
      <p:graphicFrame>
        <p:nvGraphicFramePr>
          <p:cNvPr id="166996" name="Group 84"/>
          <p:cNvGraphicFramePr>
            <a:graphicFrameLocks noGrp="1"/>
          </p:cNvGraphicFramePr>
          <p:nvPr>
            <p:ph type="tbl" idx="1"/>
            <p:extLst>
              <p:ext uri="{D42A27DB-BD31-4B8C-83A1-F6EECF244321}">
                <p14:modId xmlns:p14="http://schemas.microsoft.com/office/powerpoint/2010/main" val="2886298670"/>
              </p:ext>
            </p:extLst>
          </p:nvPr>
        </p:nvGraphicFramePr>
        <p:xfrm>
          <a:off x="1676400" y="2133600"/>
          <a:ext cx="8610599" cy="2590800"/>
        </p:xfrm>
        <a:graphic>
          <a:graphicData uri="http://schemas.openxmlformats.org/drawingml/2006/table">
            <a:tbl>
              <a:tblPr/>
              <a:tblGrid>
                <a:gridCol w="3157671">
                  <a:extLst>
                    <a:ext uri="{9D8B030D-6E8A-4147-A177-3AD203B41FA5}">
                      <a16:colId xmlns:a16="http://schemas.microsoft.com/office/drawing/2014/main" val="1314875479"/>
                    </a:ext>
                  </a:extLst>
                </a:gridCol>
                <a:gridCol w="1124002">
                  <a:extLst>
                    <a:ext uri="{9D8B030D-6E8A-4147-A177-3AD203B41FA5}">
                      <a16:colId xmlns:a16="http://schemas.microsoft.com/office/drawing/2014/main" val="727245078"/>
                    </a:ext>
                  </a:extLst>
                </a:gridCol>
                <a:gridCol w="1069996">
                  <a:extLst>
                    <a:ext uri="{9D8B030D-6E8A-4147-A177-3AD203B41FA5}">
                      <a16:colId xmlns:a16="http://schemas.microsoft.com/office/drawing/2014/main" val="413482156"/>
                    </a:ext>
                  </a:extLst>
                </a:gridCol>
                <a:gridCol w="1118938">
                  <a:extLst>
                    <a:ext uri="{9D8B030D-6E8A-4147-A177-3AD203B41FA5}">
                      <a16:colId xmlns:a16="http://schemas.microsoft.com/office/drawing/2014/main" val="754290909"/>
                    </a:ext>
                  </a:extLst>
                </a:gridCol>
                <a:gridCol w="1069996">
                  <a:extLst>
                    <a:ext uri="{9D8B030D-6E8A-4147-A177-3AD203B41FA5}">
                      <a16:colId xmlns:a16="http://schemas.microsoft.com/office/drawing/2014/main" val="885387031"/>
                    </a:ext>
                  </a:extLst>
                </a:gridCol>
                <a:gridCol w="1069996">
                  <a:extLst>
                    <a:ext uri="{9D8B030D-6E8A-4147-A177-3AD203B41FA5}">
                      <a16:colId xmlns:a16="http://schemas.microsoft.com/office/drawing/2014/main" val="325341968"/>
                    </a:ext>
                  </a:extLst>
                </a:gridCol>
              </a:tblGrid>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671471"/>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834804723"/>
                  </a:ext>
                </a:extLst>
              </a:tr>
              <a:tr h="497732">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488267"/>
                  </a:ext>
                </a:extLst>
              </a:tr>
              <a:tr h="50292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302374"/>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020762"/>
                  </a:ext>
                </a:extLst>
              </a:tr>
            </a:tbl>
          </a:graphicData>
        </a:graphic>
      </p:graphicFrame>
      <p:sp>
        <p:nvSpPr>
          <p:cNvPr id="48131" name="Slide Number Placeholder 5"/>
          <p:cNvSpPr>
            <a:spLocks noGrp="1"/>
          </p:cNvSpPr>
          <p:nvPr>
            <p:ph type="sldNum" sz="quarter" idx="12"/>
          </p:nvPr>
        </p:nvSpPr>
        <p:spPr>
          <a:xfrm>
            <a:off x="11430000" y="6248400"/>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AAED5B-21A9-458E-945A-63B2A98AEFF3}" type="slidenum">
              <a:rPr lang="en-US" altLang="en-US" sz="1400">
                <a:latin typeface="Georgia Regular" panose="02040502050405020303" pitchFamily="18" charset="0"/>
              </a:rPr>
              <a:pPr eaLnBrk="1" hangingPunct="1"/>
              <a:t>22</a:t>
            </a:fld>
            <a:endParaRPr lang="en-US" altLang="en-US" sz="1400" dirty="0">
              <a:latin typeface="Georgia Regular" panose="020405020504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838200" y="248664"/>
            <a:ext cx="10058400" cy="810768"/>
          </a:xfrm>
        </p:spPr>
        <p:txBody>
          <a:bodyPr>
            <a:normAutofit/>
          </a:bodyPr>
          <a:lstStyle/>
          <a:p>
            <a:pPr algn="ctr" eaLnBrk="1" hangingPunct="1"/>
            <a:r>
              <a:rPr lang="en-US" altLang="en-US" dirty="0">
                <a:solidFill>
                  <a:schemeClr val="tx2"/>
                </a:solidFill>
                <a:ea typeface="ＭＳ Ｐゴシック" panose="020B0600070205080204" pitchFamily="34" charset="-128"/>
              </a:rPr>
              <a:t>Assumptions</a:t>
            </a:r>
          </a:p>
        </p:txBody>
      </p:sp>
      <p:sp>
        <p:nvSpPr>
          <p:cNvPr id="49157" name="Rectangle 3"/>
          <p:cNvSpPr>
            <a:spLocks noGrp="1" noChangeArrowheads="1"/>
          </p:cNvSpPr>
          <p:nvPr>
            <p:ph idx="1"/>
          </p:nvPr>
        </p:nvSpPr>
        <p:spPr>
          <a:xfrm>
            <a:off x="457200" y="1142999"/>
            <a:ext cx="11353800" cy="5494909"/>
          </a:xfrm>
        </p:spPr>
        <p:txBody>
          <a:bodyPr>
            <a:normAutofit/>
          </a:bodyPr>
          <a:lstStyle/>
          <a:p>
            <a:r>
              <a:rPr lang="en-US" altLang="en-US" sz="2400" dirty="0">
                <a:latin typeface="Georgia" panose="02040502050405020303" pitchFamily="18" charset="0"/>
                <a:ea typeface="ＭＳ Ｐゴシック" panose="020B0600070205080204" pitchFamily="34" charset="-128"/>
              </a:rPr>
              <a:t>Participants are a </a:t>
            </a:r>
            <a:r>
              <a:rPr lang="en-US" altLang="en-US" sz="2400" b="1" u="sng" dirty="0">
                <a:latin typeface="Georgia" panose="02040502050405020303" pitchFamily="18" charset="0"/>
                <a:ea typeface="ＭＳ Ｐゴシック" panose="020B0600070205080204" pitchFamily="34" charset="-128"/>
              </a:rPr>
              <a:t>random</a:t>
            </a:r>
            <a:r>
              <a:rPr lang="en-US" altLang="en-US" sz="2400" b="1" dirty="0">
                <a:latin typeface="Georgia" panose="02040502050405020303" pitchFamily="18" charset="0"/>
                <a:ea typeface="ＭＳ Ｐゴシック" panose="020B0600070205080204" pitchFamily="34" charset="-128"/>
              </a:rPr>
              <a:t> sample </a:t>
            </a:r>
            <a:r>
              <a:rPr lang="en-US" altLang="en-US" sz="2400" dirty="0">
                <a:latin typeface="Georgia" panose="02040502050405020303" pitchFamily="18" charset="0"/>
                <a:ea typeface="ＭＳ Ｐゴシック" panose="020B0600070205080204" pitchFamily="34" charset="-128"/>
              </a:rPr>
              <a:t>from population and are </a:t>
            </a:r>
            <a:r>
              <a:rPr lang="en-US" altLang="en-US" sz="2400" b="1" u="sng" dirty="0">
                <a:latin typeface="Georgia" panose="02040502050405020303" pitchFamily="18" charset="0"/>
                <a:ea typeface="ＭＳ Ｐゴシック" panose="020B0600070205080204" pitchFamily="34" charset="-128"/>
              </a:rPr>
              <a:t>independent</a:t>
            </a:r>
            <a:r>
              <a:rPr lang="en-US" altLang="en-US" sz="2400" dirty="0">
                <a:latin typeface="Georgia" panose="02040502050405020303" pitchFamily="18" charset="0"/>
                <a:ea typeface="ＭＳ Ｐゴシック" panose="020B0600070205080204" pitchFamily="34" charset="-128"/>
              </a:rPr>
              <a:t> of one another (</a:t>
            </a:r>
            <a:r>
              <a:rPr lang="en-US" altLang="en-US" sz="2000" i="1" dirty="0">
                <a:latin typeface="Georgia" panose="02040502050405020303" pitchFamily="18" charset="0"/>
                <a:ea typeface="ＭＳ Ｐゴシック" panose="020B0600070205080204" pitchFamily="34" charset="-128"/>
              </a:rPr>
              <a:t>Although participant observations are dependent, participants themselves are independent)</a:t>
            </a:r>
            <a:endParaRPr lang="en-US" altLang="en-US" sz="20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DV </a:t>
            </a:r>
            <a:r>
              <a:rPr lang="en-US" altLang="en-US" sz="2600" b="1" u="sng" dirty="0">
                <a:latin typeface="Georgia" panose="02040502050405020303" pitchFamily="18" charset="0"/>
                <a:ea typeface="ＭＳ Ｐゴシック" panose="020B0600070205080204" pitchFamily="34" charset="-128"/>
              </a:rPr>
              <a:t>normally</a:t>
            </a:r>
            <a:r>
              <a:rPr lang="en-US" altLang="en-US" sz="2600" dirty="0">
                <a:latin typeface="Georgia" panose="02040502050405020303" pitchFamily="18" charset="0"/>
                <a:ea typeface="ＭＳ Ｐゴシック" panose="020B0600070205080204" pitchFamily="34" charset="-128"/>
              </a:rPr>
              <a:t> distributed in the population</a:t>
            </a:r>
          </a:p>
          <a:p>
            <a:pPr marL="274320" lvl="1"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Less concerned: equal </a:t>
            </a:r>
            <a:r>
              <a:rPr lang="en-US" altLang="en-US" sz="2000" i="1" dirty="0">
                <a:latin typeface="Georgia" panose="02040502050405020303" pitchFamily="18" charset="0"/>
                <a:ea typeface="ＭＳ Ｐゴシック" panose="020B0600070205080204" pitchFamily="34" charset="-128"/>
              </a:rPr>
              <a:t>n</a:t>
            </a:r>
            <a:r>
              <a:rPr lang="en-US" altLang="en-US" sz="2000" dirty="0">
                <a:latin typeface="Georgia" panose="02040502050405020303" pitchFamily="18" charset="0"/>
                <a:ea typeface="ＭＳ Ｐゴシック" panose="020B0600070205080204" pitchFamily="34" charset="-128"/>
              </a:rPr>
              <a:t> per level and </a:t>
            </a:r>
            <a:r>
              <a:rPr lang="en-US" altLang="en-US" sz="2000" i="1" dirty="0" err="1">
                <a:latin typeface="Georgia" panose="02040502050405020303" pitchFamily="18" charset="0"/>
                <a:ea typeface="ＭＳ Ｐゴシック" panose="020B0600070205080204" pitchFamily="34" charset="-128"/>
              </a:rPr>
              <a:t>df</a:t>
            </a:r>
            <a:r>
              <a:rPr lang="en-US" altLang="en-US" sz="2000" i="1" baseline="-25000" dirty="0" err="1">
                <a:latin typeface="Georgia" panose="02040502050405020303" pitchFamily="18" charset="0"/>
                <a:ea typeface="ＭＳ Ｐゴシック" panose="020B0600070205080204" pitchFamily="34" charset="-128"/>
              </a:rPr>
              <a:t>Intrx</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20 (CLT) </a:t>
            </a:r>
            <a:r>
              <a:rPr lang="en-US" altLang="en-US" sz="2000" dirty="0">
                <a:latin typeface="Georgia" panose="02040502050405020303" pitchFamily="18" charset="0"/>
                <a:ea typeface="ＭＳ Ｐゴシック" panose="020B0600070205080204" pitchFamily="34" charset="-128"/>
                <a:cs typeface="Arial" panose="020B0604020202020204" pitchFamily="34" charset="0"/>
                <a:sym typeface="Wingdings" panose="05000000000000000000" pitchFamily="2" charset="2"/>
              </a:rPr>
              <a:t> investigate via plotting</a:t>
            </a:r>
            <a:endParaRPr lang="en-US" altLang="en-US" u="sng" dirty="0">
              <a:latin typeface="Georgia" panose="02040502050405020303" pitchFamily="18" charset="0"/>
              <a:ea typeface="ＭＳ Ｐゴシック" panose="020B0600070205080204" pitchFamily="34" charset="-128"/>
            </a:endParaRPr>
          </a:p>
          <a:p>
            <a:r>
              <a:rPr lang="en-US" altLang="en-US" sz="2400" b="1" u="sng" dirty="0">
                <a:latin typeface="Georgia" panose="02040502050405020303" pitchFamily="18" charset="0"/>
                <a:ea typeface="ＭＳ Ｐゴシック" panose="020B0600070205080204" pitchFamily="34" charset="-128"/>
              </a:rPr>
              <a:t>Homogeneity</a:t>
            </a:r>
            <a:r>
              <a:rPr lang="en-US" altLang="en-US" sz="2400" dirty="0">
                <a:latin typeface="Georgia" panose="02040502050405020303" pitchFamily="18" charset="0"/>
                <a:ea typeface="ＭＳ Ｐゴシック" panose="020B0600070205080204" pitchFamily="34" charset="-128"/>
              </a:rPr>
              <a:t> of variance</a:t>
            </a:r>
          </a:p>
          <a:p>
            <a:pPr marL="274320" lvl="1" indent="0">
              <a:buNone/>
            </a:pPr>
            <a:r>
              <a:rPr lang="en-US" altLang="en-US" sz="2000" dirty="0">
                <a:latin typeface="Georgia" panose="02040502050405020303" pitchFamily="18" charset="0"/>
                <a:ea typeface="ＭＳ Ｐゴシック" panose="020B0600070205080204" pitchFamily="34" charset="-128"/>
              </a:rPr>
              <a:t>Variance of DV is similar for all levels of RM factor </a:t>
            </a:r>
            <a:r>
              <a:rPr lang="en-US" altLang="en-US" sz="2000" dirty="0">
                <a:latin typeface="Georgia" panose="02040502050405020303" pitchFamily="18" charset="0"/>
                <a:ea typeface="ＭＳ Ｐゴシック" panose="020B0600070205080204" pitchFamily="34" charset="-128"/>
                <a:sym typeface="Wingdings" panose="05000000000000000000" pitchFamily="2" charset="2"/>
              </a:rPr>
              <a:t> Leven’s or visual inspection</a:t>
            </a:r>
            <a:endParaRPr lang="en-US" altLang="en-US" sz="20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latin typeface="Georgia" panose="02040502050405020303" pitchFamily="18" charset="0"/>
                <a:ea typeface="ＭＳ Ｐゴシック" panose="020B0600070205080204" pitchFamily="34" charset="-128"/>
              </a:rPr>
              <a:t>If </a:t>
            </a:r>
            <a:r>
              <a:rPr lang="en-US" altLang="en-US" sz="2400" i="1" dirty="0">
                <a:latin typeface="Georgia" panose="02040502050405020303" pitchFamily="18" charset="0"/>
                <a:ea typeface="ＭＳ Ｐゴシック" panose="020B0600070205080204" pitchFamily="34" charset="-128"/>
              </a:rPr>
              <a:t>Time</a:t>
            </a:r>
            <a:r>
              <a:rPr lang="en-US" altLang="en-US" sz="2400" dirty="0">
                <a:latin typeface="Georgia" panose="02040502050405020303" pitchFamily="18" charset="0"/>
                <a:ea typeface="ＭＳ Ｐゴシック" panose="020B0600070205080204" pitchFamily="34" charset="-128"/>
              </a:rPr>
              <a:t> is RM factor, data are measured at (near) </a:t>
            </a:r>
            <a:r>
              <a:rPr lang="en-US" altLang="en-US" sz="2400" b="1" u="sng" dirty="0">
                <a:latin typeface="Georgia" panose="02040502050405020303" pitchFamily="18" charset="0"/>
                <a:ea typeface="ＭＳ Ｐゴシック" panose="020B0600070205080204" pitchFamily="34" charset="-128"/>
              </a:rPr>
              <a:t>equal intervals</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a:t>
            </a:r>
            <a:r>
              <a:rPr lang="en-US" altLang="en-US" sz="2400" b="1" u="sng" dirty="0" err="1">
                <a:latin typeface="Georgia" panose="02040502050405020303" pitchFamily="18" charset="0"/>
                <a:ea typeface="ＭＳ Ｐゴシック" panose="020B0600070205080204" pitchFamily="34" charset="-128"/>
              </a:rPr>
              <a:t>Sphericity</a:t>
            </a:r>
            <a:r>
              <a:rPr lang="en-US" altLang="en-US" sz="2400" b="1" u="sng" dirty="0">
                <a:latin typeface="Georgia" panose="02040502050405020303" pitchFamily="18" charset="0"/>
                <a:ea typeface="ＭＳ Ｐゴシック" panose="020B0600070205080204" pitchFamily="34" charset="-128"/>
              </a:rPr>
              <a:t>** </a:t>
            </a:r>
            <a:r>
              <a:rPr lang="en-US" altLang="en-US" sz="2400" u="sng" dirty="0">
                <a:latin typeface="Georgia" panose="02040502050405020303" pitchFamily="18" charset="0"/>
                <a:ea typeface="ＭＳ Ｐゴシック" panose="020B0600070205080204" pitchFamily="34" charset="-128"/>
              </a:rPr>
              <a:t>and</a:t>
            </a:r>
            <a:r>
              <a:rPr lang="en-US" altLang="en-US" sz="2400" b="1" u="sng" dirty="0">
                <a:latin typeface="Georgia" panose="02040502050405020303" pitchFamily="18" charset="0"/>
                <a:ea typeface="ＭＳ Ｐゴシック" panose="020B0600070205080204" pitchFamily="34" charset="-128"/>
              </a:rPr>
              <a:t> Compound symmetry</a:t>
            </a:r>
          </a:p>
          <a:p>
            <a:pPr marL="274320" lvl="1" indent="0">
              <a:buNone/>
            </a:pPr>
            <a:r>
              <a:rPr lang="en-US" altLang="en-US" dirty="0">
                <a:latin typeface="Georgia" panose="02040502050405020303" pitchFamily="18" charset="0"/>
                <a:ea typeface="ＭＳ Ｐゴシック" panose="020B0600070205080204" pitchFamily="34" charset="-128"/>
              </a:rPr>
              <a:t>CS is a special case of sphericity</a:t>
            </a:r>
          </a:p>
          <a:p>
            <a:pPr lvl="2"/>
            <a:r>
              <a:rPr lang="en-US" altLang="en-US" sz="1800" dirty="0">
                <a:latin typeface="Georgia" panose="02040502050405020303" pitchFamily="18" charset="0"/>
                <a:ea typeface="ＭＳ Ｐゴシック" panose="020B0600070205080204" pitchFamily="34" charset="-128"/>
              </a:rPr>
              <a:t>If CS is satisfied, sphericity is satisfied</a:t>
            </a:r>
          </a:p>
          <a:p>
            <a:pPr lvl="2"/>
            <a:r>
              <a:rPr lang="en-US" altLang="en-US" sz="1800" dirty="0">
                <a:latin typeface="Georgia" panose="02040502050405020303" pitchFamily="18" charset="0"/>
                <a:ea typeface="ＭＳ Ｐゴシック" panose="020B0600070205080204" pitchFamily="34" charset="-128"/>
              </a:rPr>
              <a:t>However, if CS is </a:t>
            </a:r>
            <a:r>
              <a:rPr lang="en-US" altLang="en-US" sz="1800" u="sng" dirty="0">
                <a:latin typeface="Georgia" panose="02040502050405020303" pitchFamily="18" charset="0"/>
                <a:ea typeface="ＭＳ Ｐゴシック" panose="020B0600070205080204" pitchFamily="34" charset="-128"/>
              </a:rPr>
              <a:t>not</a:t>
            </a:r>
            <a:r>
              <a:rPr lang="en-US" altLang="en-US" sz="1800" dirty="0">
                <a:latin typeface="Georgia" panose="02040502050405020303" pitchFamily="18" charset="0"/>
                <a:ea typeface="ＭＳ Ｐゴシック" panose="020B0600070205080204" pitchFamily="34" charset="-128"/>
              </a:rPr>
              <a:t> satisfied, sphericity may still be satisfied</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marL="8515350" lvl="4">
              <a:lnSpc>
                <a:spcPct val="60000"/>
              </a:lnSpc>
            </a:pPr>
            <a:endParaRPr lang="en-US" altLang="en-US" dirty="0">
              <a:latin typeface="Georgia" panose="02040502050405020303" pitchFamily="18" charset="0"/>
              <a:ea typeface="ＭＳ Ｐゴシック" panose="020B0600070205080204" pitchFamily="34" charset="-128"/>
            </a:endParaRP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DF8978-D0BB-455E-83FF-34CFFB27B2D4}" type="slidenum">
              <a:rPr lang="en-US" altLang="en-US" sz="1400">
                <a:latin typeface="Georgia Regular" panose="02040502050405020303" pitchFamily="18" charset="0"/>
              </a:rPr>
              <a:pPr eaLnBrk="1" hangingPunct="1"/>
              <a:t>23</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7">
                                            <p:txEl>
                                              <p:pRg st="1" end="1"/>
                                            </p:txEl>
                                          </p:spTgt>
                                        </p:tgtEl>
                                        <p:attrNameLst>
                                          <p:attrName>style.visibility</p:attrName>
                                        </p:attrNameLst>
                                      </p:cBhvr>
                                      <p:to>
                                        <p:strVal val="visible"/>
                                      </p:to>
                                    </p:set>
                                    <p:animEffect transition="in" filter="fade">
                                      <p:cBhvr>
                                        <p:cTn id="7" dur="1000"/>
                                        <p:tgtEl>
                                          <p:spTgt spid="49157">
                                            <p:txEl>
                                              <p:pRg st="1" end="1"/>
                                            </p:txEl>
                                          </p:spTgt>
                                        </p:tgtEl>
                                      </p:cBhvr>
                                    </p:animEffect>
                                    <p:anim calcmode="lin" valueType="num">
                                      <p:cBhvr>
                                        <p:cTn id="8" dur="1000" fill="hold"/>
                                        <p:tgtEl>
                                          <p:spTgt spid="4915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915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7">
                                            <p:txEl>
                                              <p:pRg st="2" end="2"/>
                                            </p:txEl>
                                          </p:spTgt>
                                        </p:tgtEl>
                                        <p:attrNameLst>
                                          <p:attrName>style.visibility</p:attrName>
                                        </p:attrNameLst>
                                      </p:cBhvr>
                                      <p:to>
                                        <p:strVal val="visible"/>
                                      </p:to>
                                    </p:set>
                                    <p:animEffect transition="in" filter="fade">
                                      <p:cBhvr>
                                        <p:cTn id="12" dur="1000"/>
                                        <p:tgtEl>
                                          <p:spTgt spid="49157">
                                            <p:txEl>
                                              <p:pRg st="2" end="2"/>
                                            </p:txEl>
                                          </p:spTgt>
                                        </p:tgtEl>
                                      </p:cBhvr>
                                    </p:animEffect>
                                    <p:anim calcmode="lin" valueType="num">
                                      <p:cBhvr>
                                        <p:cTn id="13" dur="10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9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animEffect transition="in" filter="fade">
                                      <p:cBhvr>
                                        <p:cTn id="19" dur="1000"/>
                                        <p:tgtEl>
                                          <p:spTgt spid="49157">
                                            <p:txEl>
                                              <p:pRg st="3" end="3"/>
                                            </p:txEl>
                                          </p:spTgt>
                                        </p:tgtEl>
                                      </p:cBhvr>
                                    </p:animEffect>
                                    <p:anim calcmode="lin" valueType="num">
                                      <p:cBhvr>
                                        <p:cTn id="20" dur="10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7">
                                            <p:txEl>
                                              <p:pRg st="4" end="4"/>
                                            </p:txEl>
                                          </p:spTgt>
                                        </p:tgtEl>
                                        <p:attrNameLst>
                                          <p:attrName>style.visibility</p:attrName>
                                        </p:attrNameLst>
                                      </p:cBhvr>
                                      <p:to>
                                        <p:strVal val="visible"/>
                                      </p:to>
                                    </p:set>
                                    <p:animEffect transition="in" filter="fade">
                                      <p:cBhvr>
                                        <p:cTn id="24" dur="1000"/>
                                        <p:tgtEl>
                                          <p:spTgt spid="49157">
                                            <p:txEl>
                                              <p:pRg st="4" end="4"/>
                                            </p:txEl>
                                          </p:spTgt>
                                        </p:tgtEl>
                                      </p:cBhvr>
                                    </p:animEffect>
                                    <p:anim calcmode="lin" valueType="num">
                                      <p:cBhvr>
                                        <p:cTn id="25" dur="1000" fill="hold"/>
                                        <p:tgtEl>
                                          <p:spTgt spid="4915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9157">
                                            <p:txEl>
                                              <p:pRg st="5" end="5"/>
                                            </p:txEl>
                                          </p:spTgt>
                                        </p:tgtEl>
                                        <p:attrNameLst>
                                          <p:attrName>style.visibility</p:attrName>
                                        </p:attrNameLst>
                                      </p:cBhvr>
                                      <p:to>
                                        <p:strVal val="visible"/>
                                      </p:to>
                                    </p:set>
                                    <p:animEffect transition="in" filter="fade">
                                      <p:cBhvr>
                                        <p:cTn id="31" dur="1000"/>
                                        <p:tgtEl>
                                          <p:spTgt spid="49157">
                                            <p:txEl>
                                              <p:pRg st="5" end="5"/>
                                            </p:txEl>
                                          </p:spTgt>
                                        </p:tgtEl>
                                      </p:cBhvr>
                                    </p:animEffect>
                                    <p:anim calcmode="lin" valueType="num">
                                      <p:cBhvr>
                                        <p:cTn id="32" dur="1000" fill="hold"/>
                                        <p:tgtEl>
                                          <p:spTgt spid="4915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91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9157">
                                            <p:txEl>
                                              <p:pRg st="7" end="7"/>
                                            </p:txEl>
                                          </p:spTgt>
                                        </p:tgtEl>
                                        <p:attrNameLst>
                                          <p:attrName>style.visibility</p:attrName>
                                        </p:attrNameLst>
                                      </p:cBhvr>
                                      <p:to>
                                        <p:strVal val="visible"/>
                                      </p:to>
                                    </p:set>
                                    <p:animEffect transition="in" filter="fade">
                                      <p:cBhvr>
                                        <p:cTn id="38" dur="1000"/>
                                        <p:tgtEl>
                                          <p:spTgt spid="49157">
                                            <p:txEl>
                                              <p:pRg st="7" end="7"/>
                                            </p:txEl>
                                          </p:spTgt>
                                        </p:tgtEl>
                                      </p:cBhvr>
                                    </p:animEffect>
                                    <p:anim calcmode="lin" valueType="num">
                                      <p:cBhvr>
                                        <p:cTn id="39" dur="1000" fill="hold"/>
                                        <p:tgtEl>
                                          <p:spTgt spid="49157">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9157">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9157">
                                            <p:txEl>
                                              <p:pRg st="8" end="8"/>
                                            </p:txEl>
                                          </p:spTgt>
                                        </p:tgtEl>
                                        <p:attrNameLst>
                                          <p:attrName>style.visibility</p:attrName>
                                        </p:attrNameLst>
                                      </p:cBhvr>
                                      <p:to>
                                        <p:strVal val="visible"/>
                                      </p:to>
                                    </p:set>
                                    <p:animEffect transition="in" filter="fade">
                                      <p:cBhvr>
                                        <p:cTn id="43" dur="1000"/>
                                        <p:tgtEl>
                                          <p:spTgt spid="49157">
                                            <p:txEl>
                                              <p:pRg st="8" end="8"/>
                                            </p:txEl>
                                          </p:spTgt>
                                        </p:tgtEl>
                                      </p:cBhvr>
                                    </p:animEffect>
                                    <p:anim calcmode="lin" valueType="num">
                                      <p:cBhvr>
                                        <p:cTn id="44" dur="1000" fill="hold"/>
                                        <p:tgtEl>
                                          <p:spTgt spid="49157">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49157">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9157">
                                            <p:txEl>
                                              <p:pRg st="9" end="9"/>
                                            </p:txEl>
                                          </p:spTgt>
                                        </p:tgtEl>
                                        <p:attrNameLst>
                                          <p:attrName>style.visibility</p:attrName>
                                        </p:attrNameLst>
                                      </p:cBhvr>
                                      <p:to>
                                        <p:strVal val="visible"/>
                                      </p:to>
                                    </p:set>
                                    <p:animEffect transition="in" filter="fade">
                                      <p:cBhvr>
                                        <p:cTn id="48" dur="1000"/>
                                        <p:tgtEl>
                                          <p:spTgt spid="49157">
                                            <p:txEl>
                                              <p:pRg st="9" end="9"/>
                                            </p:txEl>
                                          </p:spTgt>
                                        </p:tgtEl>
                                      </p:cBhvr>
                                    </p:animEffect>
                                    <p:anim calcmode="lin" valueType="num">
                                      <p:cBhvr>
                                        <p:cTn id="49" dur="1000" fill="hold"/>
                                        <p:tgtEl>
                                          <p:spTgt spid="49157">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49157">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9157">
                                            <p:txEl>
                                              <p:pRg st="10" end="10"/>
                                            </p:txEl>
                                          </p:spTgt>
                                        </p:tgtEl>
                                        <p:attrNameLst>
                                          <p:attrName>style.visibility</p:attrName>
                                        </p:attrNameLst>
                                      </p:cBhvr>
                                      <p:to>
                                        <p:strVal val="visible"/>
                                      </p:to>
                                    </p:set>
                                    <p:animEffect transition="in" filter="fade">
                                      <p:cBhvr>
                                        <p:cTn id="53" dur="1000"/>
                                        <p:tgtEl>
                                          <p:spTgt spid="49157">
                                            <p:txEl>
                                              <p:pRg st="10" end="10"/>
                                            </p:txEl>
                                          </p:spTgt>
                                        </p:tgtEl>
                                      </p:cBhvr>
                                    </p:animEffect>
                                    <p:anim calcmode="lin" valueType="num">
                                      <p:cBhvr>
                                        <p:cTn id="54" dur="1000" fill="hold"/>
                                        <p:tgtEl>
                                          <p:spTgt spid="49157">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915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990600" y="212725"/>
            <a:ext cx="10058400" cy="810768"/>
          </a:xfrm>
        </p:spPr>
        <p:txBody>
          <a:bodyPr>
            <a:normAutofit/>
          </a:bodyPr>
          <a:lstStyle/>
          <a:p>
            <a:pPr algn="ctr" eaLnBrk="1" hangingPunct="1"/>
            <a:r>
              <a:rPr lang="en-US" altLang="en-US" sz="4200" dirty="0">
                <a:solidFill>
                  <a:schemeClr val="tx2"/>
                </a:solidFill>
                <a:ea typeface="ＭＳ Ｐゴシック" panose="020B0600070205080204" pitchFamily="34" charset="-128"/>
              </a:rPr>
              <a:t>Sphericity</a:t>
            </a:r>
          </a:p>
        </p:txBody>
      </p:sp>
      <p:sp>
        <p:nvSpPr>
          <p:cNvPr id="52229" name="Rectangle 3"/>
          <p:cNvSpPr>
            <a:spLocks noGrp="1" noChangeArrowheads="1"/>
          </p:cNvSpPr>
          <p:nvPr>
            <p:ph idx="1"/>
          </p:nvPr>
        </p:nvSpPr>
        <p:spPr>
          <a:xfrm>
            <a:off x="457200" y="1143000"/>
            <a:ext cx="11353800" cy="5458968"/>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Informally, it is the degree of violation of </a:t>
            </a:r>
            <a:r>
              <a:rPr lang="en-US" altLang="en-US" sz="2000" b="1" dirty="0">
                <a:latin typeface="Georgia" panose="02040502050405020303" pitchFamily="18" charset="0"/>
                <a:ea typeface="ＭＳ Ｐゴシック" panose="020B0600070205080204" pitchFamily="34" charset="-128"/>
              </a:rPr>
              <a:t>independence same </a:t>
            </a:r>
            <a:r>
              <a:rPr lang="en-US" altLang="en-US" sz="2000" dirty="0">
                <a:latin typeface="Georgia" panose="02040502050405020303" pitchFamily="18" charset="0"/>
                <a:ea typeface="ＭＳ Ｐゴシック" panose="020B0600070205080204" pitchFamily="34" charset="-128"/>
              </a:rPr>
              <a:t>for all levels of RM factor?</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Taking DV, difference scores can be calculated for each participant between all possible pairs of levels of RM factor</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A variance can be calculated for each set of difference scores</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When assumption of sphericity is met, difference score variances will be equal</a:t>
            </a:r>
          </a:p>
          <a:p>
            <a:pPr>
              <a:lnSpc>
                <a:spcPct val="80000"/>
              </a:lnSpc>
            </a:pPr>
            <a:r>
              <a:rPr lang="en-US" altLang="en-US" sz="2000" b="1" u="sng" dirty="0" err="1">
                <a:latin typeface="Georgia" panose="02040502050405020303" pitchFamily="18" charset="0"/>
                <a:ea typeface="ＭＳ Ｐゴシック" panose="020B0600070205080204" pitchFamily="34" charset="-128"/>
              </a:rPr>
              <a:t>Mauchly’s</a:t>
            </a:r>
            <a:r>
              <a:rPr lang="en-US" altLang="en-US" sz="2000" b="1" u="sng" dirty="0">
                <a:latin typeface="Georgia" panose="02040502050405020303" pitchFamily="18" charset="0"/>
                <a:ea typeface="ＭＳ Ｐゴシック" panose="020B0600070205080204" pitchFamily="34" charset="-128"/>
              </a:rPr>
              <a:t> test of sphericity </a:t>
            </a:r>
          </a:p>
          <a:p>
            <a:pPr lvl="1">
              <a:lnSpc>
                <a:spcPct val="80000"/>
              </a:lnSpc>
            </a:pPr>
            <a:r>
              <a:rPr lang="en-US" altLang="en-US" sz="2000" dirty="0">
                <a:latin typeface="Georgia" panose="02040502050405020303" pitchFamily="18" charset="0"/>
                <a:ea typeface="ＭＳ Ｐゴシック" panose="020B0600070205080204" pitchFamily="34" charset="-128"/>
              </a:rPr>
              <a:t>Based on </a:t>
            </a:r>
            <a:r>
              <a:rPr lang="el-GR" altLang="en-US" sz="2000" dirty="0">
                <a:latin typeface="Georgia" panose="02040502050405020303" pitchFamily="18" charset="0"/>
                <a:ea typeface="ＭＳ Ｐゴシック" panose="020B0600070205080204" pitchFamily="34" charset="-128"/>
                <a:cs typeface="Arial" panose="020B0604020202020204" pitchFamily="34" charset="0"/>
              </a:rPr>
              <a:t>χ</a:t>
            </a:r>
            <a:r>
              <a:rPr lang="en-US" altLang="en-US" sz="2000" baseline="30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distribution</a:t>
            </a:r>
          </a:p>
          <a:p>
            <a:pPr lvl="1">
              <a:lnSpc>
                <a:spcPct val="80000"/>
              </a:lnSpc>
            </a:pPr>
            <a:r>
              <a:rPr lang="en-US" altLang="en-US" sz="2000" i="1" dirty="0">
                <a:latin typeface="Georgia" panose="02040502050405020303" pitchFamily="18" charset="0"/>
                <a:ea typeface="ＭＳ Ｐゴシック" panose="020B0600070205080204" pitchFamily="34" charset="-128"/>
              </a:rPr>
              <a:t>H</a:t>
            </a:r>
            <a:r>
              <a:rPr lang="en-US" altLang="en-US" sz="2000" i="1" baseline="-25000" dirty="0">
                <a:latin typeface="Georgia" panose="02040502050405020303" pitchFamily="18" charset="0"/>
                <a:ea typeface="ＭＳ Ｐゴシック" panose="020B0600070205080204" pitchFamily="34" charset="-128"/>
              </a:rPr>
              <a:t>0</a:t>
            </a:r>
            <a:r>
              <a:rPr lang="en-US" altLang="en-US" sz="2000" dirty="0">
                <a:latin typeface="Georgia" panose="02040502050405020303" pitchFamily="18" charset="0"/>
                <a:ea typeface="ＭＳ Ｐゴシック" panose="020B0600070205080204" pitchFamily="34" charset="-128"/>
              </a:rPr>
              <a:t>: Variances of difference scores between all pairs of levels of RM factor are equal (sphericity)</a:t>
            </a:r>
          </a:p>
          <a:p>
            <a:pPr lvl="1">
              <a:lnSpc>
                <a:spcPct val="80000"/>
              </a:lnSpc>
            </a:pP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Test not extremely useful as most “tests of other tests” tend to be…misleading*</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Small N = ↑ Type II error</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Large N, non-normality,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heterogeneity of covariances = ↑ Type I error</a:t>
            </a:r>
            <a:endParaRPr lang="en-US" altLang="en-US" sz="1800" dirty="0">
              <a:latin typeface="Georgia" panose="02040502050405020303" pitchFamily="18" charset="0"/>
              <a:ea typeface="ＭＳ Ｐゴシック" panose="020B0600070205080204" pitchFamily="34" charset="-128"/>
            </a:endParaRPr>
          </a:p>
          <a:p>
            <a:pPr>
              <a:lnSpc>
                <a:spcPct val="80000"/>
              </a:lnSpc>
            </a:pPr>
            <a:r>
              <a:rPr lang="en-US" altLang="en-US" sz="2000" dirty="0">
                <a:latin typeface="Georgia" panose="02040502050405020303" pitchFamily="18" charset="0"/>
                <a:ea typeface="ＭＳ Ｐゴシック" panose="020B0600070205080204" pitchFamily="34" charset="-128"/>
              </a:rPr>
              <a:t>When using this test, assess all RM main effect(s) </a:t>
            </a:r>
          </a:p>
          <a:p>
            <a:pPr lvl="4">
              <a:lnSpc>
                <a:spcPct val="80000"/>
              </a:lnSpc>
            </a:pPr>
            <a:endParaRPr lang="en-US" altLang="en-US" sz="1000" dirty="0">
              <a:latin typeface="Georgia" panose="02040502050405020303" pitchFamily="18" charset="0"/>
              <a:ea typeface="ＭＳ Ｐゴシック" panose="020B0600070205080204" pitchFamily="34" charset="-128"/>
            </a:endParaRPr>
          </a:p>
          <a:p>
            <a:pPr>
              <a:lnSpc>
                <a:spcPct val="80000"/>
              </a:lnSpc>
            </a:pPr>
            <a:r>
              <a:rPr lang="en-US" altLang="en-US" sz="2000" b="1" u="sng" dirty="0">
                <a:latin typeface="Georgia" panose="02040502050405020303" pitchFamily="18" charset="0"/>
                <a:ea typeface="ＭＳ Ｐゴシック" panose="020B0600070205080204" pitchFamily="34" charset="-128"/>
              </a:rPr>
              <a:t>Rule of thumb: </a:t>
            </a:r>
            <a:r>
              <a:rPr lang="en-US" altLang="en-US" sz="2000" dirty="0">
                <a:latin typeface="Georgia" panose="02040502050405020303" pitchFamily="18" charset="0"/>
                <a:ea typeface="ＭＳ Ｐゴシック" panose="020B0600070205080204" pitchFamily="34" charset="-128"/>
              </a:rPr>
              <a:t>cause for concern may exist when the </a:t>
            </a:r>
            <a:r>
              <a:rPr lang="en-US" altLang="en-US" sz="2000" b="1" dirty="0">
                <a:latin typeface="Georgia" panose="02040502050405020303" pitchFamily="18" charset="0"/>
                <a:ea typeface="ＭＳ Ｐゴシック" panose="020B0600070205080204" pitchFamily="34" charset="-128"/>
              </a:rPr>
              <a:t>largest variance is 4x greater than smallest</a:t>
            </a:r>
          </a:p>
          <a:p>
            <a:endParaRPr lang="en-US" altLang="en-US" sz="2000" u="sng" dirty="0">
              <a:latin typeface="Georgia" panose="02040502050405020303" pitchFamily="18" charset="0"/>
              <a:ea typeface="ＭＳ Ｐゴシック" panose="020B0600070205080204" pitchFamily="34" charset="-128"/>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CBA472-7575-4B75-B4AB-9E3BD42613B3}" type="slidenum">
              <a:rPr lang="en-US" altLang="en-US" sz="1400">
                <a:latin typeface="Georgia Regular" panose="02040502050405020303" pitchFamily="18" charset="0"/>
              </a:rPr>
              <a:pPr eaLnBrk="1" hangingPunct="1"/>
              <a:t>24</a:t>
            </a:fld>
            <a:endParaRPr lang="en-US" altLang="en-US" sz="1400" dirty="0">
              <a:latin typeface="Georgia Regular" panose="02040502050405020303" pitchFamily="18" charset="0"/>
            </a:endParaRPr>
          </a:p>
        </p:txBody>
      </p:sp>
      <p:sp>
        <p:nvSpPr>
          <p:cNvPr id="6" name="Text Box 4"/>
          <p:cNvSpPr txBox="1">
            <a:spLocks noChangeArrowheads="1"/>
          </p:cNvSpPr>
          <p:nvPr/>
        </p:nvSpPr>
        <p:spPr bwMode="auto">
          <a:xfrm>
            <a:off x="457200" y="6354762"/>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sz="1800" dirty="0">
                <a:latin typeface="Georgia Regular" panose="02040502050405020303" pitchFamily="18" charset="0"/>
              </a:rPr>
              <a:t>*</a:t>
            </a:r>
            <a:r>
              <a:rPr lang="en-US" altLang="en-US" sz="1800" dirty="0" err="1">
                <a:latin typeface="Georgia Regular" panose="02040502050405020303" pitchFamily="18" charset="0"/>
              </a:rPr>
              <a:t>Kesselman</a:t>
            </a:r>
            <a:r>
              <a:rPr lang="en-US" altLang="en-US" sz="1800" dirty="0">
                <a:latin typeface="Georgia Regular" panose="02040502050405020303" pitchFamily="18" charset="0"/>
              </a:rPr>
              <a:t>, Rogan, Mendoza, &amp; Breen, 1980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fade">
                                      <p:cBhvr>
                                        <p:cTn id="7" dur="1000"/>
                                        <p:tgtEl>
                                          <p:spTgt spid="52229">
                                            <p:txEl>
                                              <p:pRg st="1" end="1"/>
                                            </p:txEl>
                                          </p:spTgt>
                                        </p:tgtEl>
                                      </p:cBhvr>
                                    </p:animEffect>
                                    <p:anim calcmode="lin" valueType="num">
                                      <p:cBhvr>
                                        <p:cTn id="8" dur="10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222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fade">
                                      <p:cBhvr>
                                        <p:cTn id="12" dur="1000"/>
                                        <p:tgtEl>
                                          <p:spTgt spid="52229">
                                            <p:txEl>
                                              <p:pRg st="2" end="2"/>
                                            </p:txEl>
                                          </p:spTgt>
                                        </p:tgtEl>
                                      </p:cBhvr>
                                    </p:animEffect>
                                    <p:anim calcmode="lin" valueType="num">
                                      <p:cBhvr>
                                        <p:cTn id="13" dur="10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222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29">
                                            <p:txEl>
                                              <p:pRg st="3" end="3"/>
                                            </p:txEl>
                                          </p:spTgt>
                                        </p:tgtEl>
                                        <p:attrNameLst>
                                          <p:attrName>style.visibility</p:attrName>
                                        </p:attrNameLst>
                                      </p:cBhvr>
                                      <p:to>
                                        <p:strVal val="visible"/>
                                      </p:to>
                                    </p:set>
                                    <p:animEffect transition="in" filter="fade">
                                      <p:cBhvr>
                                        <p:cTn id="17" dur="1000"/>
                                        <p:tgtEl>
                                          <p:spTgt spid="52229">
                                            <p:txEl>
                                              <p:pRg st="3" end="3"/>
                                            </p:txEl>
                                          </p:spTgt>
                                        </p:tgtEl>
                                      </p:cBhvr>
                                    </p:animEffect>
                                    <p:anim calcmode="lin" valueType="num">
                                      <p:cBhvr>
                                        <p:cTn id="18" dur="10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22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9">
                                            <p:txEl>
                                              <p:pRg st="4" end="4"/>
                                            </p:txEl>
                                          </p:spTgt>
                                        </p:tgtEl>
                                        <p:attrNameLst>
                                          <p:attrName>style.visibility</p:attrName>
                                        </p:attrNameLst>
                                      </p:cBhvr>
                                      <p:to>
                                        <p:strVal val="visible"/>
                                      </p:to>
                                    </p:set>
                                    <p:animEffect transition="in" filter="fade">
                                      <p:cBhvr>
                                        <p:cTn id="24" dur="1000"/>
                                        <p:tgtEl>
                                          <p:spTgt spid="52229">
                                            <p:txEl>
                                              <p:pRg st="4" end="4"/>
                                            </p:txEl>
                                          </p:spTgt>
                                        </p:tgtEl>
                                      </p:cBhvr>
                                    </p:animEffect>
                                    <p:anim calcmode="lin" valueType="num">
                                      <p:cBhvr>
                                        <p:cTn id="25" dur="10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222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2229">
                                            <p:txEl>
                                              <p:pRg st="5" end="5"/>
                                            </p:txEl>
                                          </p:spTgt>
                                        </p:tgtEl>
                                        <p:attrNameLst>
                                          <p:attrName>style.visibility</p:attrName>
                                        </p:attrNameLst>
                                      </p:cBhvr>
                                      <p:to>
                                        <p:strVal val="visible"/>
                                      </p:to>
                                    </p:set>
                                    <p:animEffect transition="in" filter="fade">
                                      <p:cBhvr>
                                        <p:cTn id="29" dur="1000"/>
                                        <p:tgtEl>
                                          <p:spTgt spid="52229">
                                            <p:txEl>
                                              <p:pRg st="5" end="5"/>
                                            </p:txEl>
                                          </p:spTgt>
                                        </p:tgtEl>
                                      </p:cBhvr>
                                    </p:animEffect>
                                    <p:anim calcmode="lin" valueType="num">
                                      <p:cBhvr>
                                        <p:cTn id="30" dur="10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222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2229">
                                            <p:txEl>
                                              <p:pRg st="6" end="6"/>
                                            </p:txEl>
                                          </p:spTgt>
                                        </p:tgtEl>
                                        <p:attrNameLst>
                                          <p:attrName>style.visibility</p:attrName>
                                        </p:attrNameLst>
                                      </p:cBhvr>
                                      <p:to>
                                        <p:strVal val="visible"/>
                                      </p:to>
                                    </p:set>
                                    <p:animEffect transition="in" filter="fade">
                                      <p:cBhvr>
                                        <p:cTn id="34" dur="1000"/>
                                        <p:tgtEl>
                                          <p:spTgt spid="52229">
                                            <p:txEl>
                                              <p:pRg st="6" end="6"/>
                                            </p:txEl>
                                          </p:spTgt>
                                        </p:tgtEl>
                                      </p:cBhvr>
                                    </p:animEffect>
                                    <p:anim calcmode="lin" valueType="num">
                                      <p:cBhvr>
                                        <p:cTn id="35" dur="10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222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2229">
                                            <p:txEl>
                                              <p:pRg st="7" end="7"/>
                                            </p:txEl>
                                          </p:spTgt>
                                        </p:tgtEl>
                                        <p:attrNameLst>
                                          <p:attrName>style.visibility</p:attrName>
                                        </p:attrNameLst>
                                      </p:cBhvr>
                                      <p:to>
                                        <p:strVal val="visible"/>
                                      </p:to>
                                    </p:set>
                                    <p:animEffect transition="in" filter="fade">
                                      <p:cBhvr>
                                        <p:cTn id="39" dur="1000"/>
                                        <p:tgtEl>
                                          <p:spTgt spid="52229">
                                            <p:txEl>
                                              <p:pRg st="7" end="7"/>
                                            </p:txEl>
                                          </p:spTgt>
                                        </p:tgtEl>
                                      </p:cBhvr>
                                    </p:animEffect>
                                    <p:anim calcmode="lin" valueType="num">
                                      <p:cBhvr>
                                        <p:cTn id="40" dur="10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222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229">
                                            <p:txEl>
                                              <p:pRg st="8" end="8"/>
                                            </p:txEl>
                                          </p:spTgt>
                                        </p:tgtEl>
                                        <p:attrNameLst>
                                          <p:attrName>style.visibility</p:attrName>
                                        </p:attrNameLst>
                                      </p:cBhvr>
                                      <p:to>
                                        <p:strVal val="visible"/>
                                      </p:to>
                                    </p:set>
                                    <p:animEffect transition="in" filter="fade">
                                      <p:cBhvr>
                                        <p:cTn id="44" dur="1000"/>
                                        <p:tgtEl>
                                          <p:spTgt spid="52229">
                                            <p:txEl>
                                              <p:pRg st="8" end="8"/>
                                            </p:txEl>
                                          </p:spTgt>
                                        </p:tgtEl>
                                      </p:cBhvr>
                                    </p:animEffect>
                                    <p:anim calcmode="lin" valueType="num">
                                      <p:cBhvr>
                                        <p:cTn id="45" dur="1000" fill="hold"/>
                                        <p:tgtEl>
                                          <p:spTgt spid="5222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222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2229">
                                            <p:txEl>
                                              <p:pRg st="9" end="9"/>
                                            </p:txEl>
                                          </p:spTgt>
                                        </p:tgtEl>
                                        <p:attrNameLst>
                                          <p:attrName>style.visibility</p:attrName>
                                        </p:attrNameLst>
                                      </p:cBhvr>
                                      <p:to>
                                        <p:strVal val="visible"/>
                                      </p:to>
                                    </p:set>
                                    <p:animEffect transition="in" filter="fade">
                                      <p:cBhvr>
                                        <p:cTn id="49" dur="1000"/>
                                        <p:tgtEl>
                                          <p:spTgt spid="52229">
                                            <p:txEl>
                                              <p:pRg st="9" end="9"/>
                                            </p:txEl>
                                          </p:spTgt>
                                        </p:tgtEl>
                                      </p:cBhvr>
                                    </p:animEffect>
                                    <p:anim calcmode="lin" valueType="num">
                                      <p:cBhvr>
                                        <p:cTn id="50" dur="1000" fill="hold"/>
                                        <p:tgtEl>
                                          <p:spTgt spid="5222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5222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229">
                                            <p:txEl>
                                              <p:pRg st="10" end="10"/>
                                            </p:txEl>
                                          </p:spTgt>
                                        </p:tgtEl>
                                        <p:attrNameLst>
                                          <p:attrName>style.visibility</p:attrName>
                                        </p:attrNameLst>
                                      </p:cBhvr>
                                      <p:to>
                                        <p:strVal val="visible"/>
                                      </p:to>
                                    </p:set>
                                    <p:animEffect transition="in" filter="fade">
                                      <p:cBhvr>
                                        <p:cTn id="56" dur="1000"/>
                                        <p:tgtEl>
                                          <p:spTgt spid="52229">
                                            <p:txEl>
                                              <p:pRg st="10" end="10"/>
                                            </p:txEl>
                                          </p:spTgt>
                                        </p:tgtEl>
                                      </p:cBhvr>
                                    </p:animEffect>
                                    <p:anim calcmode="lin" valueType="num">
                                      <p:cBhvr>
                                        <p:cTn id="57" dur="1000" fill="hold"/>
                                        <p:tgtEl>
                                          <p:spTgt spid="52229">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5222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2229">
                                            <p:txEl>
                                              <p:pRg st="12" end="12"/>
                                            </p:txEl>
                                          </p:spTgt>
                                        </p:tgtEl>
                                        <p:attrNameLst>
                                          <p:attrName>style.visibility</p:attrName>
                                        </p:attrNameLst>
                                      </p:cBhvr>
                                      <p:to>
                                        <p:strVal val="visible"/>
                                      </p:to>
                                    </p:set>
                                    <p:animEffect transition="in" filter="fade">
                                      <p:cBhvr>
                                        <p:cTn id="63" dur="1000"/>
                                        <p:tgtEl>
                                          <p:spTgt spid="52229">
                                            <p:txEl>
                                              <p:pRg st="12" end="12"/>
                                            </p:txEl>
                                          </p:spTgt>
                                        </p:tgtEl>
                                      </p:cBhvr>
                                    </p:animEffect>
                                    <p:anim calcmode="lin" valueType="num">
                                      <p:cBhvr>
                                        <p:cTn id="64" dur="1000" fill="hold"/>
                                        <p:tgtEl>
                                          <p:spTgt spid="52229">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5222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066800" y="228600"/>
            <a:ext cx="10058400" cy="810768"/>
          </a:xfrm>
        </p:spPr>
        <p:txBody>
          <a:bodyPr>
            <a:normAutofit/>
          </a:bodyPr>
          <a:lstStyle/>
          <a:p>
            <a:pPr algn="ctr"/>
            <a:r>
              <a:rPr lang="en-US" altLang="en-US" sz="4200" b="1" dirty="0">
                <a:solidFill>
                  <a:schemeClr val="tx2"/>
                </a:solidFill>
                <a:latin typeface="Georgia" panose="02040502050405020303" pitchFamily="18" charset="0"/>
                <a:ea typeface="ＭＳ Ｐゴシック" panose="020B0600070205080204" pitchFamily="34" charset="-128"/>
              </a:rPr>
              <a:t>Sphericity: </a:t>
            </a:r>
            <a:r>
              <a:rPr lang="en-US" altLang="en-US" sz="4200" b="1" dirty="0" err="1">
                <a:solidFill>
                  <a:schemeClr val="tx2"/>
                </a:solidFill>
                <a:latin typeface="Georgia" panose="02040502050405020303" pitchFamily="18" charset="0"/>
                <a:ea typeface="ＭＳ Ｐゴシック" panose="020B0600070205080204" pitchFamily="34" charset="-128"/>
              </a:rPr>
              <a:t>Mauchly’s</a:t>
            </a:r>
            <a:r>
              <a:rPr lang="en-US" altLang="en-US" sz="4200" b="1" dirty="0">
                <a:solidFill>
                  <a:schemeClr val="tx2"/>
                </a:solidFill>
                <a:latin typeface="Georgia" panose="02040502050405020303" pitchFamily="18" charset="0"/>
                <a:ea typeface="ＭＳ Ｐゴシック" panose="020B0600070205080204" pitchFamily="34" charset="-128"/>
              </a:rPr>
              <a:t> test</a:t>
            </a:r>
          </a:p>
        </p:txBody>
      </p:sp>
      <p:sp>
        <p:nvSpPr>
          <p:cNvPr id="56325" name="Rectangle 3"/>
          <p:cNvSpPr>
            <a:spLocks noGrp="1" noChangeArrowheads="1"/>
          </p:cNvSpPr>
          <p:nvPr>
            <p:ph idx="1"/>
          </p:nvPr>
        </p:nvSpPr>
        <p:spPr>
          <a:xfrm>
            <a:off x="457200" y="1752600"/>
            <a:ext cx="6096000" cy="4419600"/>
          </a:xfrm>
        </p:spPr>
        <p:txBody>
          <a:bodyPr>
            <a:normAutofit fontScale="92500" lnSpcReduction="10000"/>
          </a:bodyPr>
          <a:lstStyle/>
          <a:p>
            <a:pPr marL="0" indent="0" eaLnBrk="1" hangingPunct="1">
              <a:buNone/>
            </a:pPr>
            <a:r>
              <a:rPr lang="en-US" altLang="en-US" dirty="0">
                <a:latin typeface="Georgia" panose="02040502050405020303" pitchFamily="18" charset="0"/>
                <a:ea typeface="ＭＳ Ｐゴシック" panose="020B0600070205080204" pitchFamily="34" charset="-128"/>
              </a:rPr>
              <a:t>Only applies to RM factors with &gt; 2 levels</a:t>
            </a:r>
          </a:p>
          <a:p>
            <a:pPr lvl="1" eaLnBrk="1" hangingPunct="1"/>
            <a:r>
              <a:rPr lang="en-US" altLang="en-US" dirty="0">
                <a:latin typeface="Georgia" panose="02040502050405020303" pitchFamily="18" charset="0"/>
                <a:ea typeface="ＭＳ Ｐゴシック" panose="020B0600070205080204" pitchFamily="34" charset="-128"/>
              </a:rPr>
              <a:t>Cannot compare variances of difference scores when there is only 1 set of differences</a:t>
            </a:r>
          </a:p>
          <a:p>
            <a:pPr lvl="1" eaLnBrk="1" hangingPunct="1"/>
            <a:r>
              <a:rPr lang="en-US" altLang="en-US" dirty="0">
                <a:latin typeface="Georgia" panose="02040502050405020303" pitchFamily="18" charset="0"/>
                <a:ea typeface="ＭＳ Ｐゴシック" panose="020B0600070205080204" pitchFamily="34" charset="-128"/>
              </a:rPr>
              <a:t>Sphericity always met when </a:t>
            </a:r>
            <a:r>
              <a:rPr lang="en-US" altLang="en-US" i="1" dirty="0">
                <a:latin typeface="Georgia" panose="02040502050405020303" pitchFamily="18" charset="0"/>
                <a:ea typeface="ＭＳ Ｐゴシック" panose="020B0600070205080204" pitchFamily="34" charset="-128"/>
              </a:rPr>
              <a:t>k</a:t>
            </a:r>
            <a:r>
              <a:rPr lang="en-US" altLang="en-US" dirty="0">
                <a:latin typeface="Georgia" panose="02040502050405020303" pitchFamily="18" charset="0"/>
                <a:ea typeface="ＭＳ Ｐゴシック" panose="020B0600070205080204" pitchFamily="34" charset="-128"/>
              </a:rPr>
              <a:t> = 2 (RM factor)</a:t>
            </a:r>
          </a:p>
          <a:p>
            <a:pPr lvl="4" eaLnBrk="1" hangingPunct="1"/>
            <a:endParaRPr lang="en-US" altLang="en-US" dirty="0">
              <a:latin typeface="Georgia" panose="02040502050405020303" pitchFamily="18" charset="0"/>
              <a:ea typeface="ＭＳ Ｐゴシック" panose="020B0600070205080204" pitchFamily="34" charset="-128"/>
            </a:endParaRPr>
          </a:p>
          <a:p>
            <a:pPr marL="0" indent="0" eaLnBrk="1" hangingPunct="1">
              <a:buNone/>
            </a:pPr>
            <a:r>
              <a:rPr lang="en-US" altLang="en-US" dirty="0">
                <a:latin typeface="Georgia" panose="02040502050405020303" pitchFamily="18" charset="0"/>
                <a:ea typeface="ＭＳ Ｐゴシック" panose="020B0600070205080204" pitchFamily="34" charset="-128"/>
              </a:rPr>
              <a:t>When violated, </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dirty="0">
                <a:latin typeface="Georgia" panose="02040502050405020303" pitchFamily="18" charset="0"/>
                <a:ea typeface="ＭＳ Ｐゴシック" panose="020B0600070205080204" pitchFamily="34" charset="-128"/>
              </a:rPr>
              <a:t>risk of Type I error</a:t>
            </a:r>
          </a:p>
          <a:p>
            <a:pPr lvl="1" eaLnBrk="1" hangingPunct="1"/>
            <a:r>
              <a:rPr lang="en-US" altLang="en-US" dirty="0">
                <a:latin typeface="Georgia" panose="02040502050405020303" pitchFamily="18" charset="0"/>
                <a:ea typeface="ＭＳ Ｐゴシック" panose="020B0600070205080204" pitchFamily="34" charset="-128"/>
              </a:rPr>
              <a:t>Critical </a:t>
            </a:r>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-statistics will be too small</a:t>
            </a:r>
          </a:p>
          <a:p>
            <a:pPr lvl="1" eaLnBrk="1" hangingPunct="1"/>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-test is </a:t>
            </a:r>
            <a:r>
              <a:rPr lang="en-US" altLang="en-US" i="1" dirty="0">
                <a:latin typeface="Georgia" panose="02040502050405020303" pitchFamily="18" charset="0"/>
                <a:ea typeface="ＭＳ Ｐゴシック" panose="020B0600070205080204" pitchFamily="34" charset="-128"/>
              </a:rPr>
              <a:t>+ biased </a:t>
            </a:r>
            <a:r>
              <a:rPr lang="en-US" altLang="en-US" dirty="0">
                <a:latin typeface="Georgia" panose="02040502050405020303" pitchFamily="18" charset="0"/>
                <a:ea typeface="ＭＳ Ｐゴシック" panose="020B0600070205080204" pitchFamily="34" charset="-128"/>
              </a:rPr>
              <a:t>when sphericity is violated</a:t>
            </a:r>
          </a:p>
          <a:p>
            <a:pPr lvl="1" eaLnBrk="1" hangingPunct="1"/>
            <a:r>
              <a:rPr lang="en-US" altLang="en-US" dirty="0">
                <a:latin typeface="Georgia" panose="02040502050405020303" pitchFamily="18" charset="0"/>
                <a:ea typeface="ＭＳ Ｐゴシック" panose="020B0600070205080204" pitchFamily="34" charset="-128"/>
              </a:rPr>
              <a:t>Several “alternatives”, discussed later</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EF6AA5-8A47-46BB-99BF-BE808F217A77}" type="slidenum">
              <a:rPr lang="en-US" altLang="en-US" sz="1400">
                <a:latin typeface="Georgia Regular" panose="02040502050405020303" pitchFamily="18" charset="0"/>
              </a:rPr>
              <a:pPr eaLnBrk="1" hangingPunct="1"/>
              <a:t>25</a:t>
            </a:fld>
            <a:endParaRPr lang="en-US" altLang="en-US" sz="1400" dirty="0">
              <a:latin typeface="Georgia Regular" panose="02040502050405020303" pitchFamily="18" charset="0"/>
            </a:endParaRPr>
          </a:p>
        </p:txBody>
      </p:sp>
      <p:pic>
        <p:nvPicPr>
          <p:cNvPr id="3" name="Picture 2">
            <a:extLst>
              <a:ext uri="{FF2B5EF4-FFF2-40B4-BE49-F238E27FC236}">
                <a16:creationId xmlns:a16="http://schemas.microsoft.com/office/drawing/2014/main" id="{C8E71156-72DE-1D43-947D-A1A6D49BE6FD}"/>
              </a:ext>
            </a:extLst>
          </p:cNvPr>
          <p:cNvPicPr>
            <a:picLocks noChangeAspect="1"/>
          </p:cNvPicPr>
          <p:nvPr/>
        </p:nvPicPr>
        <p:blipFill>
          <a:blip r:embed="rId3"/>
          <a:stretch>
            <a:fillRect/>
          </a:stretch>
        </p:blipFill>
        <p:spPr>
          <a:xfrm>
            <a:off x="6324600" y="1815489"/>
            <a:ext cx="5448300" cy="43856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877824" y="316357"/>
            <a:ext cx="10058400" cy="810768"/>
          </a:xfrm>
        </p:spPr>
        <p:txBody>
          <a:bodyPr>
            <a:normAutofit/>
          </a:bodyPr>
          <a:lstStyle/>
          <a:p>
            <a:pPr algn="ctr" eaLnBrk="1" hangingPunct="1"/>
            <a:r>
              <a:rPr lang="en-US" altLang="en-US" sz="4200" b="1" dirty="0">
                <a:solidFill>
                  <a:schemeClr val="tx2"/>
                </a:solidFill>
                <a:latin typeface="Georgia" panose="02040502050405020303" pitchFamily="18" charset="0"/>
                <a:ea typeface="ＭＳ Ｐゴシック" panose="020B0600070205080204" pitchFamily="34" charset="-128"/>
              </a:rPr>
              <a:t>Compound Symmetry</a:t>
            </a:r>
          </a:p>
        </p:txBody>
      </p:sp>
      <p:sp>
        <p:nvSpPr>
          <p:cNvPr id="57349" name="Rectangle 3"/>
          <p:cNvSpPr>
            <a:spLocks noGrp="1" noChangeArrowheads="1"/>
          </p:cNvSpPr>
          <p:nvPr>
            <p:ph idx="1"/>
          </p:nvPr>
        </p:nvSpPr>
        <p:spPr>
          <a:xfrm>
            <a:off x="685800" y="1219200"/>
            <a:ext cx="10442448" cy="4953000"/>
          </a:xfrm>
        </p:spPr>
        <p:txBody>
          <a:bodyPr>
            <a:normAutofit/>
          </a:bodyPr>
          <a:lstStyle/>
          <a:p>
            <a:pPr marL="0" indent="0">
              <a:buNone/>
            </a:pPr>
            <a:r>
              <a:rPr lang="en-US" altLang="en-US" sz="1800" dirty="0">
                <a:latin typeface="Georgia" panose="02040502050405020303" pitchFamily="18" charset="0"/>
                <a:ea typeface="ＭＳ Ｐゴシック" panose="020B0600070205080204" pitchFamily="34" charset="-128"/>
              </a:rPr>
              <a:t>A bit stricter than sphericity, which is a special case, and is subsumed by CS</a:t>
            </a:r>
          </a:p>
          <a:p>
            <a:pPr marL="0" indent="0">
              <a:buNone/>
            </a:pPr>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latin typeface="Georgia" panose="02040502050405020303" pitchFamily="18" charset="0"/>
                <a:ea typeface="ＭＳ Ｐゴシック" panose="020B0600070205080204" pitchFamily="34" charset="-128"/>
              </a:rPr>
              <a:t>Homogeneity of </a:t>
            </a:r>
            <a:r>
              <a:rPr lang="en-US" altLang="en-US" b="1" dirty="0">
                <a:latin typeface="Georgia" panose="02040502050405020303" pitchFamily="18" charset="0"/>
                <a:ea typeface="ＭＳ Ｐゴシック" panose="020B0600070205080204" pitchFamily="34" charset="-128"/>
              </a:rPr>
              <a:t>variances</a:t>
            </a:r>
            <a:r>
              <a:rPr lang="en-US" altLang="en-US" dirty="0">
                <a:latin typeface="Georgia" panose="02040502050405020303" pitchFamily="18" charset="0"/>
                <a:ea typeface="ＭＳ Ｐゴシック" panose="020B0600070205080204" pitchFamily="34" charset="-128"/>
              </a:rPr>
              <a:t> of difference scores</a:t>
            </a:r>
          </a:p>
          <a:p>
            <a:pPr marL="1195388" lvl="1" indent="-457200">
              <a:buFontTx/>
              <a:buAutoNum type="arabicPeriod"/>
            </a:pPr>
            <a:endParaRPr lang="en-US" altLang="en-US" dirty="0">
              <a:latin typeface="Georgia" panose="02040502050405020303" pitchFamily="18" charset="0"/>
              <a:ea typeface="ＭＳ Ｐゴシック" panose="020B0600070205080204" pitchFamily="34" charset="-128"/>
            </a:endParaRPr>
          </a:p>
          <a:p>
            <a:pPr marL="1690688" lvl="2" indent="-381000"/>
            <a:r>
              <a:rPr lang="en-US" altLang="en-US" sz="1800" dirty="0">
                <a:latin typeface="Georgia" panose="02040502050405020303" pitchFamily="18" charset="0"/>
                <a:ea typeface="ＭＳ Ｐゴシック" panose="020B0600070205080204" pitchFamily="34" charset="-128"/>
              </a:rPr>
              <a:t>Variance of difference scores assumed to be equal</a:t>
            </a:r>
          </a:p>
          <a:p>
            <a:pPr marL="1690688" lvl="2" indent="-381000"/>
            <a:r>
              <a:rPr lang="en-US" altLang="en-US" sz="1800" dirty="0">
                <a:latin typeface="Georgia" panose="02040502050405020303" pitchFamily="18" charset="0"/>
                <a:ea typeface="ＭＳ Ｐゴシック" panose="020B0600070205080204" pitchFamily="34" charset="-128"/>
              </a:rPr>
              <a:t>Same as previously mentioned for sphericity</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latin typeface="Georgia" panose="02040502050405020303" pitchFamily="18" charset="0"/>
                <a:ea typeface="ＭＳ Ｐゴシック" panose="020B0600070205080204" pitchFamily="34" charset="-128"/>
              </a:rPr>
              <a:t>Homogeneity of </a:t>
            </a:r>
            <a:r>
              <a:rPr lang="en-US" altLang="en-US" b="1" dirty="0">
                <a:latin typeface="Georgia" panose="02040502050405020303" pitchFamily="18" charset="0"/>
                <a:ea typeface="ＭＳ Ｐゴシック" panose="020B0600070205080204" pitchFamily="34" charset="-128"/>
              </a:rPr>
              <a:t>covariances</a:t>
            </a:r>
            <a:r>
              <a:rPr lang="en-US" altLang="en-US" dirty="0">
                <a:latin typeface="Georgia" panose="02040502050405020303" pitchFamily="18" charset="0"/>
                <a:ea typeface="ＭＳ Ｐゴシック" panose="020B0600070205080204" pitchFamily="34" charset="-128"/>
              </a:rPr>
              <a:t> of difference scores</a:t>
            </a:r>
          </a:p>
          <a:p>
            <a:pPr marL="738188" lvl="1" indent="0">
              <a:buNone/>
            </a:pPr>
            <a:endParaRPr lang="en-US" altLang="en-US" dirty="0">
              <a:latin typeface="Georgia" panose="02040502050405020303" pitchFamily="18" charset="0"/>
              <a:ea typeface="ＭＳ Ｐゴシック" panose="020B0600070205080204" pitchFamily="34" charset="-128"/>
            </a:endParaRPr>
          </a:p>
          <a:p>
            <a:pPr marL="1690688" lvl="2" indent="-381000"/>
            <a:r>
              <a:rPr lang="en-US" altLang="en-US" sz="1800" dirty="0">
                <a:latin typeface="Georgia" panose="02040502050405020303" pitchFamily="18" charset="0"/>
                <a:ea typeface="ＭＳ Ｐゴシック" panose="020B0600070205080204" pitchFamily="34" charset="-128"/>
              </a:rPr>
              <a:t>Covariances of difference scores </a:t>
            </a:r>
          </a:p>
          <a:p>
            <a:pPr marL="1309688" lvl="2" indent="0">
              <a:buNone/>
            </a:pPr>
            <a:r>
              <a:rPr lang="en-US" altLang="en-US" sz="1800" dirty="0">
                <a:latin typeface="Georgia" panose="02040502050405020303" pitchFamily="18" charset="0"/>
                <a:ea typeface="ＭＳ Ｐゴシック" panose="020B0600070205080204" pitchFamily="34" charset="-128"/>
              </a:rPr>
              <a:t>	(between all possible pairs of levels of the RM factor) assumed to be equal</a:t>
            </a:r>
          </a:p>
          <a:p>
            <a:pPr marL="1690688" lvl="2" indent="-381000"/>
            <a:r>
              <a:rPr lang="en-US" altLang="en-US" sz="1800" dirty="0">
                <a:latin typeface="Georgia" panose="02040502050405020303" pitchFamily="18" charset="0"/>
                <a:ea typeface="ＭＳ Ｐゴシック" panose="020B0600070205080204" pitchFamily="34" charset="-128"/>
              </a:rPr>
              <a:t>Most software does </a:t>
            </a:r>
            <a:r>
              <a:rPr lang="en-US" altLang="en-US" sz="1800" u="sng" dirty="0">
                <a:latin typeface="Georgia" panose="02040502050405020303" pitchFamily="18" charset="0"/>
                <a:ea typeface="ＭＳ Ｐゴシック" panose="020B0600070205080204" pitchFamily="34" charset="-128"/>
              </a:rPr>
              <a:t>not assess this assumption</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b="1" dirty="0">
                <a:latin typeface="Georgia" panose="02040502050405020303" pitchFamily="18" charset="0"/>
                <a:ea typeface="ＭＳ Ｐゴシック" panose="020B0600070205080204" pitchFamily="34" charset="-128"/>
              </a:rPr>
              <a:t>Additivity</a:t>
            </a:r>
            <a:r>
              <a:rPr lang="en-US" altLang="en-US" dirty="0">
                <a:latin typeface="Georgia" panose="02040502050405020303" pitchFamily="18" charset="0"/>
                <a:ea typeface="ＭＳ Ｐゴシック" panose="020B0600070205080204" pitchFamily="34" charset="-128"/>
              </a:rPr>
              <a:t> (discussed in later slides)</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16566-9645-4C53-A248-4E95E16E51B5}" type="slidenum">
              <a:rPr lang="en-US" altLang="en-US" sz="1400">
                <a:latin typeface="Georgia Regular" panose="02040502050405020303" pitchFamily="18" charset="0"/>
              </a:rPr>
              <a:pPr eaLnBrk="1" hangingPunct="1"/>
              <a:t>26</a:t>
            </a:fld>
            <a:endParaRPr lang="en-US" altLang="en-US" sz="1400" dirty="0">
              <a:latin typeface="Georgia Regular"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64" name="Group 56"/>
          <p:cNvGraphicFramePr>
            <a:graphicFrameLocks noGrp="1"/>
          </p:cNvGraphicFramePr>
          <p:nvPr>
            <p:ph sz="half" idx="1"/>
            <p:extLst>
              <p:ext uri="{D42A27DB-BD31-4B8C-83A1-F6EECF244321}">
                <p14:modId xmlns:p14="http://schemas.microsoft.com/office/powerpoint/2010/main" val="3470159140"/>
              </p:ext>
            </p:extLst>
          </p:nvPr>
        </p:nvGraphicFramePr>
        <p:xfrm>
          <a:off x="1143000" y="1752600"/>
          <a:ext cx="3209925" cy="2590800"/>
        </p:xfrm>
        <a:graphic>
          <a:graphicData uri="http://schemas.openxmlformats.org/drawingml/2006/table">
            <a:tbl>
              <a:tblPr/>
              <a:tblGrid>
                <a:gridCol w="441325">
                  <a:extLst>
                    <a:ext uri="{9D8B030D-6E8A-4147-A177-3AD203B41FA5}">
                      <a16:colId xmlns:a16="http://schemas.microsoft.com/office/drawing/2014/main" val="754623653"/>
                    </a:ext>
                  </a:extLst>
                </a:gridCol>
                <a:gridCol w="692150">
                  <a:extLst>
                    <a:ext uri="{9D8B030D-6E8A-4147-A177-3AD203B41FA5}">
                      <a16:colId xmlns:a16="http://schemas.microsoft.com/office/drawing/2014/main" val="2076444781"/>
                    </a:ext>
                  </a:extLst>
                </a:gridCol>
                <a:gridCol w="692150">
                  <a:extLst>
                    <a:ext uri="{9D8B030D-6E8A-4147-A177-3AD203B41FA5}">
                      <a16:colId xmlns:a16="http://schemas.microsoft.com/office/drawing/2014/main" val="1184685832"/>
                    </a:ext>
                  </a:extLst>
                </a:gridCol>
                <a:gridCol w="692150">
                  <a:extLst>
                    <a:ext uri="{9D8B030D-6E8A-4147-A177-3AD203B41FA5}">
                      <a16:colId xmlns:a16="http://schemas.microsoft.com/office/drawing/2014/main" val="3174228402"/>
                    </a:ext>
                  </a:extLst>
                </a:gridCol>
                <a:gridCol w="692150">
                  <a:extLst>
                    <a:ext uri="{9D8B030D-6E8A-4147-A177-3AD203B41FA5}">
                      <a16:colId xmlns:a16="http://schemas.microsoft.com/office/drawing/2014/main" val="1974566669"/>
                    </a:ext>
                  </a:extLst>
                </a:gridCol>
              </a:tblGrid>
              <a:tr h="45720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063510"/>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52319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6532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550693"/>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490927"/>
                  </a:ext>
                </a:extLst>
              </a:tr>
            </a:tbl>
          </a:graphicData>
        </a:graphic>
      </p:graphicFrame>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25E704-FCEE-48E7-BEDA-FE6A65CDD495}" type="slidenum">
              <a:rPr lang="en-US" altLang="en-US" sz="1400">
                <a:latin typeface="Georgia Regular" panose="02040502050405020303" pitchFamily="18" charset="0"/>
              </a:rPr>
              <a:pPr eaLnBrk="1" hangingPunct="1"/>
              <a:t>27</a:t>
            </a:fld>
            <a:endParaRPr lang="en-US" altLang="en-US" sz="1400" dirty="0">
              <a:latin typeface="Georgia Regular" panose="02040502050405020303" pitchFamily="18" charset="0"/>
            </a:endParaRPr>
          </a:p>
        </p:txBody>
      </p:sp>
      <p:sp>
        <p:nvSpPr>
          <p:cNvPr id="59434" name="Text Box 57"/>
          <p:cNvSpPr txBox="1">
            <a:spLocks noChangeArrowheads="1"/>
          </p:cNvSpPr>
          <p:nvPr/>
        </p:nvSpPr>
        <p:spPr bwMode="auto">
          <a:xfrm>
            <a:off x="1262062" y="850309"/>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Independence</a:t>
            </a:r>
          </a:p>
        </p:txBody>
      </p:sp>
      <p:graphicFrame>
        <p:nvGraphicFramePr>
          <p:cNvPr id="273512" name="Group 104"/>
          <p:cNvGraphicFramePr>
            <a:graphicFrameLocks noGrp="1"/>
          </p:cNvGraphicFramePr>
          <p:nvPr>
            <p:extLst>
              <p:ext uri="{D42A27DB-BD31-4B8C-83A1-F6EECF244321}">
                <p14:modId xmlns:p14="http://schemas.microsoft.com/office/powerpoint/2010/main" val="635651832"/>
              </p:ext>
            </p:extLst>
          </p:nvPr>
        </p:nvGraphicFramePr>
        <p:xfrm>
          <a:off x="6781800" y="1828800"/>
          <a:ext cx="3908425" cy="2590800"/>
        </p:xfrm>
        <a:graphic>
          <a:graphicData uri="http://schemas.openxmlformats.org/drawingml/2006/table">
            <a:tbl>
              <a:tblPr/>
              <a:tblGrid>
                <a:gridCol w="441325">
                  <a:extLst>
                    <a:ext uri="{9D8B030D-6E8A-4147-A177-3AD203B41FA5}">
                      <a16:colId xmlns:a16="http://schemas.microsoft.com/office/drawing/2014/main" val="2600368206"/>
                    </a:ext>
                  </a:extLst>
                </a:gridCol>
                <a:gridCol w="866775">
                  <a:extLst>
                    <a:ext uri="{9D8B030D-6E8A-4147-A177-3AD203B41FA5}">
                      <a16:colId xmlns:a16="http://schemas.microsoft.com/office/drawing/2014/main" val="1052291057"/>
                    </a:ext>
                  </a:extLst>
                </a:gridCol>
                <a:gridCol w="866775">
                  <a:extLst>
                    <a:ext uri="{9D8B030D-6E8A-4147-A177-3AD203B41FA5}">
                      <a16:colId xmlns:a16="http://schemas.microsoft.com/office/drawing/2014/main" val="2962605948"/>
                    </a:ext>
                  </a:extLst>
                </a:gridCol>
                <a:gridCol w="866775">
                  <a:extLst>
                    <a:ext uri="{9D8B030D-6E8A-4147-A177-3AD203B41FA5}">
                      <a16:colId xmlns:a16="http://schemas.microsoft.com/office/drawing/2014/main" val="3685643158"/>
                    </a:ext>
                  </a:extLst>
                </a:gridCol>
                <a:gridCol w="866775">
                  <a:extLst>
                    <a:ext uri="{9D8B030D-6E8A-4147-A177-3AD203B41FA5}">
                      <a16:colId xmlns:a16="http://schemas.microsoft.com/office/drawing/2014/main" val="640408854"/>
                    </a:ext>
                  </a:extLst>
                </a:gridCol>
              </a:tblGrid>
              <a:tr h="51816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3904652"/>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AD</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30901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4574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9887166"/>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5795832"/>
                  </a:ext>
                </a:extLst>
              </a:tr>
            </a:tbl>
          </a:graphicData>
        </a:graphic>
      </p:graphicFrame>
      <p:sp>
        <p:nvSpPr>
          <p:cNvPr id="59473" name="Text Box 96"/>
          <p:cNvSpPr txBox="1">
            <a:spLocks noChangeArrowheads="1"/>
          </p:cNvSpPr>
          <p:nvPr/>
        </p:nvSpPr>
        <p:spPr bwMode="auto">
          <a:xfrm>
            <a:off x="6285706" y="858415"/>
            <a:ext cx="490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Compound Symmetry</a:t>
            </a:r>
          </a:p>
        </p:txBody>
      </p:sp>
      <p:sp>
        <p:nvSpPr>
          <p:cNvPr id="59474" name="Text Box 105"/>
          <p:cNvSpPr txBox="1">
            <a:spLocks noChangeArrowheads="1"/>
          </p:cNvSpPr>
          <p:nvPr/>
        </p:nvSpPr>
        <p:spPr bwMode="auto">
          <a:xfrm>
            <a:off x="685800" y="4648200"/>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independent of one another as there are different participants in each level; variances are non-0 and assumed equal, covariances are 0</a:t>
            </a:r>
          </a:p>
        </p:txBody>
      </p:sp>
      <p:sp>
        <p:nvSpPr>
          <p:cNvPr id="59475" name="Text Box 106"/>
          <p:cNvSpPr txBox="1">
            <a:spLocks noChangeArrowheads="1"/>
          </p:cNvSpPr>
          <p:nvPr/>
        </p:nvSpPr>
        <p:spPr bwMode="auto">
          <a:xfrm>
            <a:off x="6781800" y="4648199"/>
            <a:ext cx="4751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dependent or correlated. Variances are non-0 and assumed equal as are covariances (assumption met)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1267496" y="228600"/>
            <a:ext cx="10058400" cy="963168"/>
          </a:xfrm>
        </p:spPr>
        <p:txBody>
          <a:bodyPr/>
          <a:lstStyle/>
          <a:p>
            <a:pPr algn="ctr" eaLnBrk="1" hangingPunct="1"/>
            <a:r>
              <a:rPr lang="en-US" altLang="en-US" b="1" dirty="0">
                <a:solidFill>
                  <a:schemeClr val="tx2"/>
                </a:solidFill>
                <a:latin typeface="Georgia" panose="02040502050405020303" pitchFamily="18" charset="0"/>
                <a:ea typeface="ＭＳ Ｐゴシック" panose="020B0600070205080204" pitchFamily="34" charset="-128"/>
              </a:rPr>
              <a:t>Additivity</a:t>
            </a:r>
          </a:p>
        </p:txBody>
      </p:sp>
      <p:sp>
        <p:nvSpPr>
          <p:cNvPr id="60421" name="Rectangle 3"/>
          <p:cNvSpPr>
            <a:spLocks noGrp="1" noChangeArrowheads="1"/>
          </p:cNvSpPr>
          <p:nvPr>
            <p:ph idx="1"/>
          </p:nvPr>
        </p:nvSpPr>
        <p:spPr>
          <a:xfrm>
            <a:off x="228600" y="1191768"/>
            <a:ext cx="11658600" cy="5791200"/>
          </a:xfrm>
        </p:spPr>
        <p:txBody>
          <a:bodyPr>
            <a:noAutofit/>
          </a:bodyPr>
          <a:lstStyle/>
          <a:p>
            <a:pPr eaLnBrk="1" hangingPunct="1">
              <a:lnSpc>
                <a:spcPct val="90000"/>
              </a:lnSpc>
            </a:pPr>
            <a:r>
              <a:rPr lang="en-US" altLang="en-US" sz="2000" b="1" dirty="0">
                <a:latin typeface="Georgia" panose="02040502050405020303" pitchFamily="18" charset="0"/>
                <a:ea typeface="ＭＳ Ｐゴシック" panose="020B0600070205080204" pitchFamily="34" charset="-128"/>
              </a:rPr>
              <a:t>Error term for RM ANOVA is </a:t>
            </a:r>
            <a:r>
              <a:rPr lang="en-US" altLang="en-US" sz="2000" b="1" i="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latin typeface="Georgia" panose="02040502050405020303" pitchFamily="18" charset="0"/>
                <a:ea typeface="ＭＳ Ｐゴシック" panose="020B0600070205080204" pitchFamily="34" charset="-128"/>
              </a:rPr>
              <a:t> interaction</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Should only represent random error, not error plus variation of subjects over time or across conditions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Possible that effect of level A of RM factor is different for different subjects, and thus an interaction between RM and S truly exists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Then, some of what we consider to be error when we calculate </a:t>
            </a:r>
            <a:r>
              <a:rPr lang="en-US" altLang="en-US" sz="1800" dirty="0" err="1">
                <a:latin typeface="Georgia" panose="02040502050405020303" pitchFamily="18" charset="0"/>
                <a:ea typeface="ＭＳ Ｐゴシック" panose="020B0600070205080204" pitchFamily="34" charset="-128"/>
              </a:rPr>
              <a:t>RMxS</a:t>
            </a:r>
            <a:r>
              <a:rPr lang="en-US" altLang="en-US" sz="1800" dirty="0">
                <a:latin typeface="Georgia" panose="02040502050405020303" pitchFamily="18" charset="0"/>
                <a:ea typeface="ＭＳ Ｐゴシック" panose="020B0600070205080204" pitchFamily="34" charset="-128"/>
              </a:rPr>
              <a:t>, is really an interaction effect, and not just random error</a:t>
            </a:r>
          </a:p>
          <a:p>
            <a:r>
              <a:rPr lang="en-US" altLang="en-US" sz="2000" b="1" dirty="0">
                <a:latin typeface="Georgia" panose="02040502050405020303" pitchFamily="18" charset="0"/>
                <a:ea typeface="ＭＳ Ｐゴシック" panose="020B0600070205080204" pitchFamily="34" charset="-128"/>
              </a:rPr>
              <a:t>Thus, </a:t>
            </a:r>
            <a:r>
              <a:rPr lang="en-US" altLang="en-US" sz="2000" b="1" dirty="0">
                <a:solidFill>
                  <a:schemeClr val="accent5"/>
                </a:solidFill>
                <a:latin typeface="Georgia" panose="02040502050405020303" pitchFamily="18" charset="0"/>
                <a:ea typeface="ＭＳ Ｐゴシック" panose="020B0600070205080204" pitchFamily="34" charset="-128"/>
              </a:rPr>
              <a:t>Additivity = absence of </a:t>
            </a:r>
            <a:r>
              <a:rPr lang="en-US" altLang="en-US" sz="2000" b="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solidFill>
                  <a:schemeClr val="accent5"/>
                </a:solidFill>
                <a:latin typeface="Georgia" panose="02040502050405020303" pitchFamily="18" charset="0"/>
                <a:ea typeface="ＭＳ Ｐゴシック" panose="020B0600070205080204" pitchFamily="34" charset="-128"/>
              </a:rPr>
              <a:t> interaction</a:t>
            </a:r>
          </a:p>
          <a:p>
            <a:pPr lvl="1"/>
            <a:r>
              <a:rPr lang="en-US" altLang="en-US" sz="1800" dirty="0">
                <a:latin typeface="Georgia" panose="02040502050405020303" pitchFamily="18" charset="0"/>
                <a:ea typeface="ＭＳ Ｐゴシック" panose="020B0600070205080204" pitchFamily="34" charset="-128"/>
              </a:rPr>
              <a:t>Presence of such an interaction indicates a multiplicative or nonadditive effect where different participants have different patterns of response to RM factor</a:t>
            </a:r>
          </a:p>
          <a:p>
            <a:pPr lvl="1"/>
            <a:r>
              <a:rPr lang="en-US" altLang="en-US" sz="1800" dirty="0">
                <a:latin typeface="Georgia" panose="02040502050405020303" pitchFamily="18" charset="0"/>
                <a:ea typeface="ＭＳ Ｐゴシック" panose="020B0600070205080204" pitchFamily="34" charset="-128"/>
              </a:rPr>
              <a:t>Error term is thus distorted by inclusion of a systematic (non-random) source of variation (due to </a:t>
            </a:r>
            <a:r>
              <a:rPr lang="en-US" altLang="en-US" sz="1800" i="1" dirty="0">
                <a:latin typeface="Georgia" panose="02040502050405020303" pitchFamily="18" charset="0"/>
                <a:ea typeface="ＭＳ Ｐゴシック" panose="020B0600070205080204" pitchFamily="34" charset="-128"/>
              </a:rPr>
              <a:t>Subjects</a:t>
            </a:r>
            <a:r>
              <a:rPr lang="en-US" altLang="en-US" sz="1800" dirty="0">
                <a:latin typeface="Georgia" panose="02040502050405020303" pitchFamily="18" charset="0"/>
                <a:ea typeface="ＭＳ Ｐゴシック" panose="020B0600070205080204" pitchFamily="34" charset="-128"/>
              </a:rPr>
              <a:t>)</a:t>
            </a:r>
          </a:p>
          <a:p>
            <a:pPr lvl="1"/>
            <a:r>
              <a:rPr lang="en-US" altLang="en-US" sz="1800" dirty="0">
                <a:latin typeface="Georgia" panose="02040502050405020303" pitchFamily="18" charset="0"/>
                <a:ea typeface="ＭＳ Ｐゴシック" panose="020B0600070205080204" pitchFamily="34" charset="-128"/>
              </a:rPr>
              <a:t>Must determine what extraneous (between-subjects) factor (e.g., Gender) is causing interaction and test it explicitly (e.g., Gender X RM Factor interaction) </a:t>
            </a:r>
          </a:p>
          <a:p>
            <a:pPr lvl="1"/>
            <a:r>
              <a:rPr lang="en-US" altLang="en-US" sz="1800" dirty="0">
                <a:latin typeface="Georgia" panose="02040502050405020303" pitchFamily="18" charset="0"/>
                <a:ea typeface="ＭＳ Ｐゴシック" panose="020B0600070205080204" pitchFamily="34" charset="-128"/>
              </a:rPr>
              <a:t>Inclusion removes effects from error term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r>
              <a:rPr lang="en-US" altLang="en-US" sz="18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-&gt; </a:t>
            </a:r>
            <a:r>
              <a:rPr lang="en-US" altLang="en-US" sz="1800" b="1" dirty="0">
                <a:latin typeface="Georgia" panose="02040502050405020303" pitchFamily="18" charset="0"/>
                <a:ea typeface="ＭＳ Ｐゴシック" panose="020B0600070205080204" pitchFamily="34" charset="-128"/>
              </a:rPr>
              <a:t>Mixed-Design ANOVA </a:t>
            </a:r>
            <a:r>
              <a:rPr lang="en-US" altLang="en-US" sz="1800"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discussed next lecture</a:t>
            </a:r>
            <a:r>
              <a:rPr lang="en-US" altLang="en-US" sz="1800" dirty="0">
                <a:latin typeface="Georgia" panose="02040502050405020303" pitchFamily="18" charset="0"/>
                <a:ea typeface="ＭＳ Ｐゴシック" panose="020B0600070205080204" pitchFamily="34" charset="-128"/>
              </a:rPr>
              <a:t>)</a:t>
            </a:r>
          </a:p>
          <a:p>
            <a:r>
              <a:rPr lang="en-US" altLang="en-US" sz="1800" dirty="0">
                <a:latin typeface="Georgia" panose="02040502050405020303" pitchFamily="18" charset="0"/>
                <a:ea typeface="ＭＳ Ｐゴシック" panose="020B0600070205080204" pitchFamily="34" charset="-128"/>
              </a:rPr>
              <a:t>Since </a:t>
            </a:r>
            <a:r>
              <a:rPr lang="en-US" altLang="en-US" sz="1800" dirty="0" err="1">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implies heterogeneous variances for difference scores, sphericity assumption will be violated if this assumption is not met</a:t>
            </a:r>
          </a:p>
          <a:p>
            <a:r>
              <a:rPr lang="en-US" altLang="en-US" sz="1800" dirty="0">
                <a:latin typeface="Georgia" panose="02040502050405020303" pitchFamily="18" charset="0"/>
                <a:ea typeface="ＭＳ Ｐゴシック" panose="020B0600070205080204" pitchFamily="34" charset="-128"/>
              </a:rPr>
              <a:t>A test exists for this assumption, called the “Tukey test for </a:t>
            </a:r>
            <a:r>
              <a:rPr lang="en-US" altLang="en-US" sz="1800" dirty="0" err="1">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available in </a:t>
            </a:r>
            <a:r>
              <a:rPr lang="en-US" sz="1800" dirty="0" err="1">
                <a:solidFill>
                  <a:schemeClr val="accent2"/>
                </a:solidFill>
                <a:latin typeface="Monaco" pitchFamily="2" charset="77"/>
              </a:rPr>
              <a:t>additivityTests</a:t>
            </a:r>
            <a:r>
              <a:rPr lang="en-US" sz="1800" dirty="0">
                <a:latin typeface="Monaco" pitchFamily="2" charset="77"/>
              </a:rPr>
              <a:t>::</a:t>
            </a:r>
            <a:r>
              <a:rPr lang="en-US" sz="1800" dirty="0" err="1">
                <a:solidFill>
                  <a:schemeClr val="accent4"/>
                </a:solidFill>
                <a:latin typeface="Monaco" pitchFamily="2" charset="77"/>
              </a:rPr>
              <a:t>tukey.test</a:t>
            </a:r>
            <a:r>
              <a:rPr lang="en-US" sz="1800" dirty="0">
                <a:latin typeface="Monaco" pitchFamily="2" charset="77"/>
              </a:rPr>
              <a:t>()</a:t>
            </a:r>
            <a:endParaRPr lang="en-US" altLang="en-US" sz="1200" dirty="0">
              <a:latin typeface="Monaco" pitchFamily="2" charset="77"/>
              <a:ea typeface="ＭＳ Ｐゴシック" panose="020B0600070205080204" pitchFamily="34" charset="-128"/>
            </a:endParaRPr>
          </a:p>
          <a:p>
            <a:pPr marL="548640" lvl="2"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8515350" lvl="4"/>
            <a:endParaRPr lang="en-US" altLang="en-US" sz="1800" dirty="0">
              <a:latin typeface="Georgia" panose="02040502050405020303" pitchFamily="18"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21">
                                            <p:txEl>
                                              <p:pRg st="4" end="4"/>
                                            </p:txEl>
                                          </p:spTgt>
                                        </p:tgtEl>
                                        <p:attrNameLst>
                                          <p:attrName>style.visibility</p:attrName>
                                        </p:attrNameLst>
                                      </p:cBhvr>
                                      <p:to>
                                        <p:strVal val="visible"/>
                                      </p:to>
                                    </p:set>
                                    <p:animEffect transition="in" filter="fade">
                                      <p:cBhvr>
                                        <p:cTn id="7" dur="1000"/>
                                        <p:tgtEl>
                                          <p:spTgt spid="60421">
                                            <p:txEl>
                                              <p:pRg st="4" end="4"/>
                                            </p:txEl>
                                          </p:spTgt>
                                        </p:tgtEl>
                                      </p:cBhvr>
                                    </p:animEffect>
                                    <p:anim calcmode="lin" valueType="num">
                                      <p:cBhvr>
                                        <p:cTn id="8" dur="1000" fill="hold"/>
                                        <p:tgtEl>
                                          <p:spTgt spid="6042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042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21">
                                            <p:txEl>
                                              <p:pRg st="5" end="5"/>
                                            </p:txEl>
                                          </p:spTgt>
                                        </p:tgtEl>
                                        <p:attrNameLst>
                                          <p:attrName>style.visibility</p:attrName>
                                        </p:attrNameLst>
                                      </p:cBhvr>
                                      <p:to>
                                        <p:strVal val="visible"/>
                                      </p:to>
                                    </p:set>
                                    <p:animEffect transition="in" filter="fade">
                                      <p:cBhvr>
                                        <p:cTn id="12" dur="1000"/>
                                        <p:tgtEl>
                                          <p:spTgt spid="60421">
                                            <p:txEl>
                                              <p:pRg st="5" end="5"/>
                                            </p:txEl>
                                          </p:spTgt>
                                        </p:tgtEl>
                                      </p:cBhvr>
                                    </p:animEffect>
                                    <p:anim calcmode="lin" valueType="num">
                                      <p:cBhvr>
                                        <p:cTn id="13" dur="1000" fill="hold"/>
                                        <p:tgtEl>
                                          <p:spTgt spid="6042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042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21">
                                            <p:txEl>
                                              <p:pRg st="6" end="6"/>
                                            </p:txEl>
                                          </p:spTgt>
                                        </p:tgtEl>
                                        <p:attrNameLst>
                                          <p:attrName>style.visibility</p:attrName>
                                        </p:attrNameLst>
                                      </p:cBhvr>
                                      <p:to>
                                        <p:strVal val="visible"/>
                                      </p:to>
                                    </p:set>
                                    <p:animEffect transition="in" filter="fade">
                                      <p:cBhvr>
                                        <p:cTn id="17" dur="1000"/>
                                        <p:tgtEl>
                                          <p:spTgt spid="60421">
                                            <p:txEl>
                                              <p:pRg st="6" end="6"/>
                                            </p:txEl>
                                          </p:spTgt>
                                        </p:tgtEl>
                                      </p:cBhvr>
                                    </p:animEffect>
                                    <p:anim calcmode="lin" valueType="num">
                                      <p:cBhvr>
                                        <p:cTn id="18" dur="1000" fill="hold"/>
                                        <p:tgtEl>
                                          <p:spTgt spid="6042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042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21">
                                            <p:txEl>
                                              <p:pRg st="7" end="7"/>
                                            </p:txEl>
                                          </p:spTgt>
                                        </p:tgtEl>
                                        <p:attrNameLst>
                                          <p:attrName>style.visibility</p:attrName>
                                        </p:attrNameLst>
                                      </p:cBhvr>
                                      <p:to>
                                        <p:strVal val="visible"/>
                                      </p:to>
                                    </p:set>
                                    <p:animEffect transition="in" filter="fade">
                                      <p:cBhvr>
                                        <p:cTn id="22" dur="1000"/>
                                        <p:tgtEl>
                                          <p:spTgt spid="60421">
                                            <p:txEl>
                                              <p:pRg st="7" end="7"/>
                                            </p:txEl>
                                          </p:spTgt>
                                        </p:tgtEl>
                                      </p:cBhvr>
                                    </p:animEffect>
                                    <p:anim calcmode="lin" valueType="num">
                                      <p:cBhvr>
                                        <p:cTn id="23" dur="1000" fill="hold"/>
                                        <p:tgtEl>
                                          <p:spTgt spid="6042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0421">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0421">
                                            <p:txEl>
                                              <p:pRg st="8" end="8"/>
                                            </p:txEl>
                                          </p:spTgt>
                                        </p:tgtEl>
                                        <p:attrNameLst>
                                          <p:attrName>style.visibility</p:attrName>
                                        </p:attrNameLst>
                                      </p:cBhvr>
                                      <p:to>
                                        <p:strVal val="visible"/>
                                      </p:to>
                                    </p:set>
                                    <p:animEffect transition="in" filter="fade">
                                      <p:cBhvr>
                                        <p:cTn id="27" dur="1000"/>
                                        <p:tgtEl>
                                          <p:spTgt spid="60421">
                                            <p:txEl>
                                              <p:pRg st="8" end="8"/>
                                            </p:txEl>
                                          </p:spTgt>
                                        </p:tgtEl>
                                      </p:cBhvr>
                                    </p:animEffect>
                                    <p:anim calcmode="lin" valueType="num">
                                      <p:cBhvr>
                                        <p:cTn id="28" dur="1000" fill="hold"/>
                                        <p:tgtEl>
                                          <p:spTgt spid="60421">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042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0421">
                                            <p:txEl>
                                              <p:pRg st="9" end="9"/>
                                            </p:txEl>
                                          </p:spTgt>
                                        </p:tgtEl>
                                        <p:attrNameLst>
                                          <p:attrName>style.visibility</p:attrName>
                                        </p:attrNameLst>
                                      </p:cBhvr>
                                      <p:to>
                                        <p:strVal val="visible"/>
                                      </p:to>
                                    </p:set>
                                    <p:animEffect transition="in" filter="fade">
                                      <p:cBhvr>
                                        <p:cTn id="34" dur="1000"/>
                                        <p:tgtEl>
                                          <p:spTgt spid="60421">
                                            <p:txEl>
                                              <p:pRg st="9" end="9"/>
                                            </p:txEl>
                                          </p:spTgt>
                                        </p:tgtEl>
                                      </p:cBhvr>
                                    </p:animEffect>
                                    <p:anim calcmode="lin" valueType="num">
                                      <p:cBhvr>
                                        <p:cTn id="35" dur="1000" fill="hold"/>
                                        <p:tgtEl>
                                          <p:spTgt spid="60421">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60421">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0421">
                                            <p:txEl>
                                              <p:pRg st="10" end="10"/>
                                            </p:txEl>
                                          </p:spTgt>
                                        </p:tgtEl>
                                        <p:attrNameLst>
                                          <p:attrName>style.visibility</p:attrName>
                                        </p:attrNameLst>
                                      </p:cBhvr>
                                      <p:to>
                                        <p:strVal val="visible"/>
                                      </p:to>
                                    </p:set>
                                    <p:animEffect transition="in" filter="fade">
                                      <p:cBhvr>
                                        <p:cTn id="39" dur="1000"/>
                                        <p:tgtEl>
                                          <p:spTgt spid="60421">
                                            <p:txEl>
                                              <p:pRg st="10" end="10"/>
                                            </p:txEl>
                                          </p:spTgt>
                                        </p:tgtEl>
                                      </p:cBhvr>
                                    </p:animEffect>
                                    <p:anim calcmode="lin" valueType="num">
                                      <p:cBhvr>
                                        <p:cTn id="40" dur="1000" fill="hold"/>
                                        <p:tgtEl>
                                          <p:spTgt spid="60421">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042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914400" y="76200"/>
            <a:ext cx="10058400" cy="734568"/>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Assessing Assumptions</a:t>
            </a:r>
          </a:p>
        </p:txBody>
      </p:sp>
      <p:sp>
        <p:nvSpPr>
          <p:cNvPr id="64517" name="Rectangle 3"/>
          <p:cNvSpPr>
            <a:spLocks noGrp="1" noChangeArrowheads="1"/>
          </p:cNvSpPr>
          <p:nvPr>
            <p:ph idx="1"/>
          </p:nvPr>
        </p:nvSpPr>
        <p:spPr>
          <a:xfrm>
            <a:off x="685800" y="990600"/>
            <a:ext cx="10591800" cy="5486400"/>
          </a:xfrm>
        </p:spPr>
        <p:txBody>
          <a:bodyPr>
            <a:normAutofit/>
          </a:bodyPr>
          <a:lstStyle/>
          <a:p>
            <a:pPr marL="0" indent="0" eaLnBrk="1" hangingPunct="1">
              <a:buNone/>
            </a:pPr>
            <a:r>
              <a:rPr lang="en-US" altLang="en-US" sz="1800" dirty="0">
                <a:latin typeface="Georgia" panose="02040502050405020303" pitchFamily="18" charset="0"/>
                <a:ea typeface="ＭＳ Ｐゴシック" panose="020B0600070205080204" pitchFamily="34" charset="-128"/>
              </a:rPr>
              <a:t>If we want to assess these assumptions, we rely on results of the following approaches in practice:</a:t>
            </a:r>
          </a:p>
          <a:p>
            <a:pPr marL="0" indent="0" eaLnBrk="1" hangingPunct="1">
              <a:buNone/>
            </a:pPr>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Homogeneity of variances</a:t>
            </a:r>
          </a:p>
          <a:p>
            <a:pPr lvl="2" eaLnBrk="1" hangingPunct="1"/>
            <a:r>
              <a:rPr lang="en-US" altLang="en-US" sz="1800" b="1" dirty="0" err="1">
                <a:latin typeface="Georgia" panose="02040502050405020303" pitchFamily="18" charset="0"/>
                <a:ea typeface="ＭＳ Ｐゴシック" panose="020B0600070205080204" pitchFamily="34" charset="-128"/>
              </a:rPr>
              <a:t>Levene’s</a:t>
            </a:r>
            <a:r>
              <a:rPr lang="en-US" altLang="en-US" sz="1800" dirty="0">
                <a:latin typeface="Georgia" panose="02040502050405020303" pitchFamily="18" charset="0"/>
                <a:ea typeface="ＭＳ Ｐゴシック" panose="020B0600070205080204" pitchFamily="34" charset="-128"/>
              </a:rPr>
              <a:t> (or Bartlett’s) test</a:t>
            </a: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Sphericity/Compound Symmetry</a:t>
            </a:r>
          </a:p>
          <a:p>
            <a:pPr lvl="2" eaLnBrk="1" hangingPunct="1"/>
            <a:r>
              <a:rPr lang="en-US" altLang="en-US" sz="1800" b="1" dirty="0" err="1">
                <a:latin typeface="Georgia" panose="02040502050405020303" pitchFamily="18" charset="0"/>
                <a:ea typeface="ＭＳ Ｐゴシック" panose="020B0600070205080204" pitchFamily="34" charset="-128"/>
              </a:rPr>
              <a:t>Mauchly</a:t>
            </a:r>
            <a:r>
              <a:rPr lang="en-US" altLang="en-US" sz="1800" b="1" dirty="0">
                <a:latin typeface="Georgia" panose="02040502050405020303" pitchFamily="18" charset="0"/>
                <a:ea typeface="ＭＳ Ｐゴシック" panose="020B0600070205080204" pitchFamily="34" charset="-128"/>
              </a:rPr>
              <a:t> test</a:t>
            </a:r>
          </a:p>
          <a:p>
            <a:pPr lvl="2" eaLnBrk="1" hangingPunct="1"/>
            <a:r>
              <a:rPr lang="en-US" altLang="en-US" sz="1800" dirty="0">
                <a:latin typeface="Georgia" panose="02040502050405020303" pitchFamily="18" charset="0"/>
                <a:ea typeface="ＭＳ Ｐゴシック" panose="020B0600070205080204" pitchFamily="34" charset="-128"/>
              </a:rPr>
              <a:t>Examination of variance-covariance matrix</a:t>
            </a:r>
          </a:p>
          <a:p>
            <a:pPr lvl="2" eaLnBrk="1" hangingPunct="1"/>
            <a:r>
              <a:rPr lang="en-US" altLang="en-US" sz="1800" dirty="0">
                <a:latin typeface="Georgia" panose="02040502050405020303" pitchFamily="18" charset="0"/>
                <a:ea typeface="ＭＳ Ｐゴシック" panose="020B0600070205080204" pitchFamily="34" charset="-128"/>
              </a:rPr>
              <a:t>Examination of variances among pairs of difference scores</a:t>
            </a: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Additivity</a:t>
            </a:r>
          </a:p>
          <a:p>
            <a:pPr lvl="2" eaLnBrk="1" hangingPunct="1"/>
            <a:r>
              <a:rPr lang="en-US" altLang="en-US" sz="1800" dirty="0">
                <a:latin typeface="Georgia" panose="02040502050405020303" pitchFamily="18" charset="0"/>
                <a:ea typeface="ＭＳ Ｐゴシック" panose="020B0600070205080204" pitchFamily="34" charset="-128"/>
              </a:rPr>
              <a:t>Small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endParaRPr lang="en-US" altLang="en-US" sz="1800" i="1" baseline="-25000" dirty="0">
              <a:latin typeface="Georgia" panose="02040502050405020303" pitchFamily="18" charset="0"/>
              <a:ea typeface="ＭＳ Ｐゴシック" panose="020B0600070205080204" pitchFamily="34" charset="-128"/>
            </a:endParaRPr>
          </a:p>
          <a:p>
            <a:pPr lvl="2" eaLnBrk="1" hangingPunct="1"/>
            <a:r>
              <a:rPr lang="en-US" altLang="en-US" sz="1800" dirty="0">
                <a:latin typeface="Georgia" panose="02040502050405020303" pitchFamily="18" charset="0"/>
                <a:ea typeface="ＭＳ Ｐゴシック" panose="020B0600070205080204" pitchFamily="34" charset="-128"/>
              </a:rPr>
              <a:t>Individual Subject lines in a means </a:t>
            </a:r>
            <a:r>
              <a:rPr lang="en-US" altLang="en-US" sz="1800" b="1" dirty="0">
                <a:latin typeface="Georgia" panose="02040502050405020303" pitchFamily="18" charset="0"/>
                <a:ea typeface="ＭＳ Ｐゴシック" panose="020B0600070205080204" pitchFamily="34" charset="-128"/>
              </a:rPr>
              <a:t>plot are mostly parallel</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4195A5-E0F3-49DE-ABBE-01341C03085D}" type="slidenum">
              <a:rPr lang="en-US" altLang="en-US" sz="1400">
                <a:latin typeface="Georgia Regular" panose="02040502050405020303" pitchFamily="18" charset="0"/>
              </a:rPr>
              <a:pPr eaLnBrk="1" hangingPunct="1"/>
              <a:t>29</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7">
                                            <p:txEl>
                                              <p:pRg st="2" end="2"/>
                                            </p:txEl>
                                          </p:spTgt>
                                        </p:tgtEl>
                                        <p:attrNameLst>
                                          <p:attrName>style.visibility</p:attrName>
                                        </p:attrNameLst>
                                      </p:cBhvr>
                                      <p:to>
                                        <p:strVal val="visible"/>
                                      </p:to>
                                    </p:set>
                                    <p:animEffect transition="in" filter="fade">
                                      <p:cBhvr>
                                        <p:cTn id="7" dur="1000"/>
                                        <p:tgtEl>
                                          <p:spTgt spid="64517">
                                            <p:txEl>
                                              <p:pRg st="2" end="2"/>
                                            </p:txEl>
                                          </p:spTgt>
                                        </p:tgtEl>
                                      </p:cBhvr>
                                    </p:animEffect>
                                    <p:anim calcmode="lin" valueType="num">
                                      <p:cBhvr>
                                        <p:cTn id="8" dur="1000" fill="hold"/>
                                        <p:tgtEl>
                                          <p:spTgt spid="645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451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7">
                                            <p:txEl>
                                              <p:pRg st="3" end="3"/>
                                            </p:txEl>
                                          </p:spTgt>
                                        </p:tgtEl>
                                        <p:attrNameLst>
                                          <p:attrName>style.visibility</p:attrName>
                                        </p:attrNameLst>
                                      </p:cBhvr>
                                      <p:to>
                                        <p:strVal val="visible"/>
                                      </p:to>
                                    </p:set>
                                    <p:animEffect transition="in" filter="fade">
                                      <p:cBhvr>
                                        <p:cTn id="12" dur="1000"/>
                                        <p:tgtEl>
                                          <p:spTgt spid="64517">
                                            <p:txEl>
                                              <p:pRg st="3" end="3"/>
                                            </p:txEl>
                                          </p:spTgt>
                                        </p:tgtEl>
                                      </p:cBhvr>
                                    </p:animEffect>
                                    <p:anim calcmode="lin" valueType="num">
                                      <p:cBhvr>
                                        <p:cTn id="13" dur="1000" fill="hold"/>
                                        <p:tgtEl>
                                          <p:spTgt spid="6451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45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517">
                                            <p:txEl>
                                              <p:pRg st="5" end="5"/>
                                            </p:txEl>
                                          </p:spTgt>
                                        </p:tgtEl>
                                        <p:attrNameLst>
                                          <p:attrName>style.visibility</p:attrName>
                                        </p:attrNameLst>
                                      </p:cBhvr>
                                      <p:to>
                                        <p:strVal val="visible"/>
                                      </p:to>
                                    </p:set>
                                    <p:animEffect transition="in" filter="fade">
                                      <p:cBhvr>
                                        <p:cTn id="19" dur="1000"/>
                                        <p:tgtEl>
                                          <p:spTgt spid="64517">
                                            <p:txEl>
                                              <p:pRg st="5" end="5"/>
                                            </p:txEl>
                                          </p:spTgt>
                                        </p:tgtEl>
                                      </p:cBhvr>
                                    </p:animEffect>
                                    <p:anim calcmode="lin" valueType="num">
                                      <p:cBhvr>
                                        <p:cTn id="20" dur="1000" fill="hold"/>
                                        <p:tgtEl>
                                          <p:spTgt spid="6451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6451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4517">
                                            <p:txEl>
                                              <p:pRg st="6" end="6"/>
                                            </p:txEl>
                                          </p:spTgt>
                                        </p:tgtEl>
                                        <p:attrNameLst>
                                          <p:attrName>style.visibility</p:attrName>
                                        </p:attrNameLst>
                                      </p:cBhvr>
                                      <p:to>
                                        <p:strVal val="visible"/>
                                      </p:to>
                                    </p:set>
                                    <p:animEffect transition="in" filter="fade">
                                      <p:cBhvr>
                                        <p:cTn id="24" dur="1000"/>
                                        <p:tgtEl>
                                          <p:spTgt spid="64517">
                                            <p:txEl>
                                              <p:pRg st="6" end="6"/>
                                            </p:txEl>
                                          </p:spTgt>
                                        </p:tgtEl>
                                      </p:cBhvr>
                                    </p:animEffect>
                                    <p:anim calcmode="lin" valueType="num">
                                      <p:cBhvr>
                                        <p:cTn id="25" dur="1000" fill="hold"/>
                                        <p:tgtEl>
                                          <p:spTgt spid="6451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4517">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4517">
                                            <p:txEl>
                                              <p:pRg st="7" end="7"/>
                                            </p:txEl>
                                          </p:spTgt>
                                        </p:tgtEl>
                                        <p:attrNameLst>
                                          <p:attrName>style.visibility</p:attrName>
                                        </p:attrNameLst>
                                      </p:cBhvr>
                                      <p:to>
                                        <p:strVal val="visible"/>
                                      </p:to>
                                    </p:set>
                                    <p:animEffect transition="in" filter="fade">
                                      <p:cBhvr>
                                        <p:cTn id="29" dur="1000"/>
                                        <p:tgtEl>
                                          <p:spTgt spid="64517">
                                            <p:txEl>
                                              <p:pRg st="7" end="7"/>
                                            </p:txEl>
                                          </p:spTgt>
                                        </p:tgtEl>
                                      </p:cBhvr>
                                    </p:animEffect>
                                    <p:anim calcmode="lin" valueType="num">
                                      <p:cBhvr>
                                        <p:cTn id="30" dur="1000" fill="hold"/>
                                        <p:tgtEl>
                                          <p:spTgt spid="6451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6451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4517">
                                            <p:txEl>
                                              <p:pRg st="8" end="8"/>
                                            </p:txEl>
                                          </p:spTgt>
                                        </p:tgtEl>
                                        <p:attrNameLst>
                                          <p:attrName>style.visibility</p:attrName>
                                        </p:attrNameLst>
                                      </p:cBhvr>
                                      <p:to>
                                        <p:strVal val="visible"/>
                                      </p:to>
                                    </p:set>
                                    <p:animEffect transition="in" filter="fade">
                                      <p:cBhvr>
                                        <p:cTn id="34" dur="1000"/>
                                        <p:tgtEl>
                                          <p:spTgt spid="64517">
                                            <p:txEl>
                                              <p:pRg st="8" end="8"/>
                                            </p:txEl>
                                          </p:spTgt>
                                        </p:tgtEl>
                                      </p:cBhvr>
                                    </p:animEffect>
                                    <p:anim calcmode="lin" valueType="num">
                                      <p:cBhvr>
                                        <p:cTn id="35" dur="1000" fill="hold"/>
                                        <p:tgtEl>
                                          <p:spTgt spid="6451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6451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4517">
                                            <p:txEl>
                                              <p:pRg st="10" end="10"/>
                                            </p:txEl>
                                          </p:spTgt>
                                        </p:tgtEl>
                                        <p:attrNameLst>
                                          <p:attrName>style.visibility</p:attrName>
                                        </p:attrNameLst>
                                      </p:cBhvr>
                                      <p:to>
                                        <p:strVal val="visible"/>
                                      </p:to>
                                    </p:set>
                                    <p:animEffect transition="in" filter="fade">
                                      <p:cBhvr>
                                        <p:cTn id="41" dur="1000"/>
                                        <p:tgtEl>
                                          <p:spTgt spid="64517">
                                            <p:txEl>
                                              <p:pRg st="10" end="10"/>
                                            </p:txEl>
                                          </p:spTgt>
                                        </p:tgtEl>
                                      </p:cBhvr>
                                    </p:animEffect>
                                    <p:anim calcmode="lin" valueType="num">
                                      <p:cBhvr>
                                        <p:cTn id="42" dur="1000" fill="hold"/>
                                        <p:tgtEl>
                                          <p:spTgt spid="64517">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64517">
                                            <p:txEl>
                                              <p:pRg st="10" end="1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4517">
                                            <p:txEl>
                                              <p:pRg st="11" end="11"/>
                                            </p:txEl>
                                          </p:spTgt>
                                        </p:tgtEl>
                                        <p:attrNameLst>
                                          <p:attrName>style.visibility</p:attrName>
                                        </p:attrNameLst>
                                      </p:cBhvr>
                                      <p:to>
                                        <p:strVal val="visible"/>
                                      </p:to>
                                    </p:set>
                                    <p:animEffect transition="in" filter="fade">
                                      <p:cBhvr>
                                        <p:cTn id="46" dur="1000"/>
                                        <p:tgtEl>
                                          <p:spTgt spid="64517">
                                            <p:txEl>
                                              <p:pRg st="11" end="11"/>
                                            </p:txEl>
                                          </p:spTgt>
                                        </p:tgtEl>
                                      </p:cBhvr>
                                    </p:animEffect>
                                    <p:anim calcmode="lin" valueType="num">
                                      <p:cBhvr>
                                        <p:cTn id="47" dur="1000" fill="hold"/>
                                        <p:tgtEl>
                                          <p:spTgt spid="64517">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64517">
                                            <p:txEl>
                                              <p:pRg st="11" end="1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4517">
                                            <p:txEl>
                                              <p:pRg st="12" end="12"/>
                                            </p:txEl>
                                          </p:spTgt>
                                        </p:tgtEl>
                                        <p:attrNameLst>
                                          <p:attrName>style.visibility</p:attrName>
                                        </p:attrNameLst>
                                      </p:cBhvr>
                                      <p:to>
                                        <p:strVal val="visible"/>
                                      </p:to>
                                    </p:set>
                                    <p:animEffect transition="in" filter="fade">
                                      <p:cBhvr>
                                        <p:cTn id="51" dur="1000"/>
                                        <p:tgtEl>
                                          <p:spTgt spid="64517">
                                            <p:txEl>
                                              <p:pRg st="12" end="12"/>
                                            </p:txEl>
                                          </p:spTgt>
                                        </p:tgtEl>
                                      </p:cBhvr>
                                    </p:animEffect>
                                    <p:anim calcmode="lin" valueType="num">
                                      <p:cBhvr>
                                        <p:cTn id="52" dur="1000" fill="hold"/>
                                        <p:tgtEl>
                                          <p:spTgt spid="64517">
                                            <p:txEl>
                                              <p:pRg st="12" end="12"/>
                                            </p:txEl>
                                          </p:spTgt>
                                        </p:tgtEl>
                                        <p:attrNameLst>
                                          <p:attrName>ppt_x</p:attrName>
                                        </p:attrNameLst>
                                      </p:cBhvr>
                                      <p:tavLst>
                                        <p:tav tm="0">
                                          <p:val>
                                            <p:strVal val="#ppt_x"/>
                                          </p:val>
                                        </p:tav>
                                        <p:tav tm="100000">
                                          <p:val>
                                            <p:strVal val="#ppt_x"/>
                                          </p:val>
                                        </p:tav>
                                      </p:tavLst>
                                    </p:anim>
                                    <p:anim calcmode="lin" valueType="num">
                                      <p:cBhvr>
                                        <p:cTn id="53" dur="1000" fill="hold"/>
                                        <p:tgtEl>
                                          <p:spTgt spid="6451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a:xfrm>
            <a:off x="838200" y="1447800"/>
            <a:ext cx="10744200" cy="3035808"/>
          </a:xfrm>
        </p:spPr>
        <p:txBody>
          <a:bodyPr>
            <a:normAutofit fontScale="90000"/>
          </a:bodyPr>
          <a:lstStyle/>
          <a:p>
            <a:pPr algn="l" eaLnBrk="1" hangingPunct="1"/>
            <a:r>
              <a:rPr lang="en-US" altLang="en-US" sz="13800" dirty="0">
                <a:solidFill>
                  <a:schemeClr val="bg1">
                    <a:lumMod val="95000"/>
                  </a:schemeClr>
                </a:solidFill>
                <a:ea typeface="ＭＳ Ｐゴシック" panose="020B0600070205080204" pitchFamily="34" charset="-128"/>
              </a:rPr>
              <a:t>One-Way</a:t>
            </a:r>
            <a:r>
              <a:rPr lang="en-US" altLang="en-US" sz="7200" dirty="0">
                <a:solidFill>
                  <a:schemeClr val="bg1">
                    <a:lumMod val="95000"/>
                  </a:schemeClr>
                </a:solidFill>
                <a:ea typeface="ＭＳ Ｐゴシック" panose="020B0600070205080204" pitchFamily="34" charset="-128"/>
              </a:rPr>
              <a:t> </a:t>
            </a:r>
            <a:br>
              <a:rPr lang="en-US" altLang="en-US" sz="7200" dirty="0">
                <a:solidFill>
                  <a:schemeClr val="bg1">
                    <a:lumMod val="95000"/>
                  </a:schemeClr>
                </a:solidFill>
                <a:ea typeface="ＭＳ Ｐゴシック" panose="020B0600070205080204" pitchFamily="34" charset="-128"/>
              </a:rPr>
            </a:br>
            <a:r>
              <a:rPr lang="en-US" altLang="en-US" sz="7200" dirty="0">
                <a:solidFill>
                  <a:schemeClr val="bg1">
                    <a:lumMod val="95000"/>
                  </a:schemeClr>
                </a:solidFill>
                <a:ea typeface="ＭＳ Ｐゴシック" panose="020B0600070205080204" pitchFamily="34" charset="-128"/>
              </a:rPr>
              <a:t>Repeated Measures ANOVA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838200" y="37289"/>
            <a:ext cx="10058400" cy="726059"/>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Violations of Assumptions</a:t>
            </a:r>
          </a:p>
        </p:txBody>
      </p:sp>
      <p:sp>
        <p:nvSpPr>
          <p:cNvPr id="66565" name="Rectangle 3"/>
          <p:cNvSpPr>
            <a:spLocks noGrp="1" noChangeArrowheads="1"/>
          </p:cNvSpPr>
          <p:nvPr>
            <p:ph idx="1"/>
          </p:nvPr>
        </p:nvSpPr>
        <p:spPr>
          <a:xfrm>
            <a:off x="381000" y="990600"/>
            <a:ext cx="11430000" cy="5791200"/>
          </a:xfrm>
        </p:spPr>
        <p:txBody>
          <a:bodyPr>
            <a:normAutofit/>
          </a:bodyPr>
          <a:lstStyle/>
          <a:p>
            <a:pPr marL="0" indent="0" algn="ctr" eaLnBrk="1" hangingPunct="1">
              <a:lnSpc>
                <a:spcPct val="80000"/>
              </a:lnSpc>
              <a:buNone/>
            </a:pPr>
            <a:r>
              <a:rPr lang="en-US" altLang="en-US" sz="2000" dirty="0">
                <a:latin typeface="Georgia" panose="02040502050405020303" pitchFamily="18" charset="0"/>
                <a:ea typeface="ＭＳ Ｐゴシック" panose="020B0600070205080204" pitchFamily="34" charset="-128"/>
              </a:rPr>
              <a:t>Mostly concerned with </a:t>
            </a:r>
            <a:r>
              <a:rPr lang="en-US" altLang="en-US" sz="2000" b="1" dirty="0">
                <a:solidFill>
                  <a:schemeClr val="accent1"/>
                </a:solidFill>
                <a:latin typeface="Georgia" panose="02040502050405020303" pitchFamily="18" charset="0"/>
                <a:ea typeface="ＭＳ Ｐゴシック" panose="020B0600070205080204" pitchFamily="34" charset="-128"/>
              </a:rPr>
              <a:t>sphericity</a:t>
            </a:r>
            <a:r>
              <a:rPr lang="en-US" altLang="en-US" sz="2000" dirty="0">
                <a:latin typeface="Georgia" panose="02040502050405020303" pitchFamily="18" charset="0"/>
                <a:ea typeface="ＭＳ Ｐゴシック" panose="020B0600070205080204" pitchFamily="34" charset="-128"/>
              </a:rPr>
              <a:t> -- &gt; If violated, should pursue some alternative</a:t>
            </a:r>
          </a:p>
          <a:p>
            <a:pPr marL="0" indent="0" algn="ctr" eaLnBrk="1" hangingPunct="1">
              <a:lnSpc>
                <a:spcPct val="80000"/>
              </a:lnSpc>
              <a:buNone/>
            </a:pPr>
            <a:endParaRPr lang="en-US" altLang="en-US" sz="2000" dirty="0">
              <a:latin typeface="Georgia" panose="02040502050405020303" pitchFamily="18" charset="0"/>
              <a:ea typeface="ＭＳ Ｐゴシック" panose="020B0600070205080204" pitchFamily="34" charset="-128"/>
            </a:endParaRPr>
          </a:p>
          <a:p>
            <a:pPr eaLnBrk="1" hangingPunct="1">
              <a:lnSpc>
                <a:spcPct val="80000"/>
              </a:lnSpc>
            </a:pPr>
            <a:r>
              <a:rPr lang="en-US" altLang="en-US" sz="1800" dirty="0">
                <a:latin typeface="Georgia" panose="02040502050405020303" pitchFamily="18" charset="0"/>
                <a:ea typeface="ＭＳ Ｐゴシック" panose="020B0600070205080204" pitchFamily="34" charset="-128"/>
              </a:rPr>
              <a:t>If sphericity is </a:t>
            </a:r>
            <a:r>
              <a:rPr lang="en-US" altLang="en-US" sz="1800" u="sng" dirty="0">
                <a:latin typeface="Georgia" panose="02040502050405020303" pitchFamily="18" charset="0"/>
                <a:ea typeface="ＭＳ Ｐゴシック" panose="020B0600070205080204" pitchFamily="34" charset="-128"/>
              </a:rPr>
              <a:t>met</a:t>
            </a:r>
            <a:r>
              <a:rPr lang="en-US" altLang="en-US" sz="1800" dirty="0">
                <a:latin typeface="Georgia" panose="02040502050405020303" pitchFamily="18" charset="0"/>
                <a:ea typeface="ＭＳ Ｐゴシック" panose="020B0600070205080204" pitchFamily="34" charset="-128"/>
              </a:rPr>
              <a:t>, 5 options:</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standard univariate F-tests (recommended)</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trend analysis </a:t>
            </a:r>
            <a:r>
              <a:rPr lang="en-US" altLang="en-US" sz="1600" i="1" dirty="0">
                <a:latin typeface="Georgia" panose="02040502050405020303" pitchFamily="18" charset="0"/>
                <a:ea typeface="ＭＳ Ｐゴシック" panose="020B0600070205080204" pitchFamily="34" charset="-128"/>
              </a:rPr>
              <a:t>(recommended, </a:t>
            </a:r>
            <a:r>
              <a:rPr lang="en-US" altLang="en-US" sz="1600" b="1" i="1" u="sng" dirty="0">
                <a:latin typeface="Georgia" panose="02040502050405020303" pitchFamily="18" charset="0"/>
                <a:ea typeface="ＭＳ Ｐゴシック" panose="020B0600070205080204" pitchFamily="34" charset="-128"/>
              </a:rPr>
              <a:t>IF</a:t>
            </a:r>
            <a:r>
              <a:rPr lang="en-US" altLang="en-US" sz="1600" i="1" dirty="0">
                <a:latin typeface="Georgia" panose="02040502050405020303" pitchFamily="18" charset="0"/>
                <a:ea typeface="ＭＳ Ｐゴシック" panose="020B0600070205080204" pitchFamily="34" charset="-128"/>
              </a:rPr>
              <a:t> this is the goal)</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multivariate test (not recommended as findings should be same as standard univariate F-tests)</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maximum likelihood </a:t>
            </a:r>
            <a:r>
              <a:rPr lang="en-US" altLang="en-US" sz="1600" i="1" dirty="0">
                <a:latin typeface="Georgia" panose="02040502050405020303" pitchFamily="18" charset="0"/>
                <a:ea typeface="ＭＳ Ｐゴシック" panose="020B0600070205080204" pitchFamily="34" charset="-128"/>
              </a:rPr>
              <a:t>procedure (highly recommended)</a:t>
            </a:r>
          </a:p>
          <a:p>
            <a:pPr lvl="1" eaLnBrk="1" hangingPunct="1">
              <a:lnSpc>
                <a:spcPct val="100000"/>
              </a:lnSpc>
            </a:pPr>
            <a:r>
              <a:rPr lang="en-US" altLang="en-US" sz="1600" i="1" dirty="0">
                <a:latin typeface="Georgia" panose="02040502050405020303" pitchFamily="18" charset="0"/>
                <a:ea typeface="ＭＳ Ｐゴシック" panose="020B0600070205080204" pitchFamily="34" charset="-128"/>
              </a:rPr>
              <a:t>Use a nonparametric test (not recommended, less power)</a:t>
            </a:r>
          </a:p>
          <a:p>
            <a:pPr lvl="2" eaLnBrk="1" hangingPunct="1">
              <a:lnSpc>
                <a:spcPct val="100000"/>
              </a:lnSpc>
            </a:pPr>
            <a:r>
              <a:rPr lang="en-US" altLang="en-US" sz="1600" i="1" dirty="0">
                <a:latin typeface="Georgia" panose="02040502050405020303" pitchFamily="18" charset="0"/>
                <a:ea typeface="ＭＳ Ｐゴシック" panose="020B0600070205080204" pitchFamily="34" charset="-128"/>
              </a:rPr>
              <a:t>Friedman test (1-way only)</a:t>
            </a:r>
          </a:p>
          <a:p>
            <a:pPr lvl="2" eaLnBrk="1" hangingPunct="1">
              <a:lnSpc>
                <a:spcPct val="100000"/>
              </a:lnSpc>
            </a:pPr>
            <a:endParaRPr lang="en-US" altLang="en-US" i="1" dirty="0">
              <a:latin typeface="Georgia" panose="02040502050405020303" pitchFamily="18" charset="0"/>
              <a:ea typeface="ＭＳ Ｐゴシック" panose="020B0600070205080204" pitchFamily="34" charset="-128"/>
            </a:endParaRPr>
          </a:p>
          <a:p>
            <a:pPr>
              <a:lnSpc>
                <a:spcPct val="80000"/>
              </a:lnSpc>
            </a:pPr>
            <a:r>
              <a:rPr lang="en-US" altLang="en-US" sz="1800" dirty="0">
                <a:latin typeface="Georgia" panose="02040502050405020303" pitchFamily="18" charset="0"/>
                <a:ea typeface="ＭＳ Ｐゴシック" panose="020B0600070205080204" pitchFamily="34" charset="-128"/>
              </a:rPr>
              <a:t>If sphericity is </a:t>
            </a:r>
            <a:r>
              <a:rPr lang="en-US" altLang="en-US" sz="1800" u="sng" dirty="0">
                <a:latin typeface="Georgia" panose="02040502050405020303" pitchFamily="18" charset="0"/>
                <a:ea typeface="ＭＳ Ｐゴシック" panose="020B0600070205080204" pitchFamily="34" charset="-128"/>
              </a:rPr>
              <a:t>NOT met</a:t>
            </a:r>
            <a:r>
              <a:rPr lang="en-US" altLang="en-US" sz="1800" dirty="0">
                <a:latin typeface="Georgia" panose="02040502050405020303" pitchFamily="18" charset="0"/>
                <a:ea typeface="ＭＳ Ｐゴシック" panose="020B0600070205080204" pitchFamily="34" charset="-128"/>
              </a:rPr>
              <a:t>, 5 options:</a:t>
            </a:r>
          </a:p>
          <a:p>
            <a:pPr lvl="1">
              <a:lnSpc>
                <a:spcPct val="110000"/>
              </a:lnSpc>
            </a:pPr>
            <a:r>
              <a:rPr lang="en-US" altLang="en-US" sz="1600" i="1" dirty="0">
                <a:latin typeface="Georgia" panose="02040502050405020303" pitchFamily="18" charset="0"/>
                <a:ea typeface="ＭＳ Ｐゴシック" panose="020B0600070205080204" pitchFamily="34" charset="-128"/>
              </a:rPr>
              <a:t>Use an </a:t>
            </a:r>
            <a:r>
              <a:rPr lang="en-US" altLang="en-US" sz="1600" b="1" i="1" dirty="0">
                <a:latin typeface="Georgia" panose="02040502050405020303" pitchFamily="18" charset="0"/>
                <a:ea typeface="ＭＳ Ｐゴシック" panose="020B0600070205080204" pitchFamily="34" charset="-128"/>
              </a:rPr>
              <a:t>adjusted or alternative F-test </a:t>
            </a:r>
            <a:r>
              <a:rPr lang="en-US" altLang="en-US" sz="1600" i="1" dirty="0">
                <a:latin typeface="Georgia" panose="02040502050405020303" pitchFamily="18" charset="0"/>
                <a:ea typeface="ＭＳ Ｐゴシック" panose="020B0600070205080204" pitchFamily="34" charset="-128"/>
              </a:rPr>
              <a:t>(recommended)</a:t>
            </a:r>
          </a:p>
          <a:p>
            <a:pPr lvl="1">
              <a:lnSpc>
                <a:spcPct val="110000"/>
              </a:lnSpc>
            </a:pPr>
            <a:r>
              <a:rPr lang="en-US" altLang="en-US" sz="1600" i="1" dirty="0">
                <a:latin typeface="Georgia" panose="02040502050405020303" pitchFamily="18" charset="0"/>
                <a:ea typeface="ＭＳ Ｐゴシック" panose="020B0600070205080204" pitchFamily="34" charset="-128"/>
              </a:rPr>
              <a:t>Use </a:t>
            </a:r>
            <a:r>
              <a:rPr lang="en-US" altLang="en-US" sz="1600" b="1" i="1" dirty="0">
                <a:latin typeface="Georgia" panose="02040502050405020303" pitchFamily="18" charset="0"/>
                <a:ea typeface="ＭＳ Ｐゴシック" panose="020B0600070205080204" pitchFamily="34" charset="-128"/>
              </a:rPr>
              <a:t>trend analysis </a:t>
            </a:r>
            <a:r>
              <a:rPr lang="en-US" altLang="en-US" sz="1600" i="1" dirty="0">
                <a:latin typeface="Georgia" panose="02040502050405020303" pitchFamily="18" charset="0"/>
                <a:ea typeface="ＭＳ Ｐゴシック" panose="020B0600070205080204" pitchFamily="34" charset="-128"/>
              </a:rPr>
              <a:t>(recommended, if this is the goal)</a:t>
            </a:r>
          </a:p>
          <a:p>
            <a:pPr lvl="1">
              <a:lnSpc>
                <a:spcPct val="110000"/>
              </a:lnSpc>
            </a:pPr>
            <a:r>
              <a:rPr lang="en-US" altLang="en-US" sz="1600" i="1" dirty="0">
                <a:latin typeface="Georgia" panose="02040502050405020303" pitchFamily="18" charset="0"/>
                <a:ea typeface="ＭＳ Ｐゴシック" panose="020B0600070205080204" pitchFamily="34" charset="-128"/>
              </a:rPr>
              <a:t>Use a multivariate test (less recommended in most cases)</a:t>
            </a:r>
          </a:p>
          <a:p>
            <a:pPr lvl="1">
              <a:lnSpc>
                <a:spcPct val="11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maximum likelihood procedure </a:t>
            </a:r>
            <a:r>
              <a:rPr lang="en-US" altLang="en-US" sz="1600" i="1" dirty="0">
                <a:latin typeface="Georgia" panose="02040502050405020303" pitchFamily="18" charset="0"/>
                <a:ea typeface="ＭＳ Ｐゴシック" panose="020B0600070205080204" pitchFamily="34" charset="-128"/>
              </a:rPr>
              <a:t>(highly recommended)</a:t>
            </a:r>
          </a:p>
          <a:p>
            <a:pPr lvl="1">
              <a:lnSpc>
                <a:spcPct val="110000"/>
              </a:lnSpc>
            </a:pPr>
            <a:r>
              <a:rPr lang="en-US" altLang="en-US" sz="1600" i="1" dirty="0">
                <a:latin typeface="Georgia" panose="02040502050405020303" pitchFamily="18" charset="0"/>
                <a:ea typeface="ＭＳ Ｐゴシック" panose="020B0600070205080204" pitchFamily="34" charset="-128"/>
              </a:rPr>
              <a:t>Use a </a:t>
            </a:r>
            <a:r>
              <a:rPr lang="en-US" altLang="en-US" sz="1600" b="1" i="1" dirty="0">
                <a:latin typeface="Georgia" panose="02040502050405020303" pitchFamily="18" charset="0"/>
                <a:ea typeface="ＭＳ Ｐゴシック" panose="020B0600070205080204" pitchFamily="34" charset="-128"/>
              </a:rPr>
              <a:t>nonparametric test </a:t>
            </a:r>
            <a:r>
              <a:rPr lang="en-US" altLang="en-US" sz="1600" i="1" dirty="0">
                <a:latin typeface="Georgia" panose="02040502050405020303" pitchFamily="18" charset="0"/>
                <a:ea typeface="ＭＳ Ｐゴシック" panose="020B0600070205080204" pitchFamily="34" charset="-128"/>
              </a:rPr>
              <a:t>(recommended, as a last resort)</a:t>
            </a:r>
            <a:br>
              <a:rPr lang="en-US" altLang="en-US" sz="1600" i="1" dirty="0">
                <a:latin typeface="Georgia" panose="02040502050405020303" pitchFamily="18" charset="0"/>
                <a:ea typeface="ＭＳ Ｐゴシック" panose="020B0600070205080204" pitchFamily="34" charset="-128"/>
              </a:rPr>
            </a:br>
            <a:r>
              <a:rPr lang="en-US" altLang="en-US" sz="1600" i="1" dirty="0">
                <a:latin typeface="Georgia" panose="02040502050405020303" pitchFamily="18" charset="0"/>
                <a:ea typeface="ＭＳ Ｐゴシック" panose="020B0600070205080204" pitchFamily="34" charset="-128"/>
              </a:rPr>
              <a:t>Friedman test (1-way only)</a:t>
            </a:r>
          </a:p>
          <a:p>
            <a:pPr marL="548640" lvl="2" indent="0" eaLnBrk="1" hangingPunct="1">
              <a:lnSpc>
                <a:spcPct val="100000"/>
              </a:lnSpc>
              <a:buNone/>
            </a:pPr>
            <a:endParaRPr lang="en-US" altLang="en-US" i="1" dirty="0">
              <a:latin typeface="Georgia" panose="02040502050405020303" pitchFamily="18" charset="0"/>
              <a:ea typeface="ＭＳ Ｐゴシック" panose="020B0600070205080204" pitchFamily="34" charset="-128"/>
            </a:endParaRP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31E5B1-951F-4F05-83FE-F64A1C61A9AD}" type="slidenum">
              <a:rPr lang="en-US" altLang="en-US" sz="1400">
                <a:latin typeface="Georgia Regular" panose="02040502050405020303" pitchFamily="18" charset="0"/>
              </a:rPr>
              <a:pPr eaLnBrk="1" hangingPunct="1"/>
              <a:t>30</a:t>
            </a:fld>
            <a:endParaRPr lang="en-US" altLang="en-US" sz="1400" dirty="0">
              <a:latin typeface="Georgia Regular"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066800" y="304800"/>
            <a:ext cx="10058400" cy="658368"/>
          </a:xfrm>
        </p:spPr>
        <p:txBody>
          <a:bodyPr>
            <a:noAutofit/>
          </a:bodyPr>
          <a:lstStyle/>
          <a:p>
            <a:pPr algn="ctr" eaLnBrk="1" hangingPunct="1"/>
            <a:r>
              <a:rPr lang="en-US" altLang="en-US" sz="4200" b="1" dirty="0">
                <a:solidFill>
                  <a:schemeClr val="accent2"/>
                </a:solidFill>
                <a:latin typeface="Georgia" panose="02040502050405020303" pitchFamily="18" charset="0"/>
                <a:ea typeface="ＭＳ Ｐゴシック" panose="020B0600070205080204" pitchFamily="34" charset="-128"/>
              </a:rPr>
              <a:t>Alternatives</a:t>
            </a:r>
          </a:p>
        </p:txBody>
      </p:sp>
      <p:sp>
        <p:nvSpPr>
          <p:cNvPr id="69637" name="Rectangle 3"/>
          <p:cNvSpPr>
            <a:spLocks noGrp="1" noChangeArrowheads="1"/>
          </p:cNvSpPr>
          <p:nvPr>
            <p:ph idx="1"/>
          </p:nvPr>
        </p:nvSpPr>
        <p:spPr>
          <a:xfrm>
            <a:off x="1066800" y="1447800"/>
            <a:ext cx="10058400" cy="5029200"/>
          </a:xfrm>
        </p:spPr>
        <p:txBody>
          <a:bodyPr>
            <a:normAutofit/>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Standard univariate </a:t>
            </a:r>
            <a:r>
              <a:rPr lang="en-US" altLang="en-US" sz="2400" i="1" dirty="0">
                <a:latin typeface="Georgia" panose="02040502050405020303" pitchFamily="18" charset="0"/>
                <a:ea typeface="ＭＳ Ｐゴシック" panose="020B0600070205080204" pitchFamily="34" charset="-128"/>
              </a:rPr>
              <a:t>F</a:t>
            </a:r>
            <a:r>
              <a:rPr lang="en-US" altLang="en-US" sz="2400" dirty="0">
                <a:latin typeface="Georgia" panose="02040502050405020303" pitchFamily="18" charset="0"/>
                <a:ea typeface="ＭＳ Ｐゴシック" panose="020B0600070205080204" pitchFamily="34" charset="-128"/>
              </a:rPr>
              <a:t>-tests are not recommended when sphericity is violated</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 mentioned before, will be too liberal and inaccurate (increased risk for Type I error)</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400" b="1" u="sng" dirty="0">
                <a:solidFill>
                  <a:schemeClr val="accent2"/>
                </a:solidFill>
                <a:latin typeface="Georgia" panose="02040502050405020303" pitchFamily="18" charset="0"/>
                <a:ea typeface="ＭＳ Ｐゴシック" panose="020B0600070205080204" pitchFamily="34" charset="-128"/>
              </a:rPr>
              <a:t>Trend analysis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Sphericity assumption irrelevant</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Series of smaller pairwise comparisons across levels of the RM factor</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Preferred for questions regarding the shape of the pattern in the DV over time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3C7DE3-DFB0-4ECC-8FAD-D8D219D7A084}" type="slidenum">
              <a:rPr lang="en-US" altLang="en-US" sz="1400">
                <a:latin typeface="Georgia Regular" panose="02040502050405020303" pitchFamily="18" charset="0"/>
              </a:rPr>
              <a:pPr eaLnBrk="1" hangingPunct="1"/>
              <a:t>31</a:t>
            </a:fld>
            <a:endParaRPr lang="en-US" altLang="en-US" sz="1400" dirty="0">
              <a:latin typeface="Georgia Regular" panose="020405020504050203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idx="1"/>
          </p:nvPr>
        </p:nvSpPr>
        <p:spPr>
          <a:xfrm>
            <a:off x="228600" y="283146"/>
            <a:ext cx="11506200" cy="6172200"/>
          </a:xfrm>
        </p:spPr>
        <p:txBody>
          <a:bodyPr>
            <a:noAutofit/>
          </a:bodyPr>
          <a:lstStyle/>
          <a:p>
            <a:pPr marL="0" indent="0">
              <a:lnSpc>
                <a:spcPct val="8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Adjusted or alternative univariate </a:t>
            </a:r>
            <a:r>
              <a:rPr lang="en-US" altLang="en-US" sz="2800" b="1" i="1" u="sng" dirty="0">
                <a:solidFill>
                  <a:schemeClr val="accent2"/>
                </a:solidFill>
                <a:latin typeface="Georgia" panose="02040502050405020303" pitchFamily="18" charset="0"/>
                <a:ea typeface="ＭＳ Ｐゴシック" panose="020B0600070205080204" pitchFamily="34" charset="-128"/>
              </a:rPr>
              <a:t>F</a:t>
            </a:r>
            <a:r>
              <a:rPr lang="en-US" altLang="en-US" sz="2800" b="1" u="sng" dirty="0">
                <a:solidFill>
                  <a:schemeClr val="accent2"/>
                </a:solidFill>
                <a:latin typeface="Georgia" panose="02040502050405020303" pitchFamily="18" charset="0"/>
                <a:ea typeface="ＭＳ Ｐゴシック" panose="020B0600070205080204" pitchFamily="34" charset="-128"/>
              </a:rPr>
              <a:t>-tests</a:t>
            </a:r>
            <a:r>
              <a:rPr lang="en-US" altLang="en-US" sz="2800" b="1" dirty="0">
                <a:solidFill>
                  <a:schemeClr val="accent2"/>
                </a:solidFill>
                <a:latin typeface="Georgia" panose="02040502050405020303" pitchFamily="18" charset="0"/>
                <a:ea typeface="ＭＳ Ｐゴシック" panose="020B0600070205080204" pitchFamily="34" charset="-128"/>
              </a:rPr>
              <a:t> </a:t>
            </a:r>
            <a:r>
              <a:rPr lang="en-US" altLang="en-US" sz="1800" b="1" i="1"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Useful for </a:t>
            </a:r>
            <a:r>
              <a:rPr lang="en-US" altLang="en-US" sz="1800" b="1" i="1" dirty="0">
                <a:latin typeface="Georgia" panose="02040502050405020303" pitchFamily="18" charset="0"/>
                <a:ea typeface="ＭＳ Ｐゴシック" panose="020B0600070205080204" pitchFamily="34" charset="-128"/>
              </a:rPr>
              <a:t>“smaller” N)</a:t>
            </a:r>
          </a:p>
          <a:p>
            <a:pPr lvl="1">
              <a:lnSpc>
                <a:spcPct val="80000"/>
              </a:lnSpc>
            </a:pPr>
            <a:endParaRPr lang="en-US" altLang="en-US" sz="2000" b="1" i="1" dirty="0">
              <a:latin typeface="Georgia" panose="02040502050405020303" pitchFamily="18" charset="0"/>
              <a:ea typeface="ＭＳ Ｐゴシック" panose="020B0600070205080204" pitchFamily="34" charset="-128"/>
            </a:endParaRPr>
          </a:p>
          <a:p>
            <a:pPr lvl="1">
              <a:lnSpc>
                <a:spcPct val="80000"/>
              </a:lnSpc>
            </a:pPr>
            <a:r>
              <a:rPr lang="en-US" altLang="en-US" sz="2000" i="1" dirty="0">
                <a:latin typeface="Georgia" panose="02040502050405020303" pitchFamily="18" charset="0"/>
                <a:ea typeface="ＭＳ Ｐゴシック" panose="020B0600070205080204" pitchFamily="34" charset="-128"/>
              </a:rPr>
              <a:t>DEGREES OF FREEDOM </a:t>
            </a:r>
            <a:r>
              <a:rPr lang="en-US" altLang="en-US" sz="2000" dirty="0">
                <a:latin typeface="Georgia" panose="02040502050405020303" pitchFamily="18" charset="0"/>
                <a:ea typeface="ＭＳ Ｐゴシック" panose="020B0600070205080204" pitchFamily="34" charset="-128"/>
              </a:rPr>
              <a:t>(</a:t>
            </a:r>
            <a:r>
              <a:rPr lang="en-US" altLang="en-US" sz="2000" i="1" dirty="0">
                <a:latin typeface="Georgia" panose="02040502050405020303" pitchFamily="18" charset="0"/>
                <a:ea typeface="ＭＳ Ｐゴシック" panose="020B0600070205080204" pitchFamily="34" charset="-128"/>
              </a:rPr>
              <a:t>numerator and denominator</a:t>
            </a:r>
            <a:r>
              <a:rPr lang="en-US" altLang="en-US" sz="2000" dirty="0">
                <a:latin typeface="Georgia" panose="02040502050405020303" pitchFamily="18" charset="0"/>
                <a:ea typeface="ＭＳ Ｐゴシック" panose="020B0600070205080204" pitchFamily="34" charset="-128"/>
              </a:rPr>
              <a:t>) are REDUCED by multiplying by EPSILON </a:t>
            </a:r>
          </a:p>
          <a:p>
            <a:pPr lvl="2">
              <a:lnSpc>
                <a:spcPct val="80000"/>
              </a:lnSpc>
            </a:pPr>
            <a:r>
              <a:rPr lang="en-US" altLang="en-US" dirty="0">
                <a:latin typeface="Georgia" panose="02040502050405020303" pitchFamily="18" charset="0"/>
                <a:ea typeface="ＭＳ Ｐゴシック" panose="020B0600070205080204" pitchFamily="34" charset="-128"/>
              </a:rPr>
              <a:t>Epsilon = an adjustment factor describing the magnitude of the departure from sphericity</a:t>
            </a:r>
          </a:p>
          <a:p>
            <a:pPr lvl="2">
              <a:lnSpc>
                <a:spcPct val="80000"/>
              </a:lnSpc>
            </a:pPr>
            <a:r>
              <a:rPr lang="en-US" altLang="en-US" dirty="0">
                <a:latin typeface="Georgia" panose="02040502050405020303" pitchFamily="18" charset="0"/>
                <a:ea typeface="ＭＳ Ｐゴシック" panose="020B0600070205080204" pitchFamily="34" charset="-128"/>
              </a:rPr>
              <a:t>If sphericity assumption is perfectly met, epsilon = 1</a:t>
            </a:r>
          </a:p>
          <a:p>
            <a:pPr lvl="2">
              <a:lnSpc>
                <a:spcPct val="80000"/>
              </a:lnSpc>
            </a:pPr>
            <a:r>
              <a:rPr lang="en-US" altLang="en-US" dirty="0">
                <a:latin typeface="Georgia" panose="02040502050405020303" pitchFamily="18" charset="0"/>
                <a:ea typeface="ＭＳ Ｐゴシック" panose="020B0600070205080204" pitchFamily="34" charset="-128"/>
              </a:rPr>
              <a:t>Epsilon &lt; 1 indicates departure from sphericity</a:t>
            </a:r>
          </a:p>
          <a:p>
            <a:pPr lvl="3">
              <a:lnSpc>
                <a:spcPct val="80000"/>
              </a:lnSpc>
            </a:pPr>
            <a:r>
              <a:rPr lang="en-US" altLang="en-US" sz="2000" dirty="0">
                <a:latin typeface="Georgia" panose="02040502050405020303" pitchFamily="18" charset="0"/>
                <a:ea typeface="ＭＳ Ｐゴシック" panose="020B0600070205080204" pitchFamily="34" charset="-128"/>
              </a:rPr>
              <a:t>Lower-bound depends on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levels of RM factor</a:t>
            </a:r>
          </a:p>
          <a:p>
            <a:pPr lvl="4">
              <a:lnSpc>
                <a:spcPct val="80000"/>
              </a:lnSpc>
            </a:pPr>
            <a:r>
              <a:rPr lang="en-US" altLang="en-US" sz="2000" dirty="0">
                <a:latin typeface="Georgia" panose="02040502050405020303" pitchFamily="18" charset="0"/>
                <a:ea typeface="ＭＳ Ｐゴシック" panose="020B0600070205080204" pitchFamily="34" charset="-128"/>
              </a:rPr>
              <a:t>1 /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1), thus when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3, epsilon can be as small as .50</a:t>
            </a:r>
          </a:p>
          <a:p>
            <a:pPr lvl="4">
              <a:lnSpc>
                <a:spcPct val="80000"/>
              </a:lnSpc>
            </a:pPr>
            <a:endParaRPr lang="en-US" altLang="en-US" sz="2000" dirty="0">
              <a:latin typeface="Georgia" panose="02040502050405020303" pitchFamily="18" charset="0"/>
              <a:ea typeface="ＭＳ Ｐゴシック" panose="020B0600070205080204" pitchFamily="34" charset="-128"/>
            </a:endParaRPr>
          </a:p>
          <a:p>
            <a:pPr lvl="1">
              <a:lnSpc>
                <a:spcPct val="80000"/>
              </a:lnSpc>
            </a:pPr>
            <a:r>
              <a:rPr lang="en-US" altLang="en-US" sz="2000" dirty="0">
                <a:latin typeface="Georgia" panose="02040502050405020303" pitchFamily="18" charset="0"/>
                <a:ea typeface="ＭＳ Ｐゴシック" panose="020B0600070205080204" pitchFamily="34" charset="-128"/>
              </a:rPr>
              <a:t>MORE conservative </a:t>
            </a:r>
            <a:r>
              <a:rPr lang="en-US" altLang="en-US" sz="2000" i="1" dirty="0">
                <a:latin typeface="Georgia" panose="02040502050405020303" pitchFamily="18" charset="0"/>
                <a:ea typeface="ＭＳ Ｐゴシック" panose="020B0600070205080204" pitchFamily="34" charset="-128"/>
              </a:rPr>
              <a:t>F</a:t>
            </a:r>
            <a:r>
              <a:rPr lang="en-US" altLang="en-US" sz="2000" dirty="0">
                <a:latin typeface="Georgia" panose="02040502050405020303" pitchFamily="18" charset="0"/>
                <a:ea typeface="ＭＳ Ｐゴシック" panose="020B0600070205080204" pitchFamily="34" charset="-128"/>
              </a:rPr>
              <a:t>-critical value</a:t>
            </a:r>
          </a:p>
          <a:p>
            <a:pPr lvl="2">
              <a:lnSpc>
                <a:spcPct val="80000"/>
              </a:lnSpc>
            </a:pPr>
            <a:r>
              <a:rPr lang="en-US" altLang="en-US" i="1" dirty="0" err="1">
                <a:latin typeface="Georgia" panose="02040502050405020303" pitchFamily="18" charset="0"/>
                <a:ea typeface="ＭＳ Ｐゴシック" panose="020B0600070205080204" pitchFamily="34" charset="-128"/>
              </a:rPr>
              <a:t>df</a:t>
            </a:r>
            <a:r>
              <a:rPr lang="en-US" altLang="en-US" dirty="0">
                <a:latin typeface="Georgia" panose="02040502050405020303" pitchFamily="18" charset="0"/>
                <a:ea typeface="ＭＳ Ｐゴシック" panose="020B0600070205080204" pitchFamily="34" charset="-128"/>
              </a:rPr>
              <a:t> correction approaches have been </a:t>
            </a:r>
            <a:r>
              <a:rPr lang="en-US" altLang="en-US" b="1" dirty="0">
                <a:latin typeface="Georgia" panose="02040502050405020303" pitchFamily="18" charset="0"/>
                <a:ea typeface="ＭＳ Ｐゴシック" panose="020B0600070205080204" pitchFamily="34" charset="-128"/>
              </a:rPr>
              <a:t>criticized as too conservative</a:t>
            </a:r>
            <a:r>
              <a:rPr lang="en-US" altLang="en-US" dirty="0">
                <a:latin typeface="Georgia" panose="02040502050405020303" pitchFamily="18" charset="0"/>
                <a:ea typeface="ＭＳ Ｐゴシック" panose="020B0600070205080204" pitchFamily="34" charset="-128"/>
              </a:rPr>
              <a:t>, </a:t>
            </a:r>
          </a:p>
          <a:p>
            <a:pPr lvl="2">
              <a:lnSpc>
                <a:spcPct val="80000"/>
              </a:lnSpc>
            </a:pPr>
            <a:r>
              <a:rPr lang="en-US" altLang="en-US" dirty="0">
                <a:latin typeface="Georgia" panose="02040502050405020303" pitchFamily="18" charset="0"/>
                <a:ea typeface="ＭＳ Ｐゴシック" panose="020B0600070205080204" pitchFamily="34" charset="-128"/>
              </a:rPr>
              <a:t>increasing risk of Type II error, as they assume maximal heterogeneity among cells</a:t>
            </a:r>
          </a:p>
          <a:p>
            <a:pPr lvl="2">
              <a:lnSpc>
                <a:spcPct val="8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Several approaches (most-to-least conservative)</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Lower-bound: Uses the lower bound estimate of epsilon in the </a:t>
            </a:r>
            <a:r>
              <a:rPr lang="en-US" altLang="en-US" i="1" dirty="0" err="1">
                <a:latin typeface="Georgia" panose="02040502050405020303" pitchFamily="18" charset="0"/>
                <a:ea typeface="ＭＳ Ｐゴシック" panose="020B0600070205080204" pitchFamily="34" charset="-128"/>
              </a:rPr>
              <a:t>df</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correction</a:t>
            </a:r>
          </a:p>
          <a:p>
            <a:pPr lvl="2" eaLnBrk="1" hangingPunct="1">
              <a:lnSpc>
                <a:spcPct val="90000"/>
              </a:lnSpc>
            </a:pPr>
            <a:r>
              <a:rPr lang="en-US" altLang="en-US" b="1" dirty="0">
                <a:latin typeface="Georgia" panose="02040502050405020303" pitchFamily="18" charset="0"/>
                <a:ea typeface="ＭＳ Ｐゴシック" panose="020B0600070205080204" pitchFamily="34" charset="-128"/>
              </a:rPr>
              <a:t>Greenhouse-</a:t>
            </a:r>
            <a:r>
              <a:rPr lang="en-US" altLang="en-US" b="1" dirty="0" err="1">
                <a:latin typeface="Georgia" panose="02040502050405020303" pitchFamily="18" charset="0"/>
                <a:ea typeface="ＭＳ Ｐゴシック" panose="020B0600070205080204" pitchFamily="34" charset="-128"/>
              </a:rPr>
              <a:t>Geisser</a:t>
            </a:r>
            <a:r>
              <a:rPr lang="en-US" altLang="en-US" b="1" dirty="0">
                <a:latin typeface="Georgia" panose="02040502050405020303" pitchFamily="18" charset="0"/>
                <a:ea typeface="ＭＳ Ｐゴシック" panose="020B0600070205080204" pitchFamily="34" charset="-128"/>
              </a:rPr>
              <a:t>:</a:t>
            </a:r>
            <a:r>
              <a:rPr lang="en-US" altLang="en-US" dirty="0">
                <a:latin typeface="Georgia" panose="02040502050405020303" pitchFamily="18" charset="0"/>
                <a:ea typeface="ＭＳ Ｐゴシック" panose="020B0600070205080204" pitchFamily="34" charset="-128"/>
              </a:rPr>
              <a:t> </a:t>
            </a:r>
            <a:r>
              <a:rPr lang="en-US" altLang="en-US" b="1" dirty="0">
                <a:latin typeface="Georgia" panose="02040502050405020303" pitchFamily="18" charset="0"/>
                <a:ea typeface="ＭＳ Ｐゴシック" panose="020B0600070205080204" pitchFamily="34" charset="-128"/>
              </a:rPr>
              <a:t>Considered conservative and tends to underestimate epsilon when epsilon is close to 1 (danger for over-correction)</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Huynh-</a:t>
            </a:r>
            <a:r>
              <a:rPr lang="en-US" altLang="en-US" dirty="0" err="1">
                <a:latin typeface="Georgia" panose="02040502050405020303" pitchFamily="18" charset="0"/>
                <a:ea typeface="ＭＳ Ｐゴシック" panose="020B0600070205080204" pitchFamily="34" charset="-128"/>
              </a:rPr>
              <a:t>Feldt</a:t>
            </a:r>
            <a:r>
              <a:rPr lang="en-US" altLang="en-US" dirty="0">
                <a:latin typeface="Georgia" panose="02040502050405020303" pitchFamily="18" charset="0"/>
                <a:ea typeface="ＭＳ Ｐゴシック" panose="020B0600070205080204" pitchFamily="34" charset="-128"/>
              </a:rPr>
              <a:t>: Considered less conservative when true value of epsilon is </a:t>
            </a:r>
            <a:r>
              <a:rPr lang="en-US" altLang="en-US" dirty="0">
                <a:latin typeface="Georgia" panose="02040502050405020303" pitchFamily="18" charset="0"/>
                <a:ea typeface="ＭＳ Ｐゴシック" panose="020B0600070205080204" pitchFamily="34" charset="-128"/>
                <a:cs typeface="Arial" panose="020B0604020202020204" pitchFamily="34" charset="0"/>
              </a:rPr>
              <a:t>≥ .75; but also overestimates sphericity</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29F10F-BF81-44C3-8677-56E1CD64150A}" type="slidenum">
              <a:rPr lang="en-US" altLang="en-US" sz="1400">
                <a:latin typeface="Georgia Regular" panose="02040502050405020303" pitchFamily="18" charset="0"/>
              </a:rPr>
              <a:pPr eaLnBrk="1" hangingPunct="1"/>
              <a:t>32</a:t>
            </a:fld>
            <a:endParaRPr lang="en-US" altLang="en-US" sz="1400" dirty="0">
              <a:latin typeface="Georgia Regular" panose="0204050205040502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idx="1"/>
          </p:nvPr>
        </p:nvSpPr>
        <p:spPr>
          <a:xfrm>
            <a:off x="533400" y="228600"/>
            <a:ext cx="11277600" cy="6324600"/>
          </a:xfrm>
        </p:spPr>
        <p:txBody>
          <a:bodyPr>
            <a:normAutofit fontScale="92500" lnSpcReduction="10000"/>
          </a:bodyPr>
          <a:lstStyle/>
          <a:p>
            <a:pPr marL="0" indent="0" eaLnBrk="1" hangingPunct="1">
              <a:lnSpc>
                <a:spcPct val="90000"/>
              </a:lnSpc>
              <a:buNone/>
            </a:pPr>
            <a:r>
              <a:rPr lang="en-US" altLang="en-US" sz="3000" b="1" u="sng" dirty="0">
                <a:solidFill>
                  <a:schemeClr val="accent2"/>
                </a:solidFill>
                <a:latin typeface="Georgia" panose="02040502050405020303" pitchFamily="18" charset="0"/>
                <a:ea typeface="ＭＳ Ｐゴシック" panose="020B0600070205080204" pitchFamily="34" charset="-128"/>
              </a:rPr>
              <a:t>Multivariate </a:t>
            </a:r>
            <a:r>
              <a:rPr lang="en-US" altLang="en-US" sz="3000" b="1" i="1" u="sng" dirty="0">
                <a:solidFill>
                  <a:schemeClr val="accent2"/>
                </a:solidFill>
                <a:latin typeface="Georgia" panose="02040502050405020303" pitchFamily="18" charset="0"/>
                <a:ea typeface="ＭＳ Ｐゴシック" panose="020B0600070205080204" pitchFamily="34" charset="-128"/>
              </a:rPr>
              <a:t>F</a:t>
            </a:r>
            <a:r>
              <a:rPr lang="en-US" altLang="en-US" sz="3000" b="1" u="sng" dirty="0">
                <a:solidFill>
                  <a:schemeClr val="accent2"/>
                </a:solidFill>
                <a:latin typeface="Georgia" panose="02040502050405020303" pitchFamily="18" charset="0"/>
                <a:ea typeface="ＭＳ Ｐゴシック" panose="020B0600070205080204" pitchFamily="34" charset="-128"/>
              </a:rPr>
              <a:t>-tests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DV is treated as a set of variables, ignores (does not assume) sphericity; </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Assumes general covariance structure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Cost: Less powerful than RM ANOVA and should be avoided UNLESS…</a:t>
            </a:r>
          </a:p>
          <a:p>
            <a:pPr lvl="2" eaLnBrk="1" hangingPunct="1">
              <a:lnSpc>
                <a:spcPct val="90000"/>
              </a:lnSpc>
            </a:pP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low (&lt; 5)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(15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(or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high (5 to 8)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(30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 epsilon is low (&lt; .70), and correlations among levels of RM factor </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are high</a:t>
            </a: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Computed on differences among means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Most often used in context of </a:t>
            </a:r>
            <a:r>
              <a:rPr lang="en-US" altLang="en-US" sz="2000" b="1" dirty="0">
                <a:latin typeface="Georgia" panose="02040502050405020303" pitchFamily="18" charset="0"/>
                <a:ea typeface="ＭＳ Ｐゴシック" panose="020B0600070205080204" pitchFamily="34" charset="-128"/>
              </a:rPr>
              <a:t>non-experimental research</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Different forms exist:</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Pillai’s trace,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rPr>
              <a:t>Wilk’s </a:t>
            </a:r>
            <a:r>
              <a:rPr lang="el-GR" altLang="en-US" sz="18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800" dirty="0">
                <a:latin typeface="Georgia" panose="02040502050405020303" pitchFamily="18" charset="0"/>
                <a:ea typeface="ＭＳ Ｐゴシック" panose="020B0600070205080204" pitchFamily="34" charset="-128"/>
              </a:rPr>
              <a:t>, </a:t>
            </a:r>
            <a:r>
              <a:rPr lang="en-US" altLang="en-US" sz="1800" dirty="0" err="1">
                <a:latin typeface="Georgia" panose="02040502050405020303" pitchFamily="18" charset="0"/>
                <a:ea typeface="ＭＳ Ｐゴシック" panose="020B0600070205080204" pitchFamily="34" charset="-128"/>
              </a:rPr>
              <a:t>Hotelling’s</a:t>
            </a:r>
            <a:r>
              <a:rPr lang="en-US" altLang="en-US" sz="1800" dirty="0">
                <a:latin typeface="Georgia" panose="02040502050405020303" pitchFamily="18" charset="0"/>
                <a:ea typeface="ＭＳ Ｐゴシック" panose="020B0600070205080204" pitchFamily="34" charset="-128"/>
              </a:rPr>
              <a:t> trace, Roy’s largest root</a:t>
            </a:r>
          </a:p>
          <a:p>
            <a:pPr lvl="3" eaLnBrk="1" hangingPunct="1">
              <a:lnSpc>
                <a:spcPct val="90000"/>
              </a:lnSpc>
            </a:pPr>
            <a:r>
              <a:rPr lang="en-US" altLang="en-US"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dirty="0">
                <a:latin typeface="Georgia" panose="02040502050405020303" pitchFamily="18" charset="0"/>
                <a:ea typeface="ＭＳ Ｐゴシック" panose="020B0600070205080204" pitchFamily="34" charset="-128"/>
              </a:rPr>
              <a:t>Preferred and most commonly used</a:t>
            </a:r>
            <a:endParaRPr lang="en-US" altLang="en-US" dirty="0">
              <a:latin typeface="Georgia" panose="02040502050405020303" pitchFamily="18" charset="0"/>
              <a:ea typeface="ＭＳ Ｐゴシック" panose="020B0600070205080204" pitchFamily="34" charset="-128"/>
              <a:cs typeface="Arial" panose="020B0604020202020204" pitchFamily="34" charset="0"/>
            </a:endParaRPr>
          </a:p>
          <a:p>
            <a:pPr lvl="3" eaLnBrk="1" hangingPunct="1">
              <a:lnSpc>
                <a:spcPct val="90000"/>
              </a:lnSpc>
            </a:pPr>
            <a:r>
              <a:rPr lang="en-US" altLang="en-US" dirty="0">
                <a:latin typeface="Georgia" panose="02040502050405020303" pitchFamily="18" charset="0"/>
                <a:ea typeface="ＭＳ Ｐゴシック" panose="020B0600070205080204" pitchFamily="34" charset="-128"/>
              </a:rPr>
              <a:t>All yield same result for 1-Way RM ANOVA</a:t>
            </a: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a:lnSpc>
                <a:spcPct val="80000"/>
              </a:lnSpc>
            </a:pPr>
            <a:r>
              <a:rPr lang="en-US" altLang="en-US" sz="1900" b="1" dirty="0">
                <a:latin typeface="Georgia" panose="02040502050405020303" pitchFamily="18" charset="0"/>
                <a:ea typeface="ＭＳ Ｐゴシック" panose="020B0600070205080204" pitchFamily="34" charset="-128"/>
              </a:rPr>
              <a:t>Additional assumptions </a:t>
            </a:r>
            <a:r>
              <a:rPr lang="en-US" altLang="en-US" sz="1900" dirty="0">
                <a:latin typeface="Georgia" panose="02040502050405020303" pitchFamily="18" charset="0"/>
                <a:ea typeface="ＭＳ Ｐゴシック" panose="020B0600070205080204" pitchFamily="34" charset="-128"/>
              </a:rPr>
              <a:t>for multivariate </a:t>
            </a:r>
            <a:r>
              <a:rPr lang="en-US" altLang="en-US" sz="1900" i="1" dirty="0">
                <a:latin typeface="Georgia" panose="02040502050405020303" pitchFamily="18" charset="0"/>
                <a:ea typeface="ＭＳ Ｐゴシック" panose="020B0600070205080204" pitchFamily="34" charset="-128"/>
              </a:rPr>
              <a:t>F</a:t>
            </a:r>
            <a:r>
              <a:rPr lang="en-US" altLang="en-US" sz="1900" dirty="0">
                <a:latin typeface="Georgia" panose="02040502050405020303" pitchFamily="18" charset="0"/>
                <a:ea typeface="ＭＳ Ｐゴシック" panose="020B0600070205080204" pitchFamily="34" charset="-128"/>
              </a:rPr>
              <a:t>-tests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are </a:t>
            </a:r>
            <a:r>
              <a:rPr lang="en-US" altLang="en-US" sz="1900" dirty="0" err="1">
                <a:latin typeface="Georgia" panose="02040502050405020303" pitchFamily="18" charset="0"/>
                <a:ea typeface="ＭＳ Ｐゴシック" panose="020B0600070205080204" pitchFamily="34" charset="-128"/>
              </a:rPr>
              <a:t>multivariately</a:t>
            </a:r>
            <a:r>
              <a:rPr lang="en-US" altLang="en-US" sz="1900" dirty="0">
                <a:latin typeface="Georgia" panose="02040502050405020303" pitchFamily="18" charset="0"/>
                <a:ea typeface="ＭＳ Ｐゴシック" panose="020B0600070205080204" pitchFamily="34" charset="-128"/>
              </a:rPr>
              <a:t> normally distributed in population</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 at every combination of the values of other factors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from any one participant are independent from those of any other participant</a:t>
            </a:r>
          </a:p>
          <a:p>
            <a:pPr lvl="4">
              <a:lnSpc>
                <a:spcPct val="80000"/>
              </a:lnSpc>
            </a:pPr>
            <a:endParaRPr lang="en-US" altLang="en-US" sz="1900" dirty="0">
              <a:latin typeface="Georgia" panose="02040502050405020303" pitchFamily="18" charset="0"/>
              <a:ea typeface="ＭＳ Ｐゴシック" panose="020B0600070205080204" pitchFamily="34" charset="-128"/>
            </a:endParaRPr>
          </a:p>
          <a:p>
            <a:pPr>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Use 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for main effect or interaction when using multivariate F-tests</a:t>
            </a:r>
          </a:p>
          <a:p>
            <a:pPr lvl="1">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 1 – Wilk’s Lambda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a:t>
            </a:r>
            <a:endParaRPr lang="en-US" altLang="en-US" sz="1900" dirty="0">
              <a:latin typeface="Georgia" panose="02040502050405020303" pitchFamily="18" charset="0"/>
              <a:ea typeface="ＭＳ Ｐゴシック" panose="020B0600070205080204" pitchFamily="34" charset="-128"/>
            </a:endParaRP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1701FA-24F0-4459-980D-330FE1542F87}" type="slidenum">
              <a:rPr lang="en-US" altLang="en-US" sz="1400">
                <a:latin typeface="Georgia Regular" panose="02040502050405020303" pitchFamily="18" charset="0"/>
              </a:rPr>
              <a:pPr eaLnBrk="1" hangingPunct="1"/>
              <a:t>33</a:t>
            </a:fld>
            <a:endParaRPr lang="en-US" altLang="en-US" sz="1400" dirty="0">
              <a:latin typeface="Georgia Regular"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idx="1"/>
          </p:nvPr>
        </p:nvSpPr>
        <p:spPr>
          <a:xfrm>
            <a:off x="381000" y="524891"/>
            <a:ext cx="11506200" cy="2446909"/>
          </a:xfrm>
        </p:spPr>
        <p:txBody>
          <a:bodyPr>
            <a:normAutofit fontScale="92500"/>
          </a:bodyPr>
          <a:lstStyle/>
          <a:p>
            <a:pPr marL="0" indent="0" eaLnBrk="1" hangingPunct="1">
              <a:lnSpc>
                <a:spcPct val="9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Maximum likelihood procedures </a:t>
            </a:r>
          </a:p>
          <a:p>
            <a:pPr eaLnBrk="1" hangingPunct="1">
              <a:lnSpc>
                <a:spcPct val="90000"/>
              </a:lnSpc>
            </a:pPr>
            <a:r>
              <a:rPr lang="en-US" altLang="en-US" dirty="0">
                <a:latin typeface="Georgia" panose="02040502050405020303" pitchFamily="18" charset="0"/>
                <a:ea typeface="ＭＳ Ｐゴシック" panose="020B0600070205080204" pitchFamily="34" charset="-128"/>
              </a:rPr>
              <a:t>Mixed-effects, multilevel, or hierarchical linear models </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Wave of the (present and) future</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Structure of </a:t>
            </a:r>
            <a:r>
              <a:rPr lang="en-US" altLang="en-US" b="1" dirty="0">
                <a:latin typeface="Georgia" panose="02040502050405020303" pitchFamily="18" charset="0"/>
                <a:ea typeface="ＭＳ Ｐゴシック" panose="020B0600070205080204" pitchFamily="34" charset="-128"/>
              </a:rPr>
              <a:t>variance-covariance matrix </a:t>
            </a:r>
            <a:r>
              <a:rPr lang="en-US" altLang="en-US" dirty="0">
                <a:latin typeface="Georgia" panose="02040502050405020303" pitchFamily="18" charset="0"/>
                <a:ea typeface="ＭＳ Ｐゴシック" panose="020B0600070205080204" pitchFamily="34" charset="-128"/>
              </a:rPr>
              <a:t>is modeled explicitly</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not assumed to follow compound symmetry (can be tested empirically)</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Autoregressive, exchangeable, or unstructured correlational structures are but a few examples</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85E943-FD60-47B0-BD9C-7C711FA8A251}" type="slidenum">
              <a:rPr lang="en-US" altLang="en-US" sz="1400">
                <a:latin typeface="Georgia Regular" panose="02040502050405020303" pitchFamily="18" charset="0"/>
              </a:rPr>
              <a:pPr eaLnBrk="1" hangingPunct="1"/>
              <a:t>34</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990600" y="3505200"/>
            <a:ext cx="10210800" cy="2743200"/>
          </a:xfrm>
          <a:prstGeom prst="rect">
            <a:avLst/>
          </a:prstGeom>
          <a:solidFill>
            <a:schemeClr val="accent5">
              <a:lumMod val="20000"/>
              <a:lumOff val="80000"/>
            </a:schemeClr>
          </a:solidFill>
          <a:ln>
            <a:solidFill>
              <a:schemeClr val="accent5">
                <a:lumMod val="75000"/>
              </a:schemeClr>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Effect of N on results of the </a:t>
            </a:r>
            <a:r>
              <a:rPr lang="en-US" altLang="en-US" sz="2800" u="sng" dirty="0" err="1">
                <a:solidFill>
                  <a:schemeClr val="accent5">
                    <a:lumMod val="50000"/>
                  </a:schemeClr>
                </a:solidFill>
                <a:latin typeface="Georgia Regular" panose="02040502050405020303" pitchFamily="18" charset="0"/>
                <a:ea typeface="ＭＳ Ｐゴシック" panose="020B0600070205080204" pitchFamily="34" charset="-128"/>
              </a:rPr>
              <a:t>Mauchly</a:t>
            </a: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 test of sphericity</a:t>
            </a:r>
          </a:p>
          <a:p>
            <a:pPr lvl="1"/>
            <a:r>
              <a:rPr lang="en-US" altLang="en-US" dirty="0">
                <a:latin typeface="Georgia Regular" panose="02040502050405020303" pitchFamily="18" charset="0"/>
                <a:ea typeface="ＭＳ Ｐゴシック" panose="020B0600070205080204" pitchFamily="34" charset="-128"/>
              </a:rPr>
              <a:t>Could have large N,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apply corrections, which are only minimal and unlikely to affect outcome of results</a:t>
            </a:r>
          </a:p>
          <a:p>
            <a:pPr lvl="1"/>
            <a:r>
              <a:rPr lang="en-US" altLang="en-US" dirty="0">
                <a:latin typeface="Georgia Regular" panose="02040502050405020303" pitchFamily="18" charset="0"/>
                <a:ea typeface="ＭＳ Ｐゴシック" panose="020B0600070205080204" pitchFamily="34" charset="-128"/>
              </a:rPr>
              <a:t>Could have small N, fail to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not apply corrections and obtain spurious results</a:t>
            </a:r>
          </a:p>
          <a:p>
            <a:pPr lvl="1"/>
            <a:r>
              <a:rPr lang="en-US" altLang="en-US" dirty="0">
                <a:latin typeface="Georgia Regular" panose="02040502050405020303" pitchFamily="18" charset="0"/>
                <a:ea typeface="ＭＳ Ｐゴシック" panose="020B0600070205080204" pitchFamily="34" charset="-128"/>
              </a:rPr>
              <a:t>If epsilon is near 1, a correction is probably </a:t>
            </a:r>
            <a:r>
              <a:rPr lang="en-US" altLang="en-US" u="sng" dirty="0">
                <a:latin typeface="Georgia Regular" panose="02040502050405020303" pitchFamily="18" charset="0"/>
                <a:ea typeface="ＭＳ Ｐゴシック" panose="020B0600070205080204" pitchFamily="34" charset="-128"/>
              </a:rPr>
              <a:t>not</a:t>
            </a:r>
            <a:r>
              <a:rPr lang="en-US" altLang="en-US" dirty="0">
                <a:latin typeface="Georgia Regular" panose="02040502050405020303" pitchFamily="18" charset="0"/>
                <a:ea typeface="ＭＳ Ｐゴシック" panose="020B0600070205080204" pitchFamily="34" charset="-128"/>
              </a:rPr>
              <a:t> necessary; however, if epsilon is near the lower bound, a correction is likely necessary</a:t>
            </a:r>
          </a:p>
          <a:p>
            <a:pPr lvl="2"/>
            <a:r>
              <a:rPr lang="en-US" altLang="en-US" sz="1800" dirty="0">
                <a:latin typeface="Georgia Regular" panose="02040502050405020303" pitchFamily="18" charset="0"/>
                <a:ea typeface="ＭＳ Ｐゴシック" panose="020B0600070205080204" pitchFamily="34" charset="-128"/>
                <a:cs typeface="Arial" panose="020B0604020202020204" pitchFamily="34" charset="0"/>
              </a:rPr>
              <a:t>Could run both RM ANOVA (with corrections for sphericity) and Multivariate analyses and r</a:t>
            </a:r>
            <a:r>
              <a:rPr lang="en-US" altLang="en-US" sz="1800" dirty="0">
                <a:latin typeface="Georgia Regular" panose="02040502050405020303" pitchFamily="18" charset="0"/>
                <a:ea typeface="ＭＳ Ｐゴシック" panose="020B0600070205080204" pitchFamily="34" charset="-128"/>
              </a:rPr>
              <a:t>eport analysis that is statistically significant as that analysis has the greater power given the circumstances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2"/>
          <p:cNvSpPr>
            <a:spLocks noGrp="1" noChangeArrowheads="1"/>
          </p:cNvSpPr>
          <p:nvPr>
            <p:ph type="title"/>
          </p:nvPr>
        </p:nvSpPr>
        <p:spPr>
          <a:xfrm>
            <a:off x="914400" y="34317"/>
            <a:ext cx="10058400" cy="810768"/>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p>
        </p:txBody>
      </p:sp>
      <p:graphicFrame>
        <p:nvGraphicFramePr>
          <p:cNvPr id="79874" name="Object 2"/>
          <p:cNvGraphicFramePr>
            <a:graphicFrameLocks noGrp="1" noChangeAspect="1"/>
          </p:cNvGraphicFramePr>
          <p:nvPr>
            <p:ph idx="1"/>
            <p:extLst>
              <p:ext uri="{D42A27DB-BD31-4B8C-83A1-F6EECF244321}">
                <p14:modId xmlns:p14="http://schemas.microsoft.com/office/powerpoint/2010/main" val="833259793"/>
              </p:ext>
            </p:extLst>
          </p:nvPr>
        </p:nvGraphicFramePr>
        <p:xfrm>
          <a:off x="4114800" y="2057400"/>
          <a:ext cx="4403725" cy="1160463"/>
        </p:xfrm>
        <a:graphic>
          <a:graphicData uri="http://schemas.openxmlformats.org/presentationml/2006/ole">
            <mc:AlternateContent xmlns:mc="http://schemas.openxmlformats.org/markup-compatibility/2006">
              <mc:Choice xmlns:v="urn:schemas-microsoft-com:vml" Requires="v">
                <p:oleObj spid="_x0000_s79978" name="Equation" r:id="rId3" imgW="1638000" imgH="431640" progId="Equation.DSMT4">
                  <p:embed/>
                </p:oleObj>
              </mc:Choice>
              <mc:Fallback>
                <p:oleObj name="Equation" r:id="rId3" imgW="16380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057400"/>
                        <a:ext cx="4403725" cy="1160463"/>
                      </a:xfrm>
                      <a:prstGeom prst="rect">
                        <a:avLst/>
                      </a:prstGeom>
                      <a:solidFill>
                        <a:schemeClr val="accent4">
                          <a:lumMod val="20000"/>
                          <a:lumOff val="80000"/>
                        </a:schemeClr>
                      </a:solidFill>
                      <a:ln>
                        <a:noFill/>
                      </a:ln>
                      <a:effectLst/>
                      <a:extLst/>
                    </p:spPr>
                  </p:pic>
                </p:oleObj>
              </mc:Fallback>
            </mc:AlternateContent>
          </a:graphicData>
        </a:graphic>
      </p:graphicFrame>
      <p:sp>
        <p:nvSpPr>
          <p:cNvPr id="798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7C6808-B28B-4CDD-ABAF-53F8C30DFDEC}" type="slidenum">
              <a:rPr lang="en-US" altLang="en-US" sz="1400">
                <a:latin typeface="Georgia Regular" panose="02040502050405020303" pitchFamily="18" charset="0"/>
              </a:rPr>
              <a:pPr eaLnBrk="1" hangingPunct="1"/>
              <a:t>35</a:t>
            </a:fld>
            <a:endParaRPr lang="en-US" altLang="en-US" sz="1400" dirty="0">
              <a:latin typeface="Georgia Regular" panose="02040502050405020303" pitchFamily="18" charset="0"/>
            </a:endParaRPr>
          </a:p>
        </p:txBody>
      </p:sp>
      <p:sp>
        <p:nvSpPr>
          <p:cNvPr id="79879" name="Rectangle 3"/>
          <p:cNvSpPr>
            <a:spLocks noGrp="1" noChangeArrowheads="1"/>
          </p:cNvSpPr>
          <p:nvPr>
            <p:ph type="body" idx="4294967295"/>
          </p:nvPr>
        </p:nvSpPr>
        <p:spPr>
          <a:xfrm>
            <a:off x="990600" y="1120775"/>
            <a:ext cx="10363200" cy="5334000"/>
          </a:xfrm>
        </p:spPr>
        <p:txBody>
          <a:bodyPr>
            <a:normAutofit/>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(additivity met) (Keppel &amp; </a:t>
            </a:r>
            <a:r>
              <a:rPr lang="en-US" altLang="en-US" sz="2400" dirty="0" err="1">
                <a:latin typeface="Georgia" panose="02040502050405020303" pitchFamily="18" charset="0"/>
                <a:ea typeface="ＭＳ Ｐゴシック" panose="020B0600070205080204" pitchFamily="34" charset="-128"/>
              </a:rPr>
              <a:t>Wickens</a:t>
            </a:r>
            <a:r>
              <a:rPr lang="en-US" altLang="en-US" sz="2400" dirty="0">
                <a:latin typeface="Georgia" panose="02040502050405020303" pitchFamily="18" charset="0"/>
                <a:ea typeface="ＭＳ Ｐゴシック" panose="020B0600070205080204" pitchFamily="34" charset="-128"/>
              </a:rPr>
              <a:t>, 2004)</a:t>
            </a: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(non-additivity) (Myers &amp; Well, 1991)</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Conservative or ‘lower bound’ estimate </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buFontTx/>
              <a:buNone/>
            </a:pPr>
            <a:r>
              <a:rPr lang="en-US" altLang="en-US" sz="2000" dirty="0">
                <a:latin typeface="Georgia" panose="02040502050405020303" pitchFamily="18" charset="0"/>
                <a:ea typeface="ＭＳ Ｐゴシック" panose="020B0600070205080204" pitchFamily="34" charset="-128"/>
              </a:rPr>
              <a:t> </a:t>
            </a:r>
          </a:p>
        </p:txBody>
      </p:sp>
      <p:graphicFrame>
        <p:nvGraphicFramePr>
          <p:cNvPr id="79875" name="Object 3"/>
          <p:cNvGraphicFramePr>
            <a:graphicFrameLocks noGrp="1" noChangeAspect="1"/>
          </p:cNvGraphicFramePr>
          <p:nvPr>
            <p:ph sz="half" idx="4294967295"/>
            <p:extLst>
              <p:ext uri="{D42A27DB-BD31-4B8C-83A1-F6EECF244321}">
                <p14:modId xmlns:p14="http://schemas.microsoft.com/office/powerpoint/2010/main" val="775485778"/>
              </p:ext>
            </p:extLst>
          </p:nvPr>
        </p:nvGraphicFramePr>
        <p:xfrm>
          <a:off x="3396455" y="4914900"/>
          <a:ext cx="5840413" cy="1174750"/>
        </p:xfrm>
        <a:graphic>
          <a:graphicData uri="http://schemas.openxmlformats.org/presentationml/2006/ole">
            <mc:AlternateContent xmlns:mc="http://schemas.openxmlformats.org/markup-compatibility/2006">
              <mc:Choice xmlns:v="urn:schemas-microsoft-com:vml" Requires="v">
                <p:oleObj spid="_x0000_s79979" name="Equation" r:id="rId5" imgW="2209680" imgH="444240" progId="Equation.DSMT4">
                  <p:embed/>
                </p:oleObj>
              </mc:Choice>
              <mc:Fallback>
                <p:oleObj name="Equation" r:id="rId5" imgW="220968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6455" y="4914900"/>
                        <a:ext cx="5840413" cy="1174750"/>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2"/>
          <p:cNvSpPr>
            <a:spLocks noGrp="1" noChangeArrowheads="1"/>
          </p:cNvSpPr>
          <p:nvPr>
            <p:ph type="title"/>
          </p:nvPr>
        </p:nvSpPr>
        <p:spPr>
          <a:xfrm>
            <a:off x="1656718" y="155614"/>
            <a:ext cx="9392281" cy="756793"/>
          </a:xfrm>
        </p:spPr>
        <p:txBody>
          <a:bodyPr>
            <a:normAutofit/>
          </a:bodyPr>
          <a:lstStyle/>
          <a:p>
            <a:pPr algn="ctr" eaLnBrk="1" hangingPunct="1"/>
            <a:r>
              <a:rPr lang="en-US" altLang="en-US" sz="4200" b="1" u="sng" dirty="0">
                <a:solidFill>
                  <a:schemeClr val="accent3">
                    <a:lumMod val="75000"/>
                  </a:schemeClr>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lumMod val="75000"/>
                  </a:schemeClr>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lumMod val="75000"/>
                  </a:schemeClr>
                </a:solidFill>
                <a:latin typeface="Georgia" panose="02040502050405020303" pitchFamily="18" charset="0"/>
                <a:ea typeface="ＭＳ Ｐゴシック" panose="020B0600070205080204" pitchFamily="34" charset="-128"/>
              </a:rPr>
              <a:t>2</a:t>
            </a:r>
          </a:p>
        </p:txBody>
      </p:sp>
      <p:graphicFrame>
        <p:nvGraphicFramePr>
          <p:cNvPr id="80898" name="Object 2"/>
          <p:cNvGraphicFramePr>
            <a:graphicFrameLocks noGrp="1" noChangeAspect="1"/>
          </p:cNvGraphicFramePr>
          <p:nvPr>
            <p:ph idx="1"/>
            <p:extLst>
              <p:ext uri="{D42A27DB-BD31-4B8C-83A1-F6EECF244321}">
                <p14:modId xmlns:p14="http://schemas.microsoft.com/office/powerpoint/2010/main" val="2271130205"/>
              </p:ext>
            </p:extLst>
          </p:nvPr>
        </p:nvGraphicFramePr>
        <p:xfrm>
          <a:off x="2198688" y="1600200"/>
          <a:ext cx="7680325" cy="1057275"/>
        </p:xfrm>
        <a:graphic>
          <a:graphicData uri="http://schemas.openxmlformats.org/presentationml/2006/ole">
            <mc:AlternateContent xmlns:mc="http://schemas.openxmlformats.org/markup-compatibility/2006">
              <mc:Choice xmlns:v="urn:schemas-microsoft-com:vml" Requires="v">
                <p:oleObj spid="_x0000_s81001" name="Equation" r:id="rId3" imgW="3136680" imgH="431640" progId="Equation.DSMT4">
                  <p:embed/>
                </p:oleObj>
              </mc:Choice>
              <mc:Fallback>
                <p:oleObj name="Equation" r:id="rId3" imgW="31366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600200"/>
                        <a:ext cx="7680325" cy="1057275"/>
                      </a:xfrm>
                      <a:prstGeom prst="rect">
                        <a:avLst/>
                      </a:prstGeom>
                      <a:solidFill>
                        <a:schemeClr val="accent3">
                          <a:lumMod val="20000"/>
                          <a:lumOff val="80000"/>
                        </a:schemeClr>
                      </a:solidFill>
                      <a:ln>
                        <a:noFill/>
                      </a:ln>
                      <a:effectLst/>
                      <a:extLst/>
                    </p:spPr>
                  </p:pic>
                </p:oleObj>
              </mc:Fallback>
            </mc:AlternateContent>
          </a:graphicData>
        </a:graphic>
      </p:graphicFrame>
      <p:sp>
        <p:nvSpPr>
          <p:cNvPr id="809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83B447-442A-4D44-859D-AB9EE8EC2D24}" type="slidenum">
              <a:rPr lang="en-US" altLang="en-US" sz="1400">
                <a:latin typeface="Georgia Regular" panose="02040502050405020303" pitchFamily="18" charset="0"/>
              </a:rPr>
              <a:pPr eaLnBrk="1" hangingPunct="1"/>
              <a:t>36</a:t>
            </a:fld>
            <a:endParaRPr lang="en-US" altLang="en-US" sz="1400" dirty="0">
              <a:latin typeface="Georgia Regular" panose="02040502050405020303" pitchFamily="18" charset="0"/>
            </a:endParaRPr>
          </a:p>
        </p:txBody>
      </p:sp>
      <p:sp>
        <p:nvSpPr>
          <p:cNvPr id="80903" name="Rectangle 3"/>
          <p:cNvSpPr>
            <a:spLocks noGrp="1" noChangeArrowheads="1"/>
          </p:cNvSpPr>
          <p:nvPr>
            <p:ph type="body" idx="4294967295"/>
          </p:nvPr>
        </p:nvSpPr>
        <p:spPr>
          <a:xfrm>
            <a:off x="762000" y="939800"/>
            <a:ext cx="7543800" cy="5207000"/>
          </a:xfrm>
        </p:spPr>
        <p:txBody>
          <a:bodyPr>
            <a:normAutofit/>
          </a:bodyPr>
          <a:lstStyle/>
          <a:p>
            <a:pPr eaLnBrk="1" hangingPunct="1">
              <a:lnSpc>
                <a:spcPct val="8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a:t>
            </a:r>
          </a:p>
          <a:p>
            <a:pPr lvl="1" eaLnBrk="1" hangingPunct="1">
              <a:lnSpc>
                <a:spcPct val="80000"/>
              </a:lnSpc>
            </a:pPr>
            <a:r>
              <a:rPr lang="en-US" altLang="en-US" sz="2000" dirty="0">
                <a:latin typeface="Georgia" panose="02040502050405020303" pitchFamily="18" charset="0"/>
                <a:ea typeface="ＭＳ Ｐゴシック" panose="020B0600070205080204" pitchFamily="34" charset="-128"/>
              </a:rPr>
              <a:t>Conservative or ‘lower bound’ estimate</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buFontTx/>
              <a:buNone/>
            </a:pPr>
            <a:r>
              <a:rPr lang="en-US" altLang="en-US" sz="2400" dirty="0">
                <a:latin typeface="Georgia" panose="02040502050405020303" pitchFamily="18" charset="0"/>
                <a:ea typeface="ＭＳ Ｐゴシック" panose="020B0600070205080204" pitchFamily="34" charset="-128"/>
              </a:rPr>
              <a:t> </a:t>
            </a:r>
          </a:p>
        </p:txBody>
      </p:sp>
      <p:graphicFrame>
        <p:nvGraphicFramePr>
          <p:cNvPr id="80899" name="Object 3"/>
          <p:cNvGraphicFramePr>
            <a:graphicFrameLocks noGrp="1" noChangeAspect="1"/>
          </p:cNvGraphicFramePr>
          <p:nvPr>
            <p:ph sz="half" idx="4294967295"/>
            <p:extLst>
              <p:ext uri="{D42A27DB-BD31-4B8C-83A1-F6EECF244321}">
                <p14:modId xmlns:p14="http://schemas.microsoft.com/office/powerpoint/2010/main" val="2903698847"/>
              </p:ext>
            </p:extLst>
          </p:nvPr>
        </p:nvGraphicFramePr>
        <p:xfrm>
          <a:off x="1798637" y="4507052"/>
          <a:ext cx="8670925" cy="1116012"/>
        </p:xfrm>
        <a:graphic>
          <a:graphicData uri="http://schemas.openxmlformats.org/presentationml/2006/ole">
            <mc:AlternateContent xmlns:mc="http://schemas.openxmlformats.org/markup-compatibility/2006">
              <mc:Choice xmlns:v="urn:schemas-microsoft-com:vml" Requires="v">
                <p:oleObj spid="_x0000_s81002" name="Equation" r:id="rId5" imgW="3454200" imgH="444240" progId="Equation.DSMT4">
                  <p:embed/>
                </p:oleObj>
              </mc:Choice>
              <mc:Fallback>
                <p:oleObj name="Equation" r:id="rId5" imgW="345420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7" y="4507052"/>
                        <a:ext cx="8670925" cy="1116012"/>
                      </a:xfrm>
                      <a:prstGeom prst="rect">
                        <a:avLst/>
                      </a:prstGeom>
                      <a:solidFill>
                        <a:schemeClr val="accent3">
                          <a:lumMod val="20000"/>
                          <a:lumOff val="80000"/>
                        </a:schemeClr>
                      </a:solidFill>
                      <a:ln>
                        <a:noFill/>
                      </a:ln>
                      <a:effectLst/>
                      <a:extLst/>
                    </p:spPr>
                  </p:pic>
                </p:oleObj>
              </mc:Fallback>
            </mc:AlternateContent>
          </a:graphicData>
        </a:graphic>
      </p:graphicFrame>
      <p:sp>
        <p:nvSpPr>
          <p:cNvPr id="80904" name="Text Box 6"/>
          <p:cNvSpPr txBox="1">
            <a:spLocks noChangeArrowheads="1"/>
          </p:cNvSpPr>
          <p:nvPr/>
        </p:nvSpPr>
        <p:spPr bwMode="auto">
          <a:xfrm>
            <a:off x="1958259" y="6268577"/>
            <a:ext cx="7898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panose="02040502050405020303" pitchFamily="18" charset="0"/>
              </a:rPr>
              <a:t>In both equations, </a:t>
            </a:r>
            <a:r>
              <a:rPr lang="en-US" altLang="en-US" sz="1800" i="1" dirty="0">
                <a:latin typeface="Georgia" panose="02040502050405020303" pitchFamily="18" charset="0"/>
              </a:rPr>
              <a:t>N</a:t>
            </a:r>
            <a:r>
              <a:rPr lang="en-US" altLang="en-US" sz="1800" dirty="0">
                <a:latin typeface="Georgia" panose="02040502050405020303" pitchFamily="18" charset="0"/>
              </a:rPr>
              <a:t> = # independent participants or sets of participants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p:cNvSpPr txBox="1">
            <a:spLocks noChangeArrowheads="1"/>
          </p:cNvSpPr>
          <p:nvPr/>
        </p:nvSpPr>
        <p:spPr>
          <a:xfrm>
            <a:off x="838200" y="1752600"/>
            <a:ext cx="10287000" cy="303580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altLang="en-US" sz="13800" dirty="0">
                <a:solidFill>
                  <a:schemeClr val="bg1">
                    <a:lumMod val="95000"/>
                  </a:schemeClr>
                </a:solidFill>
                <a:latin typeface="Georgia Regular" panose="02040502050405020303" pitchFamily="18" charset="0"/>
                <a:ea typeface="ＭＳ Ｐゴシック" panose="020B0600070205080204" pitchFamily="34" charset="-128"/>
              </a:rPr>
              <a:t>Factorial</a:t>
            </a: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 </a:t>
            </a:r>
            <a:b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b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Repeated Measures ANOVA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381000"/>
            <a:ext cx="11277600" cy="6096000"/>
          </a:xfrm>
        </p:spPr>
        <p:txBody>
          <a:bodyPr>
            <a:normAutofit/>
          </a:bodyPr>
          <a:lstStyle/>
          <a:p>
            <a:pPr marL="0" indent="0" algn="ctr">
              <a:lnSpc>
                <a:spcPct val="80000"/>
              </a:lnSpc>
              <a:buNone/>
            </a:pPr>
            <a:r>
              <a:rPr lang="en-US" altLang="en-US" sz="2400" i="1" dirty="0">
                <a:ea typeface="ＭＳ Ｐゴシック" panose="020B0600070205080204" pitchFamily="34" charset="-128"/>
              </a:rPr>
              <a:t>Dr. Evans wishes to evaluate various coping strategies for pain. </a:t>
            </a:r>
          </a:p>
          <a:p>
            <a:pPr marL="0" indent="0">
              <a:lnSpc>
                <a:spcPct val="80000"/>
              </a:lnSpc>
              <a:buNone/>
            </a:pPr>
            <a:endParaRPr lang="en-US" altLang="en-US" sz="2400" i="1" dirty="0">
              <a:ea typeface="ＭＳ Ｐゴシック" panose="020B0600070205080204" pitchFamily="34" charset="-128"/>
            </a:endParaRPr>
          </a:p>
          <a:p>
            <a:pPr marL="0" indent="0">
              <a:lnSpc>
                <a:spcPct val="80000"/>
              </a:lnSpc>
              <a:buNone/>
            </a:pPr>
            <a:r>
              <a:rPr lang="en-US" altLang="en-US" sz="2400" i="1" dirty="0">
                <a:ea typeface="ＭＳ Ｐゴシック" panose="020B0600070205080204" pitchFamily="34" charset="-128"/>
              </a:rPr>
              <a:t>He obtains 8 volunteers to come to the lab on 2 consecutive days. On both days, the volunteers plunge their hands into freezing cold water for 90 seconds. </a:t>
            </a:r>
          </a:p>
          <a:p>
            <a:pPr marL="0" indent="0">
              <a:lnSpc>
                <a:spcPct val="80000"/>
              </a:lnSpc>
              <a:buNone/>
            </a:pPr>
            <a:r>
              <a:rPr lang="en-US" altLang="en-US" sz="2400" i="1" dirty="0">
                <a:ea typeface="ＭＳ Ｐゴシック" panose="020B0600070205080204" pitchFamily="34" charset="-128"/>
              </a:rPr>
              <a:t>They rate how painful the experience is on a scale from 1 to 50 (not painful) after 30 seconds, then 60 seconds, and then 90 seconds. </a:t>
            </a:r>
          </a:p>
          <a:p>
            <a:pPr marL="0" indent="0">
              <a:lnSpc>
                <a:spcPct val="80000"/>
              </a:lnSpc>
              <a:buNone/>
            </a:pPr>
            <a:r>
              <a:rPr lang="en-US" altLang="en-US" sz="2400" i="1" dirty="0">
                <a:ea typeface="ＭＳ Ｐゴシック" panose="020B0600070205080204" pitchFamily="34" charset="-128"/>
              </a:rPr>
              <a:t>On one day they are given pain avoidance instructions and on the other day they are given concentration on pain instructions. </a:t>
            </a:r>
          </a:p>
          <a:p>
            <a:pPr marL="0" indent="0">
              <a:lnSpc>
                <a:spcPct val="80000"/>
              </a:lnSpc>
              <a:buNone/>
            </a:pPr>
            <a:r>
              <a:rPr lang="en-US" altLang="en-US" sz="2400" i="1" dirty="0">
                <a:ea typeface="ＭＳ Ｐゴシック" panose="020B0600070205080204" pitchFamily="34" charset="-128"/>
              </a:rPr>
              <a:t>In order to counterbalance the design, 4 students are given the avoidance and 4 students are given the concentration strategy the 1</a:t>
            </a:r>
            <a:r>
              <a:rPr lang="en-US" altLang="en-US" sz="2400" i="1" baseline="30000" dirty="0">
                <a:ea typeface="ＭＳ Ｐゴシック" panose="020B0600070205080204" pitchFamily="34" charset="-128"/>
              </a:rPr>
              <a:t>st</a:t>
            </a:r>
            <a:r>
              <a:rPr lang="en-US" altLang="en-US" sz="2400" i="1" dirty="0">
                <a:ea typeface="ＭＳ Ｐゴシック" panose="020B0600070205080204" pitchFamily="34" charset="-128"/>
              </a:rPr>
              <a:t> day, then switched the 2</a:t>
            </a:r>
            <a:r>
              <a:rPr lang="en-US" altLang="en-US" sz="2400" i="1" baseline="30000" dirty="0">
                <a:ea typeface="ＭＳ Ｐゴシック" panose="020B0600070205080204" pitchFamily="34" charset="-128"/>
              </a:rPr>
              <a:t>nd</a:t>
            </a:r>
            <a:r>
              <a:rPr lang="en-US" altLang="en-US" sz="2400" i="1" dirty="0">
                <a:ea typeface="ＭＳ Ｐゴシック" panose="020B0600070205080204" pitchFamily="34" charset="-128"/>
              </a:rPr>
              <a:t> day. </a:t>
            </a:r>
          </a:p>
          <a:p>
            <a:pPr lvl="4" eaLnBrk="1" hangingPunct="1">
              <a:lnSpc>
                <a:spcPct val="80000"/>
              </a:lnSpc>
              <a:buFontTx/>
              <a:buNone/>
            </a:pPr>
            <a:endParaRPr lang="en-US" altLang="en-US" sz="2400" i="1" dirty="0">
              <a:ea typeface="ＭＳ Ｐゴシック" panose="020B0600070205080204" pitchFamily="34" charset="-128"/>
            </a:endParaRPr>
          </a:p>
          <a:p>
            <a:pPr marL="274320" lvl="1" indent="0">
              <a:lnSpc>
                <a:spcPct val="80000"/>
              </a:lnSpc>
              <a:buNone/>
            </a:pPr>
            <a:r>
              <a:rPr lang="en-US" altLang="en-US" sz="2000" dirty="0">
                <a:ea typeface="ＭＳ Ｐゴシック" panose="020B0600070205080204" pitchFamily="34" charset="-128"/>
              </a:rPr>
              <a:t>What are the RM factors? What are their levels?</a:t>
            </a:r>
          </a:p>
          <a:p>
            <a:pPr marL="274320" lvl="1" indent="0">
              <a:lnSpc>
                <a:spcPct val="80000"/>
              </a:lnSpc>
              <a:buNone/>
            </a:pPr>
            <a:r>
              <a:rPr lang="en-US" altLang="en-US" sz="2000" dirty="0">
                <a:ea typeface="ＭＳ Ｐゴシック" panose="020B0600070205080204" pitchFamily="34" charset="-128"/>
              </a:rPr>
              <a:t>What is the outcome variable?</a:t>
            </a:r>
          </a:p>
          <a:p>
            <a:pPr lvl="4" eaLnBrk="1" hangingPunct="1">
              <a:lnSpc>
                <a:spcPct val="80000"/>
              </a:lnSpc>
              <a:buFontTx/>
              <a:buNone/>
            </a:pPr>
            <a:endParaRPr lang="en-US" altLang="en-US" sz="2400" dirty="0">
              <a:ea typeface="ＭＳ Ｐゴシック" panose="020B0600070205080204" pitchFamily="34" charset="-128"/>
            </a:endParaRPr>
          </a:p>
          <a:p>
            <a:pPr marL="274320" lvl="1" indent="0">
              <a:lnSpc>
                <a:spcPct val="80000"/>
              </a:lnSpc>
              <a:buNone/>
            </a:pPr>
            <a:r>
              <a:rPr lang="en-US" altLang="en-US" sz="2000" i="1" dirty="0">
                <a:ea typeface="ＭＳ Ｐゴシック" panose="020B0600070205080204" pitchFamily="34" charset="-128"/>
              </a:rPr>
              <a:t>Generally, ‘Order’ would be another factor (not RM) that would need to be included in the ANOVA. For our purposes, we will say that this factor had no effect.</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929A4F-9F8A-43B2-9AA3-98832E1A6A9F}" type="slidenum">
              <a:rPr lang="en-US" altLang="en-US" sz="1400">
                <a:latin typeface="Georgia Regular" panose="02040502050405020303" pitchFamily="18" charset="0"/>
              </a:rPr>
              <a:pPr eaLnBrk="1" hangingPunct="1"/>
              <a:t>38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a:xfrm>
            <a:off x="1066800" y="838200"/>
            <a:ext cx="9829800" cy="5715000"/>
          </a:xfrm>
        </p:spPr>
        <p:txBody>
          <a:bodyPr/>
          <a:lstStyle/>
          <a:p>
            <a:pPr marL="0" indent="0">
              <a:buNone/>
            </a:pPr>
            <a:r>
              <a:rPr lang="en-US" altLang="en-US" sz="2800" i="1" dirty="0">
                <a:ea typeface="ＭＳ Ｐゴシック" panose="020B0600070205080204" pitchFamily="34" charset="-128"/>
              </a:rPr>
              <a:t>Dr. Chapman wishes to examine the effect of drugs A and B as well as their interaction on blood flow. Each drug has two possible formulations (levels). Each participant received each of the 4 possible combinations of the 2 drugs over several days (A1B1, A1B2, A2B1, A2B2). The half-life of each drug was such that there were no carry-over effects.</a:t>
            </a:r>
          </a:p>
          <a:p>
            <a:pPr marL="0" indent="0">
              <a:buNone/>
            </a:pPr>
            <a:endParaRPr lang="en-US" altLang="en-US" sz="2800" i="1" dirty="0">
              <a:ea typeface="ＭＳ Ｐゴシック" panose="020B0600070205080204" pitchFamily="34" charset="-128"/>
            </a:endParaRPr>
          </a:p>
          <a:p>
            <a:pPr marL="274320" lvl="1" indent="0">
              <a:buNone/>
            </a:pPr>
            <a:r>
              <a:rPr lang="en-US" altLang="en-US" sz="2600" i="1" dirty="0">
                <a:ea typeface="ＭＳ Ｐゴシック" panose="020B0600070205080204" pitchFamily="34" charset="-128"/>
              </a:rPr>
              <a:t>What are the RM factors? What are their levels?</a:t>
            </a:r>
          </a:p>
          <a:p>
            <a:pPr marL="274320" lvl="1" indent="0">
              <a:buNone/>
            </a:pPr>
            <a:r>
              <a:rPr lang="en-US" altLang="en-US" sz="2600" i="1" dirty="0">
                <a:ea typeface="ＭＳ Ｐゴシック" panose="020B0600070205080204" pitchFamily="34" charset="-128"/>
              </a:rPr>
              <a:t>What is the outcome variable?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D5804-DAFB-42AC-AAAB-4E677BD2600C}" type="slidenum">
              <a:rPr lang="en-US" altLang="en-US" sz="1400">
                <a:latin typeface="Georgia Regular" panose="02040502050405020303" pitchFamily="18" charset="0"/>
              </a:rPr>
              <a:pPr eaLnBrk="1" hangingPunct="1"/>
              <a:t>39</a:t>
            </a:fld>
            <a:endParaRPr lang="en-US" altLang="en-US" sz="1400" dirty="0">
              <a:latin typeface="Georgia Regular"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4</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234458"/>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Pearson is interested in determining whether the average man wants to express his worries to his wife more (or less) the longer they are married. The Desire to Express Worry (DEW) scale is administered to men when they initially get married and then at their 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10</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and 15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wedding anniversaries. </a:t>
            </a:r>
          </a:p>
          <a:p>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8200" y="3193813"/>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8200" y="4419600"/>
            <a:ext cx="10515600" cy="1725505"/>
            <a:chOff x="1828799" y="4419600"/>
            <a:chExt cx="8272192" cy="1725505"/>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978729"/>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Fairchild wishes to compare reaction time differences for the three subtests of the Stroop Test in patients with Parkinson’s Disease: Color, Word, and Color Word. </a:t>
              </a:r>
            </a:p>
          </p:txBody>
        </p:sp>
        <p:sp>
          <p:nvSpPr>
            <p:cNvPr id="9" name="Rectangle 8">
              <a:extLst>
                <a:ext uri="{FF2B5EF4-FFF2-40B4-BE49-F238E27FC236}">
                  <a16:creationId xmlns:a16="http://schemas.microsoft.com/office/drawing/2014/main" id="{F06182FB-1DA7-7340-9372-2892CD25075F}"/>
                </a:ext>
              </a:extLst>
            </p:cNvPr>
            <p:cNvSpPr/>
            <p:nvPr/>
          </p:nvSpPr>
          <p:spPr>
            <a:xfrm>
              <a:off x="1828799" y="5609574"/>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57313"/>
            <a:ext cx="67056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noChangeArrowheads="1"/>
          </p:cNvSpPr>
          <p:nvPr>
            <p:ph type="title"/>
          </p:nvPr>
        </p:nvSpPr>
        <p:spPr>
          <a:xfrm>
            <a:off x="1066800" y="1524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7284" name="Text Box 415"/>
          <p:cNvSpPr txBox="1">
            <a:spLocks noChangeArrowheads="1"/>
          </p:cNvSpPr>
          <p:nvPr/>
        </p:nvSpPr>
        <p:spPr bwMode="auto">
          <a:xfrm>
            <a:off x="8839200" y="25908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Same/matched participant</a:t>
            </a:r>
          </a:p>
        </p:txBody>
      </p:sp>
      <p:sp>
        <p:nvSpPr>
          <p:cNvPr id="97285" name="Line 416"/>
          <p:cNvSpPr>
            <a:spLocks noChangeShapeType="1"/>
          </p:cNvSpPr>
          <p:nvPr/>
        </p:nvSpPr>
        <p:spPr bwMode="auto">
          <a:xfrm flipH="1" flipV="1">
            <a:off x="6019800" y="2133600"/>
            <a:ext cx="2819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6" name="Line 417"/>
          <p:cNvSpPr>
            <a:spLocks noChangeShapeType="1"/>
          </p:cNvSpPr>
          <p:nvPr/>
        </p:nvSpPr>
        <p:spPr bwMode="auto">
          <a:xfrm flipH="1">
            <a:off x="6019800" y="2971800"/>
            <a:ext cx="2819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7" name="Line 418"/>
          <p:cNvSpPr>
            <a:spLocks noChangeShapeType="1"/>
          </p:cNvSpPr>
          <p:nvPr/>
        </p:nvSpPr>
        <p:spPr bwMode="auto">
          <a:xfrm flipH="1">
            <a:off x="6019800" y="3200400"/>
            <a:ext cx="2819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1069848" y="2286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8309" name="Rectangle 3"/>
          <p:cNvSpPr>
            <a:spLocks noGrp="1" noChangeArrowheads="1"/>
          </p:cNvSpPr>
          <p:nvPr>
            <p:ph idx="1"/>
          </p:nvPr>
        </p:nvSpPr>
        <p:spPr>
          <a:xfrm>
            <a:off x="609600" y="1219200"/>
            <a:ext cx="10518648" cy="4953000"/>
          </a:xfrm>
        </p:spPr>
        <p:txBody>
          <a:bodyPr>
            <a:normAutofit/>
          </a:bodyPr>
          <a:lstStyle/>
          <a:p>
            <a:pPr marL="0" indent="0" algn="ctr" eaLnBrk="1" hangingPunct="1">
              <a:lnSpc>
                <a:spcPct val="90000"/>
              </a:lnSpc>
              <a:buNone/>
            </a:pPr>
            <a:r>
              <a:rPr lang="en-US" altLang="en-US" sz="1800" dirty="0">
                <a:latin typeface="Georgia" panose="02040502050405020303" pitchFamily="18" charset="0"/>
                <a:ea typeface="ＭＳ Ｐゴシック" panose="020B0600070205080204" pitchFamily="34" charset="-128"/>
              </a:rPr>
              <a:t>2 or more RM factors (no independent factors)</a:t>
            </a:r>
          </a:p>
          <a:p>
            <a:pPr lvl="4" eaLnBrk="1" hangingPunct="1">
              <a:lnSpc>
                <a:spcPct val="40000"/>
              </a:lnSpc>
            </a:pPr>
            <a:endParaRPr lang="en-US" altLang="en-US" sz="1800" dirty="0">
              <a:latin typeface="Georgia" panose="02040502050405020303" pitchFamily="18" charset="0"/>
              <a:ea typeface="ＭＳ Ｐゴシック" panose="020B0600070205080204" pitchFamily="34" charset="-128"/>
            </a:endParaRP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Separate error term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for each RM main effect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and for interaction(s) among RM factors</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1800" dirty="0">
                <a:latin typeface="Georgia" panose="02040502050405020303" pitchFamily="18" charset="0"/>
                <a:ea typeface="ＭＳ Ｐゴシック" panose="020B0600070205080204" pitchFamily="34" charset="-128"/>
              </a:rPr>
              <a:t>Error terms = RM effect being tested (main effect or interaction) x Subjects interaction</a:t>
            </a:r>
          </a:p>
          <a:p>
            <a:pPr marL="0" indent="0" eaLnBrk="1" hangingPunct="1">
              <a:lnSpc>
                <a:spcPct val="90000"/>
              </a:lnSpc>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1</a:t>
            </a:r>
            <a:r>
              <a:rPr lang="en-US" altLang="en-US" baseline="30000" dirty="0">
                <a:latin typeface="Georgia" panose="02040502050405020303" pitchFamily="18" charset="0"/>
                <a:ea typeface="ＭＳ Ｐゴシック" panose="020B0600070205080204" pitchFamily="34" charset="-128"/>
              </a:rPr>
              <a:t>st</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2</a:t>
            </a:r>
            <a:r>
              <a:rPr lang="en-US" altLang="en-US" baseline="30000" dirty="0">
                <a:latin typeface="Georgia" panose="02040502050405020303" pitchFamily="18" charset="0"/>
                <a:ea typeface="ＭＳ Ｐゴシック" panose="020B0600070205080204" pitchFamily="34" charset="-128"/>
              </a:rPr>
              <a:t>nd</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2</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interaction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3F7A2A-72EE-4D8D-A908-A5D969D9EAC6}" type="slidenum">
              <a:rPr lang="en-US" altLang="en-US" sz="1400">
                <a:latin typeface="Georgia Regular" panose="02040502050405020303" pitchFamily="18" charset="0"/>
              </a:rPr>
              <a:pPr eaLnBrk="1" hangingPunct="1"/>
              <a:t>41</a:t>
            </a:fld>
            <a:endParaRPr lang="en-US" altLang="en-US" sz="1400" dirty="0">
              <a:latin typeface="Georgia Regular" panose="02040502050405020303"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a:xfrm>
            <a:off x="0" y="152400"/>
            <a:ext cx="12192000" cy="868362"/>
          </a:xfrm>
        </p:spPr>
        <p:txBody>
          <a:bodyPr>
            <a:normAutofit/>
          </a:bodyPr>
          <a:lstStyle/>
          <a:p>
            <a:pPr algn="ctr" eaLnBrk="1" hangingPunct="1"/>
            <a:r>
              <a:rPr lang="en-US" altLang="en-US" sz="4200" b="1" u="sng" dirty="0">
                <a:latin typeface="Georgia" panose="02040502050405020303" pitchFamily="18" charset="0"/>
                <a:ea typeface="ＭＳ Ｐゴシック" panose="020B0600070205080204" pitchFamily="34" charset="-128"/>
              </a:rPr>
              <a:t>Factorial RM ANOVA: Summary Table</a:t>
            </a:r>
          </a:p>
        </p:txBody>
      </p:sp>
      <p:graphicFrame>
        <p:nvGraphicFramePr>
          <p:cNvPr id="166018" name="Group 130"/>
          <p:cNvGraphicFramePr>
            <a:graphicFrameLocks noGrp="1"/>
          </p:cNvGraphicFramePr>
          <p:nvPr>
            <p:ph type="tbl" idx="1"/>
            <p:extLst>
              <p:ext uri="{D42A27DB-BD31-4B8C-83A1-F6EECF244321}">
                <p14:modId xmlns:p14="http://schemas.microsoft.com/office/powerpoint/2010/main" val="3683911207"/>
              </p:ext>
            </p:extLst>
          </p:nvPr>
        </p:nvGraphicFramePr>
        <p:xfrm>
          <a:off x="1751012" y="1295400"/>
          <a:ext cx="8689975" cy="4306889"/>
        </p:xfrm>
        <a:graphic>
          <a:graphicData uri="http://schemas.openxmlformats.org/drawingml/2006/table">
            <a:tbl>
              <a:tblPr/>
              <a:tblGrid>
                <a:gridCol w="3689350">
                  <a:extLst>
                    <a:ext uri="{9D8B030D-6E8A-4147-A177-3AD203B41FA5}">
                      <a16:colId xmlns:a16="http://schemas.microsoft.com/office/drawing/2014/main" val="2673203973"/>
                    </a:ext>
                  </a:extLst>
                </a:gridCol>
                <a:gridCol w="1028700">
                  <a:extLst>
                    <a:ext uri="{9D8B030D-6E8A-4147-A177-3AD203B41FA5}">
                      <a16:colId xmlns:a16="http://schemas.microsoft.com/office/drawing/2014/main" val="477383152"/>
                    </a:ext>
                  </a:extLst>
                </a:gridCol>
                <a:gridCol w="982663">
                  <a:extLst>
                    <a:ext uri="{9D8B030D-6E8A-4147-A177-3AD203B41FA5}">
                      <a16:colId xmlns:a16="http://schemas.microsoft.com/office/drawing/2014/main" val="2353504540"/>
                    </a:ext>
                  </a:extLst>
                </a:gridCol>
                <a:gridCol w="1027112">
                  <a:extLst>
                    <a:ext uri="{9D8B030D-6E8A-4147-A177-3AD203B41FA5}">
                      <a16:colId xmlns:a16="http://schemas.microsoft.com/office/drawing/2014/main" val="1168275735"/>
                    </a:ext>
                  </a:extLst>
                </a:gridCol>
                <a:gridCol w="981075">
                  <a:extLst>
                    <a:ext uri="{9D8B030D-6E8A-4147-A177-3AD203B41FA5}">
                      <a16:colId xmlns:a16="http://schemas.microsoft.com/office/drawing/2014/main" val="1269812535"/>
                    </a:ext>
                  </a:extLst>
                </a:gridCol>
                <a:gridCol w="981075">
                  <a:extLst>
                    <a:ext uri="{9D8B030D-6E8A-4147-A177-3AD203B41FA5}">
                      <a16:colId xmlns:a16="http://schemas.microsoft.com/office/drawing/2014/main" val="2779723339"/>
                    </a:ext>
                  </a:extLst>
                </a:gridCol>
              </a:tblGrid>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9587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6323306"/>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597804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524179"/>
                  </a:ext>
                </a:extLst>
              </a:tr>
              <a:tr h="47466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3460803996"/>
                  </a:ext>
                </a:extLst>
              </a:tr>
              <a:tr h="4762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7022799"/>
                  </a:ext>
                </a:extLst>
              </a:tr>
              <a:tr h="4714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 x 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3645932001"/>
                  </a:ext>
                </a:extLst>
              </a:tr>
              <a:tr h="5191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076352"/>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497648"/>
                  </a:ext>
                </a:extLst>
              </a:tr>
            </a:tbl>
          </a:graphicData>
        </a:graphic>
      </p:graphicFrame>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E90A06-C853-4D5B-A571-369B4383F266}" type="slidenum">
              <a:rPr lang="en-US" altLang="en-US" sz="1400">
                <a:latin typeface="Georgia Regular" panose="02040502050405020303" pitchFamily="18" charset="0"/>
              </a:rPr>
              <a:pPr eaLnBrk="1" hangingPunct="1"/>
              <a:t>42</a:t>
            </a:fld>
            <a:endParaRPr lang="en-US" altLang="en-US" sz="1400" dirty="0">
              <a:latin typeface="Georgia Regular" panose="020405020504050203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2"/>
          <p:cNvSpPr>
            <a:spLocks noGrp="1" noChangeArrowheads="1"/>
          </p:cNvSpPr>
          <p:nvPr>
            <p:ph type="title"/>
          </p:nvPr>
        </p:nvSpPr>
        <p:spPr>
          <a:xfrm>
            <a:off x="914400" y="213233"/>
            <a:ext cx="10058400" cy="726059"/>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endParaRPr lang="el-GR" altLang="en-US" sz="4200" b="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endParaRPr>
          </a:p>
        </p:txBody>
      </p:sp>
      <p:graphicFrame>
        <p:nvGraphicFramePr>
          <p:cNvPr id="102402" name="Object 2"/>
          <p:cNvGraphicFramePr>
            <a:graphicFrameLocks noGrp="1" noChangeAspect="1"/>
          </p:cNvGraphicFramePr>
          <p:nvPr>
            <p:ph idx="1"/>
            <p:extLst>
              <p:ext uri="{D42A27DB-BD31-4B8C-83A1-F6EECF244321}">
                <p14:modId xmlns:p14="http://schemas.microsoft.com/office/powerpoint/2010/main" val="3058362942"/>
              </p:ext>
            </p:extLst>
          </p:nvPr>
        </p:nvGraphicFramePr>
        <p:xfrm>
          <a:off x="1600200" y="2514600"/>
          <a:ext cx="9144000" cy="831850"/>
        </p:xfrm>
        <a:graphic>
          <a:graphicData uri="http://schemas.openxmlformats.org/presentationml/2006/ole">
            <mc:AlternateContent xmlns:mc="http://schemas.openxmlformats.org/markup-compatibility/2006">
              <mc:Choice xmlns:v="urn:schemas-microsoft-com:vml" Requires="v">
                <p:oleObj spid="_x0000_s102506" name="Equation" r:id="rId3" imgW="4749480" imgH="431640" progId="Equation.DSMT4">
                  <p:embed/>
                </p:oleObj>
              </mc:Choice>
              <mc:Fallback>
                <p:oleObj name="Equation" r:id="rId3" imgW="47494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9144000" cy="831850"/>
                      </a:xfrm>
                      <a:prstGeom prst="rect">
                        <a:avLst/>
                      </a:prstGeom>
                      <a:solidFill>
                        <a:schemeClr val="accent4">
                          <a:lumMod val="20000"/>
                          <a:lumOff val="80000"/>
                        </a:schemeClr>
                      </a:solidFill>
                      <a:ln>
                        <a:noFill/>
                      </a:ln>
                      <a:effectLst/>
                      <a:extLst/>
                    </p:spPr>
                  </p:pic>
                </p:oleObj>
              </mc:Fallback>
            </mc:AlternateContent>
          </a:graphicData>
        </a:graphic>
      </p:graphicFrame>
      <p:sp>
        <p:nvSpPr>
          <p:cNvPr id="1024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458563E-0FFE-4EB9-A207-D13A894BE517}" type="slidenum">
              <a:rPr lang="en-US" altLang="en-US" sz="1400">
                <a:latin typeface="Georgia Regular" panose="02040502050405020303" pitchFamily="18" charset="0"/>
              </a:rPr>
              <a:pPr eaLnBrk="1" hangingPunct="1"/>
              <a:t>43</a:t>
            </a:fld>
            <a:endParaRPr lang="en-US" altLang="en-US" sz="1400" dirty="0">
              <a:latin typeface="Georgia Regular" panose="02040502050405020303" pitchFamily="18" charset="0"/>
            </a:endParaRPr>
          </a:p>
        </p:txBody>
      </p:sp>
      <p:sp>
        <p:nvSpPr>
          <p:cNvPr id="102407" name="Rectangle 3"/>
          <p:cNvSpPr>
            <a:spLocks noGrp="1" noChangeArrowheads="1"/>
          </p:cNvSpPr>
          <p:nvPr>
            <p:ph type="body" idx="4294967295"/>
          </p:nvPr>
        </p:nvSpPr>
        <p:spPr>
          <a:xfrm>
            <a:off x="381000" y="1274763"/>
            <a:ext cx="10972800" cy="5029200"/>
          </a:xfrm>
        </p:spPr>
        <p:txBody>
          <a:bodyPr>
            <a:noAutofit/>
          </a:bodyPr>
          <a:lstStyle/>
          <a:p>
            <a:pPr eaLnBrk="1" hangingPunct="1">
              <a:lnSpc>
                <a:spcPct val="80000"/>
              </a:lnSpc>
            </a:pPr>
            <a:r>
              <a:rPr lang="en-US" altLang="en-US" dirty="0">
                <a:ea typeface="ＭＳ Ｐゴシック" panose="020B0600070205080204" pitchFamily="34" charset="-128"/>
              </a:rPr>
              <a:t>Little evidence for a RM factor X Subject interaction (additivity met) (Keppel &amp; </a:t>
            </a:r>
            <a:r>
              <a:rPr lang="en-US" altLang="en-US" dirty="0" err="1">
                <a:ea typeface="ＭＳ Ｐゴシック" panose="020B0600070205080204" pitchFamily="34" charset="-128"/>
              </a:rPr>
              <a:t>Wickens</a:t>
            </a:r>
            <a:r>
              <a:rPr lang="en-US" altLang="en-US" dirty="0">
                <a:ea typeface="ＭＳ Ｐゴシック" panose="020B0600070205080204" pitchFamily="34" charset="-128"/>
              </a:rPr>
              <a:t>, 2004)</a:t>
            </a: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r>
              <a:rPr lang="en-US" altLang="en-US" dirty="0">
                <a:ea typeface="ＭＳ Ｐゴシック" panose="020B0600070205080204" pitchFamily="34" charset="-128"/>
              </a:rPr>
              <a:t>Evidence for interaction (non-additivity)</a:t>
            </a:r>
          </a:p>
          <a:p>
            <a:pPr lvl="1" eaLnBrk="1" hangingPunct="1">
              <a:lnSpc>
                <a:spcPct val="80000"/>
              </a:lnSpc>
            </a:pPr>
            <a:r>
              <a:rPr lang="en-US" altLang="en-US" dirty="0">
                <a:ea typeface="ＭＳ Ｐゴシック" panose="020B0600070205080204" pitchFamily="34" charset="-128"/>
              </a:rPr>
              <a:t>Conservative or ‘lower bound’ estimate</a:t>
            </a:r>
            <a:endParaRPr lang="en-US" altLang="en-US" baseline="-25000" dirty="0">
              <a:ea typeface="ＭＳ Ｐゴシック" panose="020B0600070205080204" pitchFamily="34" charset="-128"/>
              <a:cs typeface="Arial" panose="020B0604020202020204" pitchFamily="34" charset="0"/>
            </a:endParaRP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marL="457200" lvl="1" indent="0" eaLnBrk="1" hangingPunct="1">
              <a:lnSpc>
                <a:spcPct val="80000"/>
              </a:lnSpc>
              <a:buNone/>
            </a:pPr>
            <a:endParaRPr lang="en-US" altLang="en-US" sz="1600" dirty="0">
              <a:ea typeface="ＭＳ Ｐゴシック" panose="020B0600070205080204" pitchFamily="34" charset="-128"/>
            </a:endParaRPr>
          </a:p>
          <a:p>
            <a:pPr lvl="1" eaLnBrk="1" hangingPunct="1">
              <a:lnSpc>
                <a:spcPct val="80000"/>
              </a:lnSpc>
            </a:pPr>
            <a:r>
              <a:rPr lang="en-US" altLang="en-US" sz="1600" dirty="0">
                <a:ea typeface="ＭＳ Ｐゴシック" panose="020B0600070205080204" pitchFamily="34" charset="-128"/>
              </a:rPr>
              <a:t>Present the range</a:t>
            </a:r>
          </a:p>
        </p:txBody>
      </p:sp>
      <p:graphicFrame>
        <p:nvGraphicFramePr>
          <p:cNvPr id="102403" name="Object 3"/>
          <p:cNvGraphicFramePr>
            <a:graphicFrameLocks noGrp="1" noChangeAspect="1"/>
          </p:cNvGraphicFramePr>
          <p:nvPr>
            <p:ph sz="half" idx="4294967295"/>
            <p:extLst>
              <p:ext uri="{D42A27DB-BD31-4B8C-83A1-F6EECF244321}">
                <p14:modId xmlns:p14="http://schemas.microsoft.com/office/powerpoint/2010/main" val="217275"/>
              </p:ext>
            </p:extLst>
          </p:nvPr>
        </p:nvGraphicFramePr>
        <p:xfrm>
          <a:off x="3559175" y="5422900"/>
          <a:ext cx="4768850" cy="881063"/>
        </p:xfrm>
        <a:graphic>
          <a:graphicData uri="http://schemas.openxmlformats.org/presentationml/2006/ole">
            <mc:AlternateContent xmlns:mc="http://schemas.openxmlformats.org/markup-compatibility/2006">
              <mc:Choice xmlns:v="urn:schemas-microsoft-com:vml" Requires="v">
                <p:oleObj spid="_x0000_s102507" name="Equation" r:id="rId5" imgW="2336760" imgH="431640" progId="Equation.DSMT4">
                  <p:embed/>
                </p:oleObj>
              </mc:Choice>
              <mc:Fallback>
                <p:oleObj name="Equation" r:id="rId5" imgW="233676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9175" y="5422900"/>
                        <a:ext cx="4768850" cy="881063"/>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3"/>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solidFill>
                <a:latin typeface="Georgia" panose="02040502050405020303" pitchFamily="18" charset="0"/>
                <a:ea typeface="ＭＳ Ｐゴシック" panose="020B0600070205080204" pitchFamily="34" charset="-128"/>
              </a:rPr>
              <a:t>2</a:t>
            </a:r>
            <a:endParaRPr lang="en-US" altLang="en-US" sz="4200" b="1" u="sng" dirty="0">
              <a:solidFill>
                <a:schemeClr val="accent3"/>
              </a:solidFill>
              <a:latin typeface="Georgia" panose="02040502050405020303" pitchFamily="18" charset="0"/>
              <a:ea typeface="ＭＳ Ｐゴシック" panose="020B0600070205080204" pitchFamily="34" charset="-128"/>
            </a:endParaRPr>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741062768"/>
              </p:ext>
            </p:extLst>
          </p:nvPr>
        </p:nvGraphicFramePr>
        <p:xfrm>
          <a:off x="914400" y="1981200"/>
          <a:ext cx="7162800" cy="4049486"/>
        </p:xfrm>
        <a:graphic>
          <a:graphicData uri="http://schemas.openxmlformats.org/presentationml/2006/ole">
            <mc:AlternateContent xmlns:mc="http://schemas.openxmlformats.org/markup-compatibility/2006">
              <mc:Choice xmlns:v="urn:schemas-microsoft-com:vml" Requires="v">
                <p:oleObj spid="_x0000_s103478" name="Equation" r:id="rId3" imgW="4178160" imgH="2361960" progId="Equation.DSMT4">
                  <p:embed/>
                </p:oleObj>
              </mc:Choice>
              <mc:Fallback>
                <p:oleObj name="Equation" r:id="rId3" imgW="4178160" imgH="236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049486"/>
                      </a:xfrm>
                      <a:prstGeom prst="rect">
                        <a:avLst/>
                      </a:prstGeom>
                      <a:solidFill>
                        <a:schemeClr val="accent3">
                          <a:lumMod val="20000"/>
                          <a:lumOff val="80000"/>
                        </a:schemeClr>
                      </a:solidFill>
                      <a:ln>
                        <a:solidFill>
                          <a:schemeClr val="accent3"/>
                        </a:solidFill>
                      </a:ln>
                      <a:effectLst/>
                    </p:spPr>
                  </p:pic>
                </p:oleObj>
              </mc:Fallback>
            </mc:AlternateContent>
          </a:graphicData>
        </a:graphic>
      </p:graphicFrame>
      <p:sp>
        <p:nvSpPr>
          <p:cNvPr id="103428" name="Rectangle 3"/>
          <p:cNvSpPr>
            <a:spLocks noGrp="1" noChangeArrowheads="1"/>
          </p:cNvSpPr>
          <p:nvPr>
            <p:ph type="body" idx="4294967295"/>
          </p:nvPr>
        </p:nvSpPr>
        <p:spPr>
          <a:xfrm>
            <a:off x="914400" y="1066800"/>
            <a:ext cx="11277600" cy="1524000"/>
          </a:xfrm>
        </p:spPr>
        <p:txBody>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 depending on effect of interest</a:t>
            </a:r>
          </a:p>
        </p:txBody>
      </p:sp>
      <p:sp>
        <p:nvSpPr>
          <p:cNvPr id="103429" name="Text Box 10"/>
          <p:cNvSpPr txBox="1">
            <a:spLocks noChangeArrowheads="1"/>
          </p:cNvSpPr>
          <p:nvPr/>
        </p:nvSpPr>
        <p:spPr bwMode="auto">
          <a:xfrm>
            <a:off x="8305800" y="3387413"/>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solidFill>
                  <a:schemeClr val="accent3">
                    <a:lumMod val="50000"/>
                  </a:schemeClr>
                </a:solidFill>
                <a:latin typeface="Georgia" panose="02040502050405020303" pitchFamily="18" charset="0"/>
              </a:rPr>
              <a:t>In both equations, </a:t>
            </a:r>
            <a:r>
              <a:rPr lang="en-US" altLang="en-US" sz="1800" i="1" dirty="0">
                <a:solidFill>
                  <a:schemeClr val="accent3">
                    <a:lumMod val="50000"/>
                  </a:schemeClr>
                </a:solidFill>
                <a:latin typeface="Georgia" panose="02040502050405020303" pitchFamily="18" charset="0"/>
              </a:rPr>
              <a:t>N</a:t>
            </a:r>
            <a:r>
              <a:rPr lang="en-US" altLang="en-US" sz="1800" dirty="0">
                <a:solidFill>
                  <a:schemeClr val="accent3">
                    <a:lumMod val="50000"/>
                  </a:schemeClr>
                </a:solidFill>
                <a:latin typeface="Georgia" panose="02040502050405020303" pitchFamily="18" charset="0"/>
              </a:rPr>
              <a:t> = # independent participants or sets of participants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1053635" y="228600"/>
            <a:ext cx="10058400" cy="658368"/>
          </a:xfrm>
        </p:spPr>
        <p:txBody>
          <a:bodyPr>
            <a:noAutofit/>
          </a:bodyPr>
          <a:lstStyle/>
          <a:p>
            <a:pPr algn="ctr" eaLnBrk="1" hangingPunct="1"/>
            <a:r>
              <a:rPr lang="en-US" altLang="en-US" sz="4200" b="1" u="sng" dirty="0">
                <a:solidFill>
                  <a:schemeClr val="accent2"/>
                </a:solidFill>
                <a:latin typeface="Georgia" panose="02040502050405020303" pitchFamily="18" charset="0"/>
                <a:ea typeface="ＭＳ Ｐゴシック" panose="020B0600070205080204" pitchFamily="34" charset="-128"/>
              </a:rPr>
              <a:t>Multiple Comparisons</a:t>
            </a:r>
          </a:p>
        </p:txBody>
      </p:sp>
      <p:sp>
        <p:nvSpPr>
          <p:cNvPr id="105477" name="Rectangle 3"/>
          <p:cNvSpPr>
            <a:spLocks noGrp="1" noChangeArrowheads="1"/>
          </p:cNvSpPr>
          <p:nvPr>
            <p:ph idx="1"/>
          </p:nvPr>
        </p:nvSpPr>
        <p:spPr>
          <a:xfrm>
            <a:off x="1053634" y="1066800"/>
            <a:ext cx="10757365" cy="5410200"/>
          </a:xfrm>
        </p:spPr>
        <p:txBody>
          <a:bodyPr>
            <a:normAutofit/>
          </a:bodyPr>
          <a:lstStyle/>
          <a:p>
            <a:pPr eaLnBrk="1" hangingPunct="1"/>
            <a:r>
              <a:rPr lang="en-US" altLang="en-US" sz="2000" dirty="0">
                <a:latin typeface="Georgia" panose="02040502050405020303" pitchFamily="18" charset="0"/>
                <a:ea typeface="ＭＳ Ｐゴシック" panose="020B0600070205080204" pitchFamily="34" charset="-128"/>
              </a:rPr>
              <a:t>Similar procedures as other ANOVA designs</a:t>
            </a:r>
          </a:p>
          <a:p>
            <a:pPr lvl="4" eaLnBrk="1" hangingPunct="1"/>
            <a:endParaRPr lang="en-US" altLang="en-US" sz="1000" dirty="0">
              <a:latin typeface="Georgia" panose="02040502050405020303" pitchFamily="18" charset="0"/>
              <a:ea typeface="ＭＳ Ｐゴシック" panose="020B0600070205080204" pitchFamily="34" charset="-128"/>
            </a:endParaRPr>
          </a:p>
          <a:p>
            <a:pPr eaLnBrk="1" hangingPunct="1"/>
            <a:r>
              <a:rPr lang="en-US" altLang="en-US" sz="2000" dirty="0">
                <a:latin typeface="Georgia" panose="02040502050405020303" pitchFamily="18" charset="0"/>
                <a:ea typeface="ＭＳ Ｐゴシック" panose="020B0600070205080204" pitchFamily="34" charset="-128"/>
              </a:rPr>
              <a:t>Different error term </a:t>
            </a:r>
            <a:r>
              <a:rPr lang="en-US" altLang="en-US" sz="2000" b="1" dirty="0">
                <a:latin typeface="Georgia" panose="02040502050405020303" pitchFamily="18" charset="0"/>
                <a:ea typeface="ＭＳ Ｐゴシック" panose="020B0600070205080204" pitchFamily="34" charset="-128"/>
              </a:rPr>
              <a:t>technically required </a:t>
            </a:r>
            <a:r>
              <a:rPr lang="en-US" altLang="en-US" sz="2000" b="1" u="sng" dirty="0">
                <a:latin typeface="Georgia" panose="02040502050405020303" pitchFamily="18" charset="0"/>
                <a:ea typeface="ＭＳ Ｐゴシック" panose="020B0600070205080204" pitchFamily="34" charset="-128"/>
              </a:rPr>
              <a:t>for each RM </a:t>
            </a:r>
            <a:r>
              <a:rPr lang="en-US" altLang="en-US" sz="2000" dirty="0">
                <a:latin typeface="Georgia" panose="02040502050405020303" pitchFamily="18" charset="0"/>
                <a:ea typeface="ＭＳ Ｐゴシック" panose="020B0600070205080204" pitchFamily="34" charset="-128"/>
              </a:rPr>
              <a:t>comparison</a:t>
            </a:r>
          </a:p>
          <a:p>
            <a:pPr lvl="1" eaLnBrk="1" hangingPunct="1"/>
            <a:r>
              <a:rPr lang="en-US" altLang="en-US" sz="2000" dirty="0">
                <a:latin typeface="Georgia" panose="02040502050405020303" pitchFamily="18" charset="0"/>
                <a:ea typeface="ＭＳ Ｐゴシック" panose="020B0600070205080204" pitchFamily="34" charset="-128"/>
              </a:rPr>
              <a:t>Error represents differences among participants across levels of RM factor + random error</a:t>
            </a:r>
          </a:p>
          <a:p>
            <a:pPr lvl="1" eaLnBrk="1" hangingPunct="1"/>
            <a:r>
              <a:rPr lang="en-US" altLang="en-US" sz="2000" dirty="0">
                <a:latin typeface="Georgia" panose="02040502050405020303" pitchFamily="18" charset="0"/>
                <a:ea typeface="ＭＳ Ｐゴシック" panose="020B0600070205080204" pitchFamily="34" charset="-128"/>
              </a:rPr>
              <a:t>When a contrast omits one or more levels of the RM factor, how do we know whether omnibus error term represented by RM x Subjects factors still applies to remaining levels? Hard to say…</a:t>
            </a:r>
          </a:p>
          <a:p>
            <a:r>
              <a:rPr lang="en-US" altLang="en-US" sz="2000" dirty="0">
                <a:latin typeface="Georgia" panose="02040502050405020303" pitchFamily="18" charset="0"/>
                <a:ea typeface="ＭＳ Ｐゴシック" panose="020B0600070205080204" pitchFamily="34" charset="-128"/>
              </a:rPr>
              <a:t>However, use of </a:t>
            </a:r>
            <a:r>
              <a:rPr lang="en-US" altLang="en-US" sz="2000" b="1" i="1" dirty="0" err="1">
                <a:latin typeface="Georgia" panose="02040502050405020303" pitchFamily="18" charset="0"/>
                <a:ea typeface="ＭＳ Ｐゴシック" panose="020B0600070205080204" pitchFamily="34" charset="-128"/>
              </a:rPr>
              <a:t>MS</a:t>
            </a:r>
            <a:r>
              <a:rPr lang="en-US" altLang="en-US" sz="2000" b="1" i="1" baseline="-25000" dirty="0" err="1">
                <a:latin typeface="Georgia" panose="02040502050405020303" pitchFamily="18" charset="0"/>
                <a:ea typeface="ＭＳ Ｐゴシック" panose="020B0600070205080204" pitchFamily="34" charset="-128"/>
              </a:rPr>
              <a:t>Intrx</a:t>
            </a:r>
            <a:r>
              <a:rPr lang="en-US" altLang="en-US" sz="2000" b="1" i="1" dirty="0">
                <a:latin typeface="Georgia" panose="02040502050405020303" pitchFamily="18" charset="0"/>
                <a:ea typeface="ＭＳ Ｐゴシック" panose="020B0600070205080204" pitchFamily="34" charset="-128"/>
              </a:rPr>
              <a:t> </a:t>
            </a:r>
            <a:r>
              <a:rPr lang="en-US" altLang="en-US" sz="2000" b="1" dirty="0">
                <a:latin typeface="Georgia" panose="02040502050405020303" pitchFamily="18" charset="0"/>
                <a:ea typeface="ＭＳ Ｐゴシック" panose="020B0600070205080204" pitchFamily="34" charset="-128"/>
              </a:rPr>
              <a:t>as error term in </a:t>
            </a:r>
            <a:r>
              <a:rPr lang="en-US" altLang="en-US" sz="2000" b="1" u="sng" dirty="0">
                <a:latin typeface="Georgia" panose="02040502050405020303" pitchFamily="18" charset="0"/>
                <a:ea typeface="ＭＳ Ｐゴシック" panose="020B0600070205080204" pitchFamily="34" charset="-128"/>
              </a:rPr>
              <a:t>omnibus </a:t>
            </a:r>
            <a:r>
              <a:rPr lang="en-US" altLang="en-US" sz="2000" b="1" dirty="0">
                <a:latin typeface="Georgia" panose="02040502050405020303" pitchFamily="18" charset="0"/>
                <a:ea typeface="ＭＳ Ｐゴシック" panose="020B0600070205080204" pitchFamily="34" charset="-128"/>
              </a:rPr>
              <a:t>multiple comparisons </a:t>
            </a:r>
            <a:r>
              <a:rPr lang="en-US" altLang="en-US" sz="2000" dirty="0">
                <a:latin typeface="Georgia" panose="02040502050405020303" pitchFamily="18" charset="0"/>
                <a:ea typeface="ＭＳ Ｐゴシック" panose="020B0600070205080204" pitchFamily="34" charset="-128"/>
              </a:rPr>
              <a:t>is usually justified</a:t>
            </a:r>
          </a:p>
          <a:p>
            <a:pPr lvl="1"/>
            <a:r>
              <a:rPr lang="en-US" altLang="en-US" sz="2000" dirty="0">
                <a:latin typeface="Georgia" panose="02040502050405020303" pitchFamily="18" charset="0"/>
                <a:ea typeface="ＭＳ Ｐゴシック" panose="020B0600070205080204" pitchFamily="34" charset="-128"/>
              </a:rPr>
              <a:t>i.e., Follow-up 1-Way RM ANOVAs for simple main effects following interaction</a:t>
            </a:r>
          </a:p>
          <a:p>
            <a:pPr lvl="1"/>
            <a:r>
              <a:rPr lang="en-US" altLang="en-US" sz="2000" dirty="0">
                <a:latin typeface="Georgia" panose="02040502050405020303" pitchFamily="18" charset="0"/>
                <a:ea typeface="ＭＳ Ｐゴシック" panose="020B0600070205080204" pitchFamily="34" charset="-128"/>
              </a:rPr>
              <a:t>Similar to follow-up 1-Way Independent Groups ANOVAs following significant Factorial ANOVA</a:t>
            </a:r>
          </a:p>
          <a:p>
            <a:pPr lvl="4"/>
            <a:endParaRPr lang="en-US" altLang="en-US" sz="1050" dirty="0">
              <a:latin typeface="Georgia" panose="02040502050405020303" pitchFamily="18" charset="0"/>
              <a:ea typeface="ＭＳ Ｐゴシック" panose="020B0600070205080204" pitchFamily="34" charset="-128"/>
            </a:endParaRPr>
          </a:p>
          <a:p>
            <a:r>
              <a:rPr lang="en-US" altLang="en-US" sz="2000" b="1" dirty="0">
                <a:solidFill>
                  <a:schemeClr val="accent2">
                    <a:lumMod val="75000"/>
                  </a:schemeClr>
                </a:solidFill>
                <a:latin typeface="Georgia" panose="02040502050405020303" pitchFamily="18" charset="0"/>
                <a:ea typeface="ＭＳ Ｐゴシック" panose="020B0600070205080204" pitchFamily="34" charset="-128"/>
              </a:rPr>
              <a:t>Simple or pairwise comparisons </a:t>
            </a:r>
            <a:r>
              <a:rPr lang="en-US" altLang="en-US" sz="2000" dirty="0">
                <a:latin typeface="Georgia" panose="02040502050405020303" pitchFamily="18" charset="0"/>
                <a:ea typeface="ＭＳ Ｐゴシック" panose="020B0600070205080204" pitchFamily="34" charset="-128"/>
              </a:rPr>
              <a:t>avoid this problem by use of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trend analysis procedures (</a:t>
            </a:r>
            <a:r>
              <a:rPr lang="en-US" altLang="en-US" sz="2000" i="1" dirty="0">
                <a:solidFill>
                  <a:schemeClr val="accent2">
                    <a:lumMod val="75000"/>
                  </a:schemeClr>
                </a:solidFill>
                <a:latin typeface="Georgia" panose="02040502050405020303" pitchFamily="18" charset="0"/>
                <a:ea typeface="ＭＳ Ｐゴシック" panose="020B0600070205080204" pitchFamily="34" charset="-128"/>
              </a:rPr>
              <a:t>recommended</a:t>
            </a:r>
            <a:r>
              <a:rPr lang="en-US" altLang="en-US" sz="2000" dirty="0">
                <a:latin typeface="Georgia" panose="02040502050405020303" pitchFamily="18" charset="0"/>
                <a:ea typeface="ＭＳ Ｐゴシック" panose="020B0600070205080204" pitchFamily="34" charset="-128"/>
              </a:rPr>
              <a:t>)</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FFA1C-39CF-48B6-AAAD-81A268637B1F}" type="slidenum">
              <a:rPr lang="en-US" altLang="en-US" sz="1400">
                <a:latin typeface="Georgia Regular" panose="02040502050405020303" pitchFamily="18" charset="0"/>
              </a:rPr>
              <a:pPr eaLnBrk="1" hangingPunct="1"/>
              <a:t>45</a:t>
            </a:fld>
            <a:endParaRPr lang="en-US" altLang="en-US" sz="1400" dirty="0">
              <a:latin typeface="Georgia Regular" panose="02040502050405020303"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Non-Significant Interaction(s)</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22105D-FC81-447F-BA9E-6E999461FF7A}" type="slidenum">
              <a:rPr lang="en-US" altLang="en-US" sz="1400">
                <a:latin typeface="Georgia Regular" panose="02040502050405020303" pitchFamily="18" charset="0"/>
              </a:rPr>
              <a:pPr eaLnBrk="1" hangingPunct="1"/>
              <a:t>46</a:t>
            </a:fld>
            <a:endParaRPr lang="en-US" altLang="en-US" sz="1400" dirty="0">
              <a:latin typeface="Georgia Regular" panose="02040502050405020303" pitchFamily="18" charset="0"/>
            </a:endParaRPr>
          </a:p>
        </p:txBody>
      </p:sp>
      <p:sp>
        <p:nvSpPr>
          <p:cNvPr id="7" name="Text Box 6"/>
          <p:cNvSpPr txBox="1">
            <a:spLocks noChangeArrowheads="1"/>
          </p:cNvSpPr>
          <p:nvPr/>
        </p:nvSpPr>
        <p:spPr bwMode="auto">
          <a:xfrm>
            <a:off x="9529852" y="4016697"/>
            <a:ext cx="2641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Simple or complex comparisons among marginal means (levels) if </a:t>
            </a:r>
            <a:r>
              <a:rPr lang="en-US" altLang="en-US" sz="1800" i="1" dirty="0">
                <a:latin typeface="Georgia" panose="02040502050405020303" pitchFamily="18" charset="0"/>
              </a:rPr>
              <a:t>F</a:t>
            </a:r>
            <a:r>
              <a:rPr lang="en-US" altLang="en-US" sz="1800" dirty="0">
                <a:latin typeface="Georgia Regular" panose="02040502050405020303" pitchFamily="18" charset="0"/>
              </a:rPr>
              <a:t>-test significant</a:t>
            </a:r>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132" b="7267"/>
          <a:stretch/>
        </p:blipFill>
        <p:spPr bwMode="auto">
          <a:xfrm>
            <a:off x="3200400" y="2905446"/>
            <a:ext cx="6189752" cy="2961954"/>
          </a:xfrm>
          <a:prstGeom prst="rect">
            <a:avLst/>
          </a:prstGeom>
          <a:solidFill>
            <a:schemeClr val="accent5">
              <a:lumMod val="20000"/>
              <a:lumOff val="80000"/>
            </a:schemeClr>
          </a:solidFill>
          <a:ln>
            <a:noFill/>
          </a:ln>
          <a:extLst/>
        </p:spPr>
      </p:pic>
      <p:sp>
        <p:nvSpPr>
          <p:cNvPr id="10" name="Line 5"/>
          <p:cNvSpPr>
            <a:spLocks noChangeShapeType="1"/>
          </p:cNvSpPr>
          <p:nvPr/>
        </p:nvSpPr>
        <p:spPr bwMode="auto">
          <a:xfrm flipH="1">
            <a:off x="9013508" y="4548064"/>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 name="Line 5"/>
          <p:cNvSpPr>
            <a:spLocks noChangeShapeType="1"/>
          </p:cNvSpPr>
          <p:nvPr/>
        </p:nvSpPr>
        <p:spPr bwMode="auto">
          <a:xfrm flipV="1">
            <a:off x="6413521" y="5644825"/>
            <a:ext cx="2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07525" name="Rectangle 3"/>
          <p:cNvSpPr>
            <a:spLocks noGrp="1" noChangeArrowheads="1"/>
          </p:cNvSpPr>
          <p:nvPr>
            <p:ph idx="1"/>
          </p:nvPr>
        </p:nvSpPr>
        <p:spPr>
          <a:xfrm>
            <a:off x="304800" y="1066800"/>
            <a:ext cx="8686800" cy="2057400"/>
          </a:xfrm>
        </p:spPr>
        <p:txBody>
          <a:bodyPr>
            <a:normAutofit/>
          </a:bodyPr>
          <a:lstStyle/>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Only significant RM main effects</a:t>
            </a:r>
          </a:p>
          <a:p>
            <a:pPr lvl="1" eaLnBrk="1" hangingPunct="1"/>
            <a:r>
              <a:rPr lang="en-US" altLang="en-US" sz="2000" dirty="0">
                <a:latin typeface="Georgia" panose="02040502050405020303" pitchFamily="18" charset="0"/>
                <a:ea typeface="ＭＳ Ｐゴシック" panose="020B0600070205080204" pitchFamily="34" charset="-128"/>
              </a:rPr>
              <a:t>Reduces to two 1-Way RM ANOVAs</a:t>
            </a:r>
          </a:p>
          <a:p>
            <a:pPr lvl="4" eaLnBrk="1" hangingPunct="1"/>
            <a:endParaRPr lang="en-US" altLang="en-US" sz="800" dirty="0">
              <a:latin typeface="Georgia" panose="02040502050405020303" pitchFamily="18" charset="0"/>
              <a:ea typeface="ＭＳ Ｐゴシック" panose="020B0600070205080204" pitchFamily="34" charset="-128"/>
            </a:endParaRPr>
          </a:p>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Marginal means are contrasted</a:t>
            </a:r>
          </a:p>
          <a:p>
            <a:pPr lvl="1" eaLnBrk="1" hangingPunct="1"/>
            <a:r>
              <a:rPr lang="en-US" altLang="en-US" sz="2000" dirty="0">
                <a:latin typeface="Georgia" panose="02040502050405020303" pitchFamily="18" charset="0"/>
                <a:ea typeface="ＭＳ Ｐゴシック" panose="020B0600070205080204" pitchFamily="34" charset="-128"/>
              </a:rPr>
              <a:t>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a:t>
            </a:r>
            <a:r>
              <a:rPr lang="el-GR" altLang="en-US" sz="2000" i="1" dirty="0">
                <a:latin typeface="Georgia" panose="02040502050405020303" pitchFamily="18" charset="0"/>
                <a:ea typeface="ＭＳ Ｐゴシック" panose="020B0600070205080204" pitchFamily="34" charset="-128"/>
                <a:cs typeface="Times New Roman" panose="02020603050405020304" pitchFamily="18" charset="0"/>
              </a:rPr>
              <a:t>α</a:t>
            </a:r>
            <a:r>
              <a:rPr lang="en-US" altLang="en-US" sz="2000" baseline="-25000" dirty="0">
                <a:latin typeface="Georgia" panose="02040502050405020303" pitchFamily="18" charset="0"/>
                <a:ea typeface="ＭＳ Ｐゴシック" panose="020B0600070205080204" pitchFamily="34" charset="-128"/>
                <a:cs typeface="Arial" panose="020B0604020202020204" pitchFamily="34" charset="0"/>
              </a:rPr>
              <a:t>PC</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a:t>
            </a:r>
            <a:r>
              <a:rPr lang="en-US" altLang="en-US" sz="2000" dirty="0">
                <a:latin typeface="Georgia" panose="02040502050405020303" pitchFamily="18" charset="0"/>
                <a:ea typeface="ＭＳ Ｐゴシック" panose="020B0600070205080204" pitchFamily="34" charset="-128"/>
              </a:rPr>
              <a:t>adjustment</a:t>
            </a:r>
          </a:p>
          <a:p>
            <a:pPr lvl="1" eaLnBrk="1" hangingPunct="1"/>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Trend analysis or polynomial contrasts</a:t>
            </a:r>
          </a:p>
        </p:txBody>
      </p:sp>
      <p:sp>
        <p:nvSpPr>
          <p:cNvPr id="6" name="Text Box 4"/>
          <p:cNvSpPr txBox="1">
            <a:spLocks noChangeArrowheads="1"/>
          </p:cNvSpPr>
          <p:nvPr/>
        </p:nvSpPr>
        <p:spPr bwMode="auto">
          <a:xfrm>
            <a:off x="5389652" y="5961384"/>
            <a:ext cx="662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No further tests if </a:t>
            </a:r>
            <a:r>
              <a:rPr lang="en-US" altLang="en-US" sz="1800" b="1" i="1" dirty="0">
                <a:latin typeface="Times New Roman" panose="02020603050405020304" pitchFamily="18" charset="0"/>
              </a:rPr>
              <a:t>F</a:t>
            </a:r>
            <a:r>
              <a:rPr lang="en-US" altLang="en-US" sz="1800" dirty="0">
                <a:latin typeface="Georgia Regular" panose="02040502050405020303" pitchFamily="18" charset="0"/>
              </a:rPr>
              <a:t>-test of main-effect indicates difference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0597" name="Rectangle 3"/>
          <p:cNvSpPr>
            <a:spLocks noGrp="1" noChangeArrowheads="1"/>
          </p:cNvSpPr>
          <p:nvPr>
            <p:ph idx="1"/>
          </p:nvPr>
        </p:nvSpPr>
        <p:spPr>
          <a:xfrm>
            <a:off x="381000" y="1371600"/>
            <a:ext cx="11506200" cy="5266308"/>
          </a:xfrm>
        </p:spPr>
        <p:txBody>
          <a:bodyPr>
            <a:normAutofit/>
          </a:bodyPr>
          <a:lstStyle/>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Visualize</a:t>
            </a:r>
            <a:r>
              <a:rPr lang="en-US" altLang="en-US" sz="2400" b="1" dirty="0">
                <a:latin typeface="Georgia" panose="02040502050405020303" pitchFamily="18" charset="0"/>
                <a:ea typeface="ＭＳ Ｐゴシック" panose="020B0600070205080204" pitchFamily="34" charset="-128"/>
              </a:rPr>
              <a:t>: Plot means </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dirty="0">
                <a:latin typeface="Georgia" panose="02040502050405020303" pitchFamily="18" charset="0"/>
                <a:ea typeface="ＭＳ Ｐゴシック" panose="020B0600070205080204" pitchFamily="34" charset="-128"/>
              </a:rPr>
              <a:t>Tests of simple (main) effects</a:t>
            </a:r>
          </a:p>
          <a:p>
            <a:pPr lvl="1" eaLnBrk="1" hangingPunct="1"/>
            <a:r>
              <a:rPr lang="en-US" altLang="en-US" sz="2000" dirty="0">
                <a:latin typeface="Georgia" panose="02040502050405020303" pitchFamily="18" charset="0"/>
                <a:ea typeface="ＭＳ Ｐゴシック" panose="020B0600070205080204" pitchFamily="34" charset="-128"/>
              </a:rPr>
              <a:t>Contrast means from levels of one RM factor within levels of another RM factor using 1-way RM ANOVA,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polynomial contrasts</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Avoid interpretation of main effects</a:t>
            </a:r>
          </a:p>
          <a:p>
            <a:r>
              <a:rPr lang="en-US" altLang="en-US" sz="2400" dirty="0">
                <a:latin typeface="Georgia" panose="02040502050405020303" pitchFamily="18" charset="0"/>
                <a:ea typeface="ＭＳ Ｐゴシック" panose="020B0600070205080204" pitchFamily="34" charset="-128"/>
              </a:rPr>
              <a:t>Alternative: Tests of interaction contrasts</a:t>
            </a:r>
          </a:p>
          <a:p>
            <a:pPr lvl="1"/>
            <a:r>
              <a:rPr lang="en-US" altLang="en-US" sz="2000" dirty="0">
                <a:latin typeface="Georgia" panose="02040502050405020303" pitchFamily="18" charset="0"/>
                <a:ea typeface="ＭＳ Ｐゴシック" panose="020B0600070205080204" pitchFamily="34" charset="-128"/>
              </a:rPr>
              <a:t>Create difference scores between levels of one factor within each level of another factor and compare with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a:t>
            </a:r>
          </a:p>
          <a:p>
            <a:pPr lvl="2"/>
            <a:r>
              <a:rPr lang="en-US" altLang="en-US" dirty="0">
                <a:latin typeface="Georgia" panose="02040502050405020303" pitchFamily="18" charset="0"/>
                <a:ea typeface="ＭＳ Ｐゴシック" panose="020B0600070205080204" pitchFamily="34" charset="-128"/>
              </a:rPr>
              <a:t>Order dictates valence of difference scores</a:t>
            </a:r>
          </a:p>
          <a:p>
            <a:pPr lvl="1"/>
            <a:r>
              <a:rPr lang="en-US" altLang="en-US" sz="2000" dirty="0">
                <a:latin typeface="Georgia" panose="02040502050405020303" pitchFamily="18" charset="0"/>
                <a:ea typeface="ＭＳ Ｐゴシック" panose="020B0600070205080204" pitchFamily="34" charset="-128"/>
              </a:rPr>
              <a:t>Results will indicate whether mean differences across one condition vary across levels of other condition</a:t>
            </a:r>
            <a:endParaRPr lang="en-US" altLang="en-US" sz="2000" b="1" dirty="0">
              <a:latin typeface="Georgia" panose="02040502050405020303" pitchFamily="18" charset="0"/>
              <a:ea typeface="ＭＳ Ｐゴシック" panose="020B0600070205080204" pitchFamily="34" charset="-128"/>
            </a:endParaRP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D14469-4838-4FD1-B46C-75CD50A7E0B3}" type="slidenum">
              <a:rPr lang="en-US" altLang="en-US" sz="1400">
                <a:latin typeface="Georgia Regular" panose="02040502050405020303" pitchFamily="18" charset="0"/>
              </a:rPr>
              <a:pPr eaLnBrk="1" hangingPunct="1"/>
              <a:t>47</a:t>
            </a:fld>
            <a:endParaRPr lang="en-US" altLang="en-US" sz="1400" dirty="0">
              <a:latin typeface="Georgia Regular" panose="02040502050405020303"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2645" name="Rectangle 3"/>
          <p:cNvSpPr>
            <a:spLocks noGrp="1" noChangeArrowheads="1"/>
          </p:cNvSpPr>
          <p:nvPr>
            <p:ph type="body" sz="half" idx="2"/>
          </p:nvPr>
        </p:nvSpPr>
        <p:spPr>
          <a:xfrm>
            <a:off x="6400800" y="1874838"/>
            <a:ext cx="4267200" cy="4525962"/>
          </a:xfrm>
        </p:spPr>
        <p:txBody>
          <a:bodyPr/>
          <a:lstStyle/>
          <a:p>
            <a:pPr eaLnBrk="1" hangingPunct="1">
              <a:lnSpc>
                <a:spcPct val="90000"/>
              </a:lnSpc>
            </a:pPr>
            <a:r>
              <a:rPr lang="en-US" altLang="en-US" sz="2400">
                <a:ea typeface="ＭＳ Ｐゴシック" panose="020B0600070205080204" pitchFamily="34" charset="-128"/>
              </a:rPr>
              <a:t>Direction of ‘simple effect’ testing determined by researcher</a:t>
            </a:r>
          </a:p>
          <a:p>
            <a:pPr lvl="4"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Simple effects generally tested for each level of stratifying factor</a:t>
            </a:r>
          </a:p>
          <a:p>
            <a:pPr lvl="1" eaLnBrk="1" hangingPunct="1">
              <a:lnSpc>
                <a:spcPct val="90000"/>
              </a:lnSpc>
            </a:pPr>
            <a:r>
              <a:rPr lang="en-US" altLang="en-US" sz="2000">
                <a:ea typeface="ＭＳ Ｐゴシック" panose="020B0600070205080204" pitchFamily="34" charset="-128"/>
              </a:rPr>
              <a:t>Simple comparisons</a:t>
            </a:r>
          </a:p>
          <a:p>
            <a:pPr lvl="2" eaLnBrk="1" hangingPunct="1">
              <a:lnSpc>
                <a:spcPct val="90000"/>
              </a:lnSpc>
            </a:pPr>
            <a:r>
              <a:rPr lang="en-US" altLang="en-US" sz="1800">
                <a:ea typeface="ＭＳ Ｐゴシック" panose="020B0600070205080204" pitchFamily="34" charset="-128"/>
              </a:rPr>
              <a:t>Paired-samples </a:t>
            </a:r>
            <a:r>
              <a:rPr lang="en-US" altLang="en-US" sz="1800" i="1">
                <a:latin typeface="Times New Roman" panose="02020603050405020304" pitchFamily="18" charset="0"/>
                <a:ea typeface="ＭＳ Ｐゴシック" panose="020B0600070205080204" pitchFamily="34" charset="-128"/>
              </a:rPr>
              <a:t>t</a:t>
            </a:r>
            <a:r>
              <a:rPr lang="en-US" altLang="en-US" sz="1800">
                <a:ea typeface="ＭＳ Ｐゴシック" panose="020B0600070205080204" pitchFamily="34" charset="-128"/>
              </a:rPr>
              <a:t>-tests</a:t>
            </a:r>
          </a:p>
          <a:p>
            <a:pPr lvl="1" eaLnBrk="1" hangingPunct="1">
              <a:lnSpc>
                <a:spcPct val="90000"/>
              </a:lnSpc>
            </a:pPr>
            <a:r>
              <a:rPr lang="en-US" altLang="en-US" sz="2000">
                <a:ea typeface="ＭＳ Ｐゴシック" panose="020B0600070205080204" pitchFamily="34" charset="-128"/>
              </a:rPr>
              <a:t>1-way RM ANOVA followed by simple or complex comparisons (e.g., Paired-samples </a:t>
            </a:r>
            <a:r>
              <a:rPr lang="en-US" altLang="en-US" sz="2000" i="1">
                <a:latin typeface="Times New Roman" panose="02020603050405020304" pitchFamily="18" charset="0"/>
                <a:ea typeface="ＭＳ Ｐゴシック" panose="020B0600070205080204" pitchFamily="34" charset="-128"/>
              </a:rPr>
              <a:t>t</a:t>
            </a:r>
            <a:r>
              <a:rPr lang="en-US" altLang="en-US" sz="2000">
                <a:ea typeface="ＭＳ Ｐゴシック" panose="020B0600070205080204" pitchFamily="34" charset="-128"/>
              </a:rPr>
              <a:t>-tests)</a:t>
            </a:r>
          </a:p>
        </p:txBody>
      </p:sp>
      <p:sp>
        <p:nvSpPr>
          <p:cNvPr id="1126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A17A383-3FE1-45F4-9F12-EC279E3AB66E}" type="slidenum">
              <a:rPr lang="en-US" altLang="en-US" sz="1400">
                <a:latin typeface="Georgia Regular" panose="02040502050405020303" pitchFamily="18" charset="0"/>
              </a:rPr>
              <a:pPr eaLnBrk="1" hangingPunct="1"/>
              <a:t>48</a:t>
            </a:fld>
            <a:endParaRPr lang="en-US" altLang="en-US" sz="1400" dirty="0">
              <a:latin typeface="Georgia Regular" panose="02040502050405020303" pitchFamily="18" charset="0"/>
            </a:endParaRPr>
          </a:p>
        </p:txBody>
      </p:sp>
      <p:pic>
        <p:nvPicPr>
          <p:cNvPr id="11264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1524001" y="1676400"/>
            <a:ext cx="4556125" cy="4114800"/>
          </a:xfrm>
          <a:prstGeom prst="rect">
            <a:avLst/>
          </a:prstGeom>
          <a:solidFill>
            <a:schemeClr val="accent5">
              <a:lumMod val="20000"/>
              <a:lumOff val="80000"/>
            </a:schemeClr>
          </a:solidFill>
          <a:ln>
            <a:noFill/>
          </a:ln>
          <a:extLst/>
        </p:spPr>
      </p:pic>
      <p:sp>
        <p:nvSpPr>
          <p:cNvPr id="112646" name="Line 4"/>
          <p:cNvSpPr>
            <a:spLocks noChangeShapeType="1"/>
          </p:cNvSpPr>
          <p:nvPr/>
        </p:nvSpPr>
        <p:spPr bwMode="auto">
          <a:xfrm flipH="1" flipV="1">
            <a:off x="4876800" y="3276600"/>
            <a:ext cx="2286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2647" name="Line 5"/>
          <p:cNvSpPr>
            <a:spLocks noChangeShapeType="1"/>
          </p:cNvSpPr>
          <p:nvPr/>
        </p:nvSpPr>
        <p:spPr bwMode="auto">
          <a:xfrm flipH="1" flipV="1">
            <a:off x="4876800" y="5029200"/>
            <a:ext cx="2209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914400" y="228600"/>
            <a:ext cx="10058400" cy="8107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Reporting Results</a:t>
            </a:r>
          </a:p>
        </p:txBody>
      </p:sp>
      <p:sp>
        <p:nvSpPr>
          <p:cNvPr id="118789" name="Rectangle 3"/>
          <p:cNvSpPr>
            <a:spLocks noGrp="1" noChangeArrowheads="1"/>
          </p:cNvSpPr>
          <p:nvPr>
            <p:ph idx="1"/>
          </p:nvPr>
        </p:nvSpPr>
        <p:spPr>
          <a:xfrm>
            <a:off x="762000" y="1447800"/>
            <a:ext cx="10366248" cy="4724400"/>
          </a:xfrm>
        </p:spPr>
        <p:txBody>
          <a:bodyPr/>
          <a:lstStyle/>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Summary</a:t>
            </a:r>
            <a:r>
              <a:rPr lang="en-US" altLang="en-US" dirty="0">
                <a:latin typeface="Georgia" panose="02040502050405020303" pitchFamily="18" charset="0"/>
                <a:ea typeface="ＭＳ Ｐゴシック" panose="020B0600070205080204" pitchFamily="34" charset="-128"/>
              </a:rPr>
              <a:t> information: sample means and either </a:t>
            </a:r>
            <a:r>
              <a:rPr lang="en-US" altLang="en-US" i="1" dirty="0">
                <a:latin typeface="Georgia" panose="02040502050405020303" pitchFamily="18" charset="0"/>
                <a:ea typeface="ＭＳ Ｐゴシック" panose="020B0600070205080204" pitchFamily="34" charset="-128"/>
              </a:rPr>
              <a:t>SD</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SE</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CI</a:t>
            </a:r>
            <a:r>
              <a:rPr lang="en-US" altLang="en-US" dirty="0">
                <a:latin typeface="Georgia" panose="02040502050405020303" pitchFamily="18" charset="0"/>
                <a:ea typeface="ＭＳ Ｐゴシック" panose="020B0600070205080204" pitchFamily="34" charset="-128"/>
              </a:rPr>
              <a:t>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Effect size </a:t>
            </a:r>
            <a:r>
              <a:rPr lang="en-US" altLang="en-US" dirty="0">
                <a:latin typeface="Georgia" panose="02040502050405020303" pitchFamily="18" charset="0"/>
                <a:ea typeface="ＭＳ Ｐゴシック" panose="020B0600070205080204" pitchFamily="34" charset="-128"/>
              </a:rPr>
              <a:t>measures for main effects or interactions (even if non-significant)</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Results of </a:t>
            </a:r>
            <a:r>
              <a:rPr lang="en-US" altLang="en-US" b="1" dirty="0">
                <a:solidFill>
                  <a:schemeClr val="accent6"/>
                </a:solidFill>
                <a:latin typeface="Georgia" panose="02040502050405020303" pitchFamily="18" charset="0"/>
                <a:ea typeface="ＭＳ Ｐゴシック" panose="020B0600070205080204" pitchFamily="34" charset="-128"/>
              </a:rPr>
              <a:t>post hoc </a:t>
            </a:r>
            <a:r>
              <a:rPr lang="en-US" altLang="en-US" dirty="0">
                <a:latin typeface="Georgia" panose="02040502050405020303" pitchFamily="18" charset="0"/>
                <a:ea typeface="ＭＳ Ｐゴシック" panose="020B0600070205080204" pitchFamily="34" charset="-128"/>
              </a:rPr>
              <a:t>comparisons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Mean differences and interactions can be </a:t>
            </a:r>
            <a:r>
              <a:rPr lang="en-US" altLang="en-US" b="1" u="sng" dirty="0">
                <a:solidFill>
                  <a:schemeClr val="accent6"/>
                </a:solidFill>
                <a:latin typeface="Georgia" panose="02040502050405020303" pitchFamily="18" charset="0"/>
                <a:ea typeface="ＭＳ Ｐゴシック" panose="020B0600070205080204" pitchFamily="34" charset="-128"/>
              </a:rPr>
              <a:t>graphically</a:t>
            </a:r>
            <a:r>
              <a:rPr lang="en-US" altLang="en-US" dirty="0">
                <a:latin typeface="Georgia" panose="02040502050405020303" pitchFamily="18" charset="0"/>
                <a:ea typeface="ＭＳ Ｐゴシック" panose="020B0600070205080204" pitchFamily="34" charset="-128"/>
              </a:rPr>
              <a:t> depicted</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62D7C7-166E-41CB-9B26-272B81A936F7}" type="slidenum">
              <a:rPr lang="en-US" altLang="en-US" sz="1400">
                <a:latin typeface="Georgia Regular" panose="02040502050405020303" pitchFamily="18" charset="0"/>
              </a:rPr>
              <a:pPr eaLnBrk="1" hangingPunct="1"/>
              <a:t>49</a:t>
            </a:fld>
            <a:endParaRPr lang="en-US" altLang="en-US" sz="1400" dirty="0">
              <a:latin typeface="Georgia Regular"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pic>
        <p:nvPicPr>
          <p:cNvPr id="6" name="Picture 4" descr="Repeated Measures ANOVA Design - Time Course Experiments"/>
          <p:cNvPicPr>
            <a:picLocks noChangeAspect="1" noChangeArrowheads="1"/>
          </p:cNvPicPr>
          <p:nvPr/>
        </p:nvPicPr>
        <p:blipFill rotWithShape="1">
          <a:blip r:embed="rId2">
            <a:extLst>
              <a:ext uri="{28A0092B-C50C-407E-A947-70E740481C1C}">
                <a14:useLocalDpi xmlns:a14="http://schemas.microsoft.com/office/drawing/2010/main" val="0"/>
              </a:ext>
            </a:extLst>
          </a:blip>
          <a:srcRect b="8897"/>
          <a:stretch/>
        </p:blipFill>
        <p:spPr bwMode="auto">
          <a:xfrm>
            <a:off x="381000" y="1371600"/>
            <a:ext cx="5638800" cy="340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26978" name="Picture 2" descr="Repeated Measures ANOVA Design - Multiple Condition and Treatment Experiments"/>
          <p:cNvPicPr>
            <a:picLocks noChangeAspect="1" noChangeArrowheads="1"/>
          </p:cNvPicPr>
          <p:nvPr/>
        </p:nvPicPr>
        <p:blipFill rotWithShape="1">
          <a:blip r:embed="rId3">
            <a:extLst>
              <a:ext uri="{28A0092B-C50C-407E-A947-70E740481C1C}">
                <a14:useLocalDpi xmlns:a14="http://schemas.microsoft.com/office/drawing/2010/main" val="0"/>
              </a:ext>
            </a:extLst>
          </a:blip>
          <a:srcRect b="8592"/>
          <a:stretch/>
        </p:blipFill>
        <p:spPr bwMode="auto">
          <a:xfrm>
            <a:off x="6248400" y="1374147"/>
            <a:ext cx="5486400" cy="3402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2228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fade">
                                      <p:cBhvr>
                                        <p:cTn id="7" dur="1000"/>
                                        <p:tgtEl>
                                          <p:spTgt spid="126978"/>
                                        </p:tgtEl>
                                      </p:cBhvr>
                                    </p:animEffect>
                                    <p:anim calcmode="lin" valueType="num">
                                      <p:cBhvr>
                                        <p:cTn id="8" dur="1000" fill="hold"/>
                                        <p:tgtEl>
                                          <p:spTgt spid="126978"/>
                                        </p:tgtEl>
                                        <p:attrNameLst>
                                          <p:attrName>ppt_x</p:attrName>
                                        </p:attrNameLst>
                                      </p:cBhvr>
                                      <p:tavLst>
                                        <p:tav tm="0">
                                          <p:val>
                                            <p:strVal val="#ppt_x"/>
                                          </p:val>
                                        </p:tav>
                                        <p:tav tm="100000">
                                          <p:val>
                                            <p:strVal val="#ppt_x"/>
                                          </p:val>
                                        </p:tav>
                                      </p:tavLst>
                                    </p:anim>
                                    <p:anim calcmode="lin" valueType="num">
                                      <p:cBhvr>
                                        <p:cTn id="9" dur="1000" fill="hold"/>
                                        <p:tgtEl>
                                          <p:spTgt spid="1269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8090948" y="99907"/>
            <a:ext cx="3886200" cy="802259"/>
          </a:xfrm>
        </p:spPr>
        <p:txBody>
          <a:bodyPr>
            <a:normAutofit/>
          </a:bodyPr>
          <a:lstStyle/>
          <a:p>
            <a:pPr algn="ctr" eaLnBrk="1" hangingPunct="1"/>
            <a:r>
              <a:rPr lang="en-US" altLang="en-US" sz="4200" b="1" u="sng" dirty="0">
                <a:solidFill>
                  <a:schemeClr val="tx2"/>
                </a:solidFill>
                <a:latin typeface="Georgia" panose="02040502050405020303" pitchFamily="18" charset="0"/>
                <a:ea typeface="ＭＳ Ｐゴシック" panose="020B0600070205080204" pitchFamily="34" charset="-128"/>
              </a:rPr>
              <a:t>Problems</a:t>
            </a:r>
          </a:p>
        </p:txBody>
      </p:sp>
      <p:sp>
        <p:nvSpPr>
          <p:cNvPr id="119813" name="Rectangle 3"/>
          <p:cNvSpPr>
            <a:spLocks noGrp="1" noChangeArrowheads="1"/>
          </p:cNvSpPr>
          <p:nvPr>
            <p:ph idx="1"/>
          </p:nvPr>
        </p:nvSpPr>
        <p:spPr>
          <a:xfrm>
            <a:off x="140208" y="539476"/>
            <a:ext cx="11811000" cy="6095999"/>
          </a:xfrm>
        </p:spPr>
        <p:txBody>
          <a:bodyPr>
            <a:noAutofit/>
          </a:bodyPr>
          <a:lstStyle/>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Extraneous factors (internal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Passage of time in longitudinal studies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Do conditions, equipment, experimenters, participants change (interest, practice, skills) over the course of the study in ways that may invalidate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Need methodological control</a:t>
            </a:r>
          </a:p>
          <a:p>
            <a:pPr lvl="4" eaLnBrk="1" hangingPunct="1">
              <a:lnSpc>
                <a:spcPct val="3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Generalizability (external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Using fewer participants, so sample is less representative of population</a:t>
            </a:r>
          </a:p>
          <a:p>
            <a:pPr lvl="4" eaLnBrk="1" hangingPunct="1">
              <a:lnSpc>
                <a:spcPct val="6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Poor matching, small </a:t>
            </a:r>
            <a:r>
              <a:rPr lang="en-US" altLang="en-US" sz="2400" b="1" i="1" u="sng" dirty="0">
                <a:latin typeface="Georgia" panose="02040502050405020303" pitchFamily="18" charset="0"/>
                <a:ea typeface="ＭＳ Ｐゴシック" panose="020B0600070205080204" pitchFamily="34" charset="-128"/>
              </a:rPr>
              <a:t>n, </a:t>
            </a:r>
            <a:r>
              <a:rPr lang="en-US" altLang="en-US" sz="2400" b="1" u="sng" dirty="0">
                <a:latin typeface="Georgia" panose="02040502050405020303" pitchFamily="18" charset="0"/>
                <a:ea typeface="ＭＳ Ｐゴシック" panose="020B0600070205080204" pitchFamily="34" charset="-128"/>
              </a:rPr>
              <a:t>violated assumptions </a:t>
            </a:r>
            <a:r>
              <a:rPr lang="en-US" altLang="en-US" sz="2400" dirty="0">
                <a:latin typeface="Georgia" panose="02040502050405020303" pitchFamily="18" charset="0"/>
                <a:ea typeface="ＭＳ Ｐゴシック" panose="020B0600070205080204" pitchFamily="34" charset="-128"/>
              </a:rPr>
              <a:t>may lead to deflated power in RM ANOVA so that its power is same as Independent Groups ANOVA</a:t>
            </a:r>
          </a:p>
          <a:p>
            <a:pPr>
              <a:lnSpc>
                <a:spcPct val="80000"/>
              </a:lnSpc>
            </a:pPr>
            <a:r>
              <a:rPr lang="en-US" altLang="en-US" sz="2400" dirty="0">
                <a:latin typeface="Georgia" panose="02040502050405020303" pitchFamily="18" charset="0"/>
                <a:ea typeface="ＭＳ Ｐゴシック" panose="020B0600070205080204" pitchFamily="34" charset="-128"/>
              </a:rPr>
              <a:t>If a participant is </a:t>
            </a:r>
            <a:r>
              <a:rPr lang="en-US" altLang="en-US" sz="2400" b="1" u="sng" dirty="0">
                <a:latin typeface="Georgia" panose="02040502050405020303" pitchFamily="18" charset="0"/>
                <a:ea typeface="ＭＳ Ｐゴシック" panose="020B0600070205080204" pitchFamily="34" charset="-128"/>
              </a:rPr>
              <a:t>missing data </a:t>
            </a:r>
            <a:r>
              <a:rPr lang="en-US" altLang="en-US" sz="2400" dirty="0">
                <a:latin typeface="Georgia" panose="02040502050405020303" pitchFamily="18" charset="0"/>
                <a:ea typeface="ＭＳ Ｐゴシック" panose="020B0600070205080204" pitchFamily="34" charset="-128"/>
              </a:rPr>
              <a:t>on outcome from any level of any RM factor, all data from that participant is removed from analysis</a:t>
            </a:r>
          </a:p>
          <a:p>
            <a:pPr lvl="1">
              <a:lnSpc>
                <a:spcPct val="80000"/>
              </a:lnSpc>
            </a:pPr>
            <a:r>
              <a:rPr lang="en-US" altLang="en-US" sz="1800" dirty="0">
                <a:latin typeface="Georgia" panose="02040502050405020303" pitchFamily="18" charset="0"/>
                <a:ea typeface="ＭＳ Ｐゴシック" panose="020B0600070205080204" pitchFamily="34" charset="-128"/>
              </a:rPr>
              <a:t>Decreased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a:t>
            </a:r>
            <a:r>
              <a:rPr lang="en-US" altLang="en-US" sz="1800" dirty="0">
                <a:latin typeface="Georgia" panose="02040502050405020303" pitchFamily="18" charset="0"/>
                <a:ea typeface="ＭＳ Ｐゴシック" panose="020B0600070205080204" pitchFamily="34" charset="-128"/>
                <a:sym typeface="Wingdings" panose="05000000000000000000" pitchFamily="2" charset="2"/>
              </a:rPr>
              <a:t> less power</a:t>
            </a:r>
          </a:p>
          <a:p>
            <a:pPr lvl="1">
              <a:lnSpc>
                <a:spcPct val="80000"/>
              </a:lnSpc>
            </a:pPr>
            <a:r>
              <a:rPr lang="en-US" altLang="en-US" sz="2000" dirty="0">
                <a:latin typeface="Georgia" panose="02040502050405020303" pitchFamily="18" charset="0"/>
                <a:ea typeface="ＭＳ Ｐゴシック" panose="020B0600070205080204" pitchFamily="34" charset="-128"/>
              </a:rPr>
              <a:t>However, easier to impute missing data in RM ANOVA than in randomized- or independent-groups designs</a:t>
            </a:r>
          </a:p>
          <a:p>
            <a:pPr lvl="2">
              <a:lnSpc>
                <a:spcPct val="80000"/>
              </a:lnSpc>
            </a:pPr>
            <a:r>
              <a:rPr lang="en-US" altLang="en-US" sz="1600" dirty="0">
                <a:latin typeface="Georgia" panose="02040502050405020303" pitchFamily="18" charset="0"/>
                <a:ea typeface="ＭＳ Ｐゴシック" panose="020B0600070205080204" pitchFamily="34" charset="-128"/>
              </a:rPr>
              <a:t>Other outcome scores are available from participants with missing values</a:t>
            </a:r>
          </a:p>
          <a:p>
            <a:pPr lvl="2">
              <a:lnSpc>
                <a:spcPct val="80000"/>
              </a:lnSpc>
            </a:pPr>
            <a:r>
              <a:rPr lang="en-US" altLang="en-US" sz="1600" dirty="0">
                <a:latin typeface="Georgia" panose="02040502050405020303" pitchFamily="18" charset="0"/>
                <a:ea typeface="ＭＳ Ｐゴシック" panose="020B0600070205080204" pitchFamily="34" charset="-128"/>
              </a:rPr>
              <a:t>Imputation results in several data sets on which the same analysis is conducted and results are compared</a:t>
            </a:r>
          </a:p>
          <a:p>
            <a:pPr eaLnBrk="1" hangingPunct="1">
              <a:lnSpc>
                <a:spcPct val="90000"/>
              </a:lnSpc>
            </a:pPr>
            <a:endParaRPr lang="en-US" altLang="en-US" sz="1600" dirty="0">
              <a:latin typeface="Georgia" panose="02040502050405020303" pitchFamily="18" charset="0"/>
              <a:ea typeface="ＭＳ Ｐゴシック" panose="020B0600070205080204" pitchFamily="34" charset="-128"/>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63261-0C30-4048-BBCC-92D70016C108}" type="slidenum">
              <a:rPr lang="en-US" altLang="en-US" sz="1400">
                <a:latin typeface="Georgia Regular" panose="02040502050405020303" pitchFamily="18" charset="0"/>
              </a:rPr>
              <a:pPr eaLnBrk="1" hangingPunct="1"/>
              <a:t>50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fade">
                                      <p:cBhvr>
                                        <p:cTn id="7" dur="500"/>
                                        <p:tgtEl>
                                          <p:spTgt spid="1198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813">
                                            <p:txEl>
                                              <p:pRg st="1" end="1"/>
                                            </p:txEl>
                                          </p:spTgt>
                                        </p:tgtEl>
                                        <p:attrNameLst>
                                          <p:attrName>style.visibility</p:attrName>
                                        </p:attrNameLst>
                                      </p:cBhvr>
                                      <p:to>
                                        <p:strVal val="visible"/>
                                      </p:to>
                                    </p:set>
                                    <p:animEffect transition="in" filter="fade">
                                      <p:cBhvr>
                                        <p:cTn id="10" dur="500"/>
                                        <p:tgtEl>
                                          <p:spTgt spid="1198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813">
                                            <p:txEl>
                                              <p:pRg st="2" end="2"/>
                                            </p:txEl>
                                          </p:spTgt>
                                        </p:tgtEl>
                                        <p:attrNameLst>
                                          <p:attrName>style.visibility</p:attrName>
                                        </p:attrNameLst>
                                      </p:cBhvr>
                                      <p:to>
                                        <p:strVal val="visible"/>
                                      </p:to>
                                    </p:set>
                                    <p:animEffect transition="in" filter="fade">
                                      <p:cBhvr>
                                        <p:cTn id="13" dur="500"/>
                                        <p:tgtEl>
                                          <p:spTgt spid="11981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813">
                                            <p:txEl>
                                              <p:pRg st="3" end="3"/>
                                            </p:txEl>
                                          </p:spTgt>
                                        </p:tgtEl>
                                        <p:attrNameLst>
                                          <p:attrName>style.visibility</p:attrName>
                                        </p:attrNameLst>
                                      </p:cBhvr>
                                      <p:to>
                                        <p:strVal val="visible"/>
                                      </p:to>
                                    </p:set>
                                    <p:animEffect transition="in" filter="fade">
                                      <p:cBhvr>
                                        <p:cTn id="16" dur="500"/>
                                        <p:tgtEl>
                                          <p:spTgt spid="1198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9813">
                                            <p:txEl>
                                              <p:pRg st="5" end="5"/>
                                            </p:txEl>
                                          </p:spTgt>
                                        </p:tgtEl>
                                        <p:attrNameLst>
                                          <p:attrName>style.visibility</p:attrName>
                                        </p:attrNameLst>
                                      </p:cBhvr>
                                      <p:to>
                                        <p:strVal val="visible"/>
                                      </p:to>
                                    </p:set>
                                    <p:animEffect transition="in" filter="fade">
                                      <p:cBhvr>
                                        <p:cTn id="21" dur="500"/>
                                        <p:tgtEl>
                                          <p:spTgt spid="11981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9813">
                                            <p:txEl>
                                              <p:pRg st="6" end="6"/>
                                            </p:txEl>
                                          </p:spTgt>
                                        </p:tgtEl>
                                        <p:attrNameLst>
                                          <p:attrName>style.visibility</p:attrName>
                                        </p:attrNameLst>
                                      </p:cBhvr>
                                      <p:to>
                                        <p:strVal val="visible"/>
                                      </p:to>
                                    </p:set>
                                    <p:animEffect transition="in" filter="fade">
                                      <p:cBhvr>
                                        <p:cTn id="24" dur="500"/>
                                        <p:tgtEl>
                                          <p:spTgt spid="11981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9813">
                                            <p:txEl>
                                              <p:pRg st="8" end="8"/>
                                            </p:txEl>
                                          </p:spTgt>
                                        </p:tgtEl>
                                        <p:attrNameLst>
                                          <p:attrName>style.visibility</p:attrName>
                                        </p:attrNameLst>
                                      </p:cBhvr>
                                      <p:to>
                                        <p:strVal val="visible"/>
                                      </p:to>
                                    </p:set>
                                    <p:animEffect transition="in" filter="fade">
                                      <p:cBhvr>
                                        <p:cTn id="29" dur="500"/>
                                        <p:tgtEl>
                                          <p:spTgt spid="11981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9813">
                                            <p:txEl>
                                              <p:pRg st="9" end="9"/>
                                            </p:txEl>
                                          </p:spTgt>
                                        </p:tgtEl>
                                        <p:attrNameLst>
                                          <p:attrName>style.visibility</p:attrName>
                                        </p:attrNameLst>
                                      </p:cBhvr>
                                      <p:to>
                                        <p:strVal val="visible"/>
                                      </p:to>
                                    </p:set>
                                    <p:animEffect transition="in" filter="fade">
                                      <p:cBhvr>
                                        <p:cTn id="34" dur="500"/>
                                        <p:tgtEl>
                                          <p:spTgt spid="11981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9813">
                                            <p:txEl>
                                              <p:pRg st="10" end="10"/>
                                            </p:txEl>
                                          </p:spTgt>
                                        </p:tgtEl>
                                        <p:attrNameLst>
                                          <p:attrName>style.visibility</p:attrName>
                                        </p:attrNameLst>
                                      </p:cBhvr>
                                      <p:to>
                                        <p:strVal val="visible"/>
                                      </p:to>
                                    </p:set>
                                    <p:animEffect transition="in" filter="fade">
                                      <p:cBhvr>
                                        <p:cTn id="37" dur="500"/>
                                        <p:tgtEl>
                                          <p:spTgt spid="11981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813">
                                            <p:txEl>
                                              <p:pRg st="11" end="11"/>
                                            </p:txEl>
                                          </p:spTgt>
                                        </p:tgtEl>
                                        <p:attrNameLst>
                                          <p:attrName>style.visibility</p:attrName>
                                        </p:attrNameLst>
                                      </p:cBhvr>
                                      <p:to>
                                        <p:strVal val="visible"/>
                                      </p:to>
                                    </p:set>
                                    <p:animEffect transition="in" filter="fade">
                                      <p:cBhvr>
                                        <p:cTn id="40" dur="500"/>
                                        <p:tgtEl>
                                          <p:spTgt spid="11981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9813">
                                            <p:txEl>
                                              <p:pRg st="12" end="12"/>
                                            </p:txEl>
                                          </p:spTgt>
                                        </p:tgtEl>
                                        <p:attrNameLst>
                                          <p:attrName>style.visibility</p:attrName>
                                        </p:attrNameLst>
                                      </p:cBhvr>
                                      <p:to>
                                        <p:strVal val="visible"/>
                                      </p:to>
                                    </p:set>
                                    <p:animEffect transition="in" filter="fade">
                                      <p:cBhvr>
                                        <p:cTn id="43" dur="500"/>
                                        <p:tgtEl>
                                          <p:spTgt spid="11981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9813">
                                            <p:txEl>
                                              <p:pRg st="13" end="13"/>
                                            </p:txEl>
                                          </p:spTgt>
                                        </p:tgtEl>
                                        <p:attrNameLst>
                                          <p:attrName>style.visibility</p:attrName>
                                        </p:attrNameLst>
                                      </p:cBhvr>
                                      <p:to>
                                        <p:strVal val="visible"/>
                                      </p:to>
                                    </p:set>
                                    <p:animEffect transition="in" filter="fade">
                                      <p:cBhvr>
                                        <p:cTn id="46" dur="500"/>
                                        <p:tgtEl>
                                          <p:spTgt spid="1198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p:txBody>
          <a:bodyPr/>
          <a:lstStyle/>
          <a:p>
            <a:pPr eaLnBrk="1" hangingPunct="1"/>
            <a:r>
              <a:rPr lang="en-US" altLang="en-US">
                <a:ea typeface="ＭＳ Ｐゴシック" panose="020B0600070205080204" pitchFamily="34" charset="-128"/>
              </a:rPr>
              <a:t>Supplemental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a:xfrm>
            <a:off x="1066800" y="990600"/>
            <a:ext cx="10058400" cy="1609344"/>
          </a:xfrm>
        </p:spPr>
        <p:txBody>
          <a:bodyPr/>
          <a:lstStyle/>
          <a:p>
            <a:pPr eaLnBrk="1" hangingPunct="1"/>
            <a:r>
              <a:rPr lang="en-US" altLang="en-US" i="1" dirty="0">
                <a:solidFill>
                  <a:schemeClr val="tx1"/>
                </a:solidFill>
                <a:latin typeface="Times New Roman" panose="02020603050405020304" pitchFamily="18" charset="0"/>
                <a:ea typeface="ＭＳ Ｐゴシック" panose="020B0600070205080204" pitchFamily="34" charset="-128"/>
              </a:rPr>
              <a:t>MS</a:t>
            </a:r>
            <a:r>
              <a:rPr lang="en-US" altLang="en-US" i="1" baseline="-25000" dirty="0">
                <a:solidFill>
                  <a:schemeClr val="tx1"/>
                </a:solidFill>
                <a:latin typeface="Times New Roman" panose="02020603050405020304" pitchFamily="18" charset="0"/>
                <a:ea typeface="ＭＳ Ｐゴシック" panose="020B0600070205080204" pitchFamily="34" charset="-128"/>
              </a:rPr>
              <a:t>RM*S</a:t>
            </a:r>
            <a:endParaRPr lang="en-US" altLang="en-US" i="1" dirty="0">
              <a:solidFill>
                <a:schemeClr val="tx1"/>
              </a:solidFill>
              <a:latin typeface="Times New Roman" panose="02020603050405020304" pitchFamily="18" charset="0"/>
              <a:ea typeface="ＭＳ Ｐゴシック" panose="020B0600070205080204" pitchFamily="34" charset="-128"/>
            </a:endParaRPr>
          </a:p>
        </p:txBody>
      </p:sp>
      <p:graphicFrame>
        <p:nvGraphicFramePr>
          <p:cNvPr id="122882" name="Object 2"/>
          <p:cNvGraphicFramePr>
            <a:graphicFrameLocks noGrp="1" noChangeAspect="1"/>
          </p:cNvGraphicFramePr>
          <p:nvPr>
            <p:ph idx="1"/>
            <p:extLst>
              <p:ext uri="{D42A27DB-BD31-4B8C-83A1-F6EECF244321}">
                <p14:modId xmlns:p14="http://schemas.microsoft.com/office/powerpoint/2010/main" val="3960292858"/>
              </p:ext>
            </p:extLst>
          </p:nvPr>
        </p:nvGraphicFramePr>
        <p:xfrm>
          <a:off x="1905000" y="3209925"/>
          <a:ext cx="7391400" cy="1382713"/>
        </p:xfrm>
        <a:graphic>
          <a:graphicData uri="http://schemas.openxmlformats.org/presentationml/2006/ole">
            <mc:AlternateContent xmlns:mc="http://schemas.openxmlformats.org/markup-compatibility/2006">
              <mc:Choice xmlns:v="urn:schemas-microsoft-com:vml" Requires="v">
                <p:oleObj spid="_x0000_s122936" name="Equation" r:id="rId3" imgW="3124080" imgH="583920" progId="Equation.DSMT4">
                  <p:embed/>
                </p:oleObj>
              </mc:Choice>
              <mc:Fallback>
                <p:oleObj name="Equation" r:id="rId3" imgW="3124080" imgH="583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9925"/>
                        <a:ext cx="73914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6F3204-1A3B-4495-8183-360509FFC4B0}" type="slidenum">
              <a:rPr lang="en-US" altLang="en-US" sz="1400">
                <a:latin typeface="Georgia Regular" panose="02040502050405020303" pitchFamily="18" charset="0"/>
              </a:rPr>
              <a:pPr eaLnBrk="1" hangingPunct="1"/>
              <a:t>52</a:t>
            </a:fld>
            <a:endParaRPr lang="en-US" altLang="en-US" sz="1400" dirty="0">
              <a:latin typeface="Georgia Regular" panose="02040502050405020303" pitchFamily="18" charset="0"/>
            </a:endParaRPr>
          </a:p>
        </p:txBody>
      </p:sp>
      <p:sp>
        <p:nvSpPr>
          <p:cNvPr id="122886" name="Rectangle 3"/>
          <p:cNvSpPr>
            <a:spLocks noGrp="1" noChangeArrowheads="1"/>
          </p:cNvSpPr>
          <p:nvPr>
            <p:ph type="body" idx="4294967295"/>
          </p:nvPr>
        </p:nvSpPr>
        <p:spPr>
          <a:xfrm>
            <a:off x="3505200" y="1600200"/>
            <a:ext cx="8686800" cy="4525963"/>
          </a:xfrm>
        </p:spPr>
        <p:txBody>
          <a:bodyPr/>
          <a:lstStyle/>
          <a:p>
            <a:pPr marL="0" indent="0" eaLnBrk="1" hangingPunct="1">
              <a:buNone/>
            </a:pPr>
            <a:r>
              <a:rPr lang="en-US" altLang="en-US" dirty="0">
                <a:ea typeface="ＭＳ Ｐゴシック" panose="020B0600070205080204" pitchFamily="34" charset="-128"/>
              </a:rPr>
              <a:t>Can use to calculate the ICC</a:t>
            </a:r>
          </a:p>
          <a:p>
            <a:pPr eaLnBrk="1" hangingPunct="1"/>
            <a:endParaRPr lang="en-US" altLang="en-US"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85800" y="152400"/>
            <a:ext cx="5035296" cy="1609344"/>
          </a:xfrm>
        </p:spPr>
        <p:txBody>
          <a:bodyPr/>
          <a:lstStyle/>
          <a:p>
            <a:pPr algn="ctr" eaLnBrk="1" hangingPunct="1"/>
            <a:r>
              <a:rPr lang="en-US" altLang="en-US" sz="5200" u="sng" dirty="0">
                <a:ea typeface="ＭＳ Ｐゴシック" panose="020B0600070205080204" pitchFamily="34" charset="-128"/>
              </a:rPr>
              <a:t>Design Types</a:t>
            </a:r>
          </a:p>
        </p:txBody>
      </p:sp>
      <p:sp>
        <p:nvSpPr>
          <p:cNvPr id="21509" name="Rectangle 3"/>
          <p:cNvSpPr>
            <a:spLocks noGrp="1" noChangeArrowheads="1"/>
          </p:cNvSpPr>
          <p:nvPr>
            <p:ph idx="1"/>
          </p:nvPr>
        </p:nvSpPr>
        <p:spPr>
          <a:xfrm>
            <a:off x="384048" y="1371600"/>
            <a:ext cx="5638800" cy="5245100"/>
          </a:xfrm>
        </p:spPr>
        <p:txBody>
          <a:bodyPr>
            <a:normAutofit/>
          </a:bodyPr>
          <a:lstStyle/>
          <a:p>
            <a:pPr marL="342900" indent="-342900">
              <a:lnSpc>
                <a:spcPct val="80000"/>
              </a:lnSpc>
              <a:buFont typeface="+mj-lt"/>
              <a:buAutoNum type="arabicPeriod"/>
            </a:pPr>
            <a:r>
              <a:rPr lang="en-US" altLang="en-US" sz="1800" dirty="0">
                <a:ea typeface="ＭＳ Ｐゴシック" panose="020B0600070205080204" pitchFamily="34" charset="-128"/>
              </a:rPr>
              <a:t>Same outcome, same cases, </a:t>
            </a:r>
            <a:r>
              <a:rPr lang="en-US" altLang="en-US" sz="1800" b="1" dirty="0">
                <a:latin typeface="Georgia" panose="02040502050405020303" pitchFamily="18" charset="0"/>
                <a:ea typeface="ＭＳ Ｐゴシック" panose="020B0600070205080204" pitchFamily="34" charset="-128"/>
              </a:rPr>
              <a:t>different occasions</a:t>
            </a:r>
          </a:p>
          <a:p>
            <a:pPr marL="274320" lvl="1" indent="0" eaLnBrk="1" hangingPunct="1">
              <a:lnSpc>
                <a:spcPct val="80000"/>
              </a:lnSpc>
              <a:buNone/>
            </a:pPr>
            <a:r>
              <a:rPr lang="en-US" altLang="en-US" b="1" dirty="0">
                <a:solidFill>
                  <a:schemeClr val="accent6"/>
                </a:solidFill>
                <a:latin typeface="Georgia" panose="02040502050405020303" pitchFamily="18" charset="0"/>
                <a:ea typeface="ＭＳ Ｐゴシック" panose="020B0600070205080204" pitchFamily="34" charset="-128"/>
              </a:rPr>
              <a:t> Time points </a:t>
            </a:r>
            <a:r>
              <a:rPr lang="en-US" altLang="en-US" dirty="0">
                <a:solidFill>
                  <a:schemeClr val="accent6"/>
                </a:solidFill>
                <a:ea typeface="ＭＳ Ｐゴシック" panose="020B0600070205080204" pitchFamily="34" charset="-128"/>
              </a:rPr>
              <a:t>are levels of factor</a:t>
            </a:r>
          </a:p>
          <a:p>
            <a:pPr lvl="4" eaLnBrk="1" hangingPunct="1">
              <a:lnSpc>
                <a:spcPct val="80000"/>
              </a:lnSpc>
            </a:pPr>
            <a:endParaRPr lang="en-US" altLang="en-US" sz="1800" dirty="0">
              <a:solidFill>
                <a:srgbClr val="FF0000"/>
              </a:solidFill>
              <a:ea typeface="ＭＳ Ｐゴシック" panose="020B0600070205080204" pitchFamily="34" charset="-128"/>
            </a:endParaRPr>
          </a:p>
          <a:p>
            <a:pPr lvl="4" eaLnBrk="1" hangingPunct="1">
              <a:lnSpc>
                <a:spcPct val="80000"/>
              </a:lnSpc>
            </a:pPr>
            <a:endParaRPr lang="en-US" altLang="en-US" sz="1800" dirty="0">
              <a:solidFill>
                <a:srgbClr val="FF0000"/>
              </a:solidFill>
              <a:ea typeface="ＭＳ Ｐゴシック" panose="020B0600070205080204" pitchFamily="34" charset="-128"/>
            </a:endParaRPr>
          </a:p>
          <a:p>
            <a:pPr marL="342900" indent="-342900">
              <a:lnSpc>
                <a:spcPct val="80000"/>
              </a:lnSpc>
              <a:buFont typeface="+mj-lt"/>
              <a:buAutoNum type="arabicPeriod"/>
            </a:pPr>
            <a:r>
              <a:rPr lang="en-US" altLang="en-US" sz="1800" b="1" dirty="0">
                <a:latin typeface="Georgia" panose="02040502050405020303" pitchFamily="18" charset="0"/>
                <a:ea typeface="ＭＳ Ｐゴシック" panose="020B0600070205080204" pitchFamily="34" charset="-128"/>
              </a:rPr>
              <a:t>Different outcomes </a:t>
            </a:r>
            <a:r>
              <a:rPr lang="en-US" altLang="en-US" sz="1800" dirty="0">
                <a:ea typeface="ＭＳ Ｐゴシック" panose="020B0600070205080204" pitchFamily="34" charset="-128"/>
              </a:rPr>
              <a:t>(all on same metric) on same cases</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Different </a:t>
            </a:r>
            <a:r>
              <a:rPr lang="en-US" altLang="en-US" b="1" dirty="0">
                <a:solidFill>
                  <a:schemeClr val="accent2"/>
                </a:solidFill>
                <a:latin typeface="Georgia" panose="02040502050405020303" pitchFamily="18" charset="0"/>
                <a:ea typeface="ＭＳ Ｐゴシック" panose="020B0600070205080204" pitchFamily="34" charset="-128"/>
              </a:rPr>
              <a:t>outcomes</a:t>
            </a:r>
            <a:r>
              <a:rPr lang="en-US" altLang="en-US" dirty="0">
                <a:solidFill>
                  <a:schemeClr val="accent2"/>
                </a:solidFill>
                <a:ea typeface="ＭＳ Ｐゴシック" panose="020B0600070205080204" pitchFamily="34" charset="-128"/>
              </a:rPr>
              <a:t> are levels of</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factor</a:t>
            </a:r>
          </a:p>
          <a:p>
            <a:pPr lvl="4" eaLnBrk="1" hangingPunct="1">
              <a:lnSpc>
                <a:spcPct val="80000"/>
              </a:lnSpc>
            </a:pPr>
            <a:endParaRPr lang="en-US" altLang="en-US" sz="1800" dirty="0">
              <a:ea typeface="ＭＳ Ｐゴシック" panose="020B0600070205080204" pitchFamily="34" charset="-128"/>
            </a:endParaRPr>
          </a:p>
          <a:p>
            <a:pPr lvl="4" eaLnBrk="1" hangingPunct="1">
              <a:lnSpc>
                <a:spcPct val="80000"/>
              </a:lnSpc>
            </a:pPr>
            <a:endParaRPr lang="en-US" altLang="en-US" sz="1800" dirty="0">
              <a:ea typeface="ＭＳ Ｐゴシック" panose="020B0600070205080204" pitchFamily="34" charset="-128"/>
            </a:endParaRPr>
          </a:p>
          <a:p>
            <a:pPr marL="342900" indent="-342900">
              <a:lnSpc>
                <a:spcPct val="80000"/>
              </a:lnSpc>
              <a:buFont typeface="+mj-lt"/>
              <a:buAutoNum type="arabicPeriod"/>
            </a:pPr>
            <a:r>
              <a:rPr lang="en-US" altLang="en-US" sz="1800" dirty="0">
                <a:ea typeface="ＭＳ Ｐゴシック" panose="020B0600070205080204" pitchFamily="34" charset="-128"/>
              </a:rPr>
              <a:t>Same outcome, different condition/exposure, on cases that are </a:t>
            </a:r>
            <a:r>
              <a:rPr lang="en-US" altLang="en-US" sz="1800" b="1" dirty="0">
                <a:ea typeface="ＭＳ Ｐゴシック" panose="020B0600070205080204" pitchFamily="34" charset="-128"/>
              </a:rPr>
              <a:t>matched into sets </a:t>
            </a:r>
            <a:r>
              <a:rPr lang="en-US" altLang="en-US" sz="1800" dirty="0">
                <a:ea typeface="ＭＳ Ｐゴシック" panose="020B0600070205080204" pitchFamily="34" charset="-128"/>
              </a:rPr>
              <a:t>prior to random assignment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Different </a:t>
            </a:r>
            <a:r>
              <a:rPr lang="en-US" altLang="en-US" b="1" dirty="0">
                <a:solidFill>
                  <a:schemeClr val="accent4"/>
                </a:solidFill>
                <a:latin typeface="Georgia" panose="02040502050405020303" pitchFamily="18" charset="0"/>
                <a:ea typeface="ＭＳ Ｐゴシック" panose="020B0600070205080204" pitchFamily="34" charset="-128"/>
              </a:rPr>
              <a:t>conditions</a:t>
            </a:r>
            <a:r>
              <a:rPr lang="en-US" altLang="en-US" dirty="0">
                <a:solidFill>
                  <a:schemeClr val="accent4"/>
                </a:solidFill>
                <a:ea typeface="ＭＳ Ｐゴシック" panose="020B0600070205080204" pitchFamily="34" charset="-128"/>
              </a:rPr>
              <a:t> are levels of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factor</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6733F1-C768-46E6-A8D1-0583F0AA8594}" type="slidenum">
              <a:rPr lang="en-US" altLang="en-US" sz="1400">
                <a:latin typeface="Georgia Regular" panose="02040502050405020303" pitchFamily="18" charset="0"/>
              </a:rPr>
              <a:pPr eaLnBrk="1" hangingPunct="1"/>
              <a:t>6</a:t>
            </a:fld>
            <a:endParaRPr lang="en-US" altLang="en-US" sz="1400" dirty="0">
              <a:latin typeface="Georgia Regular" panose="02040502050405020303" pitchFamily="18" charset="0"/>
            </a:endParaRPr>
          </a:p>
        </p:txBody>
      </p:sp>
      <p:sp>
        <p:nvSpPr>
          <p:cNvPr id="6" name="Rectangle 3"/>
          <p:cNvSpPr txBox="1">
            <a:spLocks noChangeArrowheads="1"/>
          </p:cNvSpPr>
          <p:nvPr/>
        </p:nvSpPr>
        <p:spPr>
          <a:xfrm>
            <a:off x="6781800" y="733044"/>
            <a:ext cx="5029200" cy="2057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en-US" dirty="0">
                <a:latin typeface="Georgia Regular" panose="02040502050405020303" pitchFamily="18" charset="0"/>
                <a:ea typeface="ＭＳ Ｐゴシック" panose="020B0600070205080204" pitchFamily="34" charset="-128"/>
              </a:rPr>
              <a:t>Experimental</a:t>
            </a:r>
          </a:p>
          <a:p>
            <a:pPr>
              <a:lnSpc>
                <a:spcPct val="100000"/>
              </a:lnSpc>
            </a:pPr>
            <a:r>
              <a:rPr lang="en-US" altLang="en-US" dirty="0">
                <a:latin typeface="Georgia Regular" panose="02040502050405020303" pitchFamily="18" charset="0"/>
                <a:ea typeface="ＭＳ Ｐゴシック" panose="020B0600070205080204" pitchFamily="34" charset="-128"/>
              </a:rPr>
              <a:t>Quasi-experimental</a:t>
            </a:r>
          </a:p>
          <a:p>
            <a:pPr>
              <a:lnSpc>
                <a:spcPct val="100000"/>
              </a:lnSpc>
            </a:pPr>
            <a:r>
              <a:rPr lang="en-US" altLang="en-US" dirty="0">
                <a:latin typeface="Georgia Regular" panose="02040502050405020303" pitchFamily="18" charset="0"/>
                <a:ea typeface="ＭＳ Ｐゴシック" panose="020B0600070205080204" pitchFamily="34" charset="-128"/>
              </a:rPr>
              <a:t>Field/Naturalistic studies</a:t>
            </a:r>
          </a:p>
          <a:p>
            <a:pPr>
              <a:lnSpc>
                <a:spcPct val="100000"/>
              </a:lnSpc>
            </a:pPr>
            <a:r>
              <a:rPr lang="en-US" altLang="en-US" dirty="0">
                <a:latin typeface="Georgia Regular" panose="02040502050405020303" pitchFamily="18" charset="0"/>
                <a:ea typeface="ＭＳ Ｐゴシック" panose="020B0600070205080204" pitchFamily="34" charset="-128"/>
              </a:rPr>
              <a:t>Longitudinal/Developmental studies</a:t>
            </a:r>
          </a:p>
        </p:txBody>
      </p:sp>
      <p:pic>
        <p:nvPicPr>
          <p:cNvPr id="21511" name="Picture 7" descr="https://mikebyrnehfhci.files.wordpress.com/2015/08/new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31425"/>
            <a:ext cx="5274260" cy="2683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xEl>
                                              <p:pRg st="4" end="4"/>
                                            </p:txEl>
                                          </p:spTgt>
                                        </p:tgtEl>
                                        <p:attrNameLst>
                                          <p:attrName>style.visibility</p:attrName>
                                        </p:attrNameLst>
                                      </p:cBhvr>
                                      <p:to>
                                        <p:strVal val="visible"/>
                                      </p:to>
                                    </p:set>
                                    <p:animEffect transition="in" filter="fade">
                                      <p:cBhvr>
                                        <p:cTn id="7" dur="1000"/>
                                        <p:tgtEl>
                                          <p:spTgt spid="21509">
                                            <p:txEl>
                                              <p:pRg st="4" end="4"/>
                                            </p:txEl>
                                          </p:spTgt>
                                        </p:tgtEl>
                                      </p:cBhvr>
                                    </p:animEffect>
                                    <p:anim calcmode="lin" valueType="num">
                                      <p:cBhvr>
                                        <p:cTn id="8" dur="1000" fill="hold"/>
                                        <p:tgtEl>
                                          <p:spTgt spid="2150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150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9">
                                            <p:txEl>
                                              <p:pRg st="5" end="5"/>
                                            </p:txEl>
                                          </p:spTgt>
                                        </p:tgtEl>
                                        <p:attrNameLst>
                                          <p:attrName>style.visibility</p:attrName>
                                        </p:attrNameLst>
                                      </p:cBhvr>
                                      <p:to>
                                        <p:strVal val="visible"/>
                                      </p:to>
                                    </p:set>
                                    <p:animEffect transition="in" filter="fade">
                                      <p:cBhvr>
                                        <p:cTn id="12" dur="1000"/>
                                        <p:tgtEl>
                                          <p:spTgt spid="21509">
                                            <p:txEl>
                                              <p:pRg st="5" end="5"/>
                                            </p:txEl>
                                          </p:spTgt>
                                        </p:tgtEl>
                                      </p:cBhvr>
                                    </p:animEffect>
                                    <p:anim calcmode="lin" valueType="num">
                                      <p:cBhvr>
                                        <p:cTn id="13" dur="1000" fill="hold"/>
                                        <p:tgtEl>
                                          <p:spTgt spid="2150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1509">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9">
                                            <p:txEl>
                                              <p:pRg st="6" end="6"/>
                                            </p:txEl>
                                          </p:spTgt>
                                        </p:tgtEl>
                                        <p:attrNameLst>
                                          <p:attrName>style.visibility</p:attrName>
                                        </p:attrNameLst>
                                      </p:cBhvr>
                                      <p:to>
                                        <p:strVal val="visible"/>
                                      </p:to>
                                    </p:set>
                                    <p:animEffect transition="in" filter="fade">
                                      <p:cBhvr>
                                        <p:cTn id="17" dur="1000"/>
                                        <p:tgtEl>
                                          <p:spTgt spid="21509">
                                            <p:txEl>
                                              <p:pRg st="6" end="6"/>
                                            </p:txEl>
                                          </p:spTgt>
                                        </p:tgtEl>
                                      </p:cBhvr>
                                    </p:animEffect>
                                    <p:anim calcmode="lin" valueType="num">
                                      <p:cBhvr>
                                        <p:cTn id="18" dur="1000" fill="hold"/>
                                        <p:tgtEl>
                                          <p:spTgt spid="21509">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150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509">
                                            <p:txEl>
                                              <p:pRg st="9" end="9"/>
                                            </p:txEl>
                                          </p:spTgt>
                                        </p:tgtEl>
                                        <p:attrNameLst>
                                          <p:attrName>style.visibility</p:attrName>
                                        </p:attrNameLst>
                                      </p:cBhvr>
                                      <p:to>
                                        <p:strVal val="visible"/>
                                      </p:to>
                                    </p:set>
                                    <p:animEffect transition="in" filter="fade">
                                      <p:cBhvr>
                                        <p:cTn id="24" dur="1000"/>
                                        <p:tgtEl>
                                          <p:spTgt spid="21509">
                                            <p:txEl>
                                              <p:pRg st="9" end="9"/>
                                            </p:txEl>
                                          </p:spTgt>
                                        </p:tgtEl>
                                      </p:cBhvr>
                                    </p:animEffect>
                                    <p:anim calcmode="lin" valueType="num">
                                      <p:cBhvr>
                                        <p:cTn id="25" dur="1000" fill="hold"/>
                                        <p:tgtEl>
                                          <p:spTgt spid="21509">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21509">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09">
                                            <p:txEl>
                                              <p:pRg st="10" end="10"/>
                                            </p:txEl>
                                          </p:spTgt>
                                        </p:tgtEl>
                                        <p:attrNameLst>
                                          <p:attrName>style.visibility</p:attrName>
                                        </p:attrNameLst>
                                      </p:cBhvr>
                                      <p:to>
                                        <p:strVal val="visible"/>
                                      </p:to>
                                    </p:set>
                                    <p:animEffect transition="in" filter="fade">
                                      <p:cBhvr>
                                        <p:cTn id="29" dur="1000"/>
                                        <p:tgtEl>
                                          <p:spTgt spid="21509">
                                            <p:txEl>
                                              <p:pRg st="10" end="10"/>
                                            </p:txEl>
                                          </p:spTgt>
                                        </p:tgtEl>
                                      </p:cBhvr>
                                    </p:animEffect>
                                    <p:anim calcmode="lin" valueType="num">
                                      <p:cBhvr>
                                        <p:cTn id="30" dur="1000" fill="hold"/>
                                        <p:tgtEl>
                                          <p:spTgt spid="21509">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21509">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509">
                                            <p:txEl>
                                              <p:pRg st="11" end="11"/>
                                            </p:txEl>
                                          </p:spTgt>
                                        </p:tgtEl>
                                        <p:attrNameLst>
                                          <p:attrName>style.visibility</p:attrName>
                                        </p:attrNameLst>
                                      </p:cBhvr>
                                      <p:to>
                                        <p:strVal val="visible"/>
                                      </p:to>
                                    </p:set>
                                    <p:animEffect transition="in" filter="fade">
                                      <p:cBhvr>
                                        <p:cTn id="34" dur="1000"/>
                                        <p:tgtEl>
                                          <p:spTgt spid="21509">
                                            <p:txEl>
                                              <p:pRg st="11" end="11"/>
                                            </p:txEl>
                                          </p:spTgt>
                                        </p:tgtEl>
                                      </p:cBhvr>
                                    </p:animEffect>
                                    <p:anim calcmode="lin" valueType="num">
                                      <p:cBhvr>
                                        <p:cTn id="35" dur="1000" fill="hold"/>
                                        <p:tgtEl>
                                          <p:spTgt spid="21509">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2150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1000"/>
                                        <p:tgtEl>
                                          <p:spTgt spid="6">
                                            <p:txEl>
                                              <p:pRg st="1" end="1"/>
                                            </p:txEl>
                                          </p:spTgt>
                                        </p:tgtEl>
                                      </p:cBhvr>
                                    </p:animEffect>
                                    <p:anim calcmode="lin" valueType="num">
                                      <p:cBhvr>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1000"/>
                                        <p:tgtEl>
                                          <p:spTgt spid="6">
                                            <p:txEl>
                                              <p:pRg st="2" end="2"/>
                                            </p:txEl>
                                          </p:spTgt>
                                        </p:tgtEl>
                                      </p:cBhvr>
                                    </p:animEffect>
                                    <p:anim calcmode="lin" valueType="num">
                                      <p:cBhvr>
                                        <p:cTn id="5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fade">
                                      <p:cBhvr>
                                        <p:cTn id="56" dur="1000"/>
                                        <p:tgtEl>
                                          <p:spTgt spid="6">
                                            <p:txEl>
                                              <p:pRg st="3" end="3"/>
                                            </p:txEl>
                                          </p:spTgt>
                                        </p:tgtEl>
                                      </p:cBhvr>
                                    </p:animEffect>
                                    <p:anim calcmode="lin" valueType="num">
                                      <p:cBhvr>
                                        <p:cTn id="5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457200" y="152400"/>
            <a:ext cx="5105400" cy="6400800"/>
          </a:xfrm>
        </p:spPr>
        <p:txBody>
          <a:bodyPr>
            <a:normAutofit/>
          </a:bodyPr>
          <a:lstStyle/>
          <a:p>
            <a:pPr marL="0" indent="0">
              <a:buNone/>
            </a:pPr>
            <a:endParaRPr lang="en-US" altLang="en-US" sz="1600" b="1" u="sng" dirty="0">
              <a:solidFill>
                <a:schemeClr val="accent4"/>
              </a:solidFill>
              <a:latin typeface="Georgia" panose="02040502050405020303" pitchFamily="18" charset="0"/>
              <a:ea typeface="ＭＳ Ｐゴシック" panose="020B0600070205080204" pitchFamily="34" charset="-128"/>
            </a:endParaRPr>
          </a:p>
          <a:p>
            <a:pPr marL="0" indent="0">
              <a:buNone/>
            </a:pPr>
            <a:r>
              <a:rPr lang="en-US" altLang="en-US" sz="2800" b="1" dirty="0">
                <a:solidFill>
                  <a:schemeClr val="accent4"/>
                </a:solidFill>
                <a:latin typeface="Georgia" panose="02040502050405020303" pitchFamily="18" charset="0"/>
                <a:ea typeface="ＭＳ Ｐゴシック" panose="020B0600070205080204" pitchFamily="34" charset="-128"/>
              </a:rPr>
              <a:t>More powerful: </a:t>
            </a:r>
          </a:p>
          <a:p>
            <a:r>
              <a:rPr lang="en-US" altLang="en-US" sz="1800" dirty="0">
                <a:ea typeface="ＭＳ Ｐゴシック" panose="020B0600070205080204" pitchFamily="34" charset="-128"/>
              </a:rPr>
              <a:t>Each case serves as their </a:t>
            </a:r>
            <a:r>
              <a:rPr lang="en-US" altLang="en-US" sz="1800" b="1" dirty="0">
                <a:latin typeface="Georgia" panose="02040502050405020303" pitchFamily="18" charset="0"/>
                <a:ea typeface="ＭＳ Ｐゴシック" panose="020B0600070205080204" pitchFamily="34" charset="-128"/>
              </a:rPr>
              <a:t>own control</a:t>
            </a:r>
            <a:r>
              <a:rPr lang="en-US" altLang="en-US" sz="1800" dirty="0">
                <a:ea typeface="ＭＳ Ｐゴシック" panose="020B0600070205080204" pitchFamily="34" charset="-128"/>
              </a:rPr>
              <a:t>, less between-subject variation</a:t>
            </a:r>
          </a:p>
          <a:p>
            <a:r>
              <a:rPr lang="en-US" altLang="en-US" sz="1800" dirty="0">
                <a:ea typeface="ＭＳ Ｐゴシック" panose="020B0600070205080204" pitchFamily="34" charset="-128"/>
              </a:rPr>
              <a:t>Error term (denominator) of </a:t>
            </a:r>
            <a:r>
              <a:rPr lang="en-US" altLang="en-US" sz="1800" i="1" dirty="0">
                <a:latin typeface="Georgia" panose="02040502050405020303" pitchFamily="18" charset="0"/>
                <a:ea typeface="ＭＳ Ｐゴシック" panose="020B0600070205080204" pitchFamily="34" charset="-128"/>
              </a:rPr>
              <a:t>F</a:t>
            </a:r>
            <a:r>
              <a:rPr lang="en-US" altLang="en-US" sz="1800" dirty="0">
                <a:ea typeface="ＭＳ Ｐゴシック" panose="020B0600070205080204" pitchFamily="34" charset="-128"/>
              </a:rPr>
              <a:t>-test for RM ANOVA is often </a:t>
            </a:r>
            <a:r>
              <a:rPr lang="en-US" altLang="en-US" sz="1800" b="1" dirty="0">
                <a:latin typeface="Georgia" panose="02040502050405020303" pitchFamily="18" charset="0"/>
                <a:ea typeface="ＭＳ Ｐゴシック" panose="020B0600070205080204" pitchFamily="34" charset="-128"/>
              </a:rPr>
              <a:t>less</a:t>
            </a:r>
            <a:r>
              <a:rPr lang="en-US" altLang="en-US" sz="1800" dirty="0">
                <a:ea typeface="ＭＳ Ｐゴシック" panose="020B0600070205080204" pitchFamily="34" charset="-128"/>
              </a:rPr>
              <a:t> than in Independent Groups ANOVA</a:t>
            </a:r>
          </a:p>
          <a:p>
            <a:pPr lvl="4" eaLnBrk="1" hangingPunct="1"/>
            <a:endParaRPr lang="en-US" altLang="en-US" sz="1100" dirty="0">
              <a:ea typeface="ＭＳ Ｐゴシック" panose="020B0600070205080204" pitchFamily="34" charset="-128"/>
            </a:endParaRPr>
          </a:p>
          <a:p>
            <a:pPr marL="0" indent="0">
              <a:buNone/>
            </a:pPr>
            <a:r>
              <a:rPr lang="en-US" altLang="en-US" sz="2800" b="1" dirty="0">
                <a:solidFill>
                  <a:schemeClr val="accent6"/>
                </a:solidFill>
                <a:latin typeface="Georgia" panose="02040502050405020303" pitchFamily="18" charset="0"/>
                <a:ea typeface="ＭＳ Ｐゴシック" panose="020B0600070205080204" pitchFamily="34" charset="-128"/>
              </a:rPr>
              <a:t>More economical: </a:t>
            </a:r>
          </a:p>
          <a:p>
            <a:r>
              <a:rPr lang="en-US" altLang="en-US" sz="1800" b="1" dirty="0">
                <a:latin typeface="Georgia" panose="02040502050405020303" pitchFamily="18" charset="0"/>
                <a:ea typeface="ＭＳ Ｐゴシック" panose="020B0600070205080204" pitchFamily="34" charset="-128"/>
              </a:rPr>
              <a:t>Fewer cases </a:t>
            </a:r>
            <a:r>
              <a:rPr lang="en-US" altLang="en-US" sz="1800" dirty="0">
                <a:ea typeface="ＭＳ Ｐゴシック" panose="020B0600070205080204" pitchFamily="34" charset="-128"/>
              </a:rPr>
              <a:t>required</a:t>
            </a:r>
          </a:p>
          <a:p>
            <a:r>
              <a:rPr lang="en-US" altLang="en-US" sz="1800" dirty="0">
                <a:ea typeface="ＭＳ Ｐゴシック" panose="020B0600070205080204" pitchFamily="34" charset="-128"/>
              </a:rPr>
              <a:t>Independent Groups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10 cases per condition </a:t>
            </a:r>
          </a:p>
          <a:p>
            <a:pPr lvl="1"/>
            <a:r>
              <a:rPr lang="en-US" altLang="en-US" sz="1800" dirty="0">
                <a:ea typeface="ＭＳ Ｐゴシック" panose="020B0600070205080204" pitchFamily="34" charset="-128"/>
              </a:rPr>
              <a:t>= 30 cases</a:t>
            </a:r>
          </a:p>
          <a:p>
            <a:r>
              <a:rPr lang="en-US" altLang="en-US" sz="1800" dirty="0">
                <a:ea typeface="ＭＳ Ｐゴシック" panose="020B0600070205080204" pitchFamily="34" charset="-128"/>
              </a:rPr>
              <a:t>RM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same 10 cases used in all conditions </a:t>
            </a:r>
          </a:p>
          <a:p>
            <a:pPr lvl="1"/>
            <a:r>
              <a:rPr lang="en-US" altLang="en-US" sz="1800" dirty="0">
                <a:ea typeface="ＭＳ Ｐゴシック" panose="020B0600070205080204" pitchFamily="34" charset="-128"/>
              </a:rPr>
              <a:t>= 10 cases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F17717-BCB6-4932-BDDE-A3FE97FA1502}" type="slidenum">
              <a:rPr lang="en-US" altLang="en-US" sz="1400">
                <a:latin typeface="Georgia Regular" panose="02040502050405020303" pitchFamily="18" charset="0"/>
              </a:rPr>
              <a:pPr eaLnBrk="1" hangingPunct="1"/>
              <a:t>7</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5791200" y="685801"/>
            <a:ext cx="6172200" cy="55869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80000"/>
              </a:lnSpc>
              <a:buNone/>
            </a:pPr>
            <a:r>
              <a:rPr lang="en-US" altLang="en-US" dirty="0">
                <a:solidFill>
                  <a:schemeClr val="accent2"/>
                </a:solidFill>
                <a:latin typeface="Georgia Regular" panose="02040502050405020303" pitchFamily="18" charset="0"/>
                <a:ea typeface="ＭＳ Ｐゴシック" panose="020B0600070205080204" pitchFamily="34" charset="-128"/>
              </a:rPr>
              <a:t>Repeated-Measures (RM) factor </a:t>
            </a:r>
            <a:r>
              <a:rPr lang="en-US" altLang="en-US" dirty="0">
                <a:latin typeface="Georgia Regular" panose="02040502050405020303" pitchFamily="18" charset="0"/>
                <a:ea typeface="ＭＳ Ｐゴシック" panose="020B0600070205080204" pitchFamily="34" charset="-128"/>
              </a:rPr>
              <a:t>often referred to as: </a:t>
            </a:r>
          </a:p>
          <a:p>
            <a:pPr marL="0" indent="0" algn="ctr">
              <a:lnSpc>
                <a:spcPct val="80000"/>
              </a:lnSpc>
              <a:buNone/>
            </a:pPr>
            <a:r>
              <a:rPr lang="en-US" altLang="en-US" u="sng" dirty="0">
                <a:solidFill>
                  <a:schemeClr val="accent2"/>
                </a:solidFill>
                <a:latin typeface="Georgia Regular" panose="02040502050405020303" pitchFamily="18" charset="0"/>
                <a:ea typeface="ＭＳ Ｐゴシック" panose="020B0600070205080204" pitchFamily="34" charset="-128"/>
              </a:rPr>
              <a:t>‘Within-Subjects’ factor</a:t>
            </a:r>
          </a:p>
          <a:p>
            <a:pPr marL="0" indent="0" algn="ctr">
              <a:lnSpc>
                <a:spcPct val="80000"/>
              </a:lnSpc>
              <a:buNone/>
            </a:pPr>
            <a:endParaRPr lang="en-US" altLang="en-US" sz="1100" u="sng" dirty="0">
              <a:latin typeface="Georgia Regular" panose="02040502050405020303" pitchFamily="18" charset="0"/>
              <a:ea typeface="ＭＳ Ｐゴシック" panose="020B0600070205080204" pitchFamily="34" charset="-128"/>
            </a:endParaRPr>
          </a:p>
          <a:p>
            <a:pPr lvl="1">
              <a:lnSpc>
                <a:spcPct val="80000"/>
              </a:lnSpc>
            </a:pPr>
            <a:r>
              <a:rPr lang="en-US" altLang="en-US" sz="2000" dirty="0">
                <a:latin typeface="Georgia Regular" panose="02040502050405020303" pitchFamily="18" charset="0"/>
                <a:ea typeface="ＭＳ Ｐゴシック" panose="020B0600070205080204" pitchFamily="34" charset="-128"/>
              </a:rPr>
              <a:t>Time 1, Time 2, Time 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1">
              <a:lnSpc>
                <a:spcPct val="80000"/>
              </a:lnSpc>
            </a:pPr>
            <a:r>
              <a:rPr lang="en-US" altLang="en-US" sz="2000" dirty="0">
                <a:latin typeface="Georgia Regular" panose="02040502050405020303" pitchFamily="18" charset="0"/>
                <a:ea typeface="ＭＳ Ｐゴシック" panose="020B0600070205080204" pitchFamily="34" charset="-128"/>
              </a:rPr>
              <a:t>Condition1, Condition2, Condition3,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marL="0" indent="0">
              <a:lnSpc>
                <a:spcPct val="80000"/>
              </a:lnSpc>
              <a:buNone/>
            </a:pPr>
            <a:r>
              <a:rPr lang="en-US" altLang="en-US" dirty="0">
                <a:latin typeface="Georgia Regular" panose="02040502050405020303" pitchFamily="18" charset="0"/>
                <a:ea typeface="ＭＳ Ｐゴシック" panose="020B0600070205080204" pitchFamily="34" charset="-128"/>
              </a:rPr>
              <a:t>May have… </a:t>
            </a:r>
          </a:p>
          <a:p>
            <a:pPr lvl="1">
              <a:lnSpc>
                <a:spcPct val="80000"/>
              </a:lnSpc>
            </a:pPr>
            <a:r>
              <a:rPr lang="en-US" altLang="en-US" sz="2000" dirty="0">
                <a:latin typeface="Georgia Regular" panose="02040502050405020303" pitchFamily="18" charset="0"/>
                <a:ea typeface="ＭＳ Ｐゴシック" panose="020B0600070205080204" pitchFamily="34" charset="-128"/>
              </a:rPr>
              <a:t>Multiple RM factors </a:t>
            </a: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 Factorial RM ANOVA</a:t>
            </a:r>
          </a:p>
          <a:p>
            <a:pPr lvl="1">
              <a:lnSpc>
                <a:spcPct val="80000"/>
              </a:lnSpc>
            </a:pP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A combination of RM and independent groups factors  Mixed Design ANOVA</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a:lnSpc>
                <a:spcPct val="80000"/>
              </a:lnSpc>
            </a:pPr>
            <a:r>
              <a:rPr lang="en-US" altLang="en-US" i="1" dirty="0">
                <a:latin typeface="Georgia" panose="02040502050405020303" pitchFamily="18" charset="0"/>
                <a:ea typeface="ＭＳ Ｐゴシック" panose="020B0600070205080204" pitchFamily="34" charset="-128"/>
              </a:rPr>
              <a:t>Lack of independence of observations </a:t>
            </a:r>
            <a:r>
              <a:rPr lang="en-US" altLang="en-US" i="1"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i="1" u="sng" dirty="0">
                <a:latin typeface="Georgia" panose="02040502050405020303" pitchFamily="18" charset="0"/>
                <a:ea typeface="ＭＳ Ｐゴシック" panose="020B0600070205080204" pitchFamily="34" charset="-128"/>
              </a:rPr>
              <a:t>must</a:t>
            </a:r>
            <a:r>
              <a:rPr lang="en-US" altLang="en-US" i="1" dirty="0">
                <a:latin typeface="Georgia" panose="02040502050405020303" pitchFamily="18" charset="0"/>
                <a:ea typeface="ＭＳ Ｐゴシック" panose="020B0600070205080204" pitchFamily="34" charset="-128"/>
              </a:rPr>
              <a:t> be accounted for in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5" end="5"/>
                                            </p:txEl>
                                          </p:spTgt>
                                        </p:tgtEl>
                                        <p:attrNameLst>
                                          <p:attrName>style.visibility</p:attrName>
                                        </p:attrNameLst>
                                      </p:cBhvr>
                                      <p:to>
                                        <p:strVal val="visible"/>
                                      </p:to>
                                    </p:set>
                                    <p:animEffect transition="in" filter="fade">
                                      <p:cBhvr>
                                        <p:cTn id="7" dur="1000"/>
                                        <p:tgtEl>
                                          <p:spTgt spid="23557">
                                            <p:txEl>
                                              <p:pRg st="5" end="5"/>
                                            </p:txEl>
                                          </p:spTgt>
                                        </p:tgtEl>
                                      </p:cBhvr>
                                    </p:animEffect>
                                    <p:anim calcmode="lin" valueType="num">
                                      <p:cBhvr>
                                        <p:cTn id="8"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6" end="6"/>
                                            </p:txEl>
                                          </p:spTgt>
                                        </p:tgtEl>
                                        <p:attrNameLst>
                                          <p:attrName>style.visibility</p:attrName>
                                        </p:attrNameLst>
                                      </p:cBhvr>
                                      <p:to>
                                        <p:strVal val="visible"/>
                                      </p:to>
                                    </p:set>
                                    <p:animEffect transition="in" filter="fade">
                                      <p:cBhvr>
                                        <p:cTn id="12" dur="1000"/>
                                        <p:tgtEl>
                                          <p:spTgt spid="23557">
                                            <p:txEl>
                                              <p:pRg st="6" end="6"/>
                                            </p:txEl>
                                          </p:spTgt>
                                        </p:tgtEl>
                                      </p:cBhvr>
                                    </p:animEffect>
                                    <p:anim calcmode="lin" valueType="num">
                                      <p:cBhvr>
                                        <p:cTn id="13" dur="1000" fill="hold"/>
                                        <p:tgtEl>
                                          <p:spTgt spid="2355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7" end="7"/>
                                            </p:txEl>
                                          </p:spTgt>
                                        </p:tgtEl>
                                        <p:attrNameLst>
                                          <p:attrName>style.visibility</p:attrName>
                                        </p:attrNameLst>
                                      </p:cBhvr>
                                      <p:to>
                                        <p:strVal val="visible"/>
                                      </p:to>
                                    </p:set>
                                    <p:animEffect transition="in" filter="fade">
                                      <p:cBhvr>
                                        <p:cTn id="17" dur="1000"/>
                                        <p:tgtEl>
                                          <p:spTgt spid="23557">
                                            <p:txEl>
                                              <p:pRg st="7" end="7"/>
                                            </p:txEl>
                                          </p:spTgt>
                                        </p:tgtEl>
                                      </p:cBhvr>
                                    </p:animEffect>
                                    <p:anim calcmode="lin" valueType="num">
                                      <p:cBhvr>
                                        <p:cTn id="18" dur="1000" fill="hold"/>
                                        <p:tgtEl>
                                          <p:spTgt spid="2355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8" end="8"/>
                                            </p:txEl>
                                          </p:spTgt>
                                        </p:tgtEl>
                                        <p:attrNameLst>
                                          <p:attrName>style.visibility</p:attrName>
                                        </p:attrNameLst>
                                      </p:cBhvr>
                                      <p:to>
                                        <p:strVal val="visible"/>
                                      </p:to>
                                    </p:set>
                                    <p:animEffect transition="in" filter="fade">
                                      <p:cBhvr>
                                        <p:cTn id="22" dur="1000"/>
                                        <p:tgtEl>
                                          <p:spTgt spid="23557">
                                            <p:txEl>
                                              <p:pRg st="8" end="8"/>
                                            </p:txEl>
                                          </p:spTgt>
                                        </p:tgtEl>
                                      </p:cBhvr>
                                    </p:animEffect>
                                    <p:anim calcmode="lin" valueType="num">
                                      <p:cBhvr>
                                        <p:cTn id="23" dur="1000" fill="hold"/>
                                        <p:tgtEl>
                                          <p:spTgt spid="2355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7">
                                            <p:txEl>
                                              <p:pRg st="9" end="9"/>
                                            </p:txEl>
                                          </p:spTgt>
                                        </p:tgtEl>
                                        <p:attrNameLst>
                                          <p:attrName>style.visibility</p:attrName>
                                        </p:attrNameLst>
                                      </p:cBhvr>
                                      <p:to>
                                        <p:strVal val="visible"/>
                                      </p:to>
                                    </p:set>
                                    <p:animEffect transition="in" filter="fade">
                                      <p:cBhvr>
                                        <p:cTn id="27" dur="1000"/>
                                        <p:tgtEl>
                                          <p:spTgt spid="23557">
                                            <p:txEl>
                                              <p:pRg st="9" end="9"/>
                                            </p:txEl>
                                          </p:spTgt>
                                        </p:tgtEl>
                                      </p:cBhvr>
                                    </p:animEffect>
                                    <p:anim calcmode="lin" valueType="num">
                                      <p:cBhvr>
                                        <p:cTn id="28" dur="1000" fill="hold"/>
                                        <p:tgtEl>
                                          <p:spTgt spid="2355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2355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7">
                                            <p:txEl>
                                              <p:pRg st="10" end="10"/>
                                            </p:txEl>
                                          </p:spTgt>
                                        </p:tgtEl>
                                        <p:attrNameLst>
                                          <p:attrName>style.visibility</p:attrName>
                                        </p:attrNameLst>
                                      </p:cBhvr>
                                      <p:to>
                                        <p:strVal val="visible"/>
                                      </p:to>
                                    </p:set>
                                    <p:animEffect transition="in" filter="fade">
                                      <p:cBhvr>
                                        <p:cTn id="32" dur="1000"/>
                                        <p:tgtEl>
                                          <p:spTgt spid="23557">
                                            <p:txEl>
                                              <p:pRg st="10" end="10"/>
                                            </p:txEl>
                                          </p:spTgt>
                                        </p:tgtEl>
                                      </p:cBhvr>
                                    </p:animEffect>
                                    <p:anim calcmode="lin" valueType="num">
                                      <p:cBhvr>
                                        <p:cTn id="33" dur="1000" fill="hold"/>
                                        <p:tgtEl>
                                          <p:spTgt spid="2355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2355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7">
                                            <p:txEl>
                                              <p:pRg st="11" end="11"/>
                                            </p:txEl>
                                          </p:spTgt>
                                        </p:tgtEl>
                                        <p:attrNameLst>
                                          <p:attrName>style.visibility</p:attrName>
                                        </p:attrNameLst>
                                      </p:cBhvr>
                                      <p:to>
                                        <p:strVal val="visible"/>
                                      </p:to>
                                    </p:set>
                                    <p:animEffect transition="in" filter="fade">
                                      <p:cBhvr>
                                        <p:cTn id="37" dur="1000"/>
                                        <p:tgtEl>
                                          <p:spTgt spid="23557">
                                            <p:txEl>
                                              <p:pRg st="11" end="11"/>
                                            </p:txEl>
                                          </p:spTgt>
                                        </p:tgtEl>
                                      </p:cBhvr>
                                    </p:animEffect>
                                    <p:anim calcmode="lin" valueType="num">
                                      <p:cBhvr>
                                        <p:cTn id="38" dur="1000" fill="hold"/>
                                        <p:tgtEl>
                                          <p:spTgt spid="2355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2355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7">
                                            <p:txEl>
                                              <p:pRg st="12" end="12"/>
                                            </p:txEl>
                                          </p:spTgt>
                                        </p:tgtEl>
                                        <p:attrNameLst>
                                          <p:attrName>style.visibility</p:attrName>
                                        </p:attrNameLst>
                                      </p:cBhvr>
                                      <p:to>
                                        <p:strVal val="visible"/>
                                      </p:to>
                                    </p:set>
                                    <p:animEffect transition="in" filter="fade">
                                      <p:cBhvr>
                                        <p:cTn id="42" dur="1000"/>
                                        <p:tgtEl>
                                          <p:spTgt spid="23557">
                                            <p:txEl>
                                              <p:pRg st="12" end="12"/>
                                            </p:txEl>
                                          </p:spTgt>
                                        </p:tgtEl>
                                      </p:cBhvr>
                                    </p:animEffect>
                                    <p:anim calcmode="lin" valueType="num">
                                      <p:cBhvr>
                                        <p:cTn id="43" dur="1000" fill="hold"/>
                                        <p:tgtEl>
                                          <p:spTgt spid="2355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2355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7">
                                            <p:txEl>
                                              <p:pRg st="13" end="13"/>
                                            </p:txEl>
                                          </p:spTgt>
                                        </p:tgtEl>
                                        <p:attrNameLst>
                                          <p:attrName>style.visibility</p:attrName>
                                        </p:attrNameLst>
                                      </p:cBhvr>
                                      <p:to>
                                        <p:strVal val="visible"/>
                                      </p:to>
                                    </p:set>
                                    <p:animEffect transition="in" filter="fade">
                                      <p:cBhvr>
                                        <p:cTn id="47" dur="1000"/>
                                        <p:tgtEl>
                                          <p:spTgt spid="23557">
                                            <p:txEl>
                                              <p:pRg st="13" end="13"/>
                                            </p:txEl>
                                          </p:spTgt>
                                        </p:tgtEl>
                                      </p:cBhvr>
                                    </p:animEffect>
                                    <p:anim calcmode="lin" valueType="num">
                                      <p:cBhvr>
                                        <p:cTn id="48" dur="1000" fill="hold"/>
                                        <p:tgtEl>
                                          <p:spTgt spid="2355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23557">
                                            <p:txEl>
                                              <p:pRg st="13" end="1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7">
                                            <p:txEl>
                                              <p:pRg st="14" end="14"/>
                                            </p:txEl>
                                          </p:spTgt>
                                        </p:tgtEl>
                                        <p:attrNameLst>
                                          <p:attrName>style.visibility</p:attrName>
                                        </p:attrNameLst>
                                      </p:cBhvr>
                                      <p:to>
                                        <p:strVal val="visible"/>
                                      </p:to>
                                    </p:set>
                                    <p:animEffect transition="in" filter="fade">
                                      <p:cBhvr>
                                        <p:cTn id="52" dur="1000"/>
                                        <p:tgtEl>
                                          <p:spTgt spid="23557">
                                            <p:txEl>
                                              <p:pRg st="14" end="14"/>
                                            </p:txEl>
                                          </p:spTgt>
                                        </p:tgtEl>
                                      </p:cBhvr>
                                    </p:animEffect>
                                    <p:anim calcmode="lin" valueType="num">
                                      <p:cBhvr>
                                        <p:cTn id="53" dur="1000" fill="hold"/>
                                        <p:tgtEl>
                                          <p:spTgt spid="23557">
                                            <p:txEl>
                                              <p:pRg st="14" end="14"/>
                                            </p:txEl>
                                          </p:spTgt>
                                        </p:tgtEl>
                                        <p:attrNameLst>
                                          <p:attrName>ppt_x</p:attrName>
                                        </p:attrNameLst>
                                      </p:cBhvr>
                                      <p:tavLst>
                                        <p:tav tm="0">
                                          <p:val>
                                            <p:strVal val="#ppt_x"/>
                                          </p:val>
                                        </p:tav>
                                        <p:tav tm="100000">
                                          <p:val>
                                            <p:strVal val="#ppt_x"/>
                                          </p:val>
                                        </p:tav>
                                      </p:tavLst>
                                    </p:anim>
                                    <p:anim calcmode="lin" valueType="num">
                                      <p:cBhvr>
                                        <p:cTn id="54" dur="1000" fill="hold"/>
                                        <p:tgtEl>
                                          <p:spTgt spid="2355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fade">
                                      <p:cBhvr>
                                        <p:cTn id="59" dur="1000"/>
                                        <p:tgtEl>
                                          <p:spTgt spid="8">
                                            <p:txEl>
                                              <p:pRg st="6" end="6"/>
                                            </p:txEl>
                                          </p:spTgt>
                                        </p:tgtEl>
                                      </p:cBhvr>
                                    </p:animEffect>
                                    <p:anim calcmode="lin" valueType="num">
                                      <p:cBhvr>
                                        <p:cTn id="6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fade">
                                      <p:cBhvr>
                                        <p:cTn id="64" dur="1000"/>
                                        <p:tgtEl>
                                          <p:spTgt spid="8">
                                            <p:txEl>
                                              <p:pRg st="7" end="7"/>
                                            </p:txEl>
                                          </p:spTgt>
                                        </p:tgtEl>
                                      </p:cBhvr>
                                    </p:animEffect>
                                    <p:anim calcmode="lin" valueType="num">
                                      <p:cBhvr>
                                        <p:cTn id="6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25218" y="-16213"/>
            <a:ext cx="7772400" cy="1219200"/>
          </a:xfrm>
        </p:spPr>
        <p:txBody>
          <a:bodyPr/>
          <a:lstStyle/>
          <a:p>
            <a:pPr algn="ctr" eaLnBrk="1" hangingPunct="1"/>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
        <p:nvSpPr>
          <p:cNvPr id="25605" name="Rectangle 3"/>
          <p:cNvSpPr>
            <a:spLocks noGrp="1" noChangeArrowheads="1"/>
          </p:cNvSpPr>
          <p:nvPr>
            <p:ph idx="1"/>
          </p:nvPr>
        </p:nvSpPr>
        <p:spPr>
          <a:xfrm>
            <a:off x="914400" y="1066800"/>
            <a:ext cx="10363200" cy="5334000"/>
          </a:xfrm>
        </p:spPr>
        <p:txBody>
          <a:bodyPr>
            <a:noAutofit/>
          </a:bodyPr>
          <a:lstStyle/>
          <a:p>
            <a:pPr marL="174625" indent="-174625" algn="ctr" eaLnBrk="1" hangingPunct="1">
              <a:lnSpc>
                <a:spcPct val="20000"/>
              </a:lnSpc>
            </a:pPr>
            <a:endParaRPr lang="en-US" altLang="en-US" sz="1800" dirty="0">
              <a:ea typeface="ＭＳ Ｐゴシック" panose="020B0600070205080204" pitchFamily="34" charset="-128"/>
            </a:endParaRPr>
          </a:p>
          <a:p>
            <a:pPr marL="174625" lvl="3" indent="-174625" algn="ctr">
              <a:lnSpc>
                <a:spcPct val="20000"/>
              </a:lnSpc>
              <a:buNone/>
            </a:pPr>
            <a:r>
              <a:rPr lang="en-US" altLang="en-US" sz="1800" dirty="0">
                <a:ea typeface="ＭＳ Ｐゴシック" panose="020B0600070205080204" pitchFamily="34" charset="-128"/>
              </a:rPr>
              <a:t>Can answer questions such as:</a:t>
            </a:r>
          </a:p>
          <a:p>
            <a:pPr marL="174625" lvl="3" indent="-174625" algn="ctr">
              <a:lnSpc>
                <a:spcPct val="20000"/>
              </a:lnSpc>
              <a:buNone/>
            </a:pPr>
            <a:endParaRPr lang="en-US" altLang="en-US" sz="1800" dirty="0">
              <a:ea typeface="ＭＳ Ｐゴシック" panose="020B0600070205080204" pitchFamily="34" charset="-128"/>
            </a:endParaRPr>
          </a:p>
          <a:p>
            <a:pPr marL="174625" lvl="4" indent="-174625" algn="ctr">
              <a:buNone/>
            </a:pPr>
            <a:r>
              <a:rPr lang="en-US" altLang="en-US" sz="1800" i="1" dirty="0">
                <a:latin typeface="Georgia" panose="02040502050405020303" pitchFamily="18" charset="0"/>
                <a:ea typeface="ＭＳ Ｐゴシック" panose="020B0600070205080204" pitchFamily="34" charset="-128"/>
              </a:rPr>
              <a:t>Do measurements on outcome change over time or conditions?</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linear? Quadratic? </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positive or negative?</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Does change 1</a:t>
            </a:r>
            <a:r>
              <a:rPr lang="en-US" altLang="en-US" sz="1800" i="1" baseline="30000" dirty="0">
                <a:latin typeface="Georgia" panose="02040502050405020303" pitchFamily="18" charset="0"/>
                <a:ea typeface="ＭＳ Ｐゴシック" panose="020B0600070205080204" pitchFamily="34" charset="-128"/>
              </a:rPr>
              <a:t>st </a:t>
            </a:r>
            <a:r>
              <a:rPr lang="en-US" altLang="en-US" sz="1800" i="1" dirty="0">
                <a:latin typeface="Georgia" panose="02040502050405020303" pitchFamily="18" charset="0"/>
                <a:ea typeface="ＭＳ Ｐゴシック" panose="020B0600070205080204" pitchFamily="34" charset="-128"/>
              </a:rPr>
              <a:t>increase, then decrease (or vice versa)?</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How long does change last?</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permanent over duration of study?</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outcome same at beginning and end of study? </a:t>
            </a:r>
          </a:p>
          <a:p>
            <a:pPr marL="1097280" lvl="4" indent="0" algn="ctr">
              <a:buNone/>
            </a:pPr>
            <a:endParaRPr lang="en-US" altLang="en-US" sz="1000" i="1" dirty="0">
              <a:ea typeface="ＭＳ Ｐゴシック" panose="020B0600070205080204" pitchFamily="34" charset="-128"/>
            </a:endParaRPr>
          </a:p>
          <a:p>
            <a:r>
              <a:rPr lang="en-US" altLang="en-US" sz="2000" dirty="0">
                <a:latin typeface="Georgia" panose="02040502050405020303" pitchFamily="18" charset="0"/>
                <a:ea typeface="ＭＳ Ｐゴシック" panose="020B0600070205080204" pitchFamily="34" charset="-128"/>
              </a:rPr>
              <a:t>Researcher chooses </a:t>
            </a:r>
            <a:r>
              <a:rPr lang="en-US" altLang="en-US" sz="2000" u="sng" dirty="0">
                <a:latin typeface="Georgia" panose="02040502050405020303" pitchFamily="18" charset="0"/>
                <a:ea typeface="ＭＳ Ｐゴシック" panose="020B0600070205080204" pitchFamily="34" charset="-128"/>
              </a:rPr>
              <a:t>when</a:t>
            </a:r>
            <a:r>
              <a:rPr lang="en-US" altLang="en-US" sz="2000" dirty="0">
                <a:latin typeface="Georgia" panose="02040502050405020303" pitchFamily="18" charset="0"/>
                <a:ea typeface="ＭＳ Ｐゴシック" panose="020B0600070205080204" pitchFamily="34" charset="-128"/>
              </a:rPr>
              <a:t> and </a:t>
            </a:r>
            <a:r>
              <a:rPr lang="en-US" altLang="en-US" sz="2000" u="sng" dirty="0">
                <a:latin typeface="Georgia" panose="02040502050405020303" pitchFamily="18" charset="0"/>
                <a:ea typeface="ＭＳ Ｐゴシック" panose="020B0600070205080204" pitchFamily="34" charset="-128"/>
              </a:rPr>
              <a:t>how frequently</a:t>
            </a:r>
            <a:r>
              <a:rPr lang="en-US" altLang="en-US" sz="2000" dirty="0">
                <a:latin typeface="Georgia" panose="02040502050405020303" pitchFamily="18" charset="0"/>
                <a:ea typeface="ＭＳ Ｐゴシック" panose="020B0600070205080204" pitchFamily="34" charset="-128"/>
              </a:rPr>
              <a:t> to observe outcome, </a:t>
            </a:r>
            <a:r>
              <a:rPr lang="en-US" altLang="en-US" sz="2000" dirty="0">
                <a:solidFill>
                  <a:schemeClr val="accent6"/>
                </a:solidFill>
                <a:latin typeface="Georgia" panose="02040502050405020303" pitchFamily="18" charset="0"/>
                <a:ea typeface="ＭＳ Ｐゴシック" panose="020B0600070205080204" pitchFamily="34" charset="-128"/>
              </a:rPr>
              <a:t>time</a:t>
            </a:r>
            <a:r>
              <a:rPr lang="en-US" altLang="en-US" sz="2000" dirty="0">
                <a:latin typeface="Georgia" panose="02040502050405020303" pitchFamily="18" charset="0"/>
                <a:ea typeface="ＭＳ Ｐゴシック" panose="020B0600070205080204" pitchFamily="34" charset="-128"/>
              </a:rPr>
              <a:t> is not traditionally considered experimental variable</a:t>
            </a:r>
          </a:p>
          <a:p>
            <a:pPr lvl="1"/>
            <a:r>
              <a:rPr lang="en-US" altLang="en-US" sz="1600" dirty="0">
                <a:latin typeface="Georgia" panose="02040502050405020303" pitchFamily="18" charset="0"/>
                <a:ea typeface="ＭＳ Ｐゴシック" panose="020B0600070205080204" pitchFamily="34" charset="-128"/>
              </a:rPr>
              <a:t>Not a manipulated factor, cannot counterbalance time, or randomize participants to have different times or orders of observation</a:t>
            </a:r>
          </a:p>
          <a:p>
            <a:pPr lvl="1"/>
            <a:r>
              <a:rPr lang="en-US" altLang="en-US" sz="1600" dirty="0">
                <a:latin typeface="Georgia" panose="02040502050405020303" pitchFamily="18" charset="0"/>
                <a:ea typeface="ＭＳ Ｐゴシック" panose="020B0600070205080204" pitchFamily="34" charset="-128"/>
              </a:rPr>
              <a:t>Although many experiments are longitudinal, they include an additional treatment variable that is experimentally manipulated</a:t>
            </a:r>
            <a:endParaRPr lang="en-US" altLang="en-US" dirty="0">
              <a:latin typeface="Georgia" panose="02040502050405020303" pitchFamily="18" charset="0"/>
              <a:ea typeface="ＭＳ Ｐゴシック" panose="020B0600070205080204" pitchFamily="34" charset="-128"/>
            </a:endParaRPr>
          </a:p>
          <a:p>
            <a:r>
              <a:rPr lang="en-US" altLang="en-US" sz="2000" dirty="0">
                <a:solidFill>
                  <a:schemeClr val="accent5"/>
                </a:solidFill>
                <a:latin typeface="Georgia" panose="02040502050405020303" pitchFamily="18" charset="0"/>
                <a:ea typeface="ＭＳ Ｐゴシック" panose="020B0600070205080204" pitchFamily="34" charset="-128"/>
              </a:rPr>
              <a:t>Time intervals must be </a:t>
            </a:r>
            <a:r>
              <a:rPr lang="en-US" altLang="en-US" sz="2000" u="sng" dirty="0">
                <a:solidFill>
                  <a:schemeClr val="accent5"/>
                </a:solidFill>
                <a:latin typeface="Georgia" panose="02040502050405020303" pitchFamily="18" charset="0"/>
                <a:ea typeface="ＭＳ Ｐゴシック" panose="020B0600070205080204" pitchFamily="34" charset="-128"/>
              </a:rPr>
              <a:t>equally spaced</a:t>
            </a:r>
          </a:p>
          <a:p>
            <a:pPr lvl="1"/>
            <a:r>
              <a:rPr lang="en-US" altLang="en-US" sz="2000" dirty="0">
                <a:latin typeface="Georgia" panose="02040502050405020303" pitchFamily="18" charset="0"/>
                <a:ea typeface="ＭＳ Ｐゴシック" panose="020B0600070205080204" pitchFamily="34" charset="-128"/>
              </a:rPr>
              <a:t>If spacing is unequal, ANOVA with </a:t>
            </a:r>
            <a:r>
              <a:rPr lang="en-US" altLang="en-US" sz="2000" u="sng" dirty="0">
                <a:latin typeface="Georgia" panose="02040502050405020303" pitchFamily="18" charset="0"/>
                <a:ea typeface="ＭＳ Ｐゴシック" panose="020B0600070205080204" pitchFamily="34" charset="-128"/>
              </a:rPr>
              <a:t>random-effects must be used instead</a:t>
            </a:r>
          </a:p>
          <a:p>
            <a:pPr lvl="1" eaLnBrk="1" hangingPunct="1">
              <a:lnSpc>
                <a:spcPct val="90000"/>
              </a:lnSpc>
            </a:pPr>
            <a:endParaRPr lang="en-US" altLang="en-US" dirty="0">
              <a:ea typeface="ＭＳ Ｐゴシック" panose="020B0600070205080204" pitchFamily="34" charset="-128"/>
            </a:endParaRP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F7BB13-1C38-4292-A5A4-D3002305DB00}" type="slidenum">
              <a:rPr lang="en-US" altLang="en-US" sz="1400">
                <a:latin typeface="Georgia Regular" panose="02040502050405020303" pitchFamily="18" charset="0"/>
              </a:rPr>
              <a:pPr eaLnBrk="1" hangingPunct="1"/>
              <a:t>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5">
                                            <p:txEl>
                                              <p:pRg st="3" end="3"/>
                                            </p:txEl>
                                          </p:spTgt>
                                        </p:tgtEl>
                                        <p:attrNameLst>
                                          <p:attrName>style.visibility</p:attrName>
                                        </p:attrNameLst>
                                      </p:cBhvr>
                                      <p:to>
                                        <p:strVal val="visible"/>
                                      </p:to>
                                    </p:set>
                                    <p:animEffect transition="in" filter="fade">
                                      <p:cBhvr>
                                        <p:cTn id="7" dur="1000"/>
                                        <p:tgtEl>
                                          <p:spTgt spid="25605">
                                            <p:txEl>
                                              <p:pRg st="3" end="3"/>
                                            </p:txEl>
                                          </p:spTgt>
                                        </p:tgtEl>
                                      </p:cBhvr>
                                    </p:animEffect>
                                    <p:anim calcmode="lin" valueType="num">
                                      <p:cBhvr>
                                        <p:cTn id="8" dur="1000" fill="hold"/>
                                        <p:tgtEl>
                                          <p:spTgt spid="2560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5605">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605">
                                            <p:txEl>
                                              <p:pRg st="4" end="4"/>
                                            </p:txEl>
                                          </p:spTgt>
                                        </p:tgtEl>
                                        <p:attrNameLst>
                                          <p:attrName>style.visibility</p:attrName>
                                        </p:attrNameLst>
                                      </p:cBhvr>
                                      <p:to>
                                        <p:strVal val="visible"/>
                                      </p:to>
                                    </p:set>
                                    <p:animEffect transition="in" filter="fade">
                                      <p:cBhvr>
                                        <p:cTn id="13" dur="1000"/>
                                        <p:tgtEl>
                                          <p:spTgt spid="25605">
                                            <p:txEl>
                                              <p:pRg st="4" end="4"/>
                                            </p:txEl>
                                          </p:spTgt>
                                        </p:tgtEl>
                                      </p:cBhvr>
                                    </p:animEffect>
                                    <p:anim calcmode="lin" valueType="num">
                                      <p:cBhvr>
                                        <p:cTn id="14" dur="1000" fill="hold"/>
                                        <p:tgtEl>
                                          <p:spTgt spid="25605">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25605">
                                            <p:txEl>
                                              <p:pRg st="4" end="4"/>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605">
                                            <p:txEl>
                                              <p:pRg st="5" end="5"/>
                                            </p:txEl>
                                          </p:spTgt>
                                        </p:tgtEl>
                                        <p:attrNameLst>
                                          <p:attrName>style.visibility</p:attrName>
                                        </p:attrNameLst>
                                      </p:cBhvr>
                                      <p:to>
                                        <p:strVal val="visible"/>
                                      </p:to>
                                    </p:set>
                                    <p:animEffect transition="in" filter="fade">
                                      <p:cBhvr>
                                        <p:cTn id="19" dur="1000"/>
                                        <p:tgtEl>
                                          <p:spTgt spid="25605">
                                            <p:txEl>
                                              <p:pRg st="5" end="5"/>
                                            </p:txEl>
                                          </p:spTgt>
                                        </p:tgtEl>
                                      </p:cBhvr>
                                    </p:animEffect>
                                    <p:anim calcmode="lin" valueType="num">
                                      <p:cBhvr>
                                        <p:cTn id="20" dur="1000" fill="hold"/>
                                        <p:tgtEl>
                                          <p:spTgt spid="2560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5605">
                                            <p:txEl>
                                              <p:pRg st="5" end="5"/>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animEffect transition="in" filter="fade">
                                      <p:cBhvr>
                                        <p:cTn id="25" dur="1000"/>
                                        <p:tgtEl>
                                          <p:spTgt spid="25605">
                                            <p:txEl>
                                              <p:pRg st="6" end="6"/>
                                            </p:txEl>
                                          </p:spTgt>
                                        </p:tgtEl>
                                      </p:cBhvr>
                                    </p:animEffect>
                                    <p:anim calcmode="lin" valueType="num">
                                      <p:cBhvr>
                                        <p:cTn id="26" dur="1000" fill="hold"/>
                                        <p:tgtEl>
                                          <p:spTgt spid="2560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5605">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animEffect transition="in" filter="fade">
                                      <p:cBhvr>
                                        <p:cTn id="31" dur="1000"/>
                                        <p:tgtEl>
                                          <p:spTgt spid="25605">
                                            <p:txEl>
                                              <p:pRg st="7" end="7"/>
                                            </p:txEl>
                                          </p:spTgt>
                                        </p:tgtEl>
                                      </p:cBhvr>
                                    </p:animEffect>
                                    <p:anim calcmode="lin" valueType="num">
                                      <p:cBhvr>
                                        <p:cTn id="32" dur="1000" fill="hold"/>
                                        <p:tgtEl>
                                          <p:spTgt spid="2560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5605">
                                            <p:txEl>
                                              <p:pRg st="7" end="7"/>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605">
                                            <p:txEl>
                                              <p:pRg st="8" end="8"/>
                                            </p:txEl>
                                          </p:spTgt>
                                        </p:tgtEl>
                                        <p:attrNameLst>
                                          <p:attrName>style.visibility</p:attrName>
                                        </p:attrNameLst>
                                      </p:cBhvr>
                                      <p:to>
                                        <p:strVal val="visible"/>
                                      </p:to>
                                    </p:set>
                                    <p:animEffect transition="in" filter="fade">
                                      <p:cBhvr>
                                        <p:cTn id="37" dur="1000"/>
                                        <p:tgtEl>
                                          <p:spTgt spid="25605">
                                            <p:txEl>
                                              <p:pRg st="8" end="8"/>
                                            </p:txEl>
                                          </p:spTgt>
                                        </p:tgtEl>
                                      </p:cBhvr>
                                    </p:animEffect>
                                    <p:anim calcmode="lin" valueType="num">
                                      <p:cBhvr>
                                        <p:cTn id="38" dur="1000" fill="hold"/>
                                        <p:tgtEl>
                                          <p:spTgt spid="2560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5605">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605">
                                            <p:txEl>
                                              <p:pRg st="9" end="9"/>
                                            </p:txEl>
                                          </p:spTgt>
                                        </p:tgtEl>
                                        <p:attrNameLst>
                                          <p:attrName>style.visibility</p:attrName>
                                        </p:attrNameLst>
                                      </p:cBhvr>
                                      <p:to>
                                        <p:strVal val="visible"/>
                                      </p:to>
                                    </p:set>
                                    <p:animEffect transition="in" filter="fade">
                                      <p:cBhvr>
                                        <p:cTn id="43" dur="1000"/>
                                        <p:tgtEl>
                                          <p:spTgt spid="25605">
                                            <p:txEl>
                                              <p:pRg st="9" end="9"/>
                                            </p:txEl>
                                          </p:spTgt>
                                        </p:tgtEl>
                                      </p:cBhvr>
                                    </p:animEffect>
                                    <p:anim calcmode="lin" valueType="num">
                                      <p:cBhvr>
                                        <p:cTn id="44" dur="1000" fill="hold"/>
                                        <p:tgtEl>
                                          <p:spTgt spid="25605">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2560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5605">
                                            <p:txEl>
                                              <p:pRg st="11" end="11"/>
                                            </p:txEl>
                                          </p:spTgt>
                                        </p:tgtEl>
                                        <p:attrNameLst>
                                          <p:attrName>style.visibility</p:attrName>
                                        </p:attrNameLst>
                                      </p:cBhvr>
                                      <p:to>
                                        <p:strVal val="visible"/>
                                      </p:to>
                                    </p:set>
                                    <p:animEffect transition="in" filter="fade">
                                      <p:cBhvr>
                                        <p:cTn id="50" dur="1000"/>
                                        <p:tgtEl>
                                          <p:spTgt spid="25605">
                                            <p:txEl>
                                              <p:pRg st="11" end="11"/>
                                            </p:txEl>
                                          </p:spTgt>
                                        </p:tgtEl>
                                      </p:cBhvr>
                                    </p:animEffect>
                                    <p:anim calcmode="lin" valueType="num">
                                      <p:cBhvr>
                                        <p:cTn id="51" dur="1000" fill="hold"/>
                                        <p:tgtEl>
                                          <p:spTgt spid="25605">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25605">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5605">
                                            <p:txEl>
                                              <p:pRg st="12" end="12"/>
                                            </p:txEl>
                                          </p:spTgt>
                                        </p:tgtEl>
                                        <p:attrNameLst>
                                          <p:attrName>style.visibility</p:attrName>
                                        </p:attrNameLst>
                                      </p:cBhvr>
                                      <p:to>
                                        <p:strVal val="visible"/>
                                      </p:to>
                                    </p:set>
                                    <p:animEffect transition="in" filter="fade">
                                      <p:cBhvr>
                                        <p:cTn id="55" dur="1000"/>
                                        <p:tgtEl>
                                          <p:spTgt spid="25605">
                                            <p:txEl>
                                              <p:pRg st="12" end="12"/>
                                            </p:txEl>
                                          </p:spTgt>
                                        </p:tgtEl>
                                      </p:cBhvr>
                                    </p:animEffect>
                                    <p:anim calcmode="lin" valueType="num">
                                      <p:cBhvr>
                                        <p:cTn id="56" dur="1000" fill="hold"/>
                                        <p:tgtEl>
                                          <p:spTgt spid="25605">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5605">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605">
                                            <p:txEl>
                                              <p:pRg st="13" end="13"/>
                                            </p:txEl>
                                          </p:spTgt>
                                        </p:tgtEl>
                                        <p:attrNameLst>
                                          <p:attrName>style.visibility</p:attrName>
                                        </p:attrNameLst>
                                      </p:cBhvr>
                                      <p:to>
                                        <p:strVal val="visible"/>
                                      </p:to>
                                    </p:set>
                                    <p:animEffect transition="in" filter="fade">
                                      <p:cBhvr>
                                        <p:cTn id="60" dur="1000"/>
                                        <p:tgtEl>
                                          <p:spTgt spid="25605">
                                            <p:txEl>
                                              <p:pRg st="13" end="13"/>
                                            </p:txEl>
                                          </p:spTgt>
                                        </p:tgtEl>
                                      </p:cBhvr>
                                    </p:animEffect>
                                    <p:anim calcmode="lin" valueType="num">
                                      <p:cBhvr>
                                        <p:cTn id="61" dur="1000" fill="hold"/>
                                        <p:tgtEl>
                                          <p:spTgt spid="25605">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2560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5605">
                                            <p:txEl>
                                              <p:pRg st="14" end="14"/>
                                            </p:txEl>
                                          </p:spTgt>
                                        </p:tgtEl>
                                        <p:attrNameLst>
                                          <p:attrName>style.visibility</p:attrName>
                                        </p:attrNameLst>
                                      </p:cBhvr>
                                      <p:to>
                                        <p:strVal val="visible"/>
                                      </p:to>
                                    </p:set>
                                    <p:animEffect transition="in" filter="fade">
                                      <p:cBhvr>
                                        <p:cTn id="67" dur="1000"/>
                                        <p:tgtEl>
                                          <p:spTgt spid="25605">
                                            <p:txEl>
                                              <p:pRg st="14" end="14"/>
                                            </p:txEl>
                                          </p:spTgt>
                                        </p:tgtEl>
                                      </p:cBhvr>
                                    </p:animEffect>
                                    <p:anim calcmode="lin" valueType="num">
                                      <p:cBhvr>
                                        <p:cTn id="68" dur="1000" fill="hold"/>
                                        <p:tgtEl>
                                          <p:spTgt spid="25605">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25605">
                                            <p:txEl>
                                              <p:pRg st="14" end="14"/>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5605">
                                            <p:txEl>
                                              <p:pRg st="15" end="15"/>
                                            </p:txEl>
                                          </p:spTgt>
                                        </p:tgtEl>
                                        <p:attrNameLst>
                                          <p:attrName>style.visibility</p:attrName>
                                        </p:attrNameLst>
                                      </p:cBhvr>
                                      <p:to>
                                        <p:strVal val="visible"/>
                                      </p:to>
                                    </p:set>
                                    <p:animEffect transition="in" filter="fade">
                                      <p:cBhvr>
                                        <p:cTn id="72" dur="1000"/>
                                        <p:tgtEl>
                                          <p:spTgt spid="25605">
                                            <p:txEl>
                                              <p:pRg st="15" end="15"/>
                                            </p:txEl>
                                          </p:spTgt>
                                        </p:tgtEl>
                                      </p:cBhvr>
                                    </p:animEffect>
                                    <p:anim calcmode="lin" valueType="num">
                                      <p:cBhvr>
                                        <p:cTn id="73" dur="1000" fill="hold"/>
                                        <p:tgtEl>
                                          <p:spTgt spid="25605">
                                            <p:txEl>
                                              <p:pRg st="15" end="15"/>
                                            </p:txEl>
                                          </p:spTgt>
                                        </p:tgtEl>
                                        <p:attrNameLst>
                                          <p:attrName>ppt_x</p:attrName>
                                        </p:attrNameLst>
                                      </p:cBhvr>
                                      <p:tavLst>
                                        <p:tav tm="0">
                                          <p:val>
                                            <p:strVal val="#ppt_x"/>
                                          </p:val>
                                        </p:tav>
                                        <p:tav tm="100000">
                                          <p:val>
                                            <p:strVal val="#ppt_x"/>
                                          </p:val>
                                        </p:tav>
                                      </p:tavLst>
                                    </p:anim>
                                    <p:anim calcmode="lin" valueType="num">
                                      <p:cBhvr>
                                        <p:cTn id="74" dur="1000" fill="hold"/>
                                        <p:tgtEl>
                                          <p:spTgt spid="2560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8153400" y="4419600"/>
            <a:ext cx="3810000" cy="1066800"/>
          </a:xfrm>
        </p:spPr>
        <p:txBody>
          <a:bodyPr>
            <a:normAutofit fontScale="90000"/>
          </a:bodyPr>
          <a:lstStyle/>
          <a:p>
            <a:pPr algn="ctr" eaLnBrk="1" hangingPunct="1"/>
            <a:r>
              <a:rPr lang="en-US" altLang="en-US" b="1" dirty="0">
                <a:solidFill>
                  <a:schemeClr val="accent6"/>
                </a:solidFill>
                <a:latin typeface="Georgia" panose="02040502050405020303" pitchFamily="18" charset="0"/>
                <a:ea typeface="ＭＳ Ｐゴシック" panose="020B0600070205080204" pitchFamily="34" charset="-128"/>
              </a:rPr>
              <a:t>Condition</a:t>
            </a:r>
            <a:r>
              <a:rPr lang="en-US" altLang="en-US" dirty="0">
                <a:solidFill>
                  <a:schemeClr val="accent6"/>
                </a:solidFill>
                <a:ea typeface="ＭＳ Ｐゴシック" panose="020B0600070205080204" pitchFamily="34" charset="-128"/>
              </a:rPr>
              <a:t> as the</a:t>
            </a:r>
            <a:br>
              <a:rPr lang="en-US" altLang="en-US" dirty="0">
                <a:solidFill>
                  <a:schemeClr val="accent6"/>
                </a:solidFill>
                <a:ea typeface="ＭＳ Ｐゴシック" panose="020B0600070205080204" pitchFamily="34" charset="-128"/>
              </a:rPr>
            </a:br>
            <a:r>
              <a:rPr lang="en-US" altLang="en-US" dirty="0">
                <a:solidFill>
                  <a:schemeClr val="accent6"/>
                </a:solidFill>
                <a:ea typeface="ＭＳ Ｐゴシック" panose="020B0600070205080204" pitchFamily="34" charset="-128"/>
              </a:rPr>
              <a:t>RM Factor</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A38A29-E694-46E0-9C0C-1E85D249B50F}" type="slidenum">
              <a:rPr lang="en-US" altLang="en-US" sz="1400">
                <a:latin typeface="Georgia Regular" panose="02040502050405020303" pitchFamily="18" charset="0"/>
              </a:rPr>
              <a:pPr eaLnBrk="1" hangingPunct="1"/>
              <a:t>9</a:t>
            </a:fld>
            <a:endParaRPr lang="en-US" altLang="en-US" sz="1400" dirty="0">
              <a:latin typeface="Georgia Regular" panose="02040502050405020303" pitchFamily="18" charset="0"/>
            </a:endParaRPr>
          </a:p>
        </p:txBody>
      </p:sp>
      <p:pic>
        <p:nvPicPr>
          <p:cNvPr id="3379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b="50630"/>
          <a:stretch/>
        </p:blipFill>
        <p:spPr bwMode="auto">
          <a:xfrm>
            <a:off x="1676400" y="3771900"/>
            <a:ext cx="6553200" cy="2362200"/>
          </a:xfrm>
          <a:prstGeom prst="rect">
            <a:avLst/>
          </a:prstGeom>
          <a:solidFill>
            <a:schemeClr val="accent6">
              <a:lumMod val="20000"/>
              <a:lumOff val="80000"/>
            </a:schemeClr>
          </a:solidFill>
          <a:ln>
            <a:noFill/>
          </a:ln>
          <a:extLst/>
        </p:spPr>
      </p:pic>
      <p:pic>
        <p:nvPicPr>
          <p:cNvPr id="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l="-868" t="51510" r="868" b="-880"/>
          <a:stretch/>
        </p:blipFill>
        <p:spPr bwMode="auto">
          <a:xfrm>
            <a:off x="3505200" y="1187450"/>
            <a:ext cx="6553200" cy="2362200"/>
          </a:xfrm>
          <a:prstGeom prst="rect">
            <a:avLst/>
          </a:prstGeom>
          <a:solidFill>
            <a:schemeClr val="accent5">
              <a:lumMod val="20000"/>
              <a:lumOff val="80000"/>
            </a:schemeClr>
          </a:solidFill>
          <a:ln>
            <a:noFill/>
          </a:ln>
          <a:extLst/>
        </p:spPr>
      </p:pic>
      <p:sp>
        <p:nvSpPr>
          <p:cNvPr id="10" name="Rectangle 2">
            <a:extLst>
              <a:ext uri="{FF2B5EF4-FFF2-40B4-BE49-F238E27FC236}">
                <a16:creationId xmlns:a16="http://schemas.microsoft.com/office/drawing/2014/main" id="{FE63702D-34ED-044E-A73D-BD3CCD4B9157}"/>
              </a:ext>
            </a:extLst>
          </p:cNvPr>
          <p:cNvSpPr txBox="1">
            <a:spLocks noChangeArrowheads="1"/>
          </p:cNvSpPr>
          <p:nvPr/>
        </p:nvSpPr>
        <p:spPr>
          <a:xfrm>
            <a:off x="381000" y="1524000"/>
            <a:ext cx="29718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a:lstStyle>
          <a:p>
            <a:pPr algn="ctr"/>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4110</TotalTime>
  <Words>4587</Words>
  <Application>Microsoft Macintosh PowerPoint</Application>
  <PresentationFormat>Widescreen</PresentationFormat>
  <Paragraphs>689</Paragraphs>
  <Slides>52</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ＭＳ Ｐゴシック</vt:lpstr>
      <vt:lpstr>Arial</vt:lpstr>
      <vt:lpstr>Calibri</vt:lpstr>
      <vt:lpstr>Georgia</vt:lpstr>
      <vt:lpstr>Georgia Regular</vt:lpstr>
      <vt:lpstr>Monaco</vt:lpstr>
      <vt:lpstr>Times New Roman</vt:lpstr>
      <vt:lpstr>Wingdings</vt:lpstr>
      <vt:lpstr>Office Theme</vt:lpstr>
      <vt:lpstr>Equation</vt:lpstr>
      <vt:lpstr>Repeated Measures </vt:lpstr>
      <vt:lpstr>PowerPoint Presentation</vt:lpstr>
      <vt:lpstr>One-Way  Repeated Measures ANOVA</vt:lpstr>
      <vt:lpstr>PowerPoint Presentation</vt:lpstr>
      <vt:lpstr>PowerPoint Presentation</vt:lpstr>
      <vt:lpstr>Design Types</vt:lpstr>
      <vt:lpstr>PowerPoint Presentation</vt:lpstr>
      <vt:lpstr>Time as a RM Factor</vt:lpstr>
      <vt:lpstr>Condition as the RM Factor</vt:lpstr>
      <vt:lpstr>Simultaneous RM Factors</vt:lpstr>
      <vt:lpstr>Carryover Effects: The Problem…</vt:lpstr>
      <vt:lpstr>Carryover Effects: Possible Solutions</vt:lpstr>
      <vt:lpstr>Matched Designs</vt:lpstr>
      <vt:lpstr>PowerPoint Presentation</vt:lpstr>
      <vt:lpstr>Partitioning Variance</vt:lpstr>
      <vt:lpstr>SSRepeated Measure</vt:lpstr>
      <vt:lpstr>SSSubject</vt:lpstr>
      <vt:lpstr>SSinteraction</vt:lpstr>
      <vt:lpstr>PowerPoint Presentation</vt:lpstr>
      <vt:lpstr>MS Subj = SS Subj  / df Subj</vt:lpstr>
      <vt:lpstr>MSRM*S = SS RM*S   / df RM*S </vt:lpstr>
      <vt:lpstr>1-Way RM ANOVA: Summary Table</vt:lpstr>
      <vt:lpstr>Assumptions</vt:lpstr>
      <vt:lpstr>Sphericity</vt:lpstr>
      <vt:lpstr>Sphericity: Mauchly’s test</vt:lpstr>
      <vt:lpstr>Compound Symmetry</vt:lpstr>
      <vt:lpstr>PowerPoint Presentation</vt:lpstr>
      <vt:lpstr>Additivity</vt:lpstr>
      <vt:lpstr>Assessing Assumptions</vt:lpstr>
      <vt:lpstr>Violations of Assumptions</vt:lpstr>
      <vt:lpstr>Alternatives</vt:lpstr>
      <vt:lpstr>PowerPoint Presentation</vt:lpstr>
      <vt:lpstr>PowerPoint Presentation</vt:lpstr>
      <vt:lpstr>PowerPoint Presentation</vt:lpstr>
      <vt:lpstr>Effect Size: η2</vt:lpstr>
      <vt:lpstr>Effect Size: ω2</vt:lpstr>
      <vt:lpstr>PowerPoint Presentation</vt:lpstr>
      <vt:lpstr>PowerPoint Presentation</vt:lpstr>
      <vt:lpstr>PowerPoint Presentation</vt:lpstr>
      <vt:lpstr>Factorial RM ANOVA</vt:lpstr>
      <vt:lpstr>Factorial RM ANOVA</vt:lpstr>
      <vt:lpstr>Factorial RM ANOVA: Summary Table</vt:lpstr>
      <vt:lpstr>Effect Size: η2</vt:lpstr>
      <vt:lpstr>Effect Size: ω2</vt:lpstr>
      <vt:lpstr>Multiple Comparisons</vt:lpstr>
      <vt:lpstr>Non-Significant Interaction(s)</vt:lpstr>
      <vt:lpstr>Significant Interaction(s)</vt:lpstr>
      <vt:lpstr>Significant Interaction(s)</vt:lpstr>
      <vt:lpstr>Reporting Results</vt:lpstr>
      <vt:lpstr>Problems</vt:lpstr>
      <vt:lpstr>Supplemental</vt:lpstr>
      <vt:lpstr>MSRM*S</vt:lpstr>
    </vt:vector>
  </TitlesOfParts>
  <Company>Utah State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Tyson Barrett</cp:lastModifiedBy>
  <cp:revision>938</cp:revision>
  <dcterms:created xsi:type="dcterms:W3CDTF">2008-04-09T02:45:57Z</dcterms:created>
  <dcterms:modified xsi:type="dcterms:W3CDTF">2018-04-05T22:09:22Z</dcterms:modified>
</cp:coreProperties>
</file>