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7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8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76"/>
            <p14:sldId id="257"/>
            <p14:sldId id="258"/>
            <p14:sldId id="259"/>
            <p14:sldId id="27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68"/>
            <p14:sldId id="280"/>
            <p14:sldId id="269"/>
            <p14:sldId id="270"/>
            <p14:sldId id="271"/>
            <p14:sldId id="272"/>
            <p14:sldId id="273"/>
            <p14:sldId id="274"/>
            <p14:sldId id="27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9" autoAdjust="0"/>
    <p:restoredTop sz="94940"/>
  </p:normalViewPr>
  <p:slideViewPr>
    <p:cSldViewPr snapToGrid="0">
      <p:cViewPr varScale="1">
        <p:scale>
          <a:sx n="105" d="100"/>
          <a:sy n="10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already in count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already in count form. If they aren’t, we need to use table()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BD75-508C-4A81-8E26-D5061690B6B5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C0A7-97C9-4DE6-9F41-74F7D8F97B61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E64-E537-4D10-A618-8D385CF10675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A4B4-D1C8-46CC-A018-9FF1C4700FE3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9DFE-3909-4A70-9C5B-1803550211E1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D61-66B2-4626-A114-2ECB84CBD005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6C00-F8E5-4AEE-9749-15F6E8494C14}" type="datetime1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7673-2BB6-4B4F-8C31-715C539BCEC0}" type="datetime1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56B-9868-4EE2-A446-B4DAAD5FD0CC}" type="datetime1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2917-15F1-4277-A073-91ED9B1E5E34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F6E3-A08F-4B2E-A359-0DB87E241104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646C-D592-4D99-A029-F055FA0F567A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19 &amp; 20 - Categorical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223" y="2605541"/>
            <a:ext cx="8075054" cy="146304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Categorical</a:t>
            </a:r>
            <a:b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500" y="4943323"/>
            <a:ext cx="3200400" cy="14630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F2BAE-DC94-5842-BE3E-B1C78D212AC1}"/>
              </a:ext>
            </a:extLst>
          </p:cNvPr>
          <p:cNvSpPr/>
          <p:nvPr/>
        </p:nvSpPr>
        <p:spPr>
          <a:xfrm>
            <a:off x="4727553" y="441908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Cohen Chapters 19 &amp; 20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453" y="209741"/>
            <a:ext cx="9720072" cy="14996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Binomial sign test: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E42C8-0C25-C840-A7C5-B8945CAC899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90517" y="1494214"/>
            <a:ext cx="592455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(Heads &gt; .50)?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6BD10-9177-E94C-8E8F-90274363A32E}"/>
              </a:ext>
            </a:extLst>
          </p:cNvPr>
          <p:cNvSpPr txBox="1"/>
          <p:nvPr/>
        </p:nvSpPr>
        <p:spPr>
          <a:xfrm>
            <a:off x="287676" y="1494214"/>
            <a:ext cx="541448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data.frame</a:t>
            </a:r>
            <a:r>
              <a:rPr lang="en-US" dirty="0">
                <a:latin typeface="Monaco" pitchFamily="2" charset="77"/>
              </a:rPr>
              <a:t>(heads = 8,</a:t>
            </a:r>
          </a:p>
          <a:p>
            <a:r>
              <a:rPr lang="en-US" dirty="0">
                <a:latin typeface="Monaco" pitchFamily="2" charset="77"/>
              </a:rPr>
              <a:t>           tails = 2)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as.matrix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as.table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binom.test</a:t>
            </a:r>
            <a:r>
              <a:rPr lang="en-US" dirty="0">
                <a:latin typeface="Monaco" pitchFamily="2" charset="77"/>
              </a:rPr>
              <a:t>(alternative =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"greater"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33C5D-3FCC-9747-BC2C-8F1BAC642ECB}"/>
              </a:ext>
            </a:extLst>
          </p:cNvPr>
          <p:cNvSpPr/>
          <p:nvPr/>
        </p:nvSpPr>
        <p:spPr>
          <a:xfrm>
            <a:off x="287676" y="3287731"/>
            <a:ext cx="11527391" cy="286232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Exact binomial test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data:  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number of successes = 8, number of trials = 10, p-value = 0.05469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alternative hypothesis: true probability of success is greater than 0.5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95 percent confidence interval: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0.4930987 1.0000000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sample estimates: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probability of success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               0.8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08991"/>
            <a:ext cx="10972800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Georgia" panose="02040502050405020303" pitchFamily="18" charset="0"/>
              </a:rPr>
              <a:t>Normal approximation </a:t>
            </a:r>
            <a:r>
              <a:rPr lang="en-US" sz="3600" dirty="0">
                <a:latin typeface="Georgia" panose="02040502050405020303" pitchFamily="18" charset="0"/>
              </a:rPr>
              <a:t>to the binomial (i.e. “z-test” for a single proportion)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48" y="1786905"/>
            <a:ext cx="5847461" cy="386715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Georgia" panose="02040502050405020303" pitchFamily="18" charset="0"/>
              </a:rPr>
              <a:t>What if </a:t>
            </a:r>
            <a:r>
              <a:rPr lang="en-US" altLang="en-US" sz="2000" b="1" i="1" u="sng" dirty="0">
                <a:latin typeface="Georgia" panose="02040502050405020303" pitchFamily="18" charset="0"/>
              </a:rPr>
              <a:t>N</a:t>
            </a:r>
            <a:r>
              <a:rPr lang="en-US" altLang="en-US" sz="2000" b="1" u="sng" dirty="0">
                <a:latin typeface="Georgia" panose="02040502050405020303" pitchFamily="18" charset="0"/>
              </a:rPr>
              <a:t> were larger, say 15?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Same proportions: 80% (12/15) Heads &amp; Perfume A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Sum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(12, 13, 14, 15/15)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.0178 (1-tailed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-value)</a:t>
            </a:r>
          </a:p>
          <a:p>
            <a:pPr lvl="4"/>
            <a:endParaRPr lang="en-US" altLang="en-US" sz="9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Reject </a:t>
            </a:r>
            <a:r>
              <a:rPr lang="en-US" altLang="en-US" sz="2000" i="1" dirty="0"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000" baseline="-25000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under both 1- and 2-tailed tests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2-tailed </a:t>
            </a:r>
            <a:r>
              <a:rPr lang="en-US" altLang="en-US" sz="18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.0178 x 2 = .0356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81348" y="4289773"/>
            <a:ext cx="9092672" cy="27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Earlier: Binomial distribution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normal distribution,  as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infinity</a:t>
            </a:r>
            <a:endParaRPr lang="en-US" altLang="en-US" sz="1200" b="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Recommendation: Use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z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-test for single proportion when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N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is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large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(&gt;25-30)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NP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NQ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both &gt; 10, close to normal</a:t>
            </a:r>
            <a:endParaRPr lang="en-US" altLang="en-US" sz="1800" b="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1800" b="0" i="1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0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altLang="en-US" sz="1800" b="0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1800" b="0" i="1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altLang="en-US" sz="1800" b="0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are same as Binomial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Test statistic: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74" y="5563252"/>
            <a:ext cx="2121694" cy="10129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12984" y="1808607"/>
            <a:ext cx="4741164" cy="2065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</p:spTree>
    <p:extLst>
      <p:ext uri="{BB962C8B-B14F-4D97-AF65-F5344CB8AC3E}">
        <p14:creationId xmlns:p14="http://schemas.microsoft.com/office/powerpoint/2010/main" val="38739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60" y="3239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 (</a:t>
            </a:r>
            <a:r>
              <a:rPr lang="el-GR" altLang="en-US" sz="40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4000" i="1" baseline="30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 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) Distribution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29260" y="1684534"/>
            <a:ext cx="46565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Family of distributions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 </a:t>
            </a:r>
            <a:r>
              <a:rPr lang="en-US" altLang="en-US" sz="20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(or 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categories)</a:t>
            </a:r>
            <a:r>
              <a:rPr lang="en-US" altLang="en-US" sz="2000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Distribution becomes more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	normal, bell-shaped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Mean &amp; variance </a:t>
            </a:r>
            <a:r>
              <a:rPr lang="en-US" altLang="en-US" sz="1800" b="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↑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Mean = </a:t>
            </a:r>
            <a:r>
              <a:rPr lang="en-US" altLang="en-US" sz="16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Variance = 2* </a:t>
            </a:r>
            <a:r>
              <a:rPr lang="en-US" altLang="en-US" sz="1600" b="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solidFill>
                <a:schemeClr val="accent5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i="1" dirty="0">
                <a:solidFill>
                  <a:schemeClr val="accent5"/>
                </a:solidFill>
                <a:latin typeface="Georgia" panose="02040502050405020303" pitchFamily="18" charset="0"/>
              </a:rPr>
              <a:t>z</a:t>
            </a:r>
            <a:r>
              <a:rPr lang="en-US" altLang="en-US" sz="2400" b="0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400" b="0" dirty="0">
                <a:solidFill>
                  <a:schemeClr val="accent5"/>
                </a:solidFill>
                <a:latin typeface="Georgia" panose="02040502050405020303" pitchFamily="18" charset="0"/>
              </a:rPr>
              <a:t> = </a:t>
            </a:r>
            <a:r>
              <a:rPr lang="el-GR" altLang="en-US" sz="2400" b="0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 </a:t>
            </a:r>
            <a:endParaRPr lang="en-US" altLang="en-US" sz="2400" b="0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Always positive, 0 to infinity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1-tailed distribution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b="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l-GR" altLang="en-US" sz="2400" b="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b="0" i="1" baseline="30000" dirty="0">
                <a:latin typeface="Georgia" panose="02040502050405020303" pitchFamily="18" charset="0"/>
              </a:rPr>
              <a:t>2 </a:t>
            </a:r>
            <a:r>
              <a:rPr lang="en-US" altLang="en-US" sz="2400" b="0" dirty="0">
                <a:latin typeface="Georgia" panose="02040502050405020303" pitchFamily="18" charset="0"/>
              </a:rPr>
              <a:t>distribution used in many statistical tests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288925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48" y="1871023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48" y="1836000"/>
            <a:ext cx="2286000" cy="16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18200" y="3755935"/>
            <a:ext cx="589069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“GOODNESS OF FIT” Testing: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observed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frequencies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similar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to frequencies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expected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by chance?</a:t>
            </a:r>
          </a:p>
          <a:p>
            <a:pPr lvl="4"/>
            <a:endParaRPr lang="en-US" alt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Expected frequencies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Frequencies you’d </a:t>
            </a:r>
            <a:r>
              <a:rPr lang="en-US" altLang="en-US" u="sng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if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were true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Usually equal across categories of variable (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N / k)</a:t>
            </a:r>
          </a:p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Can be unequal if theory dictates</a:t>
            </a:r>
          </a:p>
        </p:txBody>
      </p:sp>
    </p:spTree>
    <p:extLst>
      <p:ext uri="{BB962C8B-B14F-4D97-AF65-F5344CB8AC3E}">
        <p14:creationId xmlns:p14="http://schemas.microsoft.com/office/powerpoint/2010/main" val="33069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78" y="-98540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600" dirty="0">
                <a:latin typeface="Georgia" panose="02040502050405020303" pitchFamily="18" charset="0"/>
              </a:rPr>
              <a:t>: GOODNESS OF FIT Tests “</a:t>
            </a:r>
            <a:r>
              <a:rPr lang="en-US" sz="3600" dirty="0" err="1">
                <a:latin typeface="Georgia" panose="02040502050405020303" pitchFamily="18" charset="0"/>
              </a:rPr>
              <a:t>GoF</a:t>
            </a:r>
            <a:r>
              <a:rPr lang="en-US" sz="3600" dirty="0"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Georgia" panose="02040502050405020303" pitchFamily="18" charset="0"/>
              </a:rPr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xpected frequencies in population</a:t>
            </a: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Georgia" panose="02040502050405020303" pitchFamily="18" charset="0"/>
              </a:rPr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i="1" dirty="0"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</a:rPr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Denominator standardizes difference in terms of expected frequencies</a:t>
            </a:r>
          </a:p>
          <a:p>
            <a:r>
              <a:rPr lang="en-US" altLang="en-US" sz="2000" b="1" i="1" u="sng" dirty="0">
                <a:latin typeface="Georgia" panose="02040502050405020303" pitchFamily="18" charset="0"/>
              </a:rPr>
              <a:t>Aka:</a:t>
            </a:r>
            <a:r>
              <a:rPr lang="en-US" altLang="en-US" sz="2000" b="1" u="sng" dirty="0">
                <a:latin typeface="Georgia" panose="02040502050405020303" pitchFamily="18" charset="0"/>
              </a:rPr>
              <a:t> Pearson or ‘1-way’ </a:t>
            </a:r>
            <a:r>
              <a:rPr lang="el-GR" altLang="en-US" sz="2000" b="1" i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u="sng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b="1" u="sng" dirty="0">
                <a:latin typeface="Georgia" panose="02040502050405020303" pitchFamily="18" charset="0"/>
              </a:rPr>
              <a:t>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If </a:t>
            </a:r>
            <a:r>
              <a:rPr lang="en-US" altLang="en-US" sz="2000" b="1" u="sng" dirty="0">
                <a:latin typeface="Georgia" panose="02040502050405020303" pitchFamily="18" charset="0"/>
              </a:rPr>
              <a:t>nominal variable ONLY has 2 categories</a:t>
            </a:r>
            <a:r>
              <a:rPr lang="en-US" altLang="en-US" sz="2000" dirty="0">
                <a:latin typeface="Georgia" panose="02040502050405020303" pitchFamily="18" charset="0"/>
              </a:rPr>
              <a:t>,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latin typeface="Georgia" panose="02040502050405020303" pitchFamily="18" charset="0"/>
              </a:rPr>
              <a:t>GoF</a:t>
            </a:r>
            <a:r>
              <a:rPr lang="en-US" altLang="en-US" sz="2000" dirty="0">
                <a:latin typeface="Georgia" panose="02040502050405020303" pitchFamily="18" charset="0"/>
              </a:rPr>
              <a:t> test: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 as z</a:t>
            </a:r>
            <a:r>
              <a:rPr lang="en-US" altLang="en-US" sz="1600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as binomial or </a:t>
            </a:r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Compare obtained </a:t>
            </a:r>
            <a:r>
              <a:rPr lang="el-GR" altLang="en-US" sz="20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statistic to critical value based on </a:t>
            </a:r>
            <a:r>
              <a:rPr lang="en-US" altLang="en-US" sz="2000" i="1" dirty="0" err="1">
                <a:latin typeface="Georgia" panose="02040502050405020303" pitchFamily="18" charset="0"/>
              </a:rPr>
              <a:t>df</a:t>
            </a:r>
            <a:r>
              <a:rPr lang="en-US" altLang="en-US" sz="2000" i="1" dirty="0">
                <a:latin typeface="Georgia" panose="02040502050405020303" pitchFamily="18" charset="0"/>
              </a:rPr>
              <a:t> = k – 1</a:t>
            </a:r>
            <a:r>
              <a:rPr lang="en-US" altLang="en-US" sz="2000" dirty="0">
                <a:latin typeface="Georgia" panose="02040502050405020303" pitchFamily="18" charset="0"/>
              </a:rPr>
              <a:t>, k = # categories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05" y="1511300"/>
            <a:ext cx="3252341" cy="1358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78" y="-98540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Chi-Squared</a:t>
            </a:r>
            <a:r>
              <a:rPr lang="en-US" sz="3600" dirty="0">
                <a:latin typeface="Georgia" panose="02040502050405020303" pitchFamily="18" charset="0"/>
              </a:rPr>
              <a:t>: GOODNESS OF FIT Tests “</a:t>
            </a:r>
            <a:r>
              <a:rPr lang="en-US" sz="3600" dirty="0" err="1">
                <a:latin typeface="Georgia" panose="02040502050405020303" pitchFamily="18" charset="0"/>
              </a:rPr>
              <a:t>GoF</a:t>
            </a:r>
            <a:r>
              <a:rPr lang="en-US" sz="3600" dirty="0"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45" y="1177291"/>
            <a:ext cx="9734549" cy="54305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Hypotheses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= Expected frequencies in population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Observed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E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xpected frequencies in population</a:t>
            </a: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General form: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observed frequency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expected frequency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 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US" altLang="en-US" sz="20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0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were true, numerator would be small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Denominator standardizes difference in terms of expected frequencies</a:t>
            </a:r>
          </a:p>
          <a:p>
            <a:r>
              <a:rPr lang="en-US" altLang="en-US" sz="2000" b="1" i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Aka: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Pearson or ‘1-way’ </a:t>
            </a:r>
            <a:r>
              <a:rPr lang="el-GR" altLang="en-US" sz="2000" b="1" i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u="sng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test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 nominal variable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 or more categories</a:t>
            </a:r>
          </a:p>
          <a:p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 </a:t>
            </a:r>
            <a:r>
              <a:rPr lang="en-US" alt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nominal variable ONLY has 2 categories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l-GR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GoF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test: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another large sample approximation to Binomial Sign Test</a:t>
            </a: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Gives same results as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 as z</a:t>
            </a:r>
            <a:r>
              <a:rPr lang="en-US" altLang="en-US" sz="1600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16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Has same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600" i="1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as binomial or </a:t>
            </a:r>
            <a:r>
              <a:rPr lang="en-US" altLang="en-US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-tests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Compare obtained </a:t>
            </a:r>
            <a:r>
              <a:rPr lang="el-GR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i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statistic to critical value based on </a:t>
            </a:r>
            <a:r>
              <a:rPr lang="en-US" altLang="en-US" sz="20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df</a:t>
            </a:r>
            <a:r>
              <a:rPr lang="en-US" alt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= k – 1</a:t>
            </a:r>
            <a:r>
              <a:rPr lang="en-US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, k = # categories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05" y="1511300"/>
            <a:ext cx="3252341" cy="1358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i-squared table">
            <a:extLst>
              <a:ext uri="{FF2B5EF4-FFF2-40B4-BE49-F238E27FC236}">
                <a16:creationId xmlns:a16="http://schemas.microsoft.com/office/drawing/2014/main" id="{17ABCD04-323B-5D48-A8D5-BAEBA3E3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9" t="3915"/>
          <a:stretch/>
        </p:blipFill>
        <p:spPr bwMode="auto">
          <a:xfrm>
            <a:off x="636778" y="1177291"/>
            <a:ext cx="3533775" cy="34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5F4F44-E934-D94D-BCB9-953235B73F2F}"/>
              </a:ext>
            </a:extLst>
          </p:cNvPr>
          <p:cNvSpPr/>
          <p:nvPr/>
        </p:nvSpPr>
        <p:spPr>
          <a:xfrm>
            <a:off x="1902695" y="4180636"/>
            <a:ext cx="8534399" cy="20621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32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Assumptions</a:t>
            </a:r>
          </a:p>
          <a:p>
            <a:pPr algn="ctr"/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Independent random sample</a:t>
            </a:r>
          </a:p>
          <a:p>
            <a:pPr algn="ctr"/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exclusive categories</a:t>
            </a:r>
          </a:p>
          <a:p>
            <a:pPr algn="ctr"/>
            <a:r>
              <a:rPr lang="en-US" alt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Expected</a:t>
            </a:r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frequencies: </a:t>
            </a:r>
            <a:r>
              <a:rPr lang="en-US" alt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≥ 5 per each cell</a:t>
            </a:r>
          </a:p>
        </p:txBody>
      </p:sp>
    </p:spTree>
    <p:extLst>
      <p:ext uri="{BB962C8B-B14F-4D97-AF65-F5344CB8AC3E}">
        <p14:creationId xmlns:p14="http://schemas.microsoft.com/office/powerpoint/2010/main" val="5006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 </a:t>
            </a:r>
            <a:r>
              <a:rPr lang="en-US" sz="3600" dirty="0">
                <a:latin typeface="Georgia" panose="02040502050405020303" pitchFamily="18" charset="0"/>
              </a:rPr>
              <a:t>– EXAMPLE: K =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02" y="1606550"/>
            <a:ext cx="10148298" cy="51384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 = 0.50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96 and 104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=200/2 = 100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df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2 – 1 = 1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i="1" dirty="0">
                <a:latin typeface="Georgia" panose="02040502050405020303" pitchFamily="18" charset="0"/>
              </a:rPr>
              <a:t>Note: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78092"/>
              </p:ext>
            </p:extLst>
          </p:nvPr>
        </p:nvGraphicFramePr>
        <p:xfrm>
          <a:off x="7348615" y="4146843"/>
          <a:ext cx="4441999" cy="19240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ALWAYS USE COUNTS!!!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= “success”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 = “failure”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/>
                        <a:t>(the data)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</a:p>
                    <a:p>
                      <a:pPr algn="ctr"/>
                      <a:r>
                        <a:rPr lang="en-US" dirty="0"/>
                        <a:t>(based on N, P, 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4AD295E-512F-1A4C-9917-7E5CF4154ED4}"/>
              </a:ext>
            </a:extLst>
          </p:cNvPr>
          <p:cNvSpPr/>
          <p:nvPr/>
        </p:nvSpPr>
        <p:spPr>
          <a:xfrm>
            <a:off x="7508885" y="1458345"/>
            <a:ext cx="4121461" cy="2456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chemeClr val="accent1"/>
                </a:solidFill>
                <a:latin typeface="Georgia" panose="02040502050405020303" pitchFamily="18" charset="0"/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</p:spTree>
    <p:extLst>
      <p:ext uri="{BB962C8B-B14F-4D97-AF65-F5344CB8AC3E}">
        <p14:creationId xmlns:p14="http://schemas.microsoft.com/office/powerpoint/2010/main" val="7057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166"/>
            <a:ext cx="10482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 </a:t>
            </a:r>
            <a:r>
              <a:rPr lang="en-US" sz="3600" dirty="0">
                <a:latin typeface="Georgia" panose="02040502050405020303" pitchFamily="18" charset="0"/>
              </a:rPr>
              <a:t>– EXAMPLE: K =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295E-512F-1A4C-9917-7E5CF4154ED4}"/>
              </a:ext>
            </a:extLst>
          </p:cNvPr>
          <p:cNvSpPr/>
          <p:nvPr/>
        </p:nvSpPr>
        <p:spPr>
          <a:xfrm>
            <a:off x="7508885" y="1458345"/>
            <a:ext cx="4121461" cy="2456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u="sng" dirty="0">
                <a:solidFill>
                  <a:schemeClr val="accent1"/>
                </a:solidFill>
                <a:latin typeface="Georgia" panose="02040502050405020303" pitchFamily="18" charset="0"/>
              </a:rPr>
              <a:t>Experiment: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Senator supports bill favoring stem cell research. However, she realizes her vote could influence whether or not her constituents endorse her bid for re-election. She decides to vote for the bill only if 50% of her constituents support this type of research. In a random survey of 200 constituents, 96 are in favor of stem cell research.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chemeClr val="accent1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Will the senator support the bill?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5B33B-916B-6B41-B3F1-22281410F820}"/>
              </a:ext>
            </a:extLst>
          </p:cNvPr>
          <p:cNvSpPr txBox="1"/>
          <p:nvPr/>
        </p:nvSpPr>
        <p:spPr>
          <a:xfrm>
            <a:off x="698643" y="1458345"/>
            <a:ext cx="473398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data.frame</a:t>
            </a:r>
            <a:r>
              <a:rPr lang="en-US" dirty="0">
                <a:latin typeface="Monaco" pitchFamily="2" charset="77"/>
              </a:rPr>
              <a:t>(support =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96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 err="1">
                <a:latin typeface="Monaco" pitchFamily="2" charset="77"/>
              </a:rPr>
              <a:t>not_support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104</a:t>
            </a:r>
            <a:r>
              <a:rPr lang="en-US" dirty="0">
                <a:latin typeface="Monaco" pitchFamily="2" charset="77"/>
              </a:rPr>
              <a:t>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as.matrix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solidFill>
                  <a:schemeClr val="accent2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as.table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chisq.test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C9085-9635-8C47-87AD-FDC823C878BF}"/>
              </a:ext>
            </a:extLst>
          </p:cNvPr>
          <p:cNvSpPr txBox="1"/>
          <p:nvPr/>
        </p:nvSpPr>
        <p:spPr>
          <a:xfrm>
            <a:off x="698643" y="3088969"/>
            <a:ext cx="6622326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	Chi-squared test for given probabilities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data:  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X-squared = 0.32,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df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= 1, p-value = 0.5716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CF9D7-BB3D-CE47-A2DD-D44E74D1C952}"/>
              </a:ext>
            </a:extLst>
          </p:cNvPr>
          <p:cNvSpPr txBox="1"/>
          <p:nvPr/>
        </p:nvSpPr>
        <p:spPr>
          <a:xfrm>
            <a:off x="698643" y="4442594"/>
            <a:ext cx="625042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exp_obs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&lt;-</a:t>
            </a:r>
            <a:r>
              <a:rPr lang="en-US" dirty="0">
                <a:solidFill>
                  <a:schemeClr val="accent2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data.frame</a:t>
            </a:r>
            <a:r>
              <a:rPr lang="en-US" dirty="0">
                <a:latin typeface="Monaco" pitchFamily="2" charset="77"/>
              </a:rPr>
              <a:t>(support =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96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                      </a:t>
            </a:r>
            <a:r>
              <a:rPr lang="en-US" dirty="0" err="1">
                <a:latin typeface="Monaco" pitchFamily="2" charset="77"/>
              </a:rPr>
              <a:t>not_support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104</a:t>
            </a:r>
            <a:r>
              <a:rPr lang="en-US" dirty="0">
                <a:latin typeface="Monaco" pitchFamily="2" charset="77"/>
              </a:rPr>
              <a:t>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as.matrix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solidFill>
                  <a:schemeClr val="accent2"/>
                </a:solidFill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as.table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chisq.test</a:t>
            </a:r>
            <a:r>
              <a:rPr lang="en-US" dirty="0">
                <a:latin typeface="Monaco" pitchFamily="2" charset="77"/>
              </a:rPr>
              <a:t>()</a:t>
            </a:r>
          </a:p>
          <a:p>
            <a:r>
              <a:rPr lang="en-US" dirty="0" err="1">
                <a:latin typeface="Monaco" pitchFamily="2" charset="77"/>
              </a:rPr>
              <a:t>exp_obs$observed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exp_obs$expected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24099-0730-7A4D-B103-76707BA72898}"/>
              </a:ext>
            </a:extLst>
          </p:cNvPr>
          <p:cNvSpPr txBox="1"/>
          <p:nvPr/>
        </p:nvSpPr>
        <p:spPr>
          <a:xfrm>
            <a:off x="7085968" y="4448728"/>
            <a:ext cx="4267832" cy="147732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&gt;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exp_obs$observed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96 104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&gt;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exp_obs$expected</a:t>
            </a:r>
            <a:endParaRPr lang="en-US" dirty="0">
              <a:solidFill>
                <a:schemeClr val="bg1">
                  <a:lumMod val="95000"/>
                </a:schemeClr>
              </a:solidFill>
              <a:latin typeface="Monaco" pitchFamily="2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100 100</a:t>
            </a:r>
          </a:p>
        </p:txBody>
      </p:sp>
    </p:spTree>
    <p:extLst>
      <p:ext uri="{BB962C8B-B14F-4D97-AF65-F5344CB8AC3E}">
        <p14:creationId xmlns:p14="http://schemas.microsoft.com/office/powerpoint/2010/main" val="18116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78" y="137914"/>
            <a:ext cx="107868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 </a:t>
            </a:r>
            <a:r>
              <a:rPr lang="en-US" sz="3200" dirty="0">
                <a:latin typeface="Georgia" panose="02040502050405020303" pitchFamily="18" charset="0"/>
              </a:rPr>
              <a:t>– EXAMPLE: K &gt; 2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 (any number of categories within 1 variable)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1878" y="1637530"/>
            <a:ext cx="9720071" cy="4986763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Hypotheses:</a:t>
            </a:r>
          </a:p>
          <a:p>
            <a:pPr>
              <a:lnSpc>
                <a:spcPct val="80000"/>
              </a:lnSpc>
            </a:pPr>
            <a:endParaRPr lang="en-US" altLang="en-US" sz="700" b="1" u="sng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“ equally likely” (k = 6 &amp; N = 120)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Expected frequencies: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=120/6 = 20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Observed frequencies: 20, 14, 18, 17, 22, 29 {Mon – Sat}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 6 – 1 = 5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Test Statistic:  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OBSERVED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Critical Value:</a:t>
            </a:r>
          </a:p>
          <a:p>
            <a:pPr>
              <a:lnSpc>
                <a:spcPct val="80000"/>
              </a:lnSpc>
            </a:pPr>
            <a:r>
              <a:rPr lang="el-GR" altLang="en-US" sz="2400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2</a:t>
            </a:r>
            <a:r>
              <a:rPr lang="en-US" altLang="en-US" sz="2400" i="1" baseline="-25000" dirty="0">
                <a:latin typeface="Georgia" panose="02040502050405020303" pitchFamily="18" charset="0"/>
                <a:cs typeface="Times New Roman" panose="02020603050405020304" pitchFamily="18" charset="0"/>
              </a:rPr>
              <a:t>CRIT</a:t>
            </a:r>
            <a:r>
              <a:rPr lang="en-US" altLang="en-US" sz="2400" i="1" baseline="30000" dirty="0">
                <a:latin typeface="Georgia" panose="02040502050405020303" pitchFamily="18" charset="0"/>
              </a:rPr>
              <a:t> </a:t>
            </a:r>
            <a:r>
              <a:rPr lang="en-US" altLang="en-US" sz="2400" i="1" dirty="0">
                <a:latin typeface="Georgia" panose="02040502050405020303" pitchFamily="18" charset="0"/>
              </a:rPr>
              <a:t>(__) </a:t>
            </a:r>
            <a:r>
              <a:rPr lang="en-US" altLang="en-US" sz="2400" dirty="0">
                <a:latin typeface="Georgia" panose="02040502050405020303" pitchFamily="18" charset="0"/>
              </a:rPr>
              <a:t>=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latin typeface="Georgia" panose="02040502050405020303" pitchFamily="18" charset="0"/>
              </a:rPr>
              <a:t>Conclusion: </a:t>
            </a:r>
          </a:p>
          <a:p>
            <a:pPr>
              <a:lnSpc>
                <a:spcPct val="80000"/>
              </a:lnSpc>
            </a:pPr>
            <a:r>
              <a:rPr lang="en-US" altLang="en-US" sz="1900" dirty="0">
                <a:latin typeface="Georgia" panose="02040502050405020303" pitchFamily="18" charset="0"/>
              </a:rPr>
              <a:t>We do NOT have evidence the # of books checked out is NOT the same EVERY day</a:t>
            </a:r>
            <a:endParaRPr lang="en-US" sz="1900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41505"/>
              </p:ext>
            </p:extLst>
          </p:nvPr>
        </p:nvGraphicFramePr>
        <p:xfrm>
          <a:off x="7095308" y="1630788"/>
          <a:ext cx="4663442" cy="20247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90578" y="120426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ALWAYS USE COUNTS!!!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20476" y="3712723"/>
            <a:ext cx="3413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QUESTION:</a:t>
            </a:r>
          </a:p>
          <a:p>
            <a:pPr algn="ctr"/>
            <a:r>
              <a:rPr lang="en-US" altLang="en-US" sz="2400" b="1" dirty="0">
                <a:solidFill>
                  <a:schemeClr val="accent1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there a difference in # books checked out for different days of the week?</a:t>
            </a:r>
          </a:p>
        </p:txBody>
      </p:sp>
    </p:spTree>
    <p:extLst>
      <p:ext uri="{BB962C8B-B14F-4D97-AF65-F5344CB8AC3E}">
        <p14:creationId xmlns:p14="http://schemas.microsoft.com/office/powerpoint/2010/main" val="3572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49787"/>
            <a:ext cx="10580043" cy="14996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sz="3600" dirty="0">
                <a:latin typeface="Georgia" panose="02040502050405020303" pitchFamily="18" charset="0"/>
              </a:rPr>
              <a:t>: </a:t>
            </a:r>
            <a:r>
              <a:rPr lang="en-US" sz="3600" b="1" dirty="0">
                <a:latin typeface="Georgia" panose="02040502050405020303" pitchFamily="18" charset="0"/>
              </a:rPr>
              <a:t>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99468" y="1944741"/>
            <a:ext cx="50456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i="1" dirty="0">
                <a:latin typeface="Georgia" panose="02040502050405020303" pitchFamily="18" charset="0"/>
              </a:rPr>
              <a:t>CI</a:t>
            </a:r>
            <a:r>
              <a:rPr lang="en-US" altLang="en-US" dirty="0">
                <a:latin typeface="Georgia" panose="02040502050405020303" pitchFamily="18" charset="0"/>
              </a:rPr>
              <a:t>s for proportions</a:t>
            </a:r>
          </a:p>
          <a:p>
            <a:pPr lvl="1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If </a:t>
            </a:r>
            <a:r>
              <a:rPr lang="en-US" altLang="en-US" b="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&gt; 2, original table converted into table with 2 cells</a:t>
            </a:r>
          </a:p>
          <a:p>
            <a:pPr lvl="2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for category of interest vs proportion in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all other 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categories</a:t>
            </a:r>
          </a:p>
          <a:p>
            <a:pPr lvl="1" eaLnBrk="1" hangingPunct="1"/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Use same formula for </a:t>
            </a:r>
            <a:r>
              <a:rPr lang="en-US" altLang="en-US" b="0" i="1" dirty="0">
                <a:latin typeface="Georgia" panose="02040502050405020303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z</a:t>
            </a:r>
            <a:r>
              <a:rPr lang="en-US" altLang="en-US" b="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-test for single proportion: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810250" y="1797072"/>
            <a:ext cx="58903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Say we wanted a </a:t>
            </a:r>
            <a:r>
              <a:rPr lang="en-US" altLang="en-US" i="1" dirty="0">
                <a:latin typeface="Georgia" panose="02040502050405020303" pitchFamily="18" charset="0"/>
              </a:rPr>
              <a:t>CI</a:t>
            </a:r>
            <a:r>
              <a:rPr lang="en-US" altLang="en-US" dirty="0">
                <a:latin typeface="Georgia" panose="02040502050405020303" pitchFamily="18" charset="0"/>
              </a:rPr>
              <a:t> for proportion of books from Saturday (29/120=0.242)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3350" y="5504669"/>
                <a:ext cx="3523213" cy="8183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𝒐𝒃𝒔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50" y="5504669"/>
                <a:ext cx="3523213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258645"/>
            <a:ext cx="10082023" cy="14996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dirty="0">
                <a:latin typeface="Georgia" panose="02040502050405020303" pitchFamily="18" charset="0"/>
              </a:rPr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775166"/>
            <a:ext cx="10082022" cy="2534193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Ranges from 0 to 1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0: Expected = Observed frequencies exactly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1: Expected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O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bserved frequencies as much as possible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88070"/>
              </p:ext>
            </p:extLst>
          </p:nvPr>
        </p:nvGraphicFramePr>
        <p:xfrm>
          <a:off x="3818552" y="1805252"/>
          <a:ext cx="3886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307880" imgH="469800" progId="Equation.DSMT4">
                  <p:embed/>
                </p:oleObj>
              </mc:Choice>
              <mc:Fallback>
                <p:oleObj name="Equation" r:id="rId3" imgW="130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552" y="1805252"/>
                        <a:ext cx="3886200" cy="1397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7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16150" y="1368499"/>
            <a:ext cx="7866065" cy="385961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Creativity involves breaking out of established patterns in order to look at things in a different way.</a:t>
            </a:r>
            <a:b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--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en-US" sz="2400" b="1" i="1" dirty="0">
                <a:solidFill>
                  <a:schemeClr val="tx1"/>
                </a:solidFill>
                <a:latin typeface="Georgia" panose="02040502050405020303" pitchFamily="18" charset="0"/>
              </a:rPr>
              <a:t>Edward de Bono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28" y="445516"/>
            <a:ext cx="10704452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Georgia" panose="02040502050405020303" pitchFamily="18" charset="0"/>
              </a:rPr>
              <a:t>GOODNESS OF FIT Tests</a:t>
            </a:r>
            <a:r>
              <a:rPr lang="en-US" sz="4000" dirty="0">
                <a:latin typeface="Georgia" panose="02040502050405020303" pitchFamily="18" charset="0"/>
              </a:rPr>
              <a:t>: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Post Hoc Pairwise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28" y="2295525"/>
            <a:ext cx="10515600" cy="38131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Georgia" panose="02040502050405020303" pitchFamily="18" charset="0"/>
              </a:rPr>
              <a:t>Like ANOVA, </a:t>
            </a:r>
            <a:r>
              <a:rPr lang="en-US" altLang="en-US" sz="2800" dirty="0">
                <a:solidFill>
                  <a:schemeClr val="accent1"/>
                </a:solidFill>
                <a:latin typeface="Georgia" panose="02040502050405020303" pitchFamily="18" charset="0"/>
              </a:rPr>
              <a:t>omnibus test</a:t>
            </a:r>
            <a:r>
              <a:rPr lang="en-US" altLang="en-US" sz="2800" dirty="0">
                <a:latin typeface="Georgia" panose="02040502050405020303" pitchFamily="18" charset="0"/>
              </a:rPr>
              <a:t>, but where do differences lie?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‘Pinpointing the action’ in contingency tables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Post-hoc Binomial, z-tests, or smaller 1-way </a:t>
            </a:r>
            <a:r>
              <a:rPr lang="el-GR" altLang="en-US" sz="24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4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tests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Collapsing, ignoring levels</a:t>
            </a:r>
          </a:p>
          <a:p>
            <a:pPr lvl="2"/>
            <a:r>
              <a:rPr lang="en-US" altLang="en-US" sz="2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Bonferonni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correction, more conservative </a:t>
            </a:r>
            <a:r>
              <a:rPr lang="el-GR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per comparison</a:t>
            </a:r>
            <a:endParaRPr lang="en-US" altLang="en-US" sz="2000" i="1" dirty="0">
              <a:latin typeface="Georgia" panose="020405020504050203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Examining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Observed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vs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expected frequencies per cell</a:t>
            </a:r>
          </a:p>
          <a:p>
            <a:pPr lvl="2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Contributions to </a:t>
            </a:r>
            <a:r>
              <a:rPr lang="el-GR" altLang="en-US" sz="2100" i="1" dirty="0"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χ</a:t>
            </a:r>
            <a:r>
              <a:rPr lang="en-US" altLang="en-US" sz="2100" i="1" baseline="30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1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per cell</a:t>
            </a:r>
            <a:endParaRPr lang="en-US" altLang="en-US" sz="2100" baseline="30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Visual analysis of differences in proportions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2-way Pearson </a:t>
            </a:r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</a:t>
            </a:r>
            <a:b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“Independence” or “Association”</a:t>
            </a:r>
            <a:endParaRPr lang="en-US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868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i="1" dirty="0">
                <a:latin typeface="Georgia" panose="02040502050405020303" pitchFamily="18" charset="0"/>
              </a:rPr>
              <a:t>Aka:</a:t>
            </a:r>
            <a:r>
              <a:rPr lang="en-US" altLang="en-US" sz="2800" dirty="0">
                <a:latin typeface="Georgia" panose="02040502050405020303" pitchFamily="18" charset="0"/>
              </a:rPr>
              <a:t> Contingency table, cross-tabulation, or </a:t>
            </a:r>
            <a:r>
              <a:rPr lang="en-US" altLang="en-US" sz="2800" i="1" dirty="0">
                <a:latin typeface="Georgia" panose="02040502050405020303" pitchFamily="18" charset="0"/>
              </a:rPr>
              <a:t>row</a:t>
            </a:r>
            <a:r>
              <a:rPr lang="en-US" altLang="en-US" sz="2800" dirty="0">
                <a:latin typeface="Georgia" panose="02040502050405020303" pitchFamily="18" charset="0"/>
              </a:rPr>
              <a:t> x </a:t>
            </a:r>
            <a:r>
              <a:rPr lang="en-US" altLang="en-US" sz="2800" i="1" dirty="0">
                <a:latin typeface="Georgia" panose="02040502050405020303" pitchFamily="18" charset="0"/>
              </a:rPr>
              <a:t>column (r x c)</a:t>
            </a:r>
            <a:r>
              <a:rPr lang="en-US" altLang="en-US" sz="2800" dirty="0">
                <a:latin typeface="Georgia" panose="02040502050405020303" pitchFamily="18" charset="0"/>
              </a:rPr>
              <a:t> analysis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&gt; 1 nominal </a:t>
            </a:r>
            <a:r>
              <a:rPr lang="en-US" altLang="en-US" sz="24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variable</a:t>
            </a: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  <a:p>
            <a:pPr lvl="4"/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Georgia" panose="02040502050405020303" pitchFamily="18" charset="0"/>
              </a:rPr>
              <a:t>Is distribution of 1 variable </a:t>
            </a:r>
            <a:r>
              <a:rPr lang="en-US" altLang="en-US" sz="2800" i="1" dirty="0">
                <a:latin typeface="Georgia" panose="02040502050405020303" pitchFamily="18" charset="0"/>
              </a:rPr>
              <a:t>contingent </a:t>
            </a:r>
            <a:r>
              <a:rPr lang="en-US" altLang="en-US" sz="2800" dirty="0">
                <a:latin typeface="Georgia" panose="02040502050405020303" pitchFamily="18" charset="0"/>
              </a:rPr>
              <a:t>on distribution of another?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Is there an association or dependence between 2 categorical variables</a:t>
            </a:r>
          </a:p>
          <a:p>
            <a:pPr lvl="4">
              <a:buFontTx/>
              <a:buChar char="•"/>
            </a:pPr>
            <a:endParaRPr lang="en-US" altLang="en-US" sz="18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Extension of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 </a:t>
            </a:r>
            <a:r>
              <a:rPr lang="en-US" altLang="en-US" dirty="0">
                <a:latin typeface="Georgia" panose="02040502050405020303" pitchFamily="18" charset="0"/>
              </a:rPr>
              <a:t>Goodness of Fit Test</a:t>
            </a: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Hypotheses:</a:t>
            </a:r>
          </a:p>
          <a:p>
            <a:pPr lvl="1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independent in population</a:t>
            </a:r>
          </a:p>
          <a:p>
            <a:pPr lvl="1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Variables are dependent in population</a:t>
            </a: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Again,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</a:t>
            </a:r>
            <a:r>
              <a:rPr lang="en-US" altLang="en-US" i="1" baseline="-25000" dirty="0">
                <a:latin typeface="Georgia" panose="02040502050405020303" pitchFamily="18" charset="0"/>
              </a:rPr>
              <a:t>obt</a:t>
            </a:r>
            <a:r>
              <a:rPr lang="en-US" altLang="en-US" i="1" dirty="0">
                <a:latin typeface="Georgia" panose="02040502050405020303" pitchFamily="18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</a:rPr>
              <a:t>is compared with </a:t>
            </a:r>
            <a:r>
              <a:rPr lang="el-GR" altLang="en-US" i="1" dirty="0"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latin typeface="Georgia" panose="02040502050405020303" pitchFamily="18" charset="0"/>
              </a:rPr>
              <a:t>2</a:t>
            </a:r>
            <a:r>
              <a:rPr lang="en-US" altLang="en-US" i="1" baseline="-25000" dirty="0">
                <a:latin typeface="Georgia" panose="02040502050405020303" pitchFamily="18" charset="0"/>
              </a:rPr>
              <a:t>crit</a:t>
            </a:r>
            <a:r>
              <a:rPr lang="en-US" altLang="en-US" dirty="0">
                <a:latin typeface="Georgia" panose="02040502050405020303" pitchFamily="18" charset="0"/>
              </a:rPr>
              <a:t>   </a:t>
            </a:r>
            <a:r>
              <a:rPr lang="en-US" altLang="en-US" dirty="0">
                <a:latin typeface="Georgia" panose="02040502050405020303" pitchFamily="18" charset="0"/>
                <a:sym typeface="Wingdings" panose="05000000000000000000" pitchFamily="2" charset="2"/>
              </a:rPr>
              <a:t>  </a:t>
            </a:r>
            <a:r>
              <a:rPr lang="en-US" altLang="en-US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-1)(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-1)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4701897"/>
              </p:ext>
            </p:extLst>
          </p:nvPr>
        </p:nvGraphicFramePr>
        <p:xfrm>
          <a:off x="1419225" y="4481948"/>
          <a:ext cx="26193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481948"/>
                        <a:ext cx="2619375" cy="7953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5388" y="1948551"/>
            <a:ext cx="10280462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Georgia" panose="02040502050405020303" pitchFamily="18" charset="0"/>
              </a:rPr>
              <a:t>Same equation: Standardized squared deviations summed for all cells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lvl="4"/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Different method for computing </a:t>
            </a:r>
            <a:r>
              <a:rPr lang="en-US" altLang="en-US" i="1" dirty="0">
                <a:latin typeface="Georgia" panose="02040502050405020303" pitchFamily="18" charset="0"/>
              </a:rPr>
              <a:t>E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each cell: Multiply corresponding row and column totals (</a:t>
            </a:r>
            <a:r>
              <a:rPr lang="en-US" altLang="en-US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marginals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), divide by </a:t>
            </a: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</a:p>
          <a:p>
            <a:pPr lvl="2"/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4344988"/>
            <a:ext cx="3810000" cy="1036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6154" y="5381626"/>
                <a:ext cx="3985515" cy="6758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𝑬𝑿𝑷</m:t>
                      </m:r>
                      <m:r>
                        <a:rPr lang="en-US" sz="2000" b="1" i="1" baseline="-250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𝒄𝒆𝒍𝒍</m:t>
                      </m:r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𝑻𝒐𝒕𝒂𝒍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𝒈𝒓𝒂𝒏𝒅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54" y="5381626"/>
                <a:ext cx="3985515" cy="675826"/>
              </a:xfrm>
              <a:prstGeom prst="rect">
                <a:avLst/>
              </a:prstGeom>
              <a:blipFill>
                <a:blip r:embed="rId6"/>
                <a:stretch>
                  <a:fillRect t="-1852" r="-31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4A4AEB4-CDD6-2F4A-90D0-F1A659B3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7306"/>
            <a:ext cx="10536501" cy="149961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2-way Pearson </a:t>
            </a:r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</a:t>
            </a:r>
            <a:b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“Independence” or “Association”</a:t>
            </a:r>
            <a:endParaRPr lang="en-US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75633"/>
              </p:ext>
            </p:extLst>
          </p:nvPr>
        </p:nvGraphicFramePr>
        <p:xfrm>
          <a:off x="3765596" y="2328146"/>
          <a:ext cx="25447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7" imgW="1143000" imgH="482400" progId="Equation.DSMT4">
                  <p:embed/>
                </p:oleObj>
              </mc:Choice>
              <mc:Fallback>
                <p:oleObj name="Equation" r:id="rId7" imgW="114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96" y="2328146"/>
                        <a:ext cx="2544763" cy="10747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27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23091"/>
            <a:ext cx="9720072" cy="1499616"/>
          </a:xfrm>
        </p:spPr>
        <p:txBody>
          <a:bodyPr>
            <a:normAutofit/>
          </a:bodyPr>
          <a:lstStyle/>
          <a:p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“Independence”</a:t>
            </a:r>
            <a:r>
              <a:rPr lang="en-US" altLang="en-US" dirty="0">
                <a:latin typeface="Georgia" panose="02040502050405020303" pitchFamily="18" charset="0"/>
              </a:rPr>
              <a:t> – 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819394"/>
            <a:ext cx="5609902" cy="478847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>
                <a:latin typeface="Georgia" panose="02040502050405020303" pitchFamily="18" charset="0"/>
              </a:rPr>
              <a:t>Experiment: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Random sample of 200 inmates are surveyed about abuse and violent criminal histories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Relationship between history of abuse and violent crime?</a:t>
            </a:r>
          </a:p>
          <a:p>
            <a:pPr lvl="4"/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</a:rPr>
              <a:t>0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>
                <a:latin typeface="Georgia" panose="02040502050405020303" pitchFamily="18" charset="0"/>
              </a:rPr>
              <a:t>No association </a:t>
            </a:r>
            <a:r>
              <a:rPr lang="en-US" altLang="en-US" sz="2400" dirty="0">
                <a:latin typeface="Georgia" panose="02040502050405020303" pitchFamily="18" charset="0"/>
              </a:rPr>
              <a:t>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all cells in population</a:t>
            </a:r>
          </a:p>
          <a:p>
            <a:pPr lvl="4"/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latin typeface="Georgia" panose="02040502050405020303" pitchFamily="18" charset="0"/>
              </a:rPr>
              <a:t>H</a:t>
            </a:r>
            <a:r>
              <a:rPr lang="en-US" altLang="en-US" sz="2400" i="1" baseline="-25000" dirty="0">
                <a:latin typeface="Georgia" panose="02040502050405020303" pitchFamily="18" charset="0"/>
              </a:rPr>
              <a:t>1</a:t>
            </a:r>
            <a:r>
              <a:rPr lang="en-US" altLang="en-US" sz="2400" dirty="0">
                <a:latin typeface="Georgia" panose="02040502050405020303" pitchFamily="18" charset="0"/>
              </a:rPr>
              <a:t>: </a:t>
            </a:r>
            <a:r>
              <a:rPr lang="en-US" altLang="en-US" sz="2400" b="1" u="sng" dirty="0">
                <a:latin typeface="Georgia" panose="02040502050405020303" pitchFamily="18" charset="0"/>
              </a:rPr>
              <a:t>Association</a:t>
            </a:r>
            <a:r>
              <a:rPr lang="en-US" altLang="en-US" sz="2400" dirty="0">
                <a:latin typeface="Georgia" panose="02040502050405020303" pitchFamily="18" charset="0"/>
              </a:rPr>
              <a:t> between abuse history and violent criminal history in population of prison inmates</a:t>
            </a:r>
          </a:p>
          <a:p>
            <a:pPr lvl="1"/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O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</a:t>
            </a:r>
            <a:r>
              <a:rPr lang="en-US" altLang="en-US" sz="2000" i="1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000" i="1" baseline="-25000" dirty="0" err="1">
                <a:latin typeface="Georgia" panose="02040502050405020303" pitchFamily="18" charset="0"/>
                <a:ea typeface="ＭＳ Ｐゴシック" panose="020B0600070205080204" pitchFamily="34" charset="-128"/>
              </a:rPr>
              <a:t>ij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for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at least one cell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 population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1813" y="1383872"/>
            <a:ext cx="56256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>
                <a:latin typeface="Georgia" panose="02040502050405020303" pitchFamily="18" charset="0"/>
              </a:rPr>
              <a:t>Observed frequencies</a:t>
            </a: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sz="700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Expected frequencies:</a:t>
            </a: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endParaRPr lang="en-US" altLang="en-US" b="1" u="sng" dirty="0">
              <a:latin typeface="Georgia" panose="02040502050405020303" pitchFamily="18" charset="0"/>
            </a:endParaRPr>
          </a:p>
          <a:p>
            <a:r>
              <a:rPr lang="en-US" altLang="en-US" b="1" u="sng" dirty="0">
                <a:latin typeface="Georgia" panose="02040502050405020303" pitchFamily="18" charset="0"/>
              </a:rPr>
              <a:t>Test Statistic:</a:t>
            </a:r>
          </a:p>
          <a:p>
            <a:endParaRPr lang="en-US" altLang="en-US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i="1" dirty="0"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12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APA format:</a:t>
            </a:r>
            <a:endParaRPr lang="en-US" altLang="en-US" b="1" u="sng" dirty="0">
              <a:latin typeface="Georgia" panose="02040502050405020303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8" y="1711607"/>
            <a:ext cx="3851552" cy="1081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119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23091"/>
            <a:ext cx="9720072" cy="1499616"/>
          </a:xfrm>
        </p:spPr>
        <p:txBody>
          <a:bodyPr>
            <a:normAutofit/>
          </a:bodyPr>
          <a:lstStyle/>
          <a:p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“Independence”</a:t>
            </a:r>
            <a:r>
              <a:rPr lang="en-US" altLang="en-US" dirty="0">
                <a:latin typeface="Georgia" panose="02040502050405020303" pitchFamily="18" charset="0"/>
              </a:rPr>
              <a:t> – Example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22" y="1450575"/>
            <a:ext cx="3851552" cy="1081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948408-502D-F24B-8CF0-243F235FC60B}"/>
              </a:ext>
            </a:extLst>
          </p:cNvPr>
          <p:cNvSpPr/>
          <p:nvPr/>
        </p:nvSpPr>
        <p:spPr>
          <a:xfrm>
            <a:off x="501650" y="1450575"/>
            <a:ext cx="763548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data.frame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violent_yes</a:t>
            </a:r>
            <a:r>
              <a:rPr lang="en-US" dirty="0">
                <a:latin typeface="Monaco" pitchFamily="2" charset="77"/>
              </a:rPr>
              <a:t> = c(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70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40</a:t>
            </a:r>
            <a:r>
              <a:rPr lang="en-US" dirty="0">
                <a:latin typeface="Monaco" pitchFamily="2" charset="77"/>
              </a:rPr>
              <a:t>),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 err="1">
                <a:latin typeface="Monaco" pitchFamily="2" charset="77"/>
              </a:rPr>
              <a:t>violent_no</a:t>
            </a:r>
            <a:r>
              <a:rPr lang="en-US" dirty="0">
                <a:latin typeface="Monaco" pitchFamily="2" charset="77"/>
              </a:rPr>
              <a:t>  = c(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30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chemeClr val="tx2"/>
                </a:solidFill>
                <a:latin typeface="Monaco" pitchFamily="2" charset="77"/>
              </a:rPr>
              <a:t>60</a:t>
            </a:r>
            <a:r>
              <a:rPr lang="en-US" dirty="0">
                <a:latin typeface="Monaco" pitchFamily="2" charset="77"/>
              </a:rPr>
              <a:t>),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 err="1">
                <a:latin typeface="Monaco" pitchFamily="2" charset="77"/>
              </a:rPr>
              <a:t>row.names</a:t>
            </a:r>
            <a:r>
              <a:rPr lang="en-US" dirty="0">
                <a:latin typeface="Monaco" pitchFamily="2" charset="77"/>
              </a:rPr>
              <a:t> = c(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Abuse_Yes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Abuse_No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as.matrix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as.table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chisq.test</a:t>
            </a:r>
            <a:r>
              <a:rPr lang="en-US" dirty="0">
                <a:latin typeface="Monaco" pitchFamily="2" charset="77"/>
              </a:rPr>
              <a:t>(correct = </a:t>
            </a: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FALSE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EA7686-F015-3742-8E2F-004EFEC702EA}"/>
              </a:ext>
            </a:extLst>
          </p:cNvPr>
          <p:cNvGrpSpPr/>
          <p:nvPr/>
        </p:nvGrpSpPr>
        <p:grpSpPr>
          <a:xfrm>
            <a:off x="5774076" y="2327738"/>
            <a:ext cx="6123398" cy="1993898"/>
            <a:chOff x="5774076" y="2327738"/>
            <a:chExt cx="6123398" cy="19938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53E694-95D0-E647-891C-05C15645CCED}"/>
                </a:ext>
              </a:extLst>
            </p:cNvPr>
            <p:cNvSpPr/>
            <p:nvPr/>
          </p:nvSpPr>
          <p:spPr>
            <a:xfrm>
              <a:off x="7096018" y="3398306"/>
              <a:ext cx="4801456" cy="92333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violent_yes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violent_no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endParaRPr>
            </a:p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Abuse_Yes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70         30</a:t>
              </a:r>
            </a:p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Abuse_No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 40         60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448A19-FDAA-6741-BA6C-59DBC134B461}"/>
                </a:ext>
              </a:extLst>
            </p:cNvPr>
            <p:cNvCxnSpPr>
              <a:cxnSpLocks/>
            </p:cNvCxnSpPr>
            <p:nvPr/>
          </p:nvCxnSpPr>
          <p:spPr>
            <a:xfrm>
              <a:off x="5774076" y="2327738"/>
              <a:ext cx="2449146" cy="12065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970748-E583-EF4A-A048-CA5D97165B32}"/>
              </a:ext>
            </a:extLst>
          </p:cNvPr>
          <p:cNvGrpSpPr/>
          <p:nvPr/>
        </p:nvGrpSpPr>
        <p:grpSpPr>
          <a:xfrm>
            <a:off x="501650" y="3194463"/>
            <a:ext cx="6928207" cy="2486300"/>
            <a:chOff x="501650" y="3194463"/>
            <a:chExt cx="6928207" cy="2486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CC95AF-85C6-F24A-82BD-C951736C6248}"/>
                </a:ext>
              </a:extLst>
            </p:cNvPr>
            <p:cNvSpPr/>
            <p:nvPr/>
          </p:nvSpPr>
          <p:spPr>
            <a:xfrm>
              <a:off x="501650" y="4480434"/>
              <a:ext cx="6928207" cy="120032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	Pearson's Chi-squared test</a:t>
              </a:r>
            </a:p>
            <a:p>
              <a:endPara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endParaRP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data:  .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X-squared = 18.182,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df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= 1, p-value = 2.008e-05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E9B948-01BD-E042-9BBA-29F2116AD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70245" y="3194463"/>
              <a:ext cx="348973" cy="12859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7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23091"/>
            <a:ext cx="11149244" cy="1499616"/>
          </a:xfrm>
        </p:spPr>
        <p:txBody>
          <a:bodyPr>
            <a:normAutofit/>
          </a:bodyPr>
          <a:lstStyle/>
          <a:p>
            <a:r>
              <a:rPr lang="el-GR" altLang="en-US" i="1" dirty="0">
                <a:solidFill>
                  <a:schemeClr val="accent5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i="1" baseline="30000" dirty="0">
                <a:solidFill>
                  <a:schemeClr val="accent5"/>
                </a:solidFill>
                <a:latin typeface="Georgia" panose="02040502050405020303" pitchFamily="18" charset="0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Georgia" panose="02040502050405020303" pitchFamily="18" charset="0"/>
              </a:rPr>
              <a:t>Test of “Independence”</a:t>
            </a:r>
            <a:r>
              <a:rPr lang="en-US" altLang="en-US" dirty="0">
                <a:latin typeface="Georgia" panose="02040502050405020303" pitchFamily="18" charset="0"/>
              </a:rPr>
              <a:t> – Example with Raw Data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56" y="1238996"/>
            <a:ext cx="3851552" cy="1081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BD3426-2F62-4C48-A896-455CB0DB1C14}"/>
              </a:ext>
            </a:extLst>
          </p:cNvPr>
          <p:cNvSpPr/>
          <p:nvPr/>
        </p:nvSpPr>
        <p:spPr>
          <a:xfrm>
            <a:off x="501650" y="1779952"/>
            <a:ext cx="763548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onaco" pitchFamily="2" charset="77"/>
              </a:rPr>
              <a:t>data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Monaco" pitchFamily="2" charset="77"/>
              </a:rPr>
              <a:t>table</a:t>
            </a:r>
            <a:r>
              <a:rPr lang="en-US" dirty="0">
                <a:latin typeface="Monaco" pitchFamily="2" charset="77"/>
              </a:rPr>
              <a:t>()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Monaco" pitchFamily="2" charset="77"/>
              </a:rPr>
              <a:t>chisq.test</a:t>
            </a:r>
            <a:r>
              <a:rPr lang="en-US" dirty="0">
                <a:latin typeface="Monaco" pitchFamily="2" charset="77"/>
              </a:rPr>
              <a:t>(correct = </a:t>
            </a:r>
            <a:r>
              <a:rPr lang="en-US" dirty="0">
                <a:solidFill>
                  <a:schemeClr val="accent3"/>
                </a:solidFill>
                <a:latin typeface="Monaco" pitchFamily="2" charset="77"/>
              </a:rPr>
              <a:t>FALSE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B37144-4D8B-184A-99AA-A1B6712BEF61}"/>
              </a:ext>
            </a:extLst>
          </p:cNvPr>
          <p:cNvGrpSpPr/>
          <p:nvPr/>
        </p:nvGrpSpPr>
        <p:grpSpPr>
          <a:xfrm>
            <a:off x="501650" y="2703282"/>
            <a:ext cx="6928207" cy="3896081"/>
            <a:chOff x="501650" y="2703282"/>
            <a:chExt cx="6928207" cy="38960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A6693A-AC23-684B-A64B-BB7FD82F05A0}"/>
                </a:ext>
              </a:extLst>
            </p:cNvPr>
            <p:cNvSpPr/>
            <p:nvPr/>
          </p:nvSpPr>
          <p:spPr>
            <a:xfrm>
              <a:off x="501650" y="5399034"/>
              <a:ext cx="6928207" cy="120032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	Pearson's Chi-squared test</a:t>
              </a:r>
            </a:p>
            <a:p>
              <a:endPara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endParaRP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data:  .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X-squared = 18.182,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df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= 1, p-value = 2.008e-05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49A8F0-C029-034B-B7D3-8E53C934FBFC}"/>
                </a:ext>
              </a:extLst>
            </p:cNvPr>
            <p:cNvCxnSpPr>
              <a:cxnSpLocks/>
            </p:cNvCxnSpPr>
            <p:nvPr/>
          </p:nvCxnSpPr>
          <p:spPr>
            <a:xfrm>
              <a:off x="1613043" y="2703282"/>
              <a:ext cx="667820" cy="26957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369FC-DDCA-BB49-AAB2-1EE61654C824}"/>
              </a:ext>
            </a:extLst>
          </p:cNvPr>
          <p:cNvGrpSpPr/>
          <p:nvPr/>
        </p:nvGrpSpPr>
        <p:grpSpPr>
          <a:xfrm>
            <a:off x="1808252" y="2320908"/>
            <a:ext cx="5696250" cy="2908167"/>
            <a:chOff x="1808252" y="2320908"/>
            <a:chExt cx="5696250" cy="29081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FA91CD-8231-C443-B614-E4C34FB23F2E}"/>
                </a:ext>
              </a:extLst>
            </p:cNvPr>
            <p:cNvSpPr/>
            <p:nvPr/>
          </p:nvSpPr>
          <p:spPr>
            <a:xfrm>
              <a:off x="2703046" y="4305745"/>
              <a:ext cx="4801456" cy="92333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violent_yes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violent_no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endParaRPr>
            </a:p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Abuse_Yes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70         30</a:t>
              </a:r>
            </a:p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Abuse_No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         40         60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59E2E9-ACC5-3947-AA18-8A4CFD68C431}"/>
                </a:ext>
              </a:extLst>
            </p:cNvPr>
            <p:cNvCxnSpPr>
              <a:cxnSpLocks/>
            </p:cNvCxnSpPr>
            <p:nvPr/>
          </p:nvCxnSpPr>
          <p:spPr>
            <a:xfrm>
              <a:off x="1808252" y="2320908"/>
              <a:ext cx="853383" cy="23304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ABEA78-9AEF-664D-9707-D3C36C0198A0}"/>
              </a:ext>
            </a:extLst>
          </p:cNvPr>
          <p:cNvGrpSpPr/>
          <p:nvPr/>
        </p:nvGrpSpPr>
        <p:grpSpPr>
          <a:xfrm>
            <a:off x="1792156" y="2005081"/>
            <a:ext cx="9549987" cy="3338738"/>
            <a:chOff x="1792156" y="2005081"/>
            <a:chExt cx="9549987" cy="33387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DE3197-637B-9342-A2FF-6608FD8CEFE3}"/>
                </a:ext>
              </a:extLst>
            </p:cNvPr>
            <p:cNvSpPr/>
            <p:nvPr/>
          </p:nvSpPr>
          <p:spPr>
            <a:xfrm>
              <a:off x="8323324" y="2758496"/>
              <a:ext cx="3018819" cy="258532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ID violent abuse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01      1      1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02      1      0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03      0      1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04      1      1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 05      0      0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...    ...    ...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199      0      1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 200      1      1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F91DBA-168B-624F-854B-3F013496222B}"/>
                </a:ext>
              </a:extLst>
            </p:cNvPr>
            <p:cNvCxnSpPr>
              <a:cxnSpLocks/>
            </p:cNvCxnSpPr>
            <p:nvPr/>
          </p:nvCxnSpPr>
          <p:spPr>
            <a:xfrm>
              <a:off x="1792156" y="2005081"/>
              <a:ext cx="6344977" cy="13529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73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66" y="235964"/>
            <a:ext cx="9720072" cy="14996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6" y="1500631"/>
            <a:ext cx="11146583" cy="463029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Fisel</a:t>
            </a:r>
            <a:r>
              <a:rPr lang="en-US" altLang="en-US" sz="2100" i="1" dirty="0">
                <a:latin typeface="Georgia" panose="02040502050405020303" pitchFamily="18" charset="0"/>
              </a:rPr>
              <a:t> wishes to know whether a random sample of adolescents will prefer a new of formulation of ‘JUMP’ </a:t>
            </a:r>
            <a:r>
              <a:rPr lang="en-US" altLang="en-US" sz="2100" i="1" dirty="0" err="1">
                <a:latin typeface="Georgia" panose="02040502050405020303" pitchFamily="18" charset="0"/>
              </a:rPr>
              <a:t>softdrink</a:t>
            </a:r>
            <a:r>
              <a:rPr lang="en-US" altLang="en-US" sz="2100" i="1" dirty="0">
                <a:latin typeface="Georgia" panose="02040502050405020303" pitchFamily="18" charset="0"/>
              </a:rPr>
              <a:t> over the old formulation.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proportion</a:t>
            </a:r>
            <a:r>
              <a:rPr lang="en-US" altLang="en-US" sz="2100" i="1" dirty="0">
                <a:latin typeface="Georgia" panose="02040502050405020303" pitchFamily="18" charset="0"/>
              </a:rPr>
              <a:t> choosing the new formulation is tested against a hypothesized value of 50%.</a:t>
            </a:r>
          </a:p>
          <a:p>
            <a:pPr lvl="4">
              <a:lnSpc>
                <a:spcPct val="80000"/>
              </a:lnSpc>
            </a:pPr>
            <a:endParaRPr lang="en-US" altLang="en-US" sz="2100" i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hypothesizes that 1/3 of women experience increased depressive symptoms following childbirth, 1/3 experience increases in elevated mood after childbirth, and 1/3 experience no change. To evaluate this hypothesis 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Sheary</a:t>
            </a:r>
            <a:r>
              <a:rPr lang="en-US" altLang="en-US" sz="2100" i="1" dirty="0">
                <a:latin typeface="Georgia" panose="02040502050405020303" pitchFamily="18" charset="0"/>
              </a:rPr>
              <a:t> randomly samples 100 women visiting a prenatal clinic and asks them to complete the Beck Depression Inventory. She then re-administers the BDI to each mother one week following the birth of her child. Each mother is classified into one of the 3 previously mentioned categories and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observed proportions </a:t>
            </a:r>
            <a:r>
              <a:rPr lang="en-US" altLang="en-US" sz="2100" i="1" dirty="0">
                <a:latin typeface="Georgia" panose="02040502050405020303" pitchFamily="18" charset="0"/>
              </a:rPr>
              <a:t>are compared to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hypothesized proportions</a:t>
            </a:r>
            <a:r>
              <a:rPr lang="en-US" altLang="en-US" sz="2100" i="1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i="1" dirty="0">
                <a:latin typeface="Georgia" panose="02040502050405020303" pitchFamily="18" charset="0"/>
              </a:rPr>
              <a:t>Dr. </a:t>
            </a:r>
            <a:r>
              <a:rPr lang="en-US" altLang="en-US" sz="2100" i="1" dirty="0" err="1">
                <a:latin typeface="Georgia" panose="02040502050405020303" pitchFamily="18" charset="0"/>
              </a:rPr>
              <a:t>Evanson</a:t>
            </a:r>
            <a:r>
              <a:rPr lang="en-US" altLang="en-US" sz="2100" i="1" dirty="0">
                <a:latin typeface="Georgia" panose="02040502050405020303" pitchFamily="18" charset="0"/>
              </a:rPr>
              <a:t> asks a random sample of individuals whether they see both a physician and a dentist regularly (at least once per year). He compares the </a:t>
            </a:r>
            <a:r>
              <a:rPr lang="en-US" altLang="en-US" sz="2100" b="1" i="1" u="sng" dirty="0">
                <a:latin typeface="Georgia" panose="02040502050405020303" pitchFamily="18" charset="0"/>
              </a:rPr>
              <a:t>distributions of these binary variables </a:t>
            </a:r>
            <a:r>
              <a:rPr lang="en-US" altLang="en-US" sz="2100" i="1" dirty="0">
                <a:latin typeface="Georgia" panose="02040502050405020303" pitchFamily="18" charset="0"/>
              </a:rPr>
              <a:t>to determine whether there is a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solidFill>
                  <a:schemeClr val="accent5"/>
                </a:solidFill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solidFill>
                <a:schemeClr val="accent5"/>
              </a:solidFill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accent6"/>
                </a:solidFill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35077"/>
            <a:ext cx="9720072" cy="1499616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Categorical Methods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6" y="1403350"/>
            <a:ext cx="10766424" cy="463931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Georgia" panose="02040502050405020303" pitchFamily="18" charset="0"/>
              </a:rPr>
              <a:t>Instead of means, comparing </a:t>
            </a:r>
            <a:r>
              <a:rPr lang="en-US" altLang="en-US" sz="2400" b="1" u="sng" dirty="0">
                <a:solidFill>
                  <a:schemeClr val="accent6"/>
                </a:solidFill>
                <a:latin typeface="Georgia" panose="02040502050405020303" pitchFamily="18" charset="0"/>
              </a:rPr>
              <a:t>counts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and </a:t>
            </a:r>
            <a:r>
              <a:rPr lang="en-US" altLang="en-US" sz="2400" b="1" u="sng" dirty="0">
                <a:solidFill>
                  <a:schemeClr val="accent5"/>
                </a:solidFill>
                <a:latin typeface="Georgia" panose="02040502050405020303" pitchFamily="18" charset="0"/>
              </a:rPr>
              <a:t>proportions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latin typeface="Georgia" panose="02040502050405020303" pitchFamily="18" charset="0"/>
              </a:rPr>
              <a:t>within and across groups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E.g., # ill across different treatment groups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Associations / dependencies among categorical variables 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Data are </a:t>
            </a:r>
            <a:r>
              <a:rPr lang="en-US" altLang="en-US" sz="2400" b="1" u="sng" dirty="0">
                <a:latin typeface="Georgia" panose="02040502050405020303" pitchFamily="18" charset="0"/>
              </a:rPr>
              <a:t>nominal</a:t>
            </a:r>
            <a:r>
              <a:rPr lang="en-US" altLang="en-US" sz="2400" dirty="0">
                <a:latin typeface="Georgia" panose="02040502050405020303" pitchFamily="18" charset="0"/>
              </a:rPr>
              <a:t> or </a:t>
            </a:r>
            <a:r>
              <a:rPr lang="en-US" altLang="en-US" sz="2400" b="1" u="sng" dirty="0">
                <a:latin typeface="Georgia" panose="02040502050405020303" pitchFamily="18" charset="0"/>
              </a:rPr>
              <a:t>ordinal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eorgia" panose="02040502050405020303" pitchFamily="18" charset="0"/>
              </a:rPr>
              <a:t>Discrete</a:t>
            </a:r>
            <a:r>
              <a:rPr lang="en-US" altLang="en-US" sz="2400" dirty="0">
                <a:latin typeface="Georgia" panose="02040502050405020303" pitchFamily="18" charset="0"/>
              </a:rPr>
              <a:t> probability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Number of finite values as opposed to </a:t>
            </a:r>
            <a:r>
              <a:rPr lang="en-US" altLang="en-US" sz="2000" u="sng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infinite</a:t>
            </a: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Each subject/event assumes 1 of 2 </a:t>
            </a:r>
            <a:r>
              <a:rPr lang="en-US" altLang="en-US" sz="2400" b="1" dirty="0">
                <a:latin typeface="Georgia" panose="02040502050405020303" pitchFamily="18" charset="0"/>
              </a:rPr>
              <a:t>mutually exclusive </a:t>
            </a:r>
            <a:r>
              <a:rPr lang="en-US" altLang="en-US" sz="2400" dirty="0">
                <a:latin typeface="Georgia" panose="02040502050405020303" pitchFamily="18" charset="0"/>
              </a:rPr>
              <a:t>values (binary or dichotomous)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Yes/No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Male/Female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Well/Ill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28999" y="2463800"/>
            <a:ext cx="9910709" cy="3433762"/>
            <a:chOff x="336" y="2728"/>
            <a:chExt cx="5208" cy="1400"/>
          </a:xfrm>
          <a:solidFill>
            <a:schemeClr val="accent3">
              <a:lumMod val="20000"/>
              <a:lumOff val="80000"/>
            </a:schemeClr>
          </a:solidFill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728"/>
              <a:ext cx="1320" cy="1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0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2316"/>
            <a:ext cx="10786872" cy="11750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The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Binomial Distribution</a:t>
            </a:r>
            <a:r>
              <a:rPr lang="en-US" altLang="en-US" dirty="0">
                <a:latin typeface="Georgia" panose="02040502050405020303" pitchFamily="18" charset="0"/>
              </a:rPr>
              <a:t>: EQ &amp; coin example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43744" y="2942381"/>
            <a:ext cx="4187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N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X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# “successes”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(“success”)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success</a:t>
            </a:r>
            <a:endParaRPr lang="el-GR" altLang="en-US" sz="1800" dirty="0">
              <a:solidFill>
                <a:schemeClr val="accent3"/>
              </a:solidFill>
              <a:latin typeface="Georgia" panose="02040502050405020303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Q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 =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</a:rPr>
              <a:t>(“failure”)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3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Hypothesized proportion / probability of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dirty="0">
                <a:solidFill>
                  <a:schemeClr val="accent3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0" dirty="0">
                <a:latin typeface="Georgia" panose="02040502050405020303" pitchFamily="18" charset="0"/>
              </a:rPr>
              <a:t>Remember: 0! = 1; x</a:t>
            </a:r>
            <a:r>
              <a:rPr lang="en-US" altLang="en-US" sz="2000" b="0" baseline="30000" dirty="0">
                <a:latin typeface="Georgia" panose="02040502050405020303" pitchFamily="18" charset="0"/>
              </a:rPr>
              <a:t>0</a:t>
            </a:r>
            <a:r>
              <a:rPr lang="en-US" altLang="en-US" sz="2000" b="0" dirty="0">
                <a:latin typeface="Georgia" panose="02040502050405020303" pitchFamily="18" charset="0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483101" y="1488753"/>
            <a:ext cx="7524750" cy="23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Georgia" panose="02040502050405020303" pitchFamily="18" charset="0"/>
              </a:rPr>
              <a:t>(Arbitrarily) assign 1 outcome as ‘success’ and other as ‘failure’ 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>
                <a:latin typeface="Georgia" panose="02040502050405020303" pitchFamily="18" charset="0"/>
              </a:rPr>
              <a:t>Example</a:t>
            </a:r>
            <a:r>
              <a:rPr lang="en-US" altLang="en-US" sz="1800" dirty="0">
                <a:latin typeface="Georgia" panose="02040502050405020303" pitchFamily="18" charset="0"/>
              </a:rPr>
              <a:t>: </a:t>
            </a: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Probability of correctly guessing side of coin 4 out of 5 flips?</a:t>
            </a:r>
          </a:p>
          <a:p>
            <a:pPr lvl="1" eaLnBrk="1" hangingPunct="1"/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5 events, 4 successes, 1 failure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(correct guess on each flip) = .50</a:t>
            </a:r>
          </a:p>
          <a:p>
            <a:pPr lvl="1" eaLnBrk="1" hangingPunct="1"/>
            <a:r>
              <a:rPr lang="en-US" altLang="en-US" sz="16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Q = p</a:t>
            </a:r>
            <a:r>
              <a:rPr lang="en-US" altLang="en-US" sz="16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(incorrect guess on each flip) = .50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1775854"/>
            <a:ext cx="3630613" cy="808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5460206" y="3879641"/>
            <a:ext cx="2850356" cy="20128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u="sng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Use equation to obtain: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5 out of 5 successes = .03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4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3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2 out of 5 successes = .31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1 out of 5 successes = .16</a:t>
            </a: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0 out of 5 successes = .03</a:t>
            </a:r>
          </a:p>
          <a:p>
            <a:pPr lvl="4" algn="ctr">
              <a:lnSpc>
                <a:spcPct val="80000"/>
              </a:lnSpc>
            </a:pP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Sum of probabilities = 1.0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675751"/>
            <a:ext cx="2971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4BFCB2-DF94-CB49-B0DA-4694AFF4C455}"/>
              </a:ext>
            </a:extLst>
          </p:cNvPr>
          <p:cNvSpPr/>
          <p:nvPr/>
        </p:nvSpPr>
        <p:spPr>
          <a:xfrm>
            <a:off x="4267200" y="3346450"/>
            <a:ext cx="7467600" cy="3511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15422" cy="7387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Georgia" panose="02040502050405020303" pitchFamily="18" charset="0"/>
              </a:rPr>
              <a:t>Sampling distribution </a:t>
            </a:r>
            <a:r>
              <a:rPr lang="en-US" dirty="0">
                <a:latin typeface="Georgia" panose="02040502050405020303" pitchFamily="18" charset="0"/>
              </a:rPr>
              <a:t>for the binomial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024128" y="1457326"/>
            <a:ext cx="9967722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probability distribution for </a:t>
            </a:r>
            <a:r>
              <a:rPr lang="en-US" altLang="en-US" sz="2400" b="0" i="1" dirty="0">
                <a:latin typeface="Georgia" panose="02040502050405020303" pitchFamily="18" charset="0"/>
              </a:rPr>
              <a:t>N</a:t>
            </a:r>
            <a:r>
              <a:rPr lang="en-US" altLang="en-US" sz="2400" b="0" dirty="0">
                <a:latin typeface="Georgia" panose="02040502050405020303" pitchFamily="18" charset="0"/>
              </a:rPr>
              <a:t> = 5 events, and </a:t>
            </a:r>
            <a:r>
              <a:rPr lang="en-US" altLang="en-US" sz="2400" b="0" i="1" dirty="0">
                <a:latin typeface="Georgia" panose="02040502050405020303" pitchFamily="18" charset="0"/>
              </a:rPr>
              <a:t>P</a:t>
            </a:r>
            <a:r>
              <a:rPr lang="en-US" altLang="en-US" sz="2400" b="0" dirty="0">
                <a:latin typeface="Georgia" panose="02040502050405020303" pitchFamily="18" charset="0"/>
              </a:rPr>
              <a:t> = .5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latin typeface="Georgia" panose="02040502050405020303" pitchFamily="18" charset="0"/>
              </a:rPr>
              <a:t>Binomial Distribution Table (exact values)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000" b="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0" dirty="0">
                <a:solidFill>
                  <a:schemeClr val="accent5"/>
                </a:solidFill>
                <a:latin typeface="Georgia" panose="02040502050405020303" pitchFamily="18" charset="0"/>
              </a:rPr>
              <a:t>Sampling distribution as it was derived mathematically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b="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We can only reject </a:t>
            </a:r>
            <a:r>
              <a:rPr lang="en-US" altLang="en-US" sz="2200" b="0" i="1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200" b="0" i="1" baseline="-2500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200" b="0" dirty="0">
                <a:solidFill>
                  <a:schemeClr val="accent5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with 0 or 5 out of 5 successes (1-tailed)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4128" y="3346450"/>
                <a:ext cx="2293463" cy="21040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b="1" u="sng" dirty="0">
                    <a:solidFill>
                      <a:schemeClr val="accent5">
                        <a:lumMod val="75000"/>
                      </a:schemeClr>
                    </a:solidFill>
                  </a:rPr>
                  <a:t>Sampling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𝑒𝑎𝑛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𝑁𝑃</m:t>
                            </m:r>
                          </m:e>
                        </m:mr>
                        <m:mr>
                          <m:e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𝑣𝑎𝑟𝑖𝑎𝑛𝑐𝑒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𝑁𝑃𝑄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𝑁𝑃𝑄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en-US" altLang="en-US" b="0" i="1" baseline="-2500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𝑀𝐸𝐴𝑁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en-US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US" altLang="en-US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3346450"/>
                <a:ext cx="2293463" cy="2104038"/>
              </a:xfrm>
              <a:prstGeom prst="rect">
                <a:avLst/>
              </a:prstGeom>
              <a:blipFill>
                <a:blip r:embed="rId2"/>
                <a:stretch>
                  <a:fillRect l="-2198" t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6725" y="5450488"/>
            <a:ext cx="35718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Example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 = 2.5 (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See Histogram)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5*.5*.5 = 1.25</a:t>
            </a:r>
          </a:p>
          <a:p>
            <a:pPr algn="ctr"/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SD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sqrt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(1.25) = 1.12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4219" y="3518795"/>
            <a:ext cx="7343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latin typeface="Georgia" panose="02040502050405020303" pitchFamily="18" charset="0"/>
              </a:rPr>
              <a:t>Different binomial distribution for each </a:t>
            </a:r>
            <a:r>
              <a:rPr lang="en-US" altLang="en-US" sz="2400" b="1" i="1" u="sng" dirty="0">
                <a:latin typeface="Georgia" panose="02040502050405020303" pitchFamily="18" charset="0"/>
              </a:rPr>
              <a:t>N</a:t>
            </a:r>
            <a:endParaRPr lang="en-US" altLang="en-US" sz="2400" b="1" u="sng" dirty="0">
              <a:latin typeface="Georgia" panose="02040502050405020303" pitchFamily="18" charset="0"/>
            </a:endParaRP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Normal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= .50, skewed when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 .50</a:t>
            </a:r>
          </a:p>
          <a:p>
            <a:pPr lvl="1" algn="ctr"/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Critical value depends on: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X 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successes, </a:t>
            </a: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97" y="4596443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18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37" y="4605968"/>
            <a:ext cx="2293421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2" y="232791"/>
            <a:ext cx="11005947" cy="149961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As </a:t>
            </a:r>
            <a:r>
              <a:rPr lang="en-US" altLang="en-US" sz="5400" i="1" dirty="0">
                <a:latin typeface="Georgia" panose="02040502050405020303" pitchFamily="18" charset="0"/>
              </a:rPr>
              <a:t>N</a:t>
            </a:r>
            <a:r>
              <a:rPr lang="en-US" altLang="en-US" sz="5400" i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increases, binomial distribution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4775" y="2084832"/>
            <a:ext cx="4533900" cy="9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4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8" name="Picture 7" descr="Binomial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7" y="1904999"/>
            <a:ext cx="7818987" cy="41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32" y="3000375"/>
            <a:ext cx="3540106" cy="38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2084" y="2542604"/>
            <a:ext cx="764116" cy="37937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11659" y="1680860"/>
            <a:ext cx="2152840" cy="646331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“Equally Likely”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Means p = 0.5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80312" y="2004025"/>
            <a:ext cx="1811363" cy="74059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7" y="264630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  <a:latin typeface="Georgia" panose="02040502050405020303" pitchFamily="18" charset="0"/>
              </a:rPr>
              <a:t>Binomial 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510456"/>
            <a:ext cx="5441950" cy="50996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Georgia" panose="02040502050405020303" pitchFamily="18" charset="0"/>
              </a:rPr>
              <a:t>Single sample test with binary/dichotomous data</a:t>
            </a:r>
          </a:p>
          <a:p>
            <a:pPr lvl="4">
              <a:lnSpc>
                <a:spcPct val="80000"/>
              </a:lnSpc>
            </a:pPr>
            <a:endParaRPr lang="en-US" altLang="en-US" sz="9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Georgia" panose="02040502050405020303" pitchFamily="18" charset="0"/>
              </a:rPr>
              <a:t>Proportion or % of ‘successes’ differ from chance?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% of observations in one of two categories equals a </a:t>
            </a:r>
            <a:r>
              <a:rPr lang="en-US" altLang="en-US" sz="2000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specified %</a:t>
            </a:r>
            <a:r>
              <a:rPr lang="en-US" altLang="en-US" sz="2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 in population</a:t>
            </a:r>
          </a:p>
          <a:p>
            <a:pPr lvl="2">
              <a:lnSpc>
                <a:spcPct val="80000"/>
              </a:lnSpc>
            </a:pPr>
            <a:r>
              <a:rPr lang="en-US" altLang="en-US" i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: Proportion of ‘yes’ votes = 50% in population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19 &amp; 20 - Categorical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6096000" y="1521693"/>
            <a:ext cx="5924550" cy="3067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Experiment: Coin flipped 10x, heads 8x</a:t>
            </a:r>
          </a:p>
          <a:p>
            <a:pPr lvl="1" eaLnBrk="1" hangingPunct="1"/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coin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biased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(Heads &gt; .50)?</a:t>
            </a:r>
          </a:p>
          <a:p>
            <a:pPr lvl="4" eaLnBrk="1" hangingPunct="1"/>
            <a:endParaRPr lang="en-US" altLang="en-US" sz="900" b="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Experiment: 10 women surveyed, 8 select perfume A</a:t>
            </a:r>
          </a:p>
          <a:p>
            <a:pPr lvl="1" eaLnBrk="1" hangingPunct="1"/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Is one perfume preferred </a:t>
            </a:r>
            <a:r>
              <a:rPr lang="en-US" altLang="en-US" sz="18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over another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endParaRPr lang="en-US" altLang="en-US" sz="800" b="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For both: 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= .50 in population</a:t>
            </a:r>
          </a:p>
          <a:p>
            <a:pPr lvl="1" eaLnBrk="1" hangingPunct="1"/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H</a:t>
            </a:r>
            <a:r>
              <a:rPr lang="en-US" altLang="en-US" sz="1800" b="0" i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:  </a:t>
            </a:r>
            <a:r>
              <a:rPr lang="en-US" altLang="en-US" sz="1800" b="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Proportion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(X) 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 .50 in population (2-tailed)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8025" y="5160780"/>
            <a:ext cx="8235950" cy="100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 b="1" u="sng" dirty="0">
                <a:solidFill>
                  <a:srgbClr val="FF9900"/>
                </a:solidFill>
                <a:latin typeface="Georgia" panose="02040502050405020303" pitchFamily="18" charset="0"/>
              </a:rPr>
              <a:t>Assumptions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Random selection of events or participants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Mutually exclusive categories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99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Probability of each outcome is same for all trials/observations of experiment</a:t>
            </a:r>
          </a:p>
        </p:txBody>
      </p:sp>
    </p:spTree>
    <p:extLst>
      <p:ext uri="{BB962C8B-B14F-4D97-AF65-F5344CB8AC3E}">
        <p14:creationId xmlns:p14="http://schemas.microsoft.com/office/powerpoint/2010/main" val="16364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4226</TotalTime>
  <Words>2642</Words>
  <Application>Microsoft Macintosh PowerPoint</Application>
  <PresentationFormat>Widescreen</PresentationFormat>
  <Paragraphs>432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Georgia</vt:lpstr>
      <vt:lpstr>Monaco</vt:lpstr>
      <vt:lpstr>Times New Roman</vt:lpstr>
      <vt:lpstr>Tw Cen MT</vt:lpstr>
      <vt:lpstr>Wingdings</vt:lpstr>
      <vt:lpstr>Wingdings 3</vt:lpstr>
      <vt:lpstr>Office Theme</vt:lpstr>
      <vt:lpstr>Equation</vt:lpstr>
      <vt:lpstr>Categorical Data Analysis</vt:lpstr>
      <vt:lpstr>PowerPoint Presentation</vt:lpstr>
      <vt:lpstr>Motivating examples</vt:lpstr>
      <vt:lpstr>Categorical Methods</vt:lpstr>
      <vt:lpstr>Categorical Methods</vt:lpstr>
      <vt:lpstr>The Binomial Distribution: EQ &amp; coin example</vt:lpstr>
      <vt:lpstr>Sampling distribution for the binomial</vt:lpstr>
      <vt:lpstr>As N increases, binomial distribution  normal</vt:lpstr>
      <vt:lpstr>Binomial Sign Test</vt:lpstr>
      <vt:lpstr>Binomial sign test: example</vt:lpstr>
      <vt:lpstr>Normal approximation to the binomial (i.e. “z-test” for a single proportion)</vt:lpstr>
      <vt:lpstr>Chi-Square (χ2 ) Distribution</vt:lpstr>
      <vt:lpstr>Chi-Squared: GOODNESS OF FIT Tests “GoF”</vt:lpstr>
      <vt:lpstr>Chi-Squared: GOODNESS OF FIT Tests “GoF”</vt:lpstr>
      <vt:lpstr>GOODNESS OF FIT Tests – EXAMPLE: K = 2</vt:lpstr>
      <vt:lpstr>GOODNESS OF FIT Tests – EXAMPLE: K = 2</vt:lpstr>
      <vt:lpstr>GOODNESS OF FIT Tests – EXAMPLE: K &gt; 2  (any number of categories within 1 variable)</vt:lpstr>
      <vt:lpstr>GOODNESS OF FIT Tests: Confidence Intervals</vt:lpstr>
      <vt:lpstr>GOODNESS OF FIT Tests: Effect Size</vt:lpstr>
      <vt:lpstr>GOODNESS OF FIT Tests:  Post Hoc Pairwise Tests</vt:lpstr>
      <vt:lpstr>2-way Pearson χ2 Test of  “Independence” or “Association”</vt:lpstr>
      <vt:lpstr>2-way Pearson χ2 Test of  “Independence” or “Association”</vt:lpstr>
      <vt:lpstr>χ2 Test of “Independence” – Example</vt:lpstr>
      <vt:lpstr>χ2 Test of “Independence” – Example</vt:lpstr>
      <vt:lpstr>χ2 Test of “Independence” – Example with Raw Data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81</cp:revision>
  <cp:lastPrinted>2018-04-03T22:01:42Z</cp:lastPrinted>
  <dcterms:created xsi:type="dcterms:W3CDTF">2015-07-08T09:52:47Z</dcterms:created>
  <dcterms:modified xsi:type="dcterms:W3CDTF">2018-04-24T19:41:43Z</dcterms:modified>
</cp:coreProperties>
</file>