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57" r:id="rId2"/>
    <p:sldId id="291" r:id="rId3"/>
    <p:sldId id="258" r:id="rId4"/>
    <p:sldId id="259" r:id="rId5"/>
    <p:sldId id="292" r:id="rId6"/>
    <p:sldId id="260" r:id="rId7"/>
    <p:sldId id="290" r:id="rId8"/>
    <p:sldId id="281" r:id="rId9"/>
    <p:sldId id="289" r:id="rId10"/>
    <p:sldId id="262" r:id="rId11"/>
    <p:sldId id="282" r:id="rId12"/>
    <p:sldId id="266" r:id="rId13"/>
    <p:sldId id="293" r:id="rId14"/>
    <p:sldId id="263" r:id="rId15"/>
    <p:sldId id="294" r:id="rId16"/>
    <p:sldId id="295" r:id="rId17"/>
    <p:sldId id="261" r:id="rId18"/>
    <p:sldId id="296" r:id="rId19"/>
    <p:sldId id="265" r:id="rId20"/>
    <p:sldId id="298" r:id="rId21"/>
    <p:sldId id="264" r:id="rId22"/>
    <p:sldId id="267" r:id="rId23"/>
    <p:sldId id="269" r:id="rId24"/>
    <p:sldId id="283" r:id="rId25"/>
    <p:sldId id="270" r:id="rId26"/>
    <p:sldId id="284" r:id="rId27"/>
    <p:sldId id="308" r:id="rId28"/>
    <p:sldId id="312" r:id="rId29"/>
    <p:sldId id="271" r:id="rId30"/>
    <p:sldId id="300" r:id="rId31"/>
    <p:sldId id="301" r:id="rId32"/>
    <p:sldId id="273" r:id="rId33"/>
    <p:sldId id="286" r:id="rId34"/>
    <p:sldId id="302" r:id="rId35"/>
    <p:sldId id="303" r:id="rId36"/>
    <p:sldId id="304" r:id="rId37"/>
    <p:sldId id="310" r:id="rId38"/>
    <p:sldId id="309" r:id="rId39"/>
    <p:sldId id="311" r:id="rId40"/>
    <p:sldId id="305" r:id="rId41"/>
    <p:sldId id="274" r:id="rId42"/>
    <p:sldId id="275" r:id="rId43"/>
    <p:sldId id="306" r:id="rId44"/>
    <p:sldId id="307" r:id="rId45"/>
    <p:sldId id="276" r:id="rId46"/>
    <p:sldId id="277" r:id="rId47"/>
    <p:sldId id="278" r:id="rId48"/>
    <p:sldId id="279" r:id="rId49"/>
    <p:sldId id="280" r:id="rId50"/>
    <p:sldId id="28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91"/>
            <p14:sldId id="258"/>
            <p14:sldId id="259"/>
            <p14:sldId id="292"/>
            <p14:sldId id="260"/>
            <p14:sldId id="290"/>
            <p14:sldId id="281"/>
            <p14:sldId id="289"/>
            <p14:sldId id="262"/>
            <p14:sldId id="282"/>
            <p14:sldId id="266"/>
            <p14:sldId id="293"/>
            <p14:sldId id="263"/>
            <p14:sldId id="294"/>
            <p14:sldId id="295"/>
            <p14:sldId id="261"/>
            <p14:sldId id="296"/>
            <p14:sldId id="265"/>
            <p14:sldId id="298"/>
            <p14:sldId id="264"/>
            <p14:sldId id="267"/>
            <p14:sldId id="269"/>
            <p14:sldId id="283"/>
            <p14:sldId id="270"/>
            <p14:sldId id="284"/>
            <p14:sldId id="308"/>
            <p14:sldId id="312"/>
            <p14:sldId id="271"/>
            <p14:sldId id="300"/>
            <p14:sldId id="301"/>
            <p14:sldId id="273"/>
            <p14:sldId id="286"/>
            <p14:sldId id="302"/>
            <p14:sldId id="303"/>
            <p14:sldId id="304"/>
            <p14:sldId id="310"/>
            <p14:sldId id="309"/>
            <p14:sldId id="311"/>
            <p14:sldId id="305"/>
            <p14:sldId id="274"/>
            <p14:sldId id="275"/>
            <p14:sldId id="306"/>
            <p14:sldId id="307"/>
            <p14:sldId id="276"/>
            <p14:sldId id="277"/>
            <p14:sldId id="278"/>
            <p14:sldId id="279"/>
            <p14:sldId id="280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BE5D6"/>
    <a:srgbClr val="DEEBF7"/>
    <a:srgbClr val="E2F0D9"/>
    <a:srgbClr val="941100"/>
    <a:srgbClr val="0000FF"/>
    <a:srgbClr val="FF3300"/>
    <a:srgbClr val="33CC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89686"/>
  </p:normalViewPr>
  <p:slideViewPr>
    <p:cSldViewPr snapToGrid="0">
      <p:cViewPr varScale="1">
        <p:scale>
          <a:sx n="85" d="100"/>
          <a:sy n="85" d="100"/>
        </p:scale>
        <p:origin x="9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the example:</a:t>
            </a:r>
          </a:p>
          <a:p>
            <a:endParaRPr lang="en-US" dirty="0"/>
          </a:p>
          <a:p>
            <a:r>
              <a:rPr lang="en-US" sz="1000" dirty="0">
                <a:latin typeface="Monaco" pitchFamily="2" charset="77"/>
              </a:rPr>
              <a:t>library(</a:t>
            </a:r>
            <a:r>
              <a:rPr lang="en-US" sz="1000" dirty="0" err="1">
                <a:latin typeface="Monaco" pitchFamily="2" charset="77"/>
              </a:rPr>
              <a:t>tidyverse</a:t>
            </a:r>
            <a:r>
              <a:rPr lang="en-US" sz="1000" dirty="0">
                <a:latin typeface="Monaco" pitchFamily="2" charset="77"/>
              </a:rPr>
              <a:t>)</a:t>
            </a: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&lt;- </a:t>
            </a:r>
            <a:r>
              <a:rPr lang="en-US" sz="1000" dirty="0" err="1">
                <a:latin typeface="Monaco" pitchFamily="2" charset="77"/>
              </a:rPr>
              <a:t>data_frame</a:t>
            </a:r>
            <a:r>
              <a:rPr lang="en-US" sz="1000" dirty="0">
                <a:latin typeface="Monaco" pitchFamily="2" charset="77"/>
              </a:rPr>
              <a:t>(</a:t>
            </a:r>
          </a:p>
          <a:p>
            <a:r>
              <a:rPr lang="en-US" sz="1000" dirty="0">
                <a:latin typeface="Monaco" pitchFamily="2" charset="77"/>
              </a:rPr>
              <a:t>  outcome = c(8,10,9,10,9,7,8,5,8,5,4,8,7,5,7),</a:t>
            </a:r>
          </a:p>
          <a:p>
            <a:r>
              <a:rPr lang="en-US" sz="1000" dirty="0">
                <a:latin typeface="Monaco" pitchFamily="2" charset="77"/>
              </a:rPr>
              <a:t>  group   = c(rep(1, 5), rep(2, 5), rep(3, 5))</a:t>
            </a:r>
          </a:p>
          <a:p>
            <a:r>
              <a:rPr lang="en-US" sz="1000" dirty="0">
                <a:latin typeface="Monaco" pitchFamily="2" charset="77"/>
              </a:rPr>
              <a:t>) %&gt;%</a:t>
            </a:r>
          </a:p>
          <a:p>
            <a:r>
              <a:rPr lang="en-US" sz="1000" dirty="0">
                <a:latin typeface="Monaco" pitchFamily="2" charset="77"/>
              </a:rPr>
              <a:t>  mutate(group = factor(group, labels = c("A", "B", "C")))</a:t>
            </a:r>
          </a:p>
          <a:p>
            <a:endParaRPr lang="en-US" sz="1000" dirty="0">
              <a:latin typeface="Monaco" pitchFamily="2" charset="77"/>
            </a:endParaRP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group_by</a:t>
            </a:r>
            <a:r>
              <a:rPr lang="en-US" sz="1000" dirty="0">
                <a:latin typeface="Monaco" pitchFamily="2" charset="77"/>
              </a:rPr>
              <a:t>(group) %&gt;%</a:t>
            </a:r>
          </a:p>
          <a:p>
            <a:r>
              <a:rPr lang="en-US" sz="1000" dirty="0">
                <a:latin typeface="Monaco" pitchFamily="2" charset="77"/>
              </a:rPr>
              <a:t>  furniture::table1()</a:t>
            </a:r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ggplot</a:t>
            </a:r>
            <a:r>
              <a:rPr lang="en-US" sz="1000" dirty="0">
                <a:latin typeface="Monaco" pitchFamily="2" charset="77"/>
              </a:rPr>
              <a:t>(</a:t>
            </a:r>
            <a:r>
              <a:rPr lang="en-US" sz="1000" dirty="0" err="1">
                <a:latin typeface="Monaco" pitchFamily="2" charset="77"/>
              </a:rPr>
              <a:t>aes</a:t>
            </a:r>
            <a:r>
              <a:rPr lang="en-US" sz="1000" dirty="0">
                <a:latin typeface="Monaco" pitchFamily="2" charset="77"/>
              </a:rPr>
              <a:t>(group, outcome))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geom_jitter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geom_boxplot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theme_minimal</a:t>
            </a:r>
            <a:r>
              <a:rPr lang="en-US" sz="1000" dirty="0">
                <a:latin typeface="Monaco" pitchFamily="2" charset="77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CEC-C8F6-F14B-82F2-D4644A98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B9BF-1123-A840-8917-0DBA558B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46C1-AA31-CF4A-BE18-F05066F2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0641-9276-4E4E-9094-0C36D9492944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86C9-5068-B74B-9C9D-9C364CF7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525-043B-1B4E-891C-863E595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3244-4357-FE41-8EF7-B70A1519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5656-1E74-5E4B-A42B-DE444498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C15A-547B-664A-90E1-CF6FBD47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80FF-DE3F-4331-9D4A-B5C079DC47EE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EE6F-44ED-A440-A0ED-51D8B8E1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16AA-2A75-FD4C-BEE0-96AA4A82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7C454-5DAC-064B-8147-E936DA4E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4A199-D798-494C-ABB4-91A85527E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699C-E8CD-BD4F-BAFB-207CFA4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D500-3719-4B58-8EEA-A801684EDD6F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0118-AB07-2A46-9DD4-7EF413B7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5CDB-FD28-AA4A-9CE5-2A96198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895B-BF80-2C4A-B31D-8B404E0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7E03-FE55-CE42-9D70-31BB9FA5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72BD-EE20-FD40-8A85-45DA2792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A5D-DA2E-4FA2-B269-25F9CB2E34E0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D76F-D699-6845-963E-8F0BCD1C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0C6-BC8F-1A4B-9482-9F74EE84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5498-2318-C84C-86D8-DB86B8E3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9DDF-8A53-DB4C-9FC9-F98A22B4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D4EF-C526-804B-A246-9DD444A9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A299-730A-489E-910B-DDBABFC48E29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F204-A2A6-B542-AA17-A4186CFE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1D13-7FD1-7E46-8FE6-1DA19E9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3DEF-79A6-D148-B414-48C78034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7FF-05F4-C14F-83DA-CF098290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BC35-4FF3-3641-AE02-2C2552CD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D85E7-006A-1E44-9C35-81B35BD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7C2-CED3-49BE-B394-340530785A54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AD46-7FC6-D14D-B427-92920BEB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46AD-ECB9-B549-A638-5710FDB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B857-1D66-C542-BAE4-392A0B84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7803-2E4A-DF4A-A451-CE1CAA7D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89C8-7E5D-F24D-BD3C-FDBDBF1E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520A-F30E-1449-A0EA-F953BE3B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68CE-6E36-6145-B395-C462E8961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CA3FC-36CD-D14C-B0B2-CF3C9FB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00F9-B09F-4307-85BC-B1129DA3047B}" type="datetime1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81754-70A0-D645-A810-470181D3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029AB-A666-614C-8A20-E0571096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17AE-005C-0040-8002-F221AF1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7F15A-DF91-E644-B7CA-B675117E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EDAF-2177-42FD-BEC6-F3C6DEBD3470}" type="datetime1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9621-8951-4140-9187-8C49CE6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96CB-31DE-514B-AC1D-E9A3CD4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E1947-BA82-0D4F-899F-4B3543A6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F2E-6DF5-4726-8F87-0A799BB63529}" type="datetime1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125BE-152F-FD49-840F-F9C69A35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7B7F-2D19-8B44-9036-0304130C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508-FBFA-F04F-9C65-790A027E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CAED-33F7-664D-8864-7B1A9FB2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88AE-5F30-4446-8C8D-4E6E56AF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3257-5D03-434B-88F0-45C8A926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D6BB-96DB-45BA-960F-79027BC30796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C2FB-816D-CF45-B229-8B7F5375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1E7E-B28D-5C45-9FC8-C11D119A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8AA-37F6-4444-BDEC-65E5A95C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B64D6-0E29-1E43-9825-6509F825E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1A0A-8B94-354F-AF6D-5F04276E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072D-19C1-F84D-B09F-78326792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2068-3756-43EE-AA6D-A8152E7BD222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18C1-955E-EA4E-BFB2-2A46A428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1322-C199-C64C-AA92-8741CE9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2E856-93FA-F748-BDA4-AF91F89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4D7-567F-914C-B98A-720890FA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C019-194D-AC4F-B4C0-17C068E0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EC99-DF2A-4CB5-8F9E-1B3FB388CE38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4622-87AC-6C40-9A1F-B0D011310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7BDC-2C0A-D044-9423-D0663FEB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eb.utah.edu/stat/introstats/anovaflash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3.jpe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(null)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nstrations.wolfram.com/VisualANOV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455" y="926980"/>
            <a:ext cx="8075054" cy="2697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One-Way ANOVA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/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0782" y="4777575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0" y="220127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Hypotheses of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903276"/>
            <a:ext cx="4532243" cy="4406084"/>
          </a:xfrm>
        </p:spPr>
        <p:txBody>
          <a:bodyPr>
            <a:normAutofit/>
          </a:bodyPr>
          <a:lstStyle/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Many ways to reject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</a:t>
            </a:r>
            <a:r>
              <a:rPr lang="en-US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endParaRPr lang="en-US" altLang="en-US" sz="2000" b="1" dirty="0">
              <a:solidFill>
                <a:srgbClr val="FF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76022" y="1409568"/>
            <a:ext cx="6669156" cy="4643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u="sng" dirty="0">
                <a:solidFill>
                  <a:srgbClr val="941100"/>
                </a:solidFill>
                <a:latin typeface="PT Serif" panose="020A0603040505020204" pitchFamily="18" charset="77"/>
              </a:rPr>
              <a:t>Example: Noise &amp; Words Memorized</a:t>
            </a:r>
            <a:endParaRPr lang="en-US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Null Hypothesis: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The number of words recalled is the same regardless of the music/noise.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none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endParaRPr lang="en-US" altLang="en-US" sz="2400" i="1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9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Alternative Hypothesis: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At least one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music/noise level results in a </a:t>
            </a:r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different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number of words recalled.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AEA5F-C482-BA4E-92DD-99DEED47566B}"/>
              </a:ext>
            </a:extLst>
          </p:cNvPr>
          <p:cNvSpPr/>
          <p:nvPr/>
        </p:nvSpPr>
        <p:spPr>
          <a:xfrm>
            <a:off x="516835" y="3029100"/>
            <a:ext cx="422270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=…=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221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1836C5-8125-344C-B43F-E8127549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53" y="3051089"/>
            <a:ext cx="3770804" cy="377080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BEA966A-E0F8-D944-80D8-616EDBD57C4F}"/>
              </a:ext>
            </a:extLst>
          </p:cNvPr>
          <p:cNvSpPr/>
          <p:nvPr/>
        </p:nvSpPr>
        <p:spPr>
          <a:xfrm>
            <a:off x="3090158" y="2975395"/>
            <a:ext cx="557014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sz="1600" dirty="0">
                <a:latin typeface="Monaco" pitchFamily="2" charset="77"/>
              </a:rPr>
              <a:t>(group)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sz="1600" dirty="0">
                <a:latin typeface="Monaco" pitchFamily="2" charset="77"/>
              </a:rPr>
              <a:t>(outcome)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70D44-FE82-B248-B48E-1E953C3D1147}"/>
              </a:ext>
            </a:extLst>
          </p:cNvPr>
          <p:cNvSpPr/>
          <p:nvPr/>
        </p:nvSpPr>
        <p:spPr>
          <a:xfrm>
            <a:off x="632647" y="2039583"/>
            <a:ext cx="25211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# A </a:t>
            </a:r>
            <a:r>
              <a:rPr lang="en-US" sz="1600" dirty="0" err="1">
                <a:latin typeface="Monaco" pitchFamily="2" charset="77"/>
              </a:rPr>
              <a:t>tibble</a:t>
            </a:r>
            <a:r>
              <a:rPr lang="en-US" sz="1600" dirty="0">
                <a:latin typeface="Monaco" pitchFamily="2" charset="77"/>
              </a:rPr>
              <a:t>: 15 x 2</a:t>
            </a:r>
          </a:p>
          <a:p>
            <a:r>
              <a:rPr lang="en-US" sz="1600" dirty="0">
                <a:latin typeface="Monaco" pitchFamily="2" charset="77"/>
              </a:rPr>
              <a:t>    outcome group</a:t>
            </a:r>
          </a:p>
          <a:p>
            <a:r>
              <a:rPr lang="en-US" sz="1600" dirty="0">
                <a:latin typeface="Monaco" pitchFamily="2" charset="77"/>
              </a:rPr>
              <a:t>      &lt;</a:t>
            </a:r>
            <a:r>
              <a:rPr lang="en-US" sz="1600" dirty="0" err="1">
                <a:latin typeface="Monaco" pitchFamily="2" charset="77"/>
              </a:rPr>
              <a:t>dbl</a:t>
            </a:r>
            <a:r>
              <a:rPr lang="en-US" sz="1600" dirty="0">
                <a:latin typeface="Monaco" pitchFamily="2" charset="77"/>
              </a:rPr>
              <a:t>&gt; &lt;</a:t>
            </a:r>
            <a:r>
              <a:rPr lang="en-US" sz="1600" dirty="0" err="1">
                <a:latin typeface="Monaco" pitchFamily="2" charset="77"/>
              </a:rPr>
              <a:t>fct</a:t>
            </a:r>
            <a:r>
              <a:rPr lang="en-US" sz="1600" dirty="0">
                <a:latin typeface="Monaco" pitchFamily="2" charset="77"/>
              </a:rPr>
              <a:t>&gt; </a:t>
            </a:r>
          </a:p>
          <a:p>
            <a:r>
              <a:rPr lang="en-US" sz="1600" dirty="0">
                <a:latin typeface="Monaco" pitchFamily="2" charset="77"/>
              </a:rPr>
              <a:t>1       8. A     </a:t>
            </a:r>
          </a:p>
          <a:p>
            <a:r>
              <a:rPr lang="en-US" sz="1600" dirty="0">
                <a:latin typeface="Monaco" pitchFamily="2" charset="77"/>
              </a:rPr>
              <a:t>2      10. A     </a:t>
            </a:r>
          </a:p>
          <a:p>
            <a:r>
              <a:rPr lang="en-US" sz="1600" dirty="0">
                <a:latin typeface="Monaco" pitchFamily="2" charset="77"/>
              </a:rPr>
              <a:t>3       9. A     </a:t>
            </a:r>
          </a:p>
          <a:p>
            <a:r>
              <a:rPr lang="en-US" sz="1600" dirty="0">
                <a:latin typeface="Monaco" pitchFamily="2" charset="77"/>
              </a:rPr>
              <a:t>4      10. A     </a:t>
            </a:r>
          </a:p>
          <a:p>
            <a:r>
              <a:rPr lang="en-US" sz="1600" dirty="0">
                <a:latin typeface="Monaco" pitchFamily="2" charset="77"/>
              </a:rPr>
              <a:t>5       9. A     </a:t>
            </a:r>
          </a:p>
          <a:p>
            <a:r>
              <a:rPr lang="en-US" sz="1600" dirty="0">
                <a:latin typeface="Monaco" pitchFamily="2" charset="77"/>
              </a:rPr>
              <a:t>6       7. B     </a:t>
            </a:r>
          </a:p>
          <a:p>
            <a:r>
              <a:rPr lang="en-US" sz="1600" dirty="0">
                <a:latin typeface="Monaco" pitchFamily="2" charset="77"/>
              </a:rPr>
              <a:t>7       8. B     </a:t>
            </a:r>
          </a:p>
          <a:p>
            <a:r>
              <a:rPr lang="en-US" sz="1600" dirty="0">
                <a:latin typeface="Monaco" pitchFamily="2" charset="77"/>
              </a:rPr>
              <a:t>8       5. B     </a:t>
            </a:r>
          </a:p>
          <a:p>
            <a:r>
              <a:rPr lang="en-US" sz="1600" dirty="0">
                <a:latin typeface="Monaco" pitchFamily="2" charset="77"/>
              </a:rPr>
              <a:t>9       8. B    </a:t>
            </a:r>
          </a:p>
          <a:p>
            <a:r>
              <a:rPr lang="en-US" sz="1600" dirty="0">
                <a:latin typeface="Monaco" pitchFamily="2" charset="77"/>
              </a:rPr>
              <a:t>10      5. B    </a:t>
            </a:r>
          </a:p>
          <a:p>
            <a:r>
              <a:rPr lang="en-US" sz="1600" dirty="0">
                <a:latin typeface="Monaco" pitchFamily="2" charset="77"/>
              </a:rPr>
              <a:t>11      4. C    </a:t>
            </a:r>
          </a:p>
          <a:p>
            <a:r>
              <a:rPr lang="en-US" sz="1600" dirty="0">
                <a:latin typeface="Monaco" pitchFamily="2" charset="77"/>
              </a:rPr>
              <a:t>12      8. C    </a:t>
            </a:r>
          </a:p>
          <a:p>
            <a:r>
              <a:rPr lang="en-US" sz="1600" dirty="0">
                <a:latin typeface="Monaco" pitchFamily="2" charset="77"/>
              </a:rPr>
              <a:t>13      7. C    </a:t>
            </a:r>
          </a:p>
          <a:p>
            <a:r>
              <a:rPr lang="en-US" sz="1600" dirty="0">
                <a:latin typeface="Monaco" pitchFamily="2" charset="77"/>
              </a:rPr>
              <a:t>14      5. C    </a:t>
            </a:r>
          </a:p>
          <a:p>
            <a:r>
              <a:rPr lang="en-US" sz="1600" dirty="0">
                <a:latin typeface="Monaco" pitchFamily="2" charset="77"/>
              </a:rPr>
              <a:t>15      7. C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50" y="-71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30" y="257150"/>
            <a:ext cx="1328630" cy="2718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TextBox 14"/>
          <p:cNvSpPr txBox="1"/>
          <p:nvPr/>
        </p:nvSpPr>
        <p:spPr>
          <a:xfrm>
            <a:off x="260299" y="1475779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1. Enter data into 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8099" y="1987604"/>
            <a:ext cx="366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2. Calculate the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94993" y="2425006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3. Visualize the 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96094" y="5458493"/>
            <a:ext cx="749535" cy="25784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503348" y="5444197"/>
            <a:ext cx="689541" cy="331965"/>
          </a:xfrm>
          <a:prstGeom prst="roundRect">
            <a:avLst/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50608" y="5444197"/>
            <a:ext cx="771612" cy="272143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47494" y="2826080"/>
            <a:ext cx="1185569" cy="1218344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824982" y="3088986"/>
            <a:ext cx="1094553" cy="1258200"/>
          </a:xfrm>
          <a:prstGeom prst="roundRect">
            <a:avLst>
              <a:gd name="adj" fmla="val 1448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672793" y="609796"/>
            <a:ext cx="374830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141286" y="656523"/>
            <a:ext cx="35784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564960" y="609796"/>
            <a:ext cx="35609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08488" y="4044424"/>
            <a:ext cx="1215429" cy="12193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98543" y="5263812"/>
            <a:ext cx="1215429" cy="1192072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952144" y="4115760"/>
            <a:ext cx="885190" cy="1789281"/>
          </a:xfrm>
          <a:prstGeom prst="roundRect">
            <a:avLst>
              <a:gd name="adj" fmla="val 18886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977365" y="4031155"/>
            <a:ext cx="975936" cy="2667099"/>
          </a:xfrm>
          <a:prstGeom prst="roundRect">
            <a:avLst>
              <a:gd name="adj" fmla="val 12748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05588" y="3809082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DV (outcome)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64329" y="3039388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IV (groups)</a:t>
            </a:r>
          </a:p>
        </p:txBody>
      </p:sp>
      <p:cxnSp>
        <p:nvCxnSpPr>
          <p:cNvPr id="40" name="Elbow Connector 39"/>
          <p:cNvCxnSpPr>
            <a:cxnSpLocks/>
          </p:cNvCxnSpPr>
          <p:nvPr/>
        </p:nvCxnSpPr>
        <p:spPr>
          <a:xfrm rot="10800000">
            <a:off x="6604802" y="3634827"/>
            <a:ext cx="702221" cy="34353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</p:cNvCxnSpPr>
          <p:nvPr/>
        </p:nvCxnSpPr>
        <p:spPr>
          <a:xfrm rot="10800000" flipV="1">
            <a:off x="5941441" y="3214008"/>
            <a:ext cx="1371291" cy="16585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8" y="2327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78" y="1543050"/>
            <a:ext cx="9853421" cy="4766310"/>
          </a:xfrm>
        </p:spPr>
        <p:txBody>
          <a:bodyPr/>
          <a:lstStyle/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principle underlies many statistical tests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5" y="2782117"/>
            <a:ext cx="5086362" cy="2825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558615" y="3970081"/>
            <a:ext cx="4696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B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: 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ompute variance 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sample means, multiply by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Compute average of sample variances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83065" y="3533422"/>
            <a:ext cx="1241016" cy="436659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45990" y="4723042"/>
            <a:ext cx="1017838" cy="463528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/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T Serif" panose="020A0603040505020204" pitchFamily="18" charset="77"/>
                  </a:rPr>
                  <a:t>Stats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Stuff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we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explain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our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variables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Stuff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CANNOT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explain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with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variables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den>
                    </m:f>
                  </m:oMath>
                </a14:m>
                <a:endParaRPr lang="en-US" sz="2000" dirty="0"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blipFill>
                <a:blip r:embed="rId3"/>
                <a:stretch>
                  <a:fillRect l="-911" t="-4348" b="-28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005B2A-D8CA-C24E-A342-8384E0FF82BB}"/>
              </a:ext>
            </a:extLst>
          </p:cNvPr>
          <p:cNvSpPr/>
          <p:nvPr/>
        </p:nvSpPr>
        <p:spPr>
          <a:xfrm>
            <a:off x="6718852" y="1470991"/>
            <a:ext cx="5387009" cy="452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2381" b="-3095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10058400" y="4419600"/>
            <a:ext cx="1839686" cy="122573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BB7B9-35BE-8549-9DA1-16189173D26F}"/>
              </a:ext>
            </a:extLst>
          </p:cNvPr>
          <p:cNvSpPr/>
          <p:nvPr/>
        </p:nvSpPr>
        <p:spPr>
          <a:xfrm>
            <a:off x="6718852" y="2897746"/>
            <a:ext cx="5387009" cy="30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C411C8-79C5-1E47-9DC6-D4D17D83FA8F}"/>
              </a:ext>
            </a:extLst>
          </p:cNvPr>
          <p:cNvSpPr/>
          <p:nvPr/>
        </p:nvSpPr>
        <p:spPr>
          <a:xfrm>
            <a:off x="6718852" y="4481848"/>
            <a:ext cx="5387009" cy="151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3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9982200" y="4445358"/>
            <a:ext cx="1828800" cy="1225731"/>
          </a:xfrm>
          <a:prstGeom prst="roundRect">
            <a:avLst>
              <a:gd name="adj" fmla="val 1957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067" y="243723"/>
            <a:ext cx="8312239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400" i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Continuous theoretical probability 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Probability of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ratios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(fraction) of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 to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Positively skewed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Range: 0 to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∞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one-tailed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More “normal” as 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↑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Mean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≈1…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en-US" sz="3200" dirty="0">
                  <a:latin typeface="PT Serif" panose="020A0603040505020204" pitchFamily="18" charset="77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Family of distributions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Need </a:t>
                </a:r>
                <a:r>
                  <a:rPr lang="en-US" altLang="en-US" b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 </a:t>
                </a:r>
                <a:r>
                  <a:rPr lang="en-US" altLang="en-US" b="1" i="1" dirty="0" err="1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b="1" i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and </a:t>
                </a:r>
                <a:r>
                  <a:rPr lang="el-GR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α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to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determine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crit</a:t>
                </a:r>
                <a:endPara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and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i="1" baseline="-25000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(more later…)</a:t>
                </a:r>
                <a:endParaRPr lang="en-US" altLang="en-US" i="1" baseline="-25000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  <a:blipFill>
                <a:blip r:embed="rId2"/>
                <a:stretch>
                  <a:fillRect l="-812" t="-1667" r="-13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blipFill>
                <a:blip r:embed="rId4"/>
                <a:stretch>
                  <a:fillRect t="-1754" b="-3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6196" y="4173826"/>
            <a:ext cx="2185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6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6196" y="4173826"/>
            <a:ext cx="2182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D6E209-6459-6442-B94C-5AC93448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46" y="0"/>
            <a:ext cx="7117724" cy="685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987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7ABA61-4FC3-8A4A-81F2-15EA057B6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5" y="816428"/>
            <a:ext cx="9715500" cy="520586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“It is easy to lie with statistics. 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It is hard to tell the truth without statistics.”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/>
            </a:r>
            <a:br>
              <a:rPr lang="en-US" altLang="en-US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sz="36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-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Andrejs</a:t>
            </a:r>
            <a:r>
              <a:rPr lang="en-US" altLang="en-US" sz="3600" b="1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Dunkels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/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1025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C31F6-B7EE-C447-8D64-F2BBACEFDBB4}"/>
              </a:ext>
            </a:extLst>
          </p:cNvPr>
          <p:cNvSpPr/>
          <p:nvPr/>
        </p:nvSpPr>
        <p:spPr>
          <a:xfrm>
            <a:off x="765313" y="1630022"/>
            <a:ext cx="10366513" cy="4773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’</a:t>
            </a: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altLang="en-US" sz="2400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another term for the </a:t>
            </a:r>
            <a:r>
              <a:rPr lang="en-US" altLang="en-US" sz="2400" b="1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</a:p>
          <a:p>
            <a:pPr algn="ctr">
              <a:lnSpc>
                <a:spcPct val="90000"/>
              </a:lnSpc>
            </a:pPr>
            <a:endParaRPr lang="en-US" altLang="en-US" sz="2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‘Square’: Refers to the sum of SQUARED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deviations from the mean</a:t>
            </a:r>
          </a:p>
          <a:p>
            <a:pPr algn="ctr">
              <a:lnSpc>
                <a:spcPct val="90000"/>
              </a:lnSpc>
            </a:pPr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Mean: AVERAGE of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deviations</a:t>
            </a:r>
          </a:p>
          <a:p>
            <a:pPr algn="ctr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is divided by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- 1 to yield variance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So,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of the sum of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SQUARED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deviations = Variance</a:t>
            </a:r>
          </a:p>
          <a:p>
            <a:pPr lvl="4">
              <a:lnSpc>
                <a:spcPct val="9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we want to know is whether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group means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exceeds that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Will create a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of the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to see if this ratio is significantly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different from 1</a:t>
            </a:r>
          </a:p>
        </p:txBody>
      </p:sp>
    </p:spTree>
    <p:extLst>
      <p:ext uri="{BB962C8B-B14F-4D97-AF65-F5344CB8AC3E}">
        <p14:creationId xmlns:p14="http://schemas.microsoft.com/office/powerpoint/2010/main" val="27186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58" y="23393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Prior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7" y="1943347"/>
            <a:ext cx="11326781" cy="4418931"/>
          </a:xfrm>
        </p:spPr>
        <p:txBody>
          <a:bodyPr/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Applying data from independent-samples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 example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(drug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v.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placebo and depression)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1.96,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.085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8" y="4800078"/>
            <a:ext cx="6686550" cy="1562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37406" y="3410382"/>
            <a:ext cx="22653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1.96</a:t>
            </a:r>
            <a:r>
              <a:rPr lang="en-US" altLang="en-US" sz="2400" b="1" baseline="30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3.84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27" y="2821207"/>
            <a:ext cx="3659759" cy="1719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2305201" y="4800078"/>
            <a:ext cx="1894114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6070" y="4677285"/>
            <a:ext cx="10277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7296" y="4755077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82242" y="4927850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1427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802312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94673" y="4877600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410196" y="5578411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86083" y="4845133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36867" y="5498984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6" y="161354"/>
            <a:ext cx="9720072" cy="1499616"/>
          </a:xfrm>
        </p:spPr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1619250"/>
            <a:ext cx="10623587" cy="5125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Independent, Random Sampling (for the IV)</a:t>
            </a:r>
            <a:r>
              <a:rPr lang="en-US" dirty="0">
                <a:solidFill>
                  <a:schemeClr val="accent6"/>
                </a:solidFill>
                <a:latin typeface="PT Serif" panose="020A0603040505020204" pitchFamily="18" charset="77"/>
              </a:rPr>
              <a:t>  </a:t>
            </a:r>
            <a:r>
              <a:rPr lang="en-US" dirty="0">
                <a:solidFill>
                  <a:srgbClr val="7030A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 ensure by planning ahead!</a:t>
            </a:r>
            <a:endParaRPr lang="en-US" dirty="0">
              <a:solidFill>
                <a:srgbClr val="7030A0"/>
              </a:solidFill>
              <a:latin typeface="PT Serif" panose="020A0603040505020204" pitchFamily="18" charset="77"/>
            </a:endParaRP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preexisting</a:t>
            </a:r>
            <a:r>
              <a:rPr lang="en-US" dirty="0">
                <a:latin typeface="PT Serif" panose="020A0603040505020204" pitchFamily="18" charset="77"/>
              </a:rPr>
              <a:t> (observed) populations: randomly select a sample from each population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experimental</a:t>
            </a:r>
            <a:r>
              <a:rPr lang="en-US" dirty="0">
                <a:latin typeface="PT Serif" panose="020A0603040505020204" pitchFamily="18" charset="77"/>
              </a:rPr>
              <a:t> (assigned) conditions: randomly divide your sample </a:t>
            </a:r>
            <a:r>
              <a:rPr lang="en-US" i="1" dirty="0">
                <a:latin typeface="PT Serif" panose="020A0603040505020204" pitchFamily="18" charset="77"/>
              </a:rPr>
              <a:t>(of convenience) </a:t>
            </a:r>
            <a:r>
              <a:rPr lang="en-US" dirty="0">
                <a:latin typeface="PT Serif" panose="020A0603040505020204" pitchFamily="18" charset="77"/>
              </a:rPr>
              <a:t>for assignment to groups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Ensure no connection between subjects in the different groups (no matching!) </a:t>
            </a:r>
            <a:r>
              <a:rPr lang="en-US" dirty="0">
                <a:latin typeface="PT Serif" panose="020A0603040505020204" pitchFamily="18" charset="77"/>
                <a:sym typeface="Wingdings" panose="05000000000000000000" pitchFamily="2" charset="2"/>
              </a:rPr>
              <a:t> MUST!!!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5"/>
                </a:solidFill>
                <a:latin typeface="PT Serif" panose="020A0603040505020204" pitchFamily="18" charset="77"/>
              </a:rPr>
              <a:t>Normally distributed (DV) </a:t>
            </a:r>
            <a:endParaRPr lang="en-US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Robust requirement…if samples are large, this isn’t as important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If not normal (or small samples)</a:t>
            </a:r>
            <a:endParaRPr 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</a:t>
            </a:r>
            <a:r>
              <a:rPr lang="en-US" dirty="0">
                <a:latin typeface="PT Serif" panose="020A0603040505020204" pitchFamily="18" charset="77"/>
              </a:rPr>
              <a:t>: use the </a:t>
            </a:r>
            <a:r>
              <a:rPr lang="en-US" dirty="0" err="1">
                <a:latin typeface="PT Serif" panose="020A0603040505020204" pitchFamily="18" charset="77"/>
              </a:rPr>
              <a:t>Krukal</a:t>
            </a:r>
            <a:r>
              <a:rPr lang="en-US" dirty="0">
                <a:latin typeface="PT Serif" panose="020A0603040505020204" pitchFamily="18" charset="77"/>
              </a:rPr>
              <a:t>-Wallis H test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  <a:latin typeface="PT Serif" panose="020A0603040505020204" pitchFamily="18" charset="77"/>
              </a:rPr>
              <a:t>HOV: homogeneity of Variance (DV)</a:t>
            </a:r>
          </a:p>
          <a:p>
            <a:pPr marL="471487" lvl="1" indent="-342900" defTabSz="62865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Since an average variance is computed for denominator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variance should be similar for all groups: 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… =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71487" lvl="1" indent="-342900" defTabSz="628650"/>
            <a:r>
              <a:rPr lang="el-GR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(averaged) variance, must be representative of each group so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accurate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Testing: </a:t>
            </a:r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Levene’s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Test 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test for HOV are underpowered if samples are small, so you have to use judgement ;)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NOT HOV</a:t>
            </a: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alternatives: Welch, Brown-Forsythe,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4494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or multiple violations will GREATLY increase risk of inaccurate </a:t>
            </a:r>
            <a:r>
              <a:rPr lang="en-US" altLang="en-US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-values</a:t>
            </a:r>
          </a:p>
          <a:p>
            <a:pPr lvl="1"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of Type I or II error</a:t>
            </a:r>
          </a:p>
        </p:txBody>
      </p:sp>
    </p:spTree>
    <p:extLst>
      <p:ext uri="{BB962C8B-B14F-4D97-AF65-F5344CB8AC3E}">
        <p14:creationId xmlns:p14="http://schemas.microsoft.com/office/powerpoint/2010/main" val="11966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02" y="17767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</a:rPr>
              <a:t>numerator = </a:t>
            </a:r>
            <a:r>
              <a:rPr lang="en-US" altLang="en-US" sz="4800" i="1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800" i="1" baseline="-25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4" y="1851079"/>
            <a:ext cx="6170230" cy="4756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estimate of population variance (</a:t>
            </a:r>
            <a:r>
              <a:rPr lang="el-GR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5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Cannot compute population variance of all possible means as we only have a sample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 population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sample means and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by sample size: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11" y="1129818"/>
            <a:ext cx="3381375" cy="59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558" y="814139"/>
            <a:ext cx="371284" cy="3045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7962" y="1911674"/>
            <a:ext cx="548640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true,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Have drawn 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independent samples 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From the SAME population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(i.e. group differences = 0)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7962" y="4163341"/>
            <a:ext cx="5486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false,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i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reflects BOTH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population variance </a:t>
            </a:r>
          </a:p>
          <a:p>
            <a:pPr algn="ctr"/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differences</a:t>
            </a:r>
          </a:p>
          <a:p>
            <a:pPr algn="ctr"/>
            <a:endParaRPr lang="en-US" altLang="en-US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98425" y="129724"/>
            <a:ext cx="47675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 from CLT, relationship between 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population (</a:t>
            </a:r>
            <a:r>
              <a:rPr lang="el-GR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6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SDM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endParaRPr lang="en-US" sz="1600" dirty="0"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blipFill>
                <a:blip r:embed="rId4"/>
                <a:stretch>
                  <a:fillRect t="-680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𝐺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blipFill>
                <a:blip r:embed="rId5"/>
                <a:stretch>
                  <a:fillRect t="-588" b="-4118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2123213"/>
            <a:ext cx="58780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1.  Find grand mean: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2.  Find the SD of the means:</a:t>
            </a:r>
          </a:p>
          <a:p>
            <a:endParaRPr lang="en-US" i="1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3.  Multiply by n</a:t>
            </a:r>
          </a:p>
          <a:p>
            <a:endParaRPr lang="en-US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9.2+6.6+6.2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=7.33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9.2−7.33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6.6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6.2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5.3067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=2.65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5</m:t>
                      </m:r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∙2.65=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/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blipFill>
                <a:blip r:embed="rId5"/>
                <a:stretch>
                  <a:fillRect t="-1361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7B86941-3435-6546-B9C6-27F4E66776D8}"/>
              </a:ext>
            </a:extLst>
          </p:cNvPr>
          <p:cNvSpPr/>
          <p:nvPr/>
        </p:nvSpPr>
        <p:spPr>
          <a:xfrm>
            <a:off x="6944346" y="1870597"/>
            <a:ext cx="55701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</p:spTree>
    <p:extLst>
      <p:ext uri="{BB962C8B-B14F-4D97-AF65-F5344CB8AC3E}">
        <p14:creationId xmlns:p14="http://schemas.microsoft.com/office/powerpoint/2010/main" val="12803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02" y="1568075"/>
            <a:ext cx="5876926" cy="4670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Second estimate of population variance (</a:t>
            </a:r>
            <a:r>
              <a:rPr lang="el-GR" altLang="en-US" sz="2400" b="1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Pooling</a:t>
            </a:r>
            <a:r>
              <a:rPr lang="en-US" altLang="en-US" sz="24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yields best estimate</a:t>
            </a:r>
          </a:p>
          <a:p>
            <a:pPr lvl="1"/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… 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000" baseline="-25000" dirty="0">
              <a:solidFill>
                <a:srgbClr val="0000FF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Average subgroup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variance: </a:t>
            </a:r>
            <a:r>
              <a:rPr lang="el-GR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</a:p>
          <a:p>
            <a:endParaRPr lang="en-US" altLang="en-US" sz="24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9179" y="4135634"/>
            <a:ext cx="5486400" cy="20005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Regardless of whether 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true:</a:t>
            </a:r>
          </a:p>
          <a:p>
            <a:pPr algn="ctr"/>
            <a:endParaRPr lang="en-US" altLang="en-US" sz="2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affected by group 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4128" y="2708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denominator = </a:t>
            </a:r>
            <a:r>
              <a:rPr lang="en-US" altLang="en-US" sz="40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0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1229" y="2899803"/>
            <a:ext cx="3162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k = # subgroups</a:t>
            </a:r>
          </a:p>
          <a:p>
            <a:pPr algn="ctr"/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denotes the </a:t>
            </a:r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j-</a:t>
            </a:r>
            <a:r>
              <a:rPr lang="en-US" altLang="en-US" sz="2000" i="1" dirty="0" err="1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subgroup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2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en-US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blipFill>
                <a:blip r:embed="rId3"/>
                <a:stretch>
                  <a:fillRect t="-592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60204" y="1568075"/>
            <a:ext cx="432435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Goal should be to obtain equal </a:t>
            </a:r>
            <a:r>
              <a:rPr lang="en-US" altLang="en-US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BUT…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 group &gt; 50% larger other group: too much</a:t>
            </a:r>
          </a:p>
        </p:txBody>
      </p:sp>
    </p:spTree>
    <p:extLst>
      <p:ext uri="{BB962C8B-B14F-4D97-AF65-F5344CB8AC3E}">
        <p14:creationId xmlns:p14="http://schemas.microsoft.com/office/powerpoint/2010/main" val="12460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08B7EC-1790-D544-85B5-EC633DDE9FD2}"/>
              </a:ext>
            </a:extLst>
          </p:cNvPr>
          <p:cNvSpPr/>
          <p:nvPr/>
        </p:nvSpPr>
        <p:spPr>
          <a:xfrm>
            <a:off x="6146514" y="2746348"/>
            <a:ext cx="52072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56" y="340183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56" y="2141527"/>
            <a:ext cx="3776666" cy="1024328"/>
          </a:xfrm>
        </p:spPr>
        <p:txBody>
          <a:bodyPr>
            <a:normAutofit/>
          </a:bodyPr>
          <a:lstStyle/>
          <a:p>
            <a:r>
              <a:rPr lang="en-US" i="1" dirty="0">
                <a:latin typeface="PT Serif" panose="020A0603040505020204" pitchFamily="18" charset="77"/>
              </a:rPr>
              <a:t>1.  Average the </a:t>
            </a:r>
            <a:r>
              <a:rPr lang="en-US" b="1" i="1" u="sng" dirty="0">
                <a:latin typeface="PT Serif" panose="020A0603040505020204" pitchFamily="18" charset="77"/>
              </a:rPr>
              <a:t>VARIANCES’s</a:t>
            </a:r>
            <a:r>
              <a:rPr lang="en-US" i="1" dirty="0">
                <a:latin typeface="PT Serif" panose="020A0603040505020204" pitchFamily="18" charset="77"/>
              </a:rPr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5.5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84610" y="4385430"/>
            <a:ext cx="411216" cy="51525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46142" y="4388852"/>
            <a:ext cx="336995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02226" y="4381496"/>
            <a:ext cx="372533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3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Logic</a:t>
            </a:r>
            <a:r>
              <a:rPr lang="en-US" dirty="0">
                <a:latin typeface="PT Serif" panose="020A0603040505020204" pitchFamily="18" charset="77"/>
              </a:rPr>
              <a:t>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335" y="1808607"/>
            <a:ext cx="7058213" cy="5102740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ANOVA, 2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estimates of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 (error) variance are computed: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now called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 means corrected by sample sizes (</a:t>
            </a:r>
            <a:r>
              <a:rPr lang="en-US" altLang="en-US" sz="16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Average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  <a:endParaRPr lang="en-US" altLang="en-US" sz="16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 of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estimates of population variance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Hence the term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Analysis of Variance,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instead of something related to means comparisons (even though that is what we are interested in doing)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means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indicates means are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spread out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 likely differ from one another or come from different populations</a:t>
            </a: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indicates differences among means is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likely due to chance</a:t>
            </a:r>
          </a:p>
          <a:p>
            <a:pPr lvl="1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83" y="800100"/>
            <a:ext cx="3331161" cy="1008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793661" y="2219061"/>
            <a:ext cx="4262438" cy="387693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 is</a:t>
            </a:r>
            <a:endParaRPr lang="en-US" altLang="en-US" sz="11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Between-Group Measure of Variation Due to Estimate of Random Variation (Error)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(Group)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Within-Group Estimate of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 Variation (Error)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16586" y="4648158"/>
            <a:ext cx="3962400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5D16D-F5EB-D144-89BD-FD619358159D}"/>
              </a:ext>
            </a:extLst>
          </p:cNvPr>
          <p:cNvSpPr/>
          <p:nvPr/>
        </p:nvSpPr>
        <p:spPr>
          <a:xfrm>
            <a:off x="782039" y="3308223"/>
            <a:ext cx="6669085" cy="9267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71" y="6198561"/>
            <a:ext cx="9720071" cy="40930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http://web.utah.edu/stat/introstats/anovaflash.html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Logic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19" y="2251800"/>
            <a:ext cx="6679024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estimates of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(variances) are…</a:t>
            </a:r>
          </a:p>
          <a:p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Equal: Fail to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means come from </a:t>
            </a:r>
            <a:r>
              <a:rPr lang="en-US" altLang="en-US" sz="2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population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the same population variance </a:t>
            </a:r>
            <a:r>
              <a:rPr lang="el-GR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2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 1</a:t>
            </a:r>
          </a:p>
          <a:p>
            <a:pPr lvl="2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Unequal: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Unlikely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that all means come from same population</a:t>
            </a:r>
          </a:p>
          <a:p>
            <a:pPr lvl="2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surpasses random error/variation within groups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significantly &gt; 1, </a:t>
            </a:r>
            <a:r>
              <a:rPr lang="en-US" altLang="en-US" sz="20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b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endParaRPr lang="en-US" altLang="en-US" sz="2000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solidFill>
                <a:srgbClr val="C00000">
                  <a:alpha val="10588"/>
                </a:srgb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 all samples are the 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same sizes…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𝑟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𝑎𝑡𝑖𝑜</m:t>
                          </m:r>
                        </m:e>
                      </m:groupChr>
                      <m:r>
                        <a:rPr lang="en-US" alt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𝑭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blipFill>
                <a:blip r:embed="rId2"/>
                <a:stretch>
                  <a:fillRect t="-129710" b="-21666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589" b="50614"/>
          <a:stretch/>
        </p:blipFill>
        <p:spPr bwMode="auto">
          <a:xfrm>
            <a:off x="7169943" y="2603818"/>
            <a:ext cx="4376736" cy="17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52949" b="6492"/>
          <a:stretch/>
        </p:blipFill>
        <p:spPr bwMode="auto">
          <a:xfrm>
            <a:off x="7278800" y="4574494"/>
            <a:ext cx="4376736" cy="151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462186" y="3984171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91764" y="5684837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28" y="1760982"/>
            <a:ext cx="9834371" cy="454837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Vito randomly assigns 30 individuals to 1 of 3 study groups to evaluate whether one of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new approaches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therapy for adjustment disorders with mixed anxiety and depressed mood are more effective than the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approach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Participants are matched on current levels of anxiety and depressed mood at baseline. Scores from the BAI and BDI are collected after 2 months of therapy.</a:t>
            </a:r>
          </a:p>
          <a:p>
            <a:pPr marL="1828800" lvl="4" indent="0">
              <a:buNone/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Creft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wishes to assess differences in oral word fluency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among three groups of participants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Right hemisphere stroke, left hemisphere stroke, and healthy controls. Scores on the COWAT are collected from 20 participants per group and the means of each group are compared.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4231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CALCULATIONS: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1066" y="1510610"/>
            <a:ext cx="59066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PT Serif" panose="020A0603040505020204" pitchFamily="18" charset="77"/>
              </a:rPr>
              <a:t>SUMMARY STATS KNOWN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(shown on previous few slides)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  <a:p>
            <a:endParaRPr lang="en-US" sz="1050" dirty="0">
              <a:latin typeface="PT Serif" panose="020A0603040505020204" pitchFamily="18" charset="77"/>
            </a:endParaRPr>
          </a:p>
          <a:p>
            <a:r>
              <a:rPr lang="en-US" sz="2800" dirty="0">
                <a:latin typeface="PT Serif" panose="020A0603040505020204" pitchFamily="18" charset="77"/>
              </a:rPr>
              <a:t>SUM OF SQUARES (SS) APPROACH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(alternate formulas here)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64" y="3624074"/>
            <a:ext cx="3574815" cy="134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5363C-681D-434C-A844-D9CEFD5AD2FE}"/>
              </a:ext>
            </a:extLst>
          </p:cNvPr>
          <p:cNvSpPr txBox="1"/>
          <p:nvPr/>
        </p:nvSpPr>
        <p:spPr>
          <a:xfrm>
            <a:off x="760891" y="1870309"/>
            <a:ext cx="444589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2 Approaches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AA183-0AE8-6B43-AC03-8447F1C1056A}"/>
              </a:ext>
            </a:extLst>
          </p:cNvPr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5B6957-CE2F-534A-AC6F-9CFB41AF6C42}"/>
              </a:ext>
            </a:extLst>
          </p:cNvPr>
          <p:cNvSpPr txBox="1">
            <a:spLocks/>
          </p:cNvSpPr>
          <p:nvPr/>
        </p:nvSpPr>
        <p:spPr>
          <a:xfrm>
            <a:off x="471055" y="685543"/>
            <a:ext cx="3657600" cy="315476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i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ALL individuals  from the “GRAND MEAN”</a:t>
            </a:r>
            <a:endParaRPr lang="en-US" altLang="en-US" sz="12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FDDE44-30D1-7841-A412-EBDF3CD36FF3}"/>
              </a:ext>
            </a:extLst>
          </p:cNvPr>
          <p:cNvSpPr txBox="1">
            <a:spLocks/>
          </p:cNvSpPr>
          <p:nvPr/>
        </p:nvSpPr>
        <p:spPr>
          <a:xfrm>
            <a:off x="4239223" y="685542"/>
            <a:ext cx="3657600" cy="4480063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</a:p>
          <a:p>
            <a:pPr algn="ctr"/>
            <a:r>
              <a:rPr lang="en-US" altLang="en-US" sz="18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“GROUP MEANS”  from the “GRAND MEAN”</a:t>
            </a:r>
          </a:p>
          <a:p>
            <a:pPr algn="ctr"/>
            <a:endParaRPr lang="en-US" sz="2000" b="1" u="sng" dirty="0">
              <a:latin typeface="PT Serif" panose="020A0603040505020204" pitchFamily="18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6C71B5-A691-6140-BA8D-167215369713}"/>
              </a:ext>
            </a:extLst>
          </p:cNvPr>
          <p:cNvSpPr txBox="1">
            <a:spLocks/>
          </p:cNvSpPr>
          <p:nvPr/>
        </p:nvSpPr>
        <p:spPr>
          <a:xfrm>
            <a:off x="7981708" y="685542"/>
            <a:ext cx="3657600" cy="4480063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individuals from their “GROUP’s MEAN”</a:t>
            </a:r>
            <a:endParaRPr lang="en-US" altLang="en-US" sz="16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  <a:p>
            <a:pPr algn="ctr"/>
            <a:endParaRPr lang="en-US" altLang="en-US" sz="14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b="1" u="sng" dirty="0">
              <a:latin typeface="PT Serif" panose="020A0603040505020204" pitchFamily="18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12EEA-FCB7-5147-8CE2-7EEE28F6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" y="2368343"/>
            <a:ext cx="3234566" cy="824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EB6596-E0B2-0C48-BF19-B8BA1156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80" y="2406767"/>
            <a:ext cx="3254454" cy="8165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2DB385-DE72-6E40-9859-37E502A1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591" y="2474492"/>
            <a:ext cx="2743200" cy="738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/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/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𝑤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/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𝑇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08F79BD-D4AF-B64E-994C-09EE166ECF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19" y="3833058"/>
            <a:ext cx="3501638" cy="1024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934471-A360-C94B-9951-8DDD0EBA0B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583" y="3791971"/>
            <a:ext cx="3321213" cy="102380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13578-0B86-1A48-941A-4D3C02E64242}"/>
              </a:ext>
            </a:extLst>
          </p:cNvPr>
          <p:cNvCxnSpPr/>
          <p:nvPr/>
        </p:nvCxnSpPr>
        <p:spPr>
          <a:xfrm flipH="1">
            <a:off x="4600971" y="2992582"/>
            <a:ext cx="9525" cy="127319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11685-2031-334F-A919-8556E6B483B7}"/>
              </a:ext>
            </a:extLst>
          </p:cNvPr>
          <p:cNvCxnSpPr/>
          <p:nvPr/>
        </p:nvCxnSpPr>
        <p:spPr>
          <a:xfrm flipH="1">
            <a:off x="8603511" y="2964471"/>
            <a:ext cx="9525" cy="1273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7E63145-0C50-C249-BA59-2E3F490C3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36" y="4235019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2D16A7-0526-C240-8B98-5EE601C8E7DC}"/>
              </a:ext>
            </a:extLst>
          </p:cNvPr>
          <p:cNvSpPr/>
          <p:nvPr/>
        </p:nvSpPr>
        <p:spPr>
          <a:xfrm>
            <a:off x="457068" y="4115929"/>
            <a:ext cx="2549037" cy="8998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FF090-9F09-0E42-A671-871CE65CDFDB}"/>
              </a:ext>
            </a:extLst>
          </p:cNvPr>
          <p:cNvCxnSpPr/>
          <p:nvPr/>
        </p:nvCxnSpPr>
        <p:spPr>
          <a:xfrm flipH="1">
            <a:off x="3051425" y="4563152"/>
            <a:ext cx="11478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-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5745408" y="1485900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899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989382"/>
            <a:ext cx="5915025" cy="475564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400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-distribution table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(different table per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Across the top: find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Down the side: find </a:t>
            </a:r>
            <a:r>
              <a:rPr lang="en-US" altLang="en-US" sz="20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000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true,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variance of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false,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F-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statistic exceeds </a:t>
            </a:r>
            <a:r>
              <a:rPr lang="en-US" altLang="en-US" sz="2000" b="1" i="1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baseline="-25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some amount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one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significantly differs from another</a:t>
            </a: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31" y="409031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261963" y="289941"/>
            <a:ext cx="2549037" cy="899833"/>
          </a:xfrm>
          <a:prstGeom prst="rect">
            <a:avLst/>
          </a:prstGeom>
          <a:solidFill>
            <a:srgbClr val="C00000">
              <a:alpha val="862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786" y="1381127"/>
            <a:ext cx="5231628" cy="2281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blipFill>
                <a:blip r:embed="rId4"/>
                <a:stretch>
                  <a:fillRect l="-1075" r="-1434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blipFill>
                <a:blip r:embed="rId5"/>
                <a:stretch>
                  <a:fillRect l="-2128"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5" y="1397731"/>
            <a:ext cx="4080764" cy="4591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86" y="2584522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blipFill>
                <a:blip r:embed="rId2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blipFill>
                <a:blip r:embed="rId3"/>
                <a:stretch>
                  <a:fillRect l="-2024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6" y="1381128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u="sng" dirty="0"/>
          </a:p>
          <a:p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i="1" u="sng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blipFill>
                <a:blip r:embed="rId4"/>
                <a:stretch>
                  <a:fillRect l="-1619" t="-5714" r="-364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19128" y="4121931"/>
            <a:ext cx="4682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ONE noise/music levels has a different mean # of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fact it is the no noise/music condition that has the most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music is playing doesn’t seem to make as much of a difference.</a:t>
            </a:r>
          </a:p>
        </p:txBody>
      </p:sp>
      <p:pic>
        <p:nvPicPr>
          <p:cNvPr id="14" name="Picture 13" descr="F-tabl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296388" y="1439554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58735" y="2343927"/>
            <a:ext cx="514374" cy="392863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9017" y="3864601"/>
            <a:ext cx="6022416" cy="230817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/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blipFill>
                <a:blip r:embed="rId6"/>
                <a:stretch>
                  <a:fillRect l="-1434" r="-10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A94817-974C-5E46-B271-2F20EA629BF8}"/>
              </a:ext>
            </a:extLst>
          </p:cNvPr>
          <p:cNvGrpSpPr/>
          <p:nvPr/>
        </p:nvGrpSpPr>
        <p:grpSpPr>
          <a:xfrm>
            <a:off x="3106058" y="1317707"/>
            <a:ext cx="2254613" cy="830407"/>
            <a:chOff x="3106058" y="1317707"/>
            <a:chExt cx="2254613" cy="83040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25C7D-0A16-7347-8A2A-19CD72CBF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016203-F9F7-E246-8D8F-E200713EB2C5}"/>
                </a:ext>
              </a:extLst>
            </p:cNvPr>
            <p:cNvSpPr txBox="1"/>
            <p:nvPr/>
          </p:nvSpPr>
          <p:spPr>
            <a:xfrm>
              <a:off x="3120571" y="1317707"/>
              <a:ext cx="2240100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Same as with t-tests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650AA7-83D8-E441-80D4-8C41ABC1B7E4}"/>
              </a:ext>
            </a:extLst>
          </p:cNvPr>
          <p:cNvGrpSpPr/>
          <p:nvPr/>
        </p:nvGrpSpPr>
        <p:grpSpPr>
          <a:xfrm>
            <a:off x="3672114" y="4020019"/>
            <a:ext cx="2584795" cy="1527920"/>
            <a:chOff x="3038384" y="159119"/>
            <a:chExt cx="2584795" cy="152792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B9BF6D-AA05-EC47-91AA-F7C313EC09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8384" y="159119"/>
              <a:ext cx="568507" cy="115858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FA12D9-A06E-7F42-BC5A-786B21500C78}"/>
                </a:ext>
              </a:extLst>
            </p:cNvPr>
            <p:cNvSpPr txBox="1"/>
            <p:nvPr/>
          </p:nvSpPr>
          <p:spPr>
            <a:xfrm>
              <a:off x="3120571" y="1317707"/>
              <a:ext cx="250260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What does this tell us?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632240" y="5100496"/>
            <a:ext cx="6103097" cy="923330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9BB08-F2D8-A847-9832-873A0A9A5CA2}"/>
              </a:ext>
            </a:extLst>
          </p:cNvPr>
          <p:cNvGrpSpPr/>
          <p:nvPr/>
        </p:nvGrpSpPr>
        <p:grpSpPr>
          <a:xfrm>
            <a:off x="1672371" y="4479511"/>
            <a:ext cx="3997078" cy="830407"/>
            <a:chOff x="3106058" y="1317707"/>
            <a:chExt cx="3997078" cy="830407"/>
          </a:xfrm>
          <a:solidFill>
            <a:schemeClr val="accent2"/>
          </a:solidFill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91C583-8FB0-9C4E-A0B6-C05C2BFB7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CFA400-30E0-DC4D-A62D-AB79E383D5A4}"/>
                </a:ext>
              </a:extLst>
            </p:cNvPr>
            <p:cNvSpPr txBox="1"/>
            <p:nvPr/>
          </p:nvSpPr>
          <p:spPr>
            <a:xfrm>
              <a:off x="3120571" y="1317707"/>
              <a:ext cx="3982565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aov_4()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function performs ANOVA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E995A9-C06E-E34C-B1D8-E2BA81B44976}"/>
              </a:ext>
            </a:extLst>
          </p:cNvPr>
          <p:cNvGrpSpPr/>
          <p:nvPr/>
        </p:nvGrpSpPr>
        <p:grpSpPr>
          <a:xfrm>
            <a:off x="4155013" y="5729710"/>
            <a:ext cx="3365024" cy="545769"/>
            <a:chOff x="1686884" y="6236332"/>
            <a:chExt cx="3365024" cy="54576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B6EC90C-6006-ED47-8E10-D594CAFAEC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8427" y="6236332"/>
              <a:ext cx="562830" cy="176437"/>
            </a:xfrm>
            <a:prstGeom prst="straightConnector1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665CF-48DF-D242-B7F0-9DA1D093FC18}"/>
                </a:ext>
              </a:extLst>
            </p:cNvPr>
            <p:cNvSpPr txBox="1"/>
            <p:nvPr/>
          </p:nvSpPr>
          <p:spPr>
            <a:xfrm>
              <a:off x="1686884" y="6412769"/>
              <a:ext cx="3365024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(1|id)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tells it the ID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onaco" pitchFamily="2" charset="77"/>
              </a:rPr>
              <a:t>fit_anova$anova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9198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50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</a:t>
            </a:r>
            <a:r>
              <a:rPr lang="en-US" err="1">
                <a:latin typeface="Monaco" pitchFamily="2" charset="77"/>
              </a:rPr>
              <a:t>anova</a:t>
            </a:r>
            <a:r>
              <a:rPr lang="en-US">
                <a:latin typeface="Monaco" pitchFamily="2" charset="77"/>
              </a:rPr>
              <a:t>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F349E-9314-224D-92F7-193321F3E89D}"/>
              </a:ext>
            </a:extLst>
          </p:cNvPr>
          <p:cNvSpPr/>
          <p:nvPr/>
        </p:nvSpPr>
        <p:spPr>
          <a:xfrm>
            <a:off x="568917" y="2263698"/>
            <a:ext cx="2352703" cy="4436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24495-84FA-2749-8455-2C8368A9F898}"/>
              </a:ext>
            </a:extLst>
          </p:cNvPr>
          <p:cNvSpPr txBox="1"/>
          <p:nvPr/>
        </p:nvSpPr>
        <p:spPr>
          <a:xfrm>
            <a:off x="4232043" y="2329911"/>
            <a:ext cx="435088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Reaches into the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fit_anova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object and grabs this more informative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39BCE6-89C7-3949-A7CE-59A73631D919}"/>
              </a:ext>
            </a:extLst>
          </p:cNvPr>
          <p:cNvCxnSpPr>
            <a:endCxn id="6" idx="1"/>
          </p:cNvCxnSpPr>
          <p:nvPr/>
        </p:nvCxnSpPr>
        <p:spPr>
          <a:xfrm>
            <a:off x="2921620" y="2485523"/>
            <a:ext cx="1310423" cy="1675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0A2C7-7459-D849-8487-2AF2E6F1EF38}"/>
              </a:ext>
            </a:extLst>
          </p:cNvPr>
          <p:cNvCxnSpPr>
            <a:cxnSpLocks/>
          </p:cNvCxnSpPr>
          <p:nvPr/>
        </p:nvCxnSpPr>
        <p:spPr>
          <a:xfrm>
            <a:off x="6177776" y="2976242"/>
            <a:ext cx="122663" cy="15957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Fixed</a:t>
            </a:r>
            <a:r>
              <a:rPr lang="en-US" sz="2000" dirty="0">
                <a:latin typeface="PT Serif" panose="020A0603040505020204" pitchFamily="18" charset="77"/>
              </a:rPr>
              <a:t> effects design: 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Random</a:t>
            </a:r>
            <a:r>
              <a:rPr lang="en-US" sz="2000" dirty="0">
                <a:latin typeface="PT Serif" panose="020A0603040505020204" pitchFamily="18" charset="77"/>
              </a:rPr>
              <a:t> factors design: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Repeated</a:t>
            </a:r>
            <a:r>
              <a:rPr lang="en-US" sz="2000" dirty="0">
                <a:latin typeface="PT Serif" panose="020A0603040505020204" pitchFamily="18" charset="77"/>
              </a:rPr>
              <a:t> measures design: Participants are paired or a dependency exists (multiple observations)</a:t>
            </a:r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892134" y="2823884"/>
            <a:ext cx="4237427" cy="830997"/>
          </a:xfrm>
          <a:prstGeom prst="rect">
            <a:avLst/>
          </a:prstGeom>
          <a:solidFill>
            <a:schemeClr val="bg1">
              <a:lumMod val="95000"/>
              <a:alpha val="49412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ggplot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aes</a:t>
            </a:r>
            <a:r>
              <a:rPr lang="en-US" sz="1600" dirty="0">
                <a:latin typeface="Monaco" pitchFamily="2" charset="77"/>
              </a:rPr>
              <a:t>(group, means)) +</a:t>
            </a:r>
          </a:p>
          <a:p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stat_summary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()</a:t>
            </a:r>
            <a:endParaRPr lang="en-US" sz="1600" dirty="0"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21E0F-4F86-2C49-B81D-728990B20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86" y="347545"/>
            <a:ext cx="6081133" cy="6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2610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Measures 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56067"/>
            <a:ext cx="11010900" cy="4147185"/>
          </a:xfrm>
        </p:spPr>
        <p:txBody>
          <a:bodyPr>
            <a:normAutofit/>
          </a:bodyPr>
          <a:lstStyle/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Term preferred over “</a:t>
            </a:r>
            <a:r>
              <a:rPr lang="en-US" altLang="en-US" sz="28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size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” for ANOVA</a:t>
            </a:r>
          </a:p>
          <a:p>
            <a:pPr lvl="1"/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Amount or % of variation in DV explained/accounted for by knowledge of group membership (IV)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Correlation between grouping variable (IV) and outcome variable (DV)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measures: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Eta-squared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Omega-squared (ω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Cohen’s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Intra-class Correlation Coefficients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600" y="3879594"/>
            <a:ext cx="4597400" cy="2123658"/>
          </a:xfrm>
          <a:prstGeom prst="rect">
            <a:avLst/>
          </a:prstGeom>
          <a:solidFill>
            <a:srgbClr val="C00000">
              <a:alpha val="9412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l-GR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least biased, but unfamiliarity and ‘difficulty’ of computation have limited use</a:t>
            </a:r>
            <a:endParaRPr lang="en-US" altLang="en-US" sz="2200" i="1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2200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probably sufficient in many cases</a:t>
            </a:r>
          </a:p>
        </p:txBody>
      </p:sp>
    </p:spTree>
    <p:extLst>
      <p:ext uri="{BB962C8B-B14F-4D97-AF65-F5344CB8AC3E}">
        <p14:creationId xmlns:p14="http://schemas.microsoft.com/office/powerpoint/2010/main" val="42188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9885" y="443751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eta-squared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5" y="1447313"/>
            <a:ext cx="10595429" cy="5235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Measure of % reduction in error IN THIS DATA (SAMPLE) </a:t>
            </a:r>
          </a:p>
          <a:p>
            <a:pPr lvl="1"/>
            <a:r>
              <a:rPr lang="en-US" altLang="en-US" sz="2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Error in DV around grand mean</a:t>
            </a:r>
          </a:p>
          <a:p>
            <a:pPr lvl="1"/>
            <a:r>
              <a:rPr lang="en-US" altLang="en-US" sz="2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 around group means</a:t>
            </a:r>
            <a:endParaRPr lang="en-US" altLang="en-US" sz="2200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knowing group membership we reduce error by </a:t>
            </a:r>
            <a:r>
              <a:rPr lang="en-US" altLang="en-US" sz="2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–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22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% reduction in error expressed as: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be biased with sample data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Adjusted </a:t>
            </a:r>
            <a:r>
              <a:rPr lang="en-US" altLang="en-US" sz="2400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 – (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sz="1800" dirty="0">
              <a:solidFill>
                <a:schemeClr val="accent5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80" y="3059586"/>
            <a:ext cx="2926620" cy="92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237917" y="4549548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71" y="4386279"/>
            <a:ext cx="976085" cy="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43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9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44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BF40E55-2FCD-B444-AF37-EC236205A448}"/>
              </a:ext>
            </a:extLst>
          </p:cNvPr>
          <p:cNvSpPr txBox="1"/>
          <p:nvPr/>
        </p:nvSpPr>
        <p:spPr>
          <a:xfrm>
            <a:off x="394760" y="5412048"/>
            <a:ext cx="11402480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Conclusion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type of noise/music in the room accounts for 54% of the variation 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the number of words each person was able to memorize</a:t>
            </a:r>
          </a:p>
        </p:txBody>
      </p:sp>
    </p:spTree>
    <p:extLst>
      <p:ext uri="{BB962C8B-B14F-4D97-AF65-F5344CB8AC3E}">
        <p14:creationId xmlns:p14="http://schemas.microsoft.com/office/powerpoint/2010/main" val="15384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6" y="642947"/>
            <a:ext cx="10164573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OMEGA-squared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047875"/>
            <a:ext cx="10706099" cy="4261485"/>
          </a:xfrm>
        </p:spPr>
        <p:txBody>
          <a:bodyPr/>
          <a:lstStyle/>
          <a:p>
            <a:r>
              <a:rPr lang="el-GR" altLang="en-US" sz="2400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Courier New" panose="02070309020205020404" pitchFamily="49" charset="0"/>
              </a:rPr>
              <a:t>ω</a:t>
            </a:r>
            <a:r>
              <a:rPr lang="en-US" altLang="en-US" sz="2400" b="1" baseline="30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Measure of % reduction in error  IN THIS POPULATION (ESTIMATE TRUTH) 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 for 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“fixed-effects”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conservative than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(and less biased)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 (can be negative 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&lt; 1)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interpretation as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Equation for fixed effects ANOVA only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4975025"/>
            <a:ext cx="6637915" cy="1037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CDA4-8700-454A-9180-1ACCDEAF691D}"/>
              </a:ext>
            </a:extLst>
          </p:cNvPr>
          <p:cNvSpPr/>
          <p:nvPr/>
        </p:nvSpPr>
        <p:spPr>
          <a:xfrm>
            <a:off x="8701919" y="4443303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</p:spTree>
    <p:extLst>
      <p:ext uri="{BB962C8B-B14F-4D97-AF65-F5344CB8AC3E}">
        <p14:creationId xmlns:p14="http://schemas.microsoft.com/office/powerpoint/2010/main" val="6813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Cohen’s </a:t>
            </a:r>
            <a:r>
              <a:rPr lang="en-US" i="1" dirty="0">
                <a:solidFill>
                  <a:schemeClr val="accent4"/>
                </a:solidFill>
                <a:latin typeface="PT Serif" panose="020A0603040505020204" pitchFamily="18" charset="77"/>
              </a:rPr>
              <a:t>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720165"/>
            <a:ext cx="9734549" cy="4589195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Traditional effect size index</a:t>
            </a: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a measure of association</a:t>
            </a:r>
          </a:p>
          <a:p>
            <a:pPr lvl="1"/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Generalization of Cohen’s </a:t>
            </a:r>
            <a:r>
              <a:rPr lang="en-US" altLang="en-US" sz="2000" i="1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 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ANOVA summary information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Converting from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f 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ω</a:t>
            </a:r>
            <a:r>
              <a:rPr lang="en-US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17" y="3200427"/>
            <a:ext cx="4514035" cy="1408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35" y="5200040"/>
            <a:ext cx="1600200" cy="948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10967848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Intra-class correlation coefficient (ICC)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81175"/>
            <a:ext cx="9715499" cy="452818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 of association for </a:t>
            </a:r>
            <a:r>
              <a:rPr lang="en-US" altLang="en-US" sz="24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random-effects</a:t>
            </a: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ANOVA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6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ICC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available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selected depends on data structure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Commonly used measure of agreement for continuous data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Basic form: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Measures extent to which observations within a treatment are similar to one another relative to observations in different treatments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27" y="4159338"/>
            <a:ext cx="4227086" cy="1065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7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APA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832029"/>
            <a:ext cx="5333129" cy="4775835"/>
          </a:xfrm>
        </p:spPr>
        <p:txBody>
          <a:bodyPr>
            <a:normAutofit lnSpcReduction="10000"/>
          </a:bodyPr>
          <a:lstStyle/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Methods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statistical and sample size analyses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factor and its levels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 of data screening</a:t>
            </a:r>
          </a:p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  <a:endParaRPr lang="en-US" altLang="en-US" sz="24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Reporting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-test: </a:t>
            </a:r>
          </a:p>
          <a:p>
            <a:pPr lvl="2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/ &lt;, measure of association and effect/effect size, power (optional)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Don’t need to include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MSE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(or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as Cohen suggests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Discuss any follow-up tests, if any (next lecture)</a:t>
            </a:r>
          </a:p>
          <a:p>
            <a:endParaRPr lang="en-US" sz="2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486" y="1832029"/>
            <a:ext cx="5898678" cy="4204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900" b="1" u="sng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Method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“A one-way ANOVA was used to test the hypothesis that the means of the three groups (Control, Moderate Noise, and Extreme Noise) were different following the experiment. A sample size analysis conducted prior to beginning the study indicated that five participants per group would be sufficient to reject the null hypothesis with at least 80% power if the effect size were moderate (Cohen’s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.95).”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“Results indicated a significant difference among the group means,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(2, 12) = 6.98, 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 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&lt; .01, </a:t>
            </a:r>
            <a:r>
              <a:rPr lang="el-GR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en-US" sz="2000" baseline="30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.44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vs. 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4025"/>
            <a:ext cx="9720071" cy="45853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Why not run series of independent-samples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Could, and will usually get same results, but this approach becomes more difficult under 2 conditions: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k-1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/ 2 different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Factorial designs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Danger of increased risk of Type I error when conducting multiple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 on same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next lecture we explain ways to potentially limit this risk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Fixed</a:t>
            </a:r>
            <a:r>
              <a:rPr lang="en-US" sz="2000" i="1" dirty="0">
                <a:latin typeface="PT Serif" panose="020A0603040505020204" pitchFamily="18" charset="77"/>
              </a:rPr>
              <a:t> effects design: </a:t>
            </a:r>
            <a:r>
              <a:rPr lang="en-US" sz="2000" dirty="0">
                <a:latin typeface="PT Serif" panose="020A0603040505020204" pitchFamily="18" charset="77"/>
              </a:rPr>
              <a:t>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Random</a:t>
            </a:r>
            <a:r>
              <a:rPr lang="en-US" sz="2000" i="1" dirty="0">
                <a:latin typeface="PT Serif" panose="020A0603040505020204" pitchFamily="18" charset="77"/>
              </a:rPr>
              <a:t> factors design</a:t>
            </a:r>
            <a:r>
              <a:rPr lang="en-US" sz="2000" dirty="0">
                <a:latin typeface="PT Serif" panose="020A0603040505020204" pitchFamily="18" charset="77"/>
              </a:rPr>
              <a:t>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Repeated</a:t>
            </a:r>
            <a:r>
              <a:rPr lang="en-US" sz="2000" i="1" dirty="0">
                <a:latin typeface="PT Serif" panose="020A0603040505020204" pitchFamily="18" charset="77"/>
              </a:rPr>
              <a:t> measures design</a:t>
            </a:r>
            <a:r>
              <a:rPr lang="en-US" sz="2000" dirty="0">
                <a:latin typeface="PT Serif" panose="020A0603040505020204" pitchFamily="18" charset="77"/>
              </a:rPr>
              <a:t>: Participants are paired or a dependency exists (multiple observations)</a:t>
            </a:r>
            <a:endParaRPr lang="en-US" sz="1600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B4C77-87E0-6649-826E-D14622DD38E0}"/>
              </a:ext>
            </a:extLst>
          </p:cNvPr>
          <p:cNvSpPr/>
          <p:nvPr/>
        </p:nvSpPr>
        <p:spPr>
          <a:xfrm>
            <a:off x="881253" y="2685321"/>
            <a:ext cx="10638199" cy="3354765"/>
          </a:xfrm>
          <a:prstGeom prst="rect">
            <a:avLst/>
          </a:prstGeom>
          <a:solidFill>
            <a:srgbClr val="E2F0D9">
              <a:alpha val="94510"/>
            </a:srgb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If the levels of the grouping variable are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highly ordinal or continuous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in nature,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regression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or a rank type test will be more powerful than ANOVA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ANOVA is appropriate in cases where the groups are more nominal in nature.</a:t>
            </a:r>
          </a:p>
          <a:p>
            <a:pPr>
              <a:spcBef>
                <a:spcPct val="20000"/>
              </a:spcBef>
            </a:pPr>
            <a:r>
              <a:rPr lang="en-US" altLang="en-US" sz="32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Some variables can be construed as both!!! (e.g. Grade level)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probably want to analyze both ways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77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Power: use </a:t>
            </a:r>
            <a:r>
              <a:rPr lang="en-US" dirty="0">
                <a:solidFill>
                  <a:schemeClr val="tx2"/>
                </a:solidFill>
                <a:latin typeface="PT Serif" panose="020A0603040505020204" pitchFamily="18" charset="77"/>
              </a:rPr>
              <a:t>G*Power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4" y="111252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</a:t>
            </a:r>
            <a:r>
              <a:rPr lang="en-US" dirty="0">
                <a:latin typeface="PT Serif" panose="020A0603040505020204" pitchFamily="18" charset="77"/>
              </a:rPr>
              <a:t>alysis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o</a:t>
            </a:r>
            <a:r>
              <a:rPr lang="en-US" dirty="0">
                <a:latin typeface="PT Serif" panose="020A0603040505020204" pitchFamily="18" charset="77"/>
              </a:rPr>
              <a:t>f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Va</a:t>
            </a:r>
            <a:r>
              <a:rPr lang="en-US" dirty="0">
                <a:latin typeface="PT Serif" panose="020A0603040505020204" pitchFamily="18" charset="77"/>
              </a:rPr>
              <a:t>riance (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05" y="1421295"/>
            <a:ext cx="5795696" cy="514847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ANOVA designs can be used for…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Experimental research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Quasi-experimental studies</a:t>
            </a:r>
          </a:p>
          <a:p>
            <a:pPr lvl="1"/>
            <a:r>
              <a:rPr lang="en-US" altLang="en-US" dirty="0">
                <a:solidFill>
                  <a:srgbClr val="9411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Field/observational research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Other names for 1-way ANOVA…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Single factor ANOVA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Univariate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Simple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Independent-ANOVA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Between-subjects ANOVA</a:t>
            </a:r>
          </a:p>
          <a:p>
            <a:pPr lvl="2">
              <a:lnSpc>
                <a:spcPct val="80000"/>
              </a:lnSpc>
            </a:pPr>
            <a:endParaRPr lang="en-US" altLang="en-US" sz="1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300" b="1" dirty="0">
              <a:solidFill>
                <a:srgbClr val="9411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test for group (MEAN) differences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416425"/>
            <a:ext cx="5486400" cy="216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200" b="1" u="sng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Dependent Variable (DV)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“outcome”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Continuous (interval/ratio)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normally distributed</a:t>
            </a:r>
          </a:p>
          <a:p>
            <a:pPr algn="ctr">
              <a:lnSpc>
                <a:spcPct val="80000"/>
              </a:lnSpc>
            </a:pPr>
            <a:endParaRPr lang="en-US" altLang="en-US" sz="105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750343"/>
            <a:ext cx="54864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050" b="1" u="sng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Independent Variable (IV)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“predictor”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Categorical (nominal)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samples or groups</a:t>
            </a:r>
          </a:p>
          <a:p>
            <a:pPr algn="ctr">
              <a:lnSpc>
                <a:spcPct val="80000"/>
              </a:lnSpc>
            </a:pP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levels</a:t>
            </a:r>
          </a:p>
          <a:p>
            <a:pPr algn="ctr">
              <a:lnSpc>
                <a:spcPct val="80000"/>
              </a:lnSpc>
            </a:pPr>
            <a:endParaRPr lang="en-US" altLang="en-US" sz="10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8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9348" y="6352143"/>
            <a:ext cx="5096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https://demonstrations.wolfram.com/VisualANOVA/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88" y="2994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488" y="1799082"/>
            <a:ext cx="10739683" cy="45410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Study to determine if noise inhibits learning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15)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Students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randomized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1 of 3 groups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(k = 3 &amp; 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5)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IV = grouping factor with 3 levels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A: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(no music, quiet room)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B: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(classical music)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C: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(rock music)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Participants are given 1 minutes to memorize list of 15 nonsense words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DV = # of correct nonsense words recalled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396" y="433413"/>
            <a:ext cx="1452563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461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462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Steps of a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Hypothesis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3149"/>
            <a:ext cx="10548466" cy="49211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State the </a:t>
            </a:r>
            <a:r>
              <a:rPr lang="en-US" b="1" dirty="0">
                <a:latin typeface="PT Serif" panose="020A0603040505020204" pitchFamily="18" charset="77"/>
              </a:rPr>
              <a:t>Hypotheses</a:t>
            </a:r>
            <a:r>
              <a:rPr lang="en-US" dirty="0">
                <a:latin typeface="PT Serif" panose="020A0603040505020204" pitchFamily="18" charset="77"/>
              </a:rPr>
              <a:t> (Null &amp; Alternative)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the </a:t>
            </a:r>
            <a:r>
              <a:rPr lang="en-US" b="1" dirty="0">
                <a:latin typeface="PT Serif" panose="020A0603040505020204" pitchFamily="18" charset="77"/>
              </a:rPr>
              <a:t>Statistical Test </a:t>
            </a:r>
            <a:r>
              <a:rPr lang="en-US" dirty="0">
                <a:latin typeface="PT Serif" panose="020A0603040505020204" pitchFamily="18" charset="77"/>
              </a:rPr>
              <a:t>&amp; Significance Level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Examples include: z, t, F,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χ</a:t>
            </a:r>
            <a:r>
              <a:rPr lang="en-US" i="1" baseline="30000" dirty="0">
                <a:latin typeface="PT Serif" panose="020A0603040505020204" pitchFamily="18" charset="77"/>
                <a:cs typeface="Times New Roman" panose="02020603050405020304" pitchFamily="18" charset="0"/>
              </a:rPr>
              <a:t>2</a:t>
            </a:r>
            <a:endParaRPr lang="en-US" i="1" baseline="30000" dirty="0">
              <a:latin typeface="PT Serif" panose="020A0603040505020204" pitchFamily="18" charset="77"/>
            </a:endParaRP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PT Serif" panose="020A0603040505020204" pitchFamily="18" charset="77"/>
              </a:rPr>
              <a:t>level </a:t>
            </a:r>
            <a:r>
              <a:rPr lang="en-US" sz="1600" i="1" dirty="0">
                <a:latin typeface="PT Serif" panose="020A0603040505020204" pitchFamily="18" charset="77"/>
              </a:rPr>
              <a:t>(commonly use .05)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One vs. Two tails </a:t>
            </a:r>
            <a:r>
              <a:rPr lang="en-US" sz="1600" i="1" dirty="0">
                <a:latin typeface="PT Serif" panose="020A0603040505020204" pitchFamily="18" charset="77"/>
              </a:rPr>
              <a:t>(usually prefer 2)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random </a:t>
            </a:r>
            <a:r>
              <a:rPr lang="en-US" b="1" dirty="0">
                <a:latin typeface="PT Serif" panose="020A0603040505020204" pitchFamily="18" charset="77"/>
              </a:rPr>
              <a:t>samples</a:t>
            </a:r>
            <a:r>
              <a:rPr lang="en-US" dirty="0">
                <a:latin typeface="PT Serif" panose="020A0603040505020204" pitchFamily="18" charset="77"/>
              </a:rPr>
              <a:t> and </a:t>
            </a:r>
            <a:r>
              <a:rPr lang="en-US" b="1" dirty="0">
                <a:latin typeface="PT Serif" panose="020A0603040505020204" pitchFamily="18" charset="77"/>
              </a:rPr>
              <a:t>collect</a:t>
            </a:r>
            <a:r>
              <a:rPr lang="en-US" dirty="0">
                <a:latin typeface="PT Serif" panose="020A0603040505020204" pitchFamily="18" charset="77"/>
              </a:rPr>
              <a:t>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Find the region of </a:t>
            </a:r>
            <a:r>
              <a:rPr lang="en-US" b="1" dirty="0">
                <a:latin typeface="PT Serif" panose="020A0603040505020204" pitchFamily="18" charset="77"/>
              </a:rPr>
              <a:t>Rejection</a:t>
            </a:r>
          </a:p>
          <a:p>
            <a:pPr marL="685800" lvl="1" indent="-1746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Based on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&amp; # of tails</a:t>
            </a:r>
            <a:endParaRPr lang="en-US" sz="1200" i="1" dirty="0">
              <a:latin typeface="PT Serif" panose="020A0603040505020204" pitchFamily="18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Calculate the </a:t>
            </a:r>
            <a:r>
              <a:rPr lang="en-US" b="1" dirty="0">
                <a:latin typeface="PT Serif" panose="020A0603040505020204" pitchFamily="18" charset="77"/>
              </a:rPr>
              <a:t>Test Statistic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Select the appropriate formula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May need to find degrees of freedom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Make the Statistical </a:t>
            </a:r>
            <a:r>
              <a:rPr lang="en-US" b="1" dirty="0">
                <a:latin typeface="PT Serif" panose="020A0603040505020204" pitchFamily="18" charset="77"/>
              </a:rPr>
              <a:t>Decision</a:t>
            </a:r>
            <a:endParaRPr lang="en-US" sz="2200" b="1" dirty="0">
              <a:solidFill>
                <a:srgbClr val="FF000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>
                <a:latin typeface="PT Serif" panose="020A0603040505020204" pitchFamily="18" charset="77"/>
              </a:rPr>
              <a:t>9</a:t>
            </a:fld>
            <a:endParaRPr lang="en-US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663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8263</TotalTime>
  <Words>5096</Words>
  <Application>Microsoft Office PowerPoint</Application>
  <PresentationFormat>Widescreen</PresentationFormat>
  <Paragraphs>794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Monaco</vt:lpstr>
      <vt:lpstr>PT Serif</vt:lpstr>
      <vt:lpstr>Times New Roman</vt:lpstr>
      <vt:lpstr>Tw Cen MT</vt:lpstr>
      <vt:lpstr>Wingdings</vt:lpstr>
      <vt:lpstr>Office Theme</vt:lpstr>
      <vt:lpstr>One-Way ANOVA Cohen Chapter 12</vt:lpstr>
      <vt:lpstr>“It is easy to lie with statistics.  It is hard to tell the truth without statistics.”  -Andrejs Dunkels </vt:lpstr>
      <vt:lpstr>Motivating examples</vt:lpstr>
      <vt:lpstr>Research Design Vocab</vt:lpstr>
      <vt:lpstr>Research Design Vocab</vt:lpstr>
      <vt:lpstr>Analysis of Variance (ANOVA)</vt:lpstr>
      <vt:lpstr>Interactive  Applet</vt:lpstr>
      <vt:lpstr>Example: noise &amp; words memorized</vt:lpstr>
      <vt:lpstr>Steps of a Hypothesis test </vt:lpstr>
      <vt:lpstr>Hypotheses of ANOVA</vt:lpstr>
      <vt:lpstr>Example: noise &amp; words memorized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F-distribution</vt:lpstr>
      <vt:lpstr>PowerPoint Presentation</vt:lpstr>
      <vt:lpstr>Link:  Independent sample “t-test” &amp; ANOVA</vt:lpstr>
      <vt:lpstr>Link:  Independent sample “t-test” &amp; ANOVA</vt:lpstr>
      <vt:lpstr>Prior example</vt:lpstr>
      <vt:lpstr>Assumptions</vt:lpstr>
      <vt:lpstr>F-statistic: numerator = MSB</vt:lpstr>
      <vt:lpstr>Example: noise &amp; words memorized</vt:lpstr>
      <vt:lpstr>PowerPoint Presentation</vt:lpstr>
      <vt:lpstr>Example: noise &amp; words memorized</vt:lpstr>
      <vt:lpstr>Logic of “anova”</vt:lpstr>
      <vt:lpstr>Interactive  Applet</vt:lpstr>
      <vt:lpstr>Logic of “anova”</vt:lpstr>
      <vt:lpstr>CALCULATIONS: </vt:lpstr>
      <vt:lpstr>PowerPoint Presentation</vt:lpstr>
      <vt:lpstr>F-statistic</vt:lpstr>
      <vt:lpstr>Example: noise &amp; words memorized</vt:lpstr>
      <vt:lpstr>Example: noise &amp; words memorized</vt:lpstr>
      <vt:lpstr>R Code: ANOVA</vt:lpstr>
      <vt:lpstr>R Code: ANOVA</vt:lpstr>
      <vt:lpstr>R Code: ANOVA</vt:lpstr>
      <vt:lpstr>R Code: ANOVA</vt:lpstr>
      <vt:lpstr>R Code: ANOVA</vt:lpstr>
      <vt:lpstr>R Code: ANOVA</vt:lpstr>
      <vt:lpstr>Measures of Association</vt:lpstr>
      <vt:lpstr>Measures of Association: eta-squared</vt:lpstr>
      <vt:lpstr>Example: noise &amp; words memorized</vt:lpstr>
      <vt:lpstr>Example: noise &amp; words memorized</vt:lpstr>
      <vt:lpstr>Measures of Association: OMEGA-squared</vt:lpstr>
      <vt:lpstr>Measures of association: Cohen’s f </vt:lpstr>
      <vt:lpstr>Measures of Association: Intra-class correlation coefficient (ICC) </vt:lpstr>
      <vt:lpstr>APA Results</vt:lpstr>
      <vt:lpstr>ANOVA vs. multiple t-tests</vt:lpstr>
      <vt:lpstr>Power: use G*Power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206</cp:revision>
  <dcterms:created xsi:type="dcterms:W3CDTF">2015-07-08T09:52:47Z</dcterms:created>
  <dcterms:modified xsi:type="dcterms:W3CDTF">2020-06-01T19:26:49Z</dcterms:modified>
</cp:coreProperties>
</file>