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8/29/2023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8/29/2023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8/29/2023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14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7700" y="1279525"/>
            <a:ext cx="6426200" cy="2387600"/>
          </a:xfrm>
        </p:spPr>
        <p:txBody>
          <a:bodyPr/>
          <a:lstStyle/>
          <a:p>
            <a:pPr algn="l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Cohen </a:t>
            </a:r>
            <a:r>
              <a:rPr lang="en-US">
                <a:latin typeface="Consolas" charset="0"/>
                <a:ea typeface="Consolas" charset="0"/>
                <a:cs typeface="Consolas" charset="0"/>
              </a:rPr>
              <a:t>Textbook Intro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57700" y="4173538"/>
            <a:ext cx="6210300" cy="601662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For EDUC/PSY 6600</a:t>
            </a:r>
          </a:p>
        </p:txBody>
      </p:sp>
      <p:pic>
        <p:nvPicPr>
          <p:cNvPr id="1026" name="Picture 2" descr="https://images-na.ssl-images-amazon.com/images/I/51AtM3PcPuL._SX336_BO1,204,203,200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950912"/>
            <a:ext cx="3219450" cy="475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3770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“A-B-C” format of chapters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628" y="1793808"/>
            <a:ext cx="3615941" cy="4555205"/>
          </a:xfrm>
        </p:spPr>
        <p:txBody>
          <a:bodyPr numCol="1">
            <a:normAutofit/>
          </a:bodyPr>
          <a:lstStyle/>
          <a:p>
            <a:pPr marL="128016" lvl="1" indent="0" algn="ctr">
              <a:buNone/>
            </a:pPr>
            <a:r>
              <a:rPr lang="en-US" sz="2400" b="1" u="sng" dirty="0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Section A</a:t>
            </a:r>
          </a:p>
          <a:p>
            <a:pPr marL="471170" lvl="1" indent="-342900"/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Simplest case of the procedure</a:t>
            </a:r>
          </a:p>
          <a:p>
            <a:pPr marL="471170" lvl="1" indent="-342900"/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Explain definitional formulas (for insight)</a:t>
            </a:r>
          </a:p>
          <a:p>
            <a:pPr marL="471170" lvl="1" indent="-342900"/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Emphasis is underlying similarity of formulas that may look very different</a:t>
            </a:r>
          </a:p>
          <a:p>
            <a:pPr marL="471170" lvl="1" indent="-342900">
              <a:lnSpc>
                <a:spcPct val="150000"/>
              </a:lnSpc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Detailed summary</a:t>
            </a:r>
          </a:p>
          <a:p>
            <a:pPr marL="471170" lvl="1" indent="-342900"/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Exercises</a:t>
            </a:r>
          </a:p>
        </p:txBody>
      </p:sp>
      <p:sp>
        <p:nvSpPr>
          <p:cNvPr id="4" name="Rectangle 3"/>
          <p:cNvSpPr/>
          <p:nvPr/>
        </p:nvSpPr>
        <p:spPr>
          <a:xfrm>
            <a:off x="4470399" y="1768408"/>
            <a:ext cx="39243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8270" lvl="1" algn="ctr"/>
            <a:r>
              <a:rPr lang="en-US" sz="2400" b="1" u="sng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Section B</a:t>
            </a:r>
          </a:p>
          <a:p>
            <a:pPr marL="471170" lvl="1" indent="-342900">
              <a:buFont typeface="Arial" charset="0"/>
              <a:buChar char="•"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Basic statistical procedure</a:t>
            </a:r>
          </a:p>
          <a:p>
            <a:pPr marL="471170" lvl="1" indent="-342900">
              <a:buFont typeface="Arial" charset="0"/>
              <a:buChar char="•"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More general cases with real data</a:t>
            </a:r>
          </a:p>
          <a:p>
            <a:pPr marL="471170" lvl="1" indent="-342900">
              <a:buFont typeface="Arial" charset="0"/>
              <a:buChar char="•"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Computational formulas</a:t>
            </a:r>
          </a:p>
          <a:p>
            <a:pPr marL="471170" lvl="1" indent="-342900">
              <a:buFont typeface="Arial" charset="0"/>
              <a:buChar char="•"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Significance tests</a:t>
            </a:r>
          </a:p>
          <a:p>
            <a:pPr marL="471170" lvl="1" indent="-342900">
              <a:buFont typeface="Arial" charset="0"/>
              <a:buChar char="•"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Comments on research design</a:t>
            </a:r>
          </a:p>
          <a:p>
            <a:pPr marL="471170" lvl="1" indent="-342900">
              <a:buFont typeface="Arial" charset="0"/>
              <a:buChar char="•"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Supplementary procedures</a:t>
            </a:r>
          </a:p>
          <a:p>
            <a:pPr marL="471170" lvl="1" indent="-342900">
              <a:buFont typeface="Arial" charset="0"/>
              <a:buChar char="•"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How to report in APA style</a:t>
            </a:r>
          </a:p>
          <a:p>
            <a:pPr marL="471170" lvl="1" indent="-342900">
              <a:buFont typeface="Arial" charset="0"/>
              <a:buChar char="•"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Detailed summary</a:t>
            </a:r>
          </a:p>
          <a:p>
            <a:pPr marL="471170" lvl="1" indent="-342900">
              <a:buFont typeface="Arial" charset="0"/>
              <a:buChar char="•"/>
            </a:pP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Exercises</a:t>
            </a:r>
          </a:p>
          <a:p>
            <a:pPr marL="128270" lvl="1"/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669529" y="1768408"/>
            <a:ext cx="3027172" cy="4555205"/>
          </a:xfrm>
          <a:prstGeom prst="rect">
            <a:avLst/>
          </a:prstGeom>
        </p:spPr>
        <p:txBody>
          <a:bodyPr vert="horz" lIns="45720" tIns="45720" rIns="45720" bIns="45720" numCol="1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8016" lvl="1" indent="0" algn="ctr">
              <a:buNone/>
            </a:pPr>
            <a:r>
              <a:rPr lang="en-US" sz="2400" b="1" u="sng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Section C</a:t>
            </a:r>
          </a:p>
          <a:p>
            <a:pPr marL="471170" lvl="1" indent="-342900">
              <a:buClr>
                <a:schemeClr val="tx1"/>
              </a:buClr>
              <a:buFont typeface="Arial" charset="0"/>
              <a:buChar char="•"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How to use SPSS to perform the procedures</a:t>
            </a:r>
          </a:p>
          <a:p>
            <a:pPr marL="471170" lvl="1" indent="-342900">
              <a:buClr>
                <a:schemeClr val="tx1"/>
              </a:buClr>
              <a:buFont typeface="Arial" charset="0"/>
              <a:buChar char="•"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Little known syntax ‘tricks’</a:t>
            </a:r>
          </a:p>
          <a:p>
            <a:pPr marL="471170" lvl="1" indent="-342900">
              <a:buClr>
                <a:schemeClr val="tx1"/>
              </a:buClr>
              <a:buFont typeface="Arial" charset="0"/>
              <a:buChar char="•"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SPSS data management tools</a:t>
            </a:r>
          </a:p>
          <a:p>
            <a:pPr marL="471170" lvl="1" indent="-342900">
              <a:buClr>
                <a:schemeClr val="tx1"/>
              </a:buClr>
              <a:buFont typeface="Arial" charset="0"/>
              <a:buChar char="•"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How to read SPSS output</a:t>
            </a:r>
          </a:p>
          <a:p>
            <a:pPr marL="471170" lvl="1" indent="-342900">
              <a:buClr>
                <a:schemeClr val="tx1"/>
              </a:buClr>
              <a:buFont typeface="Arial" charset="0"/>
              <a:buChar char="•"/>
            </a:pP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All exercises based on the </a:t>
            </a:r>
            <a:r>
              <a:rPr lang="en-US" sz="2000" b="1" dirty="0" err="1">
                <a:latin typeface="Consolas" charset="0"/>
                <a:ea typeface="Consolas" charset="0"/>
                <a:cs typeface="Consolas" charset="0"/>
              </a:rPr>
              <a:t>Ihno</a:t>
            </a: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 Dataset</a:t>
            </a:r>
          </a:p>
        </p:txBody>
      </p:sp>
    </p:spTree>
    <p:extLst>
      <p:ext uri="{BB962C8B-B14F-4D97-AF65-F5344CB8AC3E}">
        <p14:creationId xmlns:p14="http://schemas.microsoft.com/office/powerpoint/2010/main" val="286327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221772"/>
              </p:ext>
            </p:extLst>
          </p:nvPr>
        </p:nvGraphicFramePr>
        <p:xfrm>
          <a:off x="419100" y="304800"/>
          <a:ext cx="11150859" cy="60026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1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3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6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893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657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Unit</a:t>
                      </a:r>
                      <a:endParaRPr lang="en-US" sz="2800" dirty="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Unit Title</a:t>
                      </a:r>
                      <a:endParaRPr lang="en-US" sz="2800" dirty="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Chap #</a:t>
                      </a:r>
                      <a:endParaRPr lang="en-US" sz="2800" dirty="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Chapter</a:t>
                      </a:r>
                      <a:r>
                        <a:rPr lang="en-US" sz="1800" baseline="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 Titles</a:t>
                      </a:r>
                      <a:endParaRPr lang="en-US" sz="2800" dirty="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212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Getting Started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APA Style &amp; Journal Articles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R Basics &amp; Data Manipulation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4772142"/>
                  </a:ext>
                </a:extLst>
              </a:tr>
              <a:tr h="13188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2000" dirty="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Exploratory Data Analysis</a:t>
                      </a:r>
                      <a:endParaRPr lang="en-US" sz="2000" dirty="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2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3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4</a:t>
                      </a:r>
                      <a:endParaRPr lang="en-US" sz="2000" dirty="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Variables &amp; Scales, Rounding, Summation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Exploration Data with Plots</a:t>
                      </a:r>
                      <a:endParaRPr lang="en-US" sz="2000" dirty="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Summarizing Data with Descriptive Statistics</a:t>
                      </a:r>
                      <a:endParaRPr lang="en-US" sz="2000" dirty="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Standardized Scores &amp; The Normal Distribution</a:t>
                      </a:r>
                      <a:endParaRPr lang="en-US" sz="2000" dirty="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327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2</a:t>
                      </a:r>
                      <a:endParaRPr lang="en-US" sz="200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Groundwork for Inference</a:t>
                      </a:r>
                      <a:endParaRPr lang="en-US" sz="2000" dirty="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5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6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7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8</a:t>
                      </a:r>
                      <a:endParaRPr lang="en-US" sz="2000" dirty="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Intro to Hypothesis Testing: 1 Sample z-test</a:t>
                      </a:r>
                      <a:endParaRPr lang="en-US" sz="2000" dirty="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Confidence Interval Estimation: The t Distribution</a:t>
                      </a:r>
                      <a:endParaRPr lang="en-US" sz="2000" dirty="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2 Independent Samples t-test for Means</a:t>
                      </a:r>
                      <a:endParaRPr lang="en-US" sz="2000" dirty="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Statistical Power &amp; Effect Size</a:t>
                      </a:r>
                      <a:endParaRPr lang="en-US" sz="2000" dirty="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745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3</a:t>
                      </a:r>
                      <a:endParaRPr lang="en-US" sz="200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Hypothesis Tests for</a:t>
                      </a:r>
                      <a:endParaRPr lang="en-US" sz="200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2 Measures per Subject</a:t>
                      </a:r>
                      <a:endParaRPr lang="en-US" sz="200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9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10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11</a:t>
                      </a:r>
                      <a:endParaRPr lang="en-US" sz="2000" dirty="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Linear Correlation</a:t>
                      </a:r>
                      <a:endParaRPr lang="en-US" sz="2000" dirty="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Linear Regression</a:t>
                      </a:r>
                      <a:endParaRPr lang="en-US" sz="2000" dirty="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Matched t Test</a:t>
                      </a:r>
                      <a:endParaRPr lang="en-US" sz="2000" dirty="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745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4</a:t>
                      </a:r>
                      <a:endParaRPr lang="en-US" sz="200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ANOVA</a:t>
                      </a:r>
                      <a:endParaRPr lang="en-US" sz="200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w/o repeated measures</a:t>
                      </a:r>
                      <a:endParaRPr lang="en-US" sz="200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12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13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14</a:t>
                      </a:r>
                      <a:endParaRPr lang="en-US" sz="2000" dirty="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1-Way ANOVA</a:t>
                      </a:r>
                      <a:endParaRPr lang="en-US" sz="2000" dirty="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Multiple Comparisons</a:t>
                      </a:r>
                      <a:endParaRPr lang="en-US" sz="2000" dirty="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2-Way ANOVA</a:t>
                      </a:r>
                      <a:endParaRPr lang="en-US" sz="2000" dirty="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16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5</a:t>
                      </a:r>
                      <a:endParaRPr lang="en-US" sz="200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ANOVA</a:t>
                      </a:r>
                      <a:endParaRPr lang="en-US" sz="200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with repeated measures</a:t>
                      </a:r>
                      <a:endParaRPr lang="en-US" sz="200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15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16</a:t>
                      </a:r>
                      <a:endParaRPr lang="en-US" sz="2000" dirty="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Repeated-Measures ANOVA</a:t>
                      </a:r>
                      <a:endParaRPr lang="en-US" sz="2000" dirty="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2-Way Mixed-Design ANOVA</a:t>
                      </a:r>
                      <a:endParaRPr lang="en-US" sz="2000" dirty="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53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6</a:t>
                      </a:r>
                      <a:endParaRPr lang="en-US" sz="2000" dirty="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Categorical Data Analysis</a:t>
                      </a:r>
                      <a:endParaRPr lang="en-US" sz="200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19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20</a:t>
                      </a:r>
                      <a:endParaRPr lang="en-US" sz="2000" dirty="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The Binomial Distribution</a:t>
                      </a:r>
                      <a:endParaRPr lang="en-US" sz="2000" dirty="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Chi-Squared Test for Independence &amp; Goodness of Fit</a:t>
                      </a:r>
                      <a:endParaRPr lang="en-US" sz="2000" dirty="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0565A56D-F050-B130-1E72-1CC50599E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490" y="3240007"/>
            <a:ext cx="317019" cy="37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267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Appendixes at back of 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3128771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>
                <a:latin typeface="Consolas" charset="0"/>
                <a:ea typeface="Consolas" charset="0"/>
                <a:cs typeface="Consolas" charset="0"/>
              </a:rPr>
              <a:t>Appendix A</a:t>
            </a:r>
          </a:p>
          <a:p>
            <a:r>
              <a:rPr lang="en-US" sz="2400" b="1" dirty="0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Statistical tables</a:t>
            </a:r>
          </a:p>
          <a:p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“</a:t>
            </a:r>
            <a:r>
              <a:rPr lang="en-US" sz="2400" i="1" dirty="0">
                <a:latin typeface="Consolas" charset="0"/>
                <a:ea typeface="Consolas" charset="0"/>
                <a:cs typeface="Consolas" charset="0"/>
              </a:rPr>
              <a:t>z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” standard normal </a:t>
            </a:r>
          </a:p>
          <a:p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“</a:t>
            </a:r>
            <a:r>
              <a:rPr lang="en-US" sz="2400" i="1" dirty="0">
                <a:latin typeface="Consolas" charset="0"/>
                <a:ea typeface="Consolas" charset="0"/>
                <a:cs typeface="Consolas" charset="0"/>
              </a:rPr>
              <a:t>t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” student’s t</a:t>
            </a:r>
          </a:p>
          <a:p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“</a:t>
            </a:r>
            <a:r>
              <a:rPr lang="en-US" sz="2400" i="1" dirty="0"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sz="2400" i="1" baseline="30000" dirty="0"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” chi squared</a:t>
            </a:r>
          </a:p>
          <a:p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Etc.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57700" y="2286000"/>
            <a:ext cx="3403600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u="sng" dirty="0">
                <a:latin typeface="Consolas" charset="0"/>
                <a:ea typeface="Consolas" charset="0"/>
                <a:cs typeface="Consolas" charset="0"/>
              </a:rPr>
              <a:t>Appendix B</a:t>
            </a:r>
          </a:p>
          <a:p>
            <a:pPr>
              <a:buClr>
                <a:schemeClr val="tx1"/>
              </a:buClr>
              <a:buFont typeface="Arial" charset="0"/>
              <a:buChar char="•"/>
            </a:pPr>
            <a:r>
              <a:rPr lang="en-US" sz="24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Answers </a:t>
            </a:r>
          </a:p>
          <a:p>
            <a:pPr>
              <a:buClr>
                <a:schemeClr val="tx1"/>
              </a:buClr>
              <a:buFont typeface="Arial" charset="0"/>
              <a:buChar char="•"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to selected exercises (*) from sections A &amp; B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034526" y="2286000"/>
            <a:ext cx="31287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u="sng" dirty="0">
                <a:latin typeface="Consolas" charset="0"/>
                <a:ea typeface="Consolas" charset="0"/>
                <a:cs typeface="Consolas" charset="0"/>
              </a:rPr>
              <a:t>Appendix C</a:t>
            </a:r>
          </a:p>
          <a:p>
            <a:pPr>
              <a:buClr>
                <a:schemeClr val="tx1"/>
              </a:buClr>
              <a:buFont typeface="Arial" charset="0"/>
              <a:buChar char="•"/>
            </a:pPr>
            <a:r>
              <a:rPr lang="en-US" sz="2400" b="1" dirty="0" err="1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Ihno’s</a:t>
            </a:r>
            <a:r>
              <a:rPr lang="en-US" sz="24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 dataset</a:t>
            </a:r>
          </a:p>
          <a:p>
            <a:pPr>
              <a:buClr>
                <a:schemeClr val="tx1"/>
              </a:buClr>
              <a:buFont typeface="Arial" charset="0"/>
              <a:buChar char="•"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The electronic ‘excel’ version is on CANVAS</a:t>
            </a:r>
          </a:p>
          <a:p>
            <a:pPr>
              <a:buClr>
                <a:schemeClr val="tx1"/>
              </a:buClr>
              <a:buFont typeface="Arial" charset="0"/>
              <a:buChar char="•"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Do NOT waste time typing it into the computer!!!</a:t>
            </a:r>
          </a:p>
        </p:txBody>
      </p:sp>
    </p:spTree>
    <p:extLst>
      <p:ext uri="{BB962C8B-B14F-4D97-AF65-F5344CB8AC3E}">
        <p14:creationId xmlns:p14="http://schemas.microsoft.com/office/powerpoint/2010/main" val="5145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CB483-2190-6D14-937E-8D34E1EFC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70270"/>
          </a:xfrm>
        </p:spPr>
        <p:txBody>
          <a:bodyPr/>
          <a:lstStyle/>
          <a:p>
            <a:pPr algn="ctr"/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Ihno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: Background Collection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9F550DF-2054-6108-DA4D-ADF227EB75E7}"/>
              </a:ext>
            </a:extLst>
          </p:cNvPr>
          <p:cNvSpPr/>
          <p:nvPr/>
        </p:nvSpPr>
        <p:spPr>
          <a:xfrm>
            <a:off x="1059712" y="1435395"/>
            <a:ext cx="1630325" cy="5018567"/>
          </a:xfrm>
          <a:prstGeom prst="round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Course </a:t>
            </a:r>
          </a:p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Day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34A87F-59CE-1970-647B-4255DB309462}"/>
              </a:ext>
            </a:extLst>
          </p:cNvPr>
          <p:cNvSpPr/>
          <p:nvPr/>
        </p:nvSpPr>
        <p:spPr>
          <a:xfrm>
            <a:off x="1225400" y="5812228"/>
            <a:ext cx="1298947" cy="3934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phobia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97C5CE-9ED6-8C1E-0ED7-DF9871D66EDA}"/>
              </a:ext>
            </a:extLst>
          </p:cNvPr>
          <p:cNvSpPr/>
          <p:nvPr/>
        </p:nvSpPr>
        <p:spPr>
          <a:xfrm>
            <a:off x="1225400" y="5316652"/>
            <a:ext cx="1298947" cy="3934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mathquiz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A230E0-F4E7-0437-0FB0-2AB096ECBAD0}"/>
              </a:ext>
            </a:extLst>
          </p:cNvPr>
          <p:cNvSpPr/>
          <p:nvPr/>
        </p:nvSpPr>
        <p:spPr>
          <a:xfrm>
            <a:off x="1225400" y="2838767"/>
            <a:ext cx="1298947" cy="3934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gender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FF91BE4-4B65-9E83-9046-C1BF2BAB8149}"/>
              </a:ext>
            </a:extLst>
          </p:cNvPr>
          <p:cNvSpPr/>
          <p:nvPr/>
        </p:nvSpPr>
        <p:spPr>
          <a:xfrm>
            <a:off x="1225400" y="3334344"/>
            <a:ext cx="1298947" cy="3934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major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2DF61B-D22E-ABE8-4B00-E09A5BFC41F9}"/>
              </a:ext>
            </a:extLst>
          </p:cNvPr>
          <p:cNvSpPr/>
          <p:nvPr/>
        </p:nvSpPr>
        <p:spPr>
          <a:xfrm>
            <a:off x="1225400" y="3829921"/>
            <a:ext cx="1298947" cy="3934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reason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E24CBBF-ED73-518F-8644-AE49C7EFD1A8}"/>
              </a:ext>
            </a:extLst>
          </p:cNvPr>
          <p:cNvSpPr/>
          <p:nvPr/>
        </p:nvSpPr>
        <p:spPr>
          <a:xfrm>
            <a:off x="1225400" y="4325498"/>
            <a:ext cx="1298947" cy="3934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coffee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31CCEF2-309E-DEE2-CD2C-05D2DA1B36E5}"/>
              </a:ext>
            </a:extLst>
          </p:cNvPr>
          <p:cNvSpPr/>
          <p:nvPr/>
        </p:nvSpPr>
        <p:spPr>
          <a:xfrm>
            <a:off x="1225400" y="4821075"/>
            <a:ext cx="1298947" cy="3934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prevmath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BCFEA89-9B9C-415E-BACA-6053270E820B}"/>
              </a:ext>
            </a:extLst>
          </p:cNvPr>
          <p:cNvSpPr/>
          <p:nvPr/>
        </p:nvSpPr>
        <p:spPr>
          <a:xfrm>
            <a:off x="1225399" y="2343190"/>
            <a:ext cx="1298947" cy="3934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sub_num</a:t>
            </a:r>
            <a:endParaRPr lang="en-US" dirty="0"/>
          </a:p>
        </p:txBody>
      </p:sp>
      <p:sp>
        <p:nvSpPr>
          <p:cNvPr id="42" name="Callout: Left Arrow 41">
            <a:extLst>
              <a:ext uri="{FF2B5EF4-FFF2-40B4-BE49-F238E27FC236}">
                <a16:creationId xmlns:a16="http://schemas.microsoft.com/office/drawing/2014/main" id="{DE22CD25-C80D-B8E1-0C9F-2A5E73569D7A}"/>
              </a:ext>
            </a:extLst>
          </p:cNvPr>
          <p:cNvSpPr/>
          <p:nvPr/>
        </p:nvSpPr>
        <p:spPr>
          <a:xfrm>
            <a:off x="2524346" y="2348525"/>
            <a:ext cx="6816359" cy="366739"/>
          </a:xfrm>
          <a:prstGeom prst="leftArrowCallout">
            <a:avLst>
              <a:gd name="adj1" fmla="val 16704"/>
              <a:gd name="adj2" fmla="val 38408"/>
              <a:gd name="adj3" fmla="val 75985"/>
              <a:gd name="adj4" fmla="val 8264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 number: 1, 2, 3, …, 99, 100</a:t>
            </a:r>
          </a:p>
        </p:txBody>
      </p:sp>
      <p:sp>
        <p:nvSpPr>
          <p:cNvPr id="44" name="Callout: Left Arrow 43">
            <a:extLst>
              <a:ext uri="{FF2B5EF4-FFF2-40B4-BE49-F238E27FC236}">
                <a16:creationId xmlns:a16="http://schemas.microsoft.com/office/drawing/2014/main" id="{9BE49E3E-245B-0AD7-62CB-F85E23DA2841}"/>
              </a:ext>
            </a:extLst>
          </p:cNvPr>
          <p:cNvSpPr/>
          <p:nvPr/>
        </p:nvSpPr>
        <p:spPr>
          <a:xfrm>
            <a:off x="2524346" y="2857770"/>
            <a:ext cx="6816359" cy="366739"/>
          </a:xfrm>
          <a:prstGeom prst="leftArrowCallout">
            <a:avLst>
              <a:gd name="adj1" fmla="val 16704"/>
              <a:gd name="adj2" fmla="val 38408"/>
              <a:gd name="adj3" fmla="val 75985"/>
              <a:gd name="adj4" fmla="val 8264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Female vs. Male</a:t>
            </a:r>
          </a:p>
        </p:txBody>
      </p:sp>
      <p:sp>
        <p:nvSpPr>
          <p:cNvPr id="45" name="Callout: Left Arrow 44">
            <a:extLst>
              <a:ext uri="{FF2B5EF4-FFF2-40B4-BE49-F238E27FC236}">
                <a16:creationId xmlns:a16="http://schemas.microsoft.com/office/drawing/2014/main" id="{49CB6C6C-C8E5-CA6C-5910-1620347A568B}"/>
              </a:ext>
            </a:extLst>
          </p:cNvPr>
          <p:cNvSpPr/>
          <p:nvPr/>
        </p:nvSpPr>
        <p:spPr>
          <a:xfrm>
            <a:off x="2524346" y="3367015"/>
            <a:ext cx="6816359" cy="366739"/>
          </a:xfrm>
          <a:prstGeom prst="leftArrowCallout">
            <a:avLst>
              <a:gd name="adj1" fmla="val 16704"/>
              <a:gd name="adj2" fmla="val 38408"/>
              <a:gd name="adj3" fmla="val 75985"/>
              <a:gd name="adj4" fmla="val 8264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Psychology, Premed, Biology, Sociology, Economics</a:t>
            </a:r>
          </a:p>
        </p:txBody>
      </p:sp>
      <p:sp>
        <p:nvSpPr>
          <p:cNvPr id="46" name="Callout: Left Arrow 45">
            <a:extLst>
              <a:ext uri="{FF2B5EF4-FFF2-40B4-BE49-F238E27FC236}">
                <a16:creationId xmlns:a16="http://schemas.microsoft.com/office/drawing/2014/main" id="{2EA6B3A8-14C4-C3D2-15C0-116717147A52}"/>
              </a:ext>
            </a:extLst>
          </p:cNvPr>
          <p:cNvSpPr/>
          <p:nvPr/>
        </p:nvSpPr>
        <p:spPr>
          <a:xfrm>
            <a:off x="2524346" y="3876260"/>
            <a:ext cx="6816359" cy="366739"/>
          </a:xfrm>
          <a:prstGeom prst="leftArrowCallout">
            <a:avLst>
              <a:gd name="adj1" fmla="val 16704"/>
              <a:gd name="adj2" fmla="val 38408"/>
              <a:gd name="adj3" fmla="val 75985"/>
              <a:gd name="adj4" fmla="val 8264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 require, personal interest, advisor </a:t>
            </a:r>
            <a:r>
              <a:rPr lang="en-US" dirty="0" err="1"/>
              <a:t>recomend</a:t>
            </a:r>
            <a:endParaRPr lang="en-US" dirty="0"/>
          </a:p>
        </p:txBody>
      </p:sp>
      <p:sp>
        <p:nvSpPr>
          <p:cNvPr id="47" name="Callout: Left Arrow 46">
            <a:extLst>
              <a:ext uri="{FF2B5EF4-FFF2-40B4-BE49-F238E27FC236}">
                <a16:creationId xmlns:a16="http://schemas.microsoft.com/office/drawing/2014/main" id="{120D6671-18DA-D4DC-01CE-1902D6305CF4}"/>
              </a:ext>
            </a:extLst>
          </p:cNvPr>
          <p:cNvSpPr/>
          <p:nvPr/>
        </p:nvSpPr>
        <p:spPr>
          <a:xfrm>
            <a:off x="2524346" y="4385505"/>
            <a:ext cx="6816359" cy="366739"/>
          </a:xfrm>
          <a:prstGeom prst="leftArrowCallout">
            <a:avLst>
              <a:gd name="adj1" fmla="val 16704"/>
              <a:gd name="adj2" fmla="val 38408"/>
              <a:gd name="adj3" fmla="val 75985"/>
              <a:gd name="adj4" fmla="val 8264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Regular drinker? Yes or No</a:t>
            </a:r>
          </a:p>
        </p:txBody>
      </p:sp>
      <p:sp>
        <p:nvSpPr>
          <p:cNvPr id="48" name="Callout: Left Arrow 47">
            <a:extLst>
              <a:ext uri="{FF2B5EF4-FFF2-40B4-BE49-F238E27FC236}">
                <a16:creationId xmlns:a16="http://schemas.microsoft.com/office/drawing/2014/main" id="{0AEEC7AD-9B30-320E-6392-E4C0CAA05285}"/>
              </a:ext>
            </a:extLst>
          </p:cNvPr>
          <p:cNvSpPr/>
          <p:nvPr/>
        </p:nvSpPr>
        <p:spPr>
          <a:xfrm>
            <a:off x="2524346" y="4894750"/>
            <a:ext cx="6816359" cy="366739"/>
          </a:xfrm>
          <a:prstGeom prst="leftArrowCallout">
            <a:avLst>
              <a:gd name="adj1" fmla="val 16704"/>
              <a:gd name="adj2" fmla="val 38408"/>
              <a:gd name="adj3" fmla="val 75985"/>
              <a:gd name="adj4" fmla="val 8264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Number of previous math courses: 1, 2, 3, …</a:t>
            </a:r>
          </a:p>
        </p:txBody>
      </p:sp>
      <p:sp>
        <p:nvSpPr>
          <p:cNvPr id="49" name="Callout: Left Arrow 48">
            <a:extLst>
              <a:ext uri="{FF2B5EF4-FFF2-40B4-BE49-F238E27FC236}">
                <a16:creationId xmlns:a16="http://schemas.microsoft.com/office/drawing/2014/main" id="{789B6CCB-6B31-471B-D8C5-F9312BA4648A}"/>
              </a:ext>
            </a:extLst>
          </p:cNvPr>
          <p:cNvSpPr/>
          <p:nvPr/>
        </p:nvSpPr>
        <p:spPr>
          <a:xfrm>
            <a:off x="2524346" y="5403995"/>
            <a:ext cx="6816359" cy="366739"/>
          </a:xfrm>
          <a:prstGeom prst="leftArrowCallout">
            <a:avLst>
              <a:gd name="adj1" fmla="val 16704"/>
              <a:gd name="adj2" fmla="val 38408"/>
              <a:gd name="adj3" fmla="val 75985"/>
              <a:gd name="adj4" fmla="val 8264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Background math quiz score (15 are missing)</a:t>
            </a:r>
          </a:p>
        </p:txBody>
      </p:sp>
      <p:sp>
        <p:nvSpPr>
          <p:cNvPr id="50" name="Callout: Left Arrow 49">
            <a:extLst>
              <a:ext uri="{FF2B5EF4-FFF2-40B4-BE49-F238E27FC236}">
                <a16:creationId xmlns:a16="http://schemas.microsoft.com/office/drawing/2014/main" id="{0A36CC75-1A6D-D9B4-2691-C148812AB87B}"/>
              </a:ext>
            </a:extLst>
          </p:cNvPr>
          <p:cNvSpPr/>
          <p:nvPr/>
        </p:nvSpPr>
        <p:spPr>
          <a:xfrm>
            <a:off x="2524346" y="5913243"/>
            <a:ext cx="6816359" cy="366739"/>
          </a:xfrm>
          <a:prstGeom prst="leftArrowCallout">
            <a:avLst>
              <a:gd name="adj1" fmla="val 16704"/>
              <a:gd name="adj2" fmla="val 38408"/>
              <a:gd name="adj3" fmla="val 75985"/>
              <a:gd name="adj4" fmla="val 8264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ea typeface="Consolas" charset="0"/>
                <a:cs typeface="Consolas" charset="0"/>
              </a:rPr>
              <a:t>Self rating of math phobia (0 = none, 10 = extreme)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5EB00B-0956-5E05-5901-0526EF645AE9}"/>
              </a:ext>
            </a:extLst>
          </p:cNvPr>
          <p:cNvSpPr txBox="1"/>
          <p:nvPr/>
        </p:nvSpPr>
        <p:spPr>
          <a:xfrm>
            <a:off x="3172806" y="1799431"/>
            <a:ext cx="83505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Ihno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was an advanced PhD student, TA several stats sections</a:t>
            </a:r>
          </a:p>
          <a:p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48C1EA-F8E1-5A98-B7F7-C2643E25836A}"/>
              </a:ext>
            </a:extLst>
          </p:cNvPr>
          <p:cNvSpPr txBox="1"/>
          <p:nvPr/>
        </p:nvSpPr>
        <p:spPr>
          <a:xfrm>
            <a:off x="9824458" y="2953165"/>
            <a:ext cx="196176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100 participants enrolled in those sections &amp; voluntarily consented to participate (IRB)</a:t>
            </a:r>
          </a:p>
        </p:txBody>
      </p:sp>
    </p:spTree>
    <p:extLst>
      <p:ext uri="{BB962C8B-B14F-4D97-AF65-F5344CB8AC3E}">
        <p14:creationId xmlns:p14="http://schemas.microsoft.com/office/powerpoint/2010/main" val="2164852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CB483-2190-6D14-937E-8D34E1EFC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0513"/>
          </a:xfrm>
        </p:spPr>
        <p:txBody>
          <a:bodyPr/>
          <a:lstStyle/>
          <a:p>
            <a:pPr algn="ctr"/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Ihno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: Week Prior to Experiment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B44E53C-476F-D406-0F6A-D7E6191F1C1B}"/>
              </a:ext>
            </a:extLst>
          </p:cNvPr>
          <p:cNvGrpSpPr/>
          <p:nvPr/>
        </p:nvGrpSpPr>
        <p:grpSpPr>
          <a:xfrm>
            <a:off x="2851295" y="1427197"/>
            <a:ext cx="1454892" cy="1507389"/>
            <a:chOff x="3094073" y="1775638"/>
            <a:chExt cx="2372833" cy="4529469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A9DEE71D-8D60-12C6-3BDA-43C98B3E2AA7}"/>
                </a:ext>
              </a:extLst>
            </p:cNvPr>
            <p:cNvSpPr/>
            <p:nvPr/>
          </p:nvSpPr>
          <p:spPr>
            <a:xfrm>
              <a:off x="3094073" y="1775638"/>
              <a:ext cx="2372833" cy="4529469"/>
            </a:xfrm>
            <a:prstGeom prst="roundRect">
              <a:avLst>
                <a:gd name="adj" fmla="val 12282"/>
              </a:avLst>
            </a:prstGeom>
            <a:noFill/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accent3">
                      <a:lumMod val="75000"/>
                    </a:schemeClr>
                  </a:solidFill>
                </a:rPr>
                <a:t>Week Before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F26BF93-334A-8EB8-6603-0758BF8BFCCE}"/>
                </a:ext>
              </a:extLst>
            </p:cNvPr>
            <p:cNvSpPr/>
            <p:nvPr/>
          </p:nvSpPr>
          <p:spPr>
            <a:xfrm>
              <a:off x="3385609" y="4420430"/>
              <a:ext cx="1849688" cy="1181481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statquiz</a:t>
              </a:r>
              <a:endParaRPr lang="en-US" dirty="0"/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9F550DF-2054-6108-DA4D-ADF227EB75E7}"/>
              </a:ext>
            </a:extLst>
          </p:cNvPr>
          <p:cNvSpPr/>
          <p:nvPr/>
        </p:nvSpPr>
        <p:spPr>
          <a:xfrm>
            <a:off x="1059712" y="1435395"/>
            <a:ext cx="1630325" cy="5018567"/>
          </a:xfrm>
          <a:prstGeom prst="round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Course </a:t>
            </a:r>
          </a:p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Day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34A87F-59CE-1970-647B-4255DB309462}"/>
              </a:ext>
            </a:extLst>
          </p:cNvPr>
          <p:cNvSpPr/>
          <p:nvPr/>
        </p:nvSpPr>
        <p:spPr>
          <a:xfrm>
            <a:off x="1225400" y="5812228"/>
            <a:ext cx="1298947" cy="3934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phobia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97C5CE-9ED6-8C1E-0ED7-DF9871D66EDA}"/>
              </a:ext>
            </a:extLst>
          </p:cNvPr>
          <p:cNvSpPr/>
          <p:nvPr/>
        </p:nvSpPr>
        <p:spPr>
          <a:xfrm>
            <a:off x="1225400" y="5316652"/>
            <a:ext cx="1298947" cy="3934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mathquiz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A230E0-F4E7-0437-0FB0-2AB096ECBAD0}"/>
              </a:ext>
            </a:extLst>
          </p:cNvPr>
          <p:cNvSpPr/>
          <p:nvPr/>
        </p:nvSpPr>
        <p:spPr>
          <a:xfrm>
            <a:off x="1225400" y="2838767"/>
            <a:ext cx="1298947" cy="3934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gender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FF91BE4-4B65-9E83-9046-C1BF2BAB8149}"/>
              </a:ext>
            </a:extLst>
          </p:cNvPr>
          <p:cNvSpPr/>
          <p:nvPr/>
        </p:nvSpPr>
        <p:spPr>
          <a:xfrm>
            <a:off x="1225400" y="3334344"/>
            <a:ext cx="1298947" cy="3934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major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2DF61B-D22E-ABE8-4B00-E09A5BFC41F9}"/>
              </a:ext>
            </a:extLst>
          </p:cNvPr>
          <p:cNvSpPr/>
          <p:nvPr/>
        </p:nvSpPr>
        <p:spPr>
          <a:xfrm>
            <a:off x="1225400" y="3829921"/>
            <a:ext cx="1298947" cy="3934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reason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E24CBBF-ED73-518F-8644-AE49C7EFD1A8}"/>
              </a:ext>
            </a:extLst>
          </p:cNvPr>
          <p:cNvSpPr/>
          <p:nvPr/>
        </p:nvSpPr>
        <p:spPr>
          <a:xfrm>
            <a:off x="1225400" y="4325498"/>
            <a:ext cx="1298947" cy="3934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coffee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31CCEF2-309E-DEE2-CD2C-05D2DA1B36E5}"/>
              </a:ext>
            </a:extLst>
          </p:cNvPr>
          <p:cNvSpPr/>
          <p:nvPr/>
        </p:nvSpPr>
        <p:spPr>
          <a:xfrm>
            <a:off x="1225400" y="4821075"/>
            <a:ext cx="1298947" cy="3934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prevmath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BCFEA89-9B9C-415E-BACA-6053270E820B}"/>
              </a:ext>
            </a:extLst>
          </p:cNvPr>
          <p:cNvSpPr/>
          <p:nvPr/>
        </p:nvSpPr>
        <p:spPr>
          <a:xfrm>
            <a:off x="1225399" y="2343190"/>
            <a:ext cx="1298947" cy="3934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sub_num</a:t>
            </a:r>
            <a:endParaRPr lang="en-US" dirty="0"/>
          </a:p>
        </p:txBody>
      </p:sp>
      <p:sp>
        <p:nvSpPr>
          <p:cNvPr id="52" name="Callout: Left Arrow 51">
            <a:extLst>
              <a:ext uri="{FF2B5EF4-FFF2-40B4-BE49-F238E27FC236}">
                <a16:creationId xmlns:a16="http://schemas.microsoft.com/office/drawing/2014/main" id="{4FA01385-C683-D0D9-A072-04D8B52E3FFC}"/>
              </a:ext>
            </a:extLst>
          </p:cNvPr>
          <p:cNvSpPr/>
          <p:nvPr/>
        </p:nvSpPr>
        <p:spPr>
          <a:xfrm>
            <a:off x="4164177" y="1963387"/>
            <a:ext cx="5617776" cy="1081163"/>
          </a:xfrm>
          <a:prstGeom prst="leftArrowCallout">
            <a:avLst>
              <a:gd name="adj1" fmla="val 13719"/>
              <a:gd name="adj2" fmla="val 29833"/>
              <a:gd name="adj3" fmla="val 63116"/>
              <a:gd name="adj4" fmla="val 77155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Standard weekly stats class quiz</a:t>
            </a:r>
          </a:p>
          <a:p>
            <a:pPr algn="ctr"/>
            <a:r>
              <a:rPr lang="en-US" dirty="0"/>
              <a:t># correct out of 10 questions</a:t>
            </a:r>
          </a:p>
        </p:txBody>
      </p:sp>
    </p:spTree>
    <p:extLst>
      <p:ext uri="{BB962C8B-B14F-4D97-AF65-F5344CB8AC3E}">
        <p14:creationId xmlns:p14="http://schemas.microsoft.com/office/powerpoint/2010/main" val="96530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CB483-2190-6D14-937E-8D34E1EFC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6518"/>
          </a:xfrm>
        </p:spPr>
        <p:txBody>
          <a:bodyPr/>
          <a:lstStyle/>
          <a:p>
            <a:pPr algn="ctr"/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Ihno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: Intervention Experiment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B586FF1-4AE3-CFFA-CA33-368750B42A2F}"/>
              </a:ext>
            </a:extLst>
          </p:cNvPr>
          <p:cNvSpPr/>
          <p:nvPr/>
        </p:nvSpPr>
        <p:spPr>
          <a:xfrm>
            <a:off x="2023258" y="1529834"/>
            <a:ext cx="7292164" cy="2953415"/>
          </a:xfrm>
          <a:prstGeom prst="roundRect">
            <a:avLst>
              <a:gd name="adj" fmla="val 4695"/>
            </a:avLst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The Experiment Day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109E5EB-5806-C57A-4766-AEDB4E9C45AD}"/>
              </a:ext>
            </a:extLst>
          </p:cNvPr>
          <p:cNvSpPr/>
          <p:nvPr/>
        </p:nvSpPr>
        <p:spPr>
          <a:xfrm>
            <a:off x="7825065" y="3896740"/>
            <a:ext cx="1298448" cy="39340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exp_sqz</a:t>
            </a:r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B6B652-6F95-47A4-617A-548BF7108E82}"/>
              </a:ext>
            </a:extLst>
          </p:cNvPr>
          <p:cNvGrpSpPr/>
          <p:nvPr/>
        </p:nvGrpSpPr>
        <p:grpSpPr>
          <a:xfrm>
            <a:off x="5009710" y="2803414"/>
            <a:ext cx="1298448" cy="914072"/>
            <a:chOff x="5892704" y="2659851"/>
            <a:chExt cx="1298448" cy="91407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8C4DD01-283B-B0CD-4509-9D98CC603625}"/>
                </a:ext>
              </a:extLst>
            </p:cNvPr>
            <p:cNvSpPr/>
            <p:nvPr/>
          </p:nvSpPr>
          <p:spPr>
            <a:xfrm>
              <a:off x="5892704" y="2659851"/>
              <a:ext cx="1298448" cy="393405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hr_pre</a:t>
              </a:r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EAEA00B-F9C7-0A42-DB76-478F6D15E283}"/>
                </a:ext>
              </a:extLst>
            </p:cNvPr>
            <p:cNvSpPr/>
            <p:nvPr/>
          </p:nvSpPr>
          <p:spPr>
            <a:xfrm>
              <a:off x="5892704" y="3180518"/>
              <a:ext cx="1298448" cy="39340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anx_pre</a:t>
              </a:r>
              <a:endParaRPr lang="en-US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D6FC64E-48F7-9C88-098F-85F3B97C2F68}"/>
              </a:ext>
            </a:extLst>
          </p:cNvPr>
          <p:cNvGrpSpPr/>
          <p:nvPr/>
        </p:nvGrpSpPr>
        <p:grpSpPr>
          <a:xfrm>
            <a:off x="7782298" y="2744701"/>
            <a:ext cx="1298448" cy="914072"/>
            <a:chOff x="8288895" y="2659851"/>
            <a:chExt cx="1298448" cy="914072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2EDBCA2-A4B3-5BED-DC81-52C5EE01A2F6}"/>
                </a:ext>
              </a:extLst>
            </p:cNvPr>
            <p:cNvSpPr/>
            <p:nvPr/>
          </p:nvSpPr>
          <p:spPr>
            <a:xfrm>
              <a:off x="8288895" y="2659851"/>
              <a:ext cx="1298448" cy="393405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hr_post</a:t>
              </a:r>
              <a:endParaRPr 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2117532-AE73-9B79-F65B-323A378FB54A}"/>
                </a:ext>
              </a:extLst>
            </p:cNvPr>
            <p:cNvSpPr/>
            <p:nvPr/>
          </p:nvSpPr>
          <p:spPr>
            <a:xfrm>
              <a:off x="8288895" y="3180518"/>
              <a:ext cx="1298448" cy="39340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anx_post</a:t>
              </a:r>
              <a:endParaRPr lang="en-US" dirty="0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5C2B18A6-CFCB-2C04-7005-19073B7B5DF6}"/>
              </a:ext>
            </a:extLst>
          </p:cNvPr>
          <p:cNvSpPr/>
          <p:nvPr/>
        </p:nvSpPr>
        <p:spPr>
          <a:xfrm>
            <a:off x="2160206" y="2758230"/>
            <a:ext cx="1298448" cy="39340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hr_base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111529E-85AD-1D59-F999-9117F448D0BB}"/>
              </a:ext>
            </a:extLst>
          </p:cNvPr>
          <p:cNvSpPr/>
          <p:nvPr/>
        </p:nvSpPr>
        <p:spPr>
          <a:xfrm>
            <a:off x="2160206" y="3278897"/>
            <a:ext cx="1298448" cy="39340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anx_base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E2BACD9-A904-3122-1717-671664C3FED8}"/>
              </a:ext>
            </a:extLst>
          </p:cNvPr>
          <p:cNvSpPr/>
          <p:nvPr/>
        </p:nvSpPr>
        <p:spPr>
          <a:xfrm>
            <a:off x="2160206" y="1991849"/>
            <a:ext cx="1298448" cy="39340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num_cups</a:t>
            </a:r>
            <a:endParaRPr lang="en-US" dirty="0"/>
          </a:p>
        </p:txBody>
      </p:sp>
      <p:sp>
        <p:nvSpPr>
          <p:cNvPr id="36" name="Speech Bubble: Rectangle with Corners Rounded 35">
            <a:extLst>
              <a:ext uri="{FF2B5EF4-FFF2-40B4-BE49-F238E27FC236}">
                <a16:creationId xmlns:a16="http://schemas.microsoft.com/office/drawing/2014/main" id="{10060837-1F87-9733-A5C5-678E9CF7DE8F}"/>
              </a:ext>
            </a:extLst>
          </p:cNvPr>
          <p:cNvSpPr/>
          <p:nvPr/>
        </p:nvSpPr>
        <p:spPr>
          <a:xfrm>
            <a:off x="3578339" y="2597937"/>
            <a:ext cx="1298447" cy="1314174"/>
          </a:xfrm>
          <a:prstGeom prst="wedgeRoundRectCallout">
            <a:avLst>
              <a:gd name="adj1" fmla="val 2914"/>
              <a:gd name="adj2" fmla="val 59913"/>
              <a:gd name="adj3" fmla="val 16667"/>
            </a:avLst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Announce Pop Quiz</a:t>
            </a:r>
          </a:p>
        </p:txBody>
      </p:sp>
      <p:sp>
        <p:nvSpPr>
          <p:cNvPr id="37" name="Thought Bubble: Cloud 36">
            <a:extLst>
              <a:ext uri="{FF2B5EF4-FFF2-40B4-BE49-F238E27FC236}">
                <a16:creationId xmlns:a16="http://schemas.microsoft.com/office/drawing/2014/main" id="{56F88425-FFBA-B80C-80A5-3542D351AF08}"/>
              </a:ext>
            </a:extLst>
          </p:cNvPr>
          <p:cNvSpPr/>
          <p:nvPr/>
        </p:nvSpPr>
        <p:spPr>
          <a:xfrm>
            <a:off x="6350926" y="2582566"/>
            <a:ext cx="1298447" cy="1314175"/>
          </a:xfrm>
          <a:prstGeom prst="cloudCallou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Take Pop Quiz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1CBF43A-D67E-1923-418A-2258734E02C1}"/>
              </a:ext>
            </a:extLst>
          </p:cNvPr>
          <p:cNvSpPr/>
          <p:nvPr/>
        </p:nvSpPr>
        <p:spPr>
          <a:xfrm>
            <a:off x="5952102" y="2046728"/>
            <a:ext cx="1298448" cy="39340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exp_cond</a:t>
            </a:r>
            <a:endParaRPr lang="en-US" dirty="0"/>
          </a:p>
        </p:txBody>
      </p:sp>
      <p:sp>
        <p:nvSpPr>
          <p:cNvPr id="3" name="Callout: Up Arrow 2">
            <a:extLst>
              <a:ext uri="{FF2B5EF4-FFF2-40B4-BE49-F238E27FC236}">
                <a16:creationId xmlns:a16="http://schemas.microsoft.com/office/drawing/2014/main" id="{6CF79B0B-9027-06A6-AD5D-270A907BCCC3}"/>
              </a:ext>
            </a:extLst>
          </p:cNvPr>
          <p:cNvSpPr/>
          <p:nvPr/>
        </p:nvSpPr>
        <p:spPr>
          <a:xfrm>
            <a:off x="7649373" y="4350156"/>
            <a:ext cx="2046875" cy="1942934"/>
          </a:xfrm>
          <a:prstGeom prst="upArrowCallout">
            <a:avLst>
              <a:gd name="adj1" fmla="val 10594"/>
              <a:gd name="adj2" fmla="val 18757"/>
              <a:gd name="adj3" fmla="val 25000"/>
              <a:gd name="adj4" fmla="val 64977"/>
            </a:avLst>
          </a:prstGeom>
          <a:solidFill>
            <a:srgbClr val="0070C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Pop Quiz</a:t>
            </a:r>
          </a:p>
          <a:p>
            <a:pPr algn="ctr"/>
            <a:r>
              <a:rPr lang="en-US" dirty="0"/>
              <a:t># correct out of 11 questions</a:t>
            </a:r>
          </a:p>
        </p:txBody>
      </p:sp>
      <p:sp>
        <p:nvSpPr>
          <p:cNvPr id="4" name="Callout: Right Arrow 3">
            <a:extLst>
              <a:ext uri="{FF2B5EF4-FFF2-40B4-BE49-F238E27FC236}">
                <a16:creationId xmlns:a16="http://schemas.microsoft.com/office/drawing/2014/main" id="{86C4E0F8-E69B-A7D7-449C-21C3D9B47729}"/>
              </a:ext>
            </a:extLst>
          </p:cNvPr>
          <p:cNvSpPr/>
          <p:nvPr/>
        </p:nvSpPr>
        <p:spPr>
          <a:xfrm>
            <a:off x="121828" y="1246645"/>
            <a:ext cx="2046875" cy="1942934"/>
          </a:xfrm>
          <a:prstGeom prst="rightArrowCallout">
            <a:avLst>
              <a:gd name="adj1" fmla="val 18277"/>
              <a:gd name="adj2" fmla="val 25480"/>
              <a:gd name="adj3" fmla="val 25000"/>
              <a:gd name="adj4" fmla="val 64977"/>
            </a:avLst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 cups coffee drunk that day prior to class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D519C4D-D247-52FB-DA88-4542AA8CC43E}"/>
              </a:ext>
            </a:extLst>
          </p:cNvPr>
          <p:cNvGrpSpPr/>
          <p:nvPr/>
        </p:nvGrpSpPr>
        <p:grpSpPr>
          <a:xfrm>
            <a:off x="242596" y="2771791"/>
            <a:ext cx="2146041" cy="3521299"/>
            <a:chOff x="242596" y="2771791"/>
            <a:chExt cx="2146041" cy="3521299"/>
          </a:xfrm>
        </p:grpSpPr>
        <p:sp>
          <p:nvSpPr>
            <p:cNvPr id="5" name="Arrow: Bent 4">
              <a:extLst>
                <a:ext uri="{FF2B5EF4-FFF2-40B4-BE49-F238E27FC236}">
                  <a16:creationId xmlns:a16="http://schemas.microsoft.com/office/drawing/2014/main" id="{09FCFE4D-EDBE-12BD-8221-822CCABEF67C}"/>
                </a:ext>
              </a:extLst>
            </p:cNvPr>
            <p:cNvSpPr/>
            <p:nvPr/>
          </p:nvSpPr>
          <p:spPr>
            <a:xfrm>
              <a:off x="1078906" y="2771791"/>
              <a:ext cx="1156515" cy="1627129"/>
            </a:xfrm>
            <a:prstGeom prst="bent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BA2179E-B4E3-80C7-84D6-1624896A6160}"/>
                </a:ext>
              </a:extLst>
            </p:cNvPr>
            <p:cNvSpPr/>
            <p:nvPr/>
          </p:nvSpPr>
          <p:spPr>
            <a:xfrm>
              <a:off x="242596" y="4350156"/>
              <a:ext cx="2146041" cy="1942934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ea typeface="Consolas" charset="0"/>
                  <a:cs typeface="Consolas" charset="0"/>
                </a:rPr>
                <a:t>Taught students how to take their own pulse &amp; took two baseline measures (bpm) and recorded the average of the 2</a:t>
              </a:r>
            </a:p>
          </p:txBody>
        </p:sp>
      </p:grpSp>
      <p:sp>
        <p:nvSpPr>
          <p:cNvPr id="8" name="Callout: Up Arrow 7">
            <a:extLst>
              <a:ext uri="{FF2B5EF4-FFF2-40B4-BE49-F238E27FC236}">
                <a16:creationId xmlns:a16="http://schemas.microsoft.com/office/drawing/2014/main" id="{89CD1D0C-1CA2-5A81-58DD-D7EA6C2425A4}"/>
              </a:ext>
            </a:extLst>
          </p:cNvPr>
          <p:cNvSpPr/>
          <p:nvPr/>
        </p:nvSpPr>
        <p:spPr>
          <a:xfrm>
            <a:off x="2329899" y="3693854"/>
            <a:ext cx="2046875" cy="2799021"/>
          </a:xfrm>
          <a:prstGeom prst="upArrowCallout">
            <a:avLst>
              <a:gd name="adj1" fmla="val 11798"/>
              <a:gd name="adj2" fmla="val 17689"/>
              <a:gd name="adj3" fmla="val 25000"/>
              <a:gd name="adj4" fmla="val 64977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a typeface="Consolas" charset="0"/>
                <a:cs typeface="Consolas" charset="0"/>
              </a:rPr>
              <a:t>Self-report: Anxiety questionnaire w/10 items, each rated 0-4 (5-point Likert scale), total scores 0-40</a:t>
            </a:r>
            <a:endParaRPr lang="en-US" dirty="0"/>
          </a:p>
        </p:txBody>
      </p:sp>
      <p:sp>
        <p:nvSpPr>
          <p:cNvPr id="9" name="Callout: Left Arrow 8">
            <a:extLst>
              <a:ext uri="{FF2B5EF4-FFF2-40B4-BE49-F238E27FC236}">
                <a16:creationId xmlns:a16="http://schemas.microsoft.com/office/drawing/2014/main" id="{D3C73802-2EA8-1D0C-214B-390BFD5053D7}"/>
              </a:ext>
            </a:extLst>
          </p:cNvPr>
          <p:cNvSpPr/>
          <p:nvPr/>
        </p:nvSpPr>
        <p:spPr>
          <a:xfrm>
            <a:off x="7286782" y="1446473"/>
            <a:ext cx="4663601" cy="1212834"/>
          </a:xfrm>
          <a:prstGeom prst="leftArrowCallout">
            <a:avLst>
              <a:gd name="adj1" fmla="val 13719"/>
              <a:gd name="adj2" fmla="val 29833"/>
              <a:gd name="adj3" fmla="val 33704"/>
              <a:gd name="adj4" fmla="val 77155"/>
            </a:avLst>
          </a:prstGeom>
          <a:solidFill>
            <a:srgbClr val="FF000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168275" lvl="1"/>
            <a:r>
              <a:rPr lang="en-US" dirty="0">
                <a:ea typeface="Consolas" charset="0"/>
                <a:cs typeface="Consolas" charset="0"/>
              </a:rPr>
              <a:t>The 11</a:t>
            </a:r>
            <a:r>
              <a:rPr lang="en-US" baseline="30000" dirty="0">
                <a:ea typeface="Consolas" charset="0"/>
                <a:cs typeface="Consolas" charset="0"/>
              </a:rPr>
              <a:t>th</a:t>
            </a:r>
            <a:r>
              <a:rPr lang="en-US" dirty="0">
                <a:ea typeface="Consolas" charset="0"/>
                <a:cs typeface="Consolas" charset="0"/>
              </a:rPr>
              <a:t> question varied (25 each: easy, moderate, difficult, or impossible to solve)</a:t>
            </a:r>
            <a:endParaRPr lang="en-US" sz="2000" dirty="0">
              <a:ea typeface="Consolas" charset="0"/>
              <a:cs typeface="Consolas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1264A1-5436-DA1E-CCB7-4B8E98E6E079}"/>
              </a:ext>
            </a:extLst>
          </p:cNvPr>
          <p:cNvSpPr txBox="1"/>
          <p:nvPr/>
        </p:nvSpPr>
        <p:spPr>
          <a:xfrm>
            <a:off x="4524150" y="4710760"/>
            <a:ext cx="314369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Regular quiz w/11 multiple choice (10 questions, 1pt each + 11</a:t>
            </a:r>
            <a:r>
              <a:rPr lang="en-US" baseline="30000" dirty="0">
                <a:latin typeface="Consolas" charset="0"/>
                <a:ea typeface="Consolas" charset="0"/>
                <a:cs typeface="Consolas" charset="0"/>
              </a:rPr>
              <a:t>th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question = 3 points extra credit)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EF15363-98D1-6815-9F87-FE9B0EAF6306}"/>
              </a:ext>
            </a:extLst>
          </p:cNvPr>
          <p:cNvSpPr txBox="1"/>
          <p:nvPr/>
        </p:nvSpPr>
        <p:spPr>
          <a:xfrm>
            <a:off x="9696248" y="2850303"/>
            <a:ext cx="223086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8275" indent="65088"/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Ihno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explained the quiz would be graded (not 11</a:t>
            </a:r>
            <a:r>
              <a:rPr lang="en-US" sz="1800" baseline="30000" dirty="0">
                <a:latin typeface="Consolas" charset="0"/>
                <a:ea typeface="Consolas" charset="0"/>
                <a:cs typeface="Consolas" charset="0"/>
              </a:rPr>
              <a:t>th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question) and returned, but would NOT count towards their grade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03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36" grpId="0" animBg="1"/>
      <p:bldP spid="37" grpId="0" animBg="1"/>
      <p:bldP spid="51" grpId="0" animBg="1"/>
      <p:bldP spid="3" grpId="0" animBg="1"/>
      <p:bldP spid="4" grpId="0" animBg="1"/>
      <p:bldP spid="8" grpId="0" animBg="1"/>
      <p:bldP spid="9" grpId="0" animBg="1"/>
      <p:bldP spid="23" grpId="0"/>
      <p:bldP spid="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7B44E53C-476F-D406-0F6A-D7E6191F1C1B}"/>
              </a:ext>
            </a:extLst>
          </p:cNvPr>
          <p:cNvGrpSpPr/>
          <p:nvPr/>
        </p:nvGrpSpPr>
        <p:grpSpPr>
          <a:xfrm>
            <a:off x="2347442" y="391499"/>
            <a:ext cx="1454892" cy="1507389"/>
            <a:chOff x="3094073" y="1775638"/>
            <a:chExt cx="2372833" cy="4529469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A9DEE71D-8D60-12C6-3BDA-43C98B3E2AA7}"/>
                </a:ext>
              </a:extLst>
            </p:cNvPr>
            <p:cNvSpPr/>
            <p:nvPr/>
          </p:nvSpPr>
          <p:spPr>
            <a:xfrm>
              <a:off x="3094073" y="1775638"/>
              <a:ext cx="2372833" cy="4529469"/>
            </a:xfrm>
            <a:prstGeom prst="roundRect">
              <a:avLst>
                <a:gd name="adj" fmla="val 12282"/>
              </a:avLst>
            </a:prstGeom>
            <a:noFill/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accent3">
                      <a:lumMod val="75000"/>
                    </a:schemeClr>
                  </a:solidFill>
                </a:rPr>
                <a:t>Week Before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F26BF93-334A-8EB8-6603-0758BF8BFCCE}"/>
                </a:ext>
              </a:extLst>
            </p:cNvPr>
            <p:cNvSpPr/>
            <p:nvPr/>
          </p:nvSpPr>
          <p:spPr>
            <a:xfrm>
              <a:off x="3385609" y="4420430"/>
              <a:ext cx="1849688" cy="1181481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statquiz</a:t>
              </a:r>
              <a:endParaRPr lang="en-US" dirty="0"/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B586FF1-4AE3-CFFA-CA33-368750B42A2F}"/>
              </a:ext>
            </a:extLst>
          </p:cNvPr>
          <p:cNvSpPr/>
          <p:nvPr/>
        </p:nvSpPr>
        <p:spPr>
          <a:xfrm>
            <a:off x="3963593" y="391500"/>
            <a:ext cx="7292164" cy="2953415"/>
          </a:xfrm>
          <a:prstGeom prst="roundRect">
            <a:avLst>
              <a:gd name="adj" fmla="val 4695"/>
            </a:avLst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The Experiment Day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9F550DF-2054-6108-DA4D-ADF227EB75E7}"/>
              </a:ext>
            </a:extLst>
          </p:cNvPr>
          <p:cNvSpPr/>
          <p:nvPr/>
        </p:nvSpPr>
        <p:spPr>
          <a:xfrm>
            <a:off x="555859" y="399697"/>
            <a:ext cx="1630325" cy="5018567"/>
          </a:xfrm>
          <a:prstGeom prst="round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Course </a:t>
            </a:r>
          </a:p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Day 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109E5EB-5806-C57A-4766-AEDB4E9C45AD}"/>
              </a:ext>
            </a:extLst>
          </p:cNvPr>
          <p:cNvSpPr/>
          <p:nvPr/>
        </p:nvSpPr>
        <p:spPr>
          <a:xfrm>
            <a:off x="9765400" y="2758406"/>
            <a:ext cx="1298448" cy="39340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exp_sqz</a:t>
            </a:r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B6B652-6F95-47A4-617A-548BF7108E82}"/>
              </a:ext>
            </a:extLst>
          </p:cNvPr>
          <p:cNvGrpSpPr/>
          <p:nvPr/>
        </p:nvGrpSpPr>
        <p:grpSpPr>
          <a:xfrm>
            <a:off x="6950045" y="1665080"/>
            <a:ext cx="1298448" cy="914072"/>
            <a:chOff x="5892704" y="2659851"/>
            <a:chExt cx="1298448" cy="91407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8C4DD01-283B-B0CD-4509-9D98CC603625}"/>
                </a:ext>
              </a:extLst>
            </p:cNvPr>
            <p:cNvSpPr/>
            <p:nvPr/>
          </p:nvSpPr>
          <p:spPr>
            <a:xfrm>
              <a:off x="5892704" y="2659851"/>
              <a:ext cx="1298448" cy="393405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hr_pre</a:t>
              </a:r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EAEA00B-F9C7-0A42-DB76-478F6D15E283}"/>
                </a:ext>
              </a:extLst>
            </p:cNvPr>
            <p:cNvSpPr/>
            <p:nvPr/>
          </p:nvSpPr>
          <p:spPr>
            <a:xfrm>
              <a:off x="5892704" y="3180518"/>
              <a:ext cx="1298448" cy="39340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anx_pre</a:t>
              </a:r>
              <a:endParaRPr lang="en-US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D6FC64E-48F7-9C88-098F-85F3B97C2F68}"/>
              </a:ext>
            </a:extLst>
          </p:cNvPr>
          <p:cNvGrpSpPr/>
          <p:nvPr/>
        </p:nvGrpSpPr>
        <p:grpSpPr>
          <a:xfrm>
            <a:off x="9722633" y="1606367"/>
            <a:ext cx="1298448" cy="914072"/>
            <a:chOff x="8288895" y="2659851"/>
            <a:chExt cx="1298448" cy="914072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2EDBCA2-A4B3-5BED-DC81-52C5EE01A2F6}"/>
                </a:ext>
              </a:extLst>
            </p:cNvPr>
            <p:cNvSpPr/>
            <p:nvPr/>
          </p:nvSpPr>
          <p:spPr>
            <a:xfrm>
              <a:off x="8288895" y="2659851"/>
              <a:ext cx="1298448" cy="393405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hr_post</a:t>
              </a:r>
              <a:endParaRPr 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2117532-AE73-9B79-F65B-323A378FB54A}"/>
                </a:ext>
              </a:extLst>
            </p:cNvPr>
            <p:cNvSpPr/>
            <p:nvPr/>
          </p:nvSpPr>
          <p:spPr>
            <a:xfrm>
              <a:off x="8288895" y="3180518"/>
              <a:ext cx="1298448" cy="39340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anx_post</a:t>
              </a:r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8222FE4-9AAF-2E47-4071-A153B8B2CCD6}"/>
              </a:ext>
            </a:extLst>
          </p:cNvPr>
          <p:cNvGrpSpPr/>
          <p:nvPr/>
        </p:nvGrpSpPr>
        <p:grpSpPr>
          <a:xfrm>
            <a:off x="4087301" y="884380"/>
            <a:ext cx="1298448" cy="1680453"/>
            <a:chOff x="4074537" y="1893470"/>
            <a:chExt cx="1298448" cy="1680453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C2B18A6-CFCB-2C04-7005-19073B7B5DF6}"/>
                </a:ext>
              </a:extLst>
            </p:cNvPr>
            <p:cNvSpPr/>
            <p:nvPr/>
          </p:nvSpPr>
          <p:spPr>
            <a:xfrm>
              <a:off x="4074537" y="2659851"/>
              <a:ext cx="1298448" cy="393405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hr_base</a:t>
              </a:r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111529E-85AD-1D59-F999-9117F448D0BB}"/>
                </a:ext>
              </a:extLst>
            </p:cNvPr>
            <p:cNvSpPr/>
            <p:nvPr/>
          </p:nvSpPr>
          <p:spPr>
            <a:xfrm>
              <a:off x="4074537" y="3180518"/>
              <a:ext cx="1298448" cy="39340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anx_base</a:t>
              </a:r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E2BACD9-A904-3122-1717-671664C3FED8}"/>
                </a:ext>
              </a:extLst>
            </p:cNvPr>
            <p:cNvSpPr/>
            <p:nvPr/>
          </p:nvSpPr>
          <p:spPr>
            <a:xfrm>
              <a:off x="4074537" y="1893470"/>
              <a:ext cx="1298448" cy="393405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num_cups</a:t>
              </a:r>
              <a:endParaRPr lang="en-US" dirty="0"/>
            </a:p>
          </p:txBody>
        </p:sp>
      </p:grpSp>
      <p:sp>
        <p:nvSpPr>
          <p:cNvPr id="36" name="Speech Bubble: Rectangle with Corners Rounded 35">
            <a:extLst>
              <a:ext uri="{FF2B5EF4-FFF2-40B4-BE49-F238E27FC236}">
                <a16:creationId xmlns:a16="http://schemas.microsoft.com/office/drawing/2014/main" id="{10060837-1F87-9733-A5C5-678E9CF7DE8F}"/>
              </a:ext>
            </a:extLst>
          </p:cNvPr>
          <p:cNvSpPr/>
          <p:nvPr/>
        </p:nvSpPr>
        <p:spPr>
          <a:xfrm>
            <a:off x="5518674" y="1459603"/>
            <a:ext cx="1298447" cy="1314174"/>
          </a:xfrm>
          <a:prstGeom prst="wedgeRoundRectCallout">
            <a:avLst>
              <a:gd name="adj1" fmla="val 2914"/>
              <a:gd name="adj2" fmla="val 59913"/>
              <a:gd name="adj3" fmla="val 16667"/>
            </a:avLst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Announce Pop Quiz</a:t>
            </a:r>
          </a:p>
        </p:txBody>
      </p:sp>
      <p:sp>
        <p:nvSpPr>
          <p:cNvPr id="37" name="Thought Bubble: Cloud 36">
            <a:extLst>
              <a:ext uri="{FF2B5EF4-FFF2-40B4-BE49-F238E27FC236}">
                <a16:creationId xmlns:a16="http://schemas.microsoft.com/office/drawing/2014/main" id="{56F88425-FFBA-B80C-80A5-3542D351AF08}"/>
              </a:ext>
            </a:extLst>
          </p:cNvPr>
          <p:cNvSpPr/>
          <p:nvPr/>
        </p:nvSpPr>
        <p:spPr>
          <a:xfrm>
            <a:off x="8291261" y="1444232"/>
            <a:ext cx="1298447" cy="1314175"/>
          </a:xfrm>
          <a:prstGeom prst="cloudCallou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Take Pop Quiz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34A87F-59CE-1970-647B-4255DB309462}"/>
              </a:ext>
            </a:extLst>
          </p:cNvPr>
          <p:cNvSpPr/>
          <p:nvPr/>
        </p:nvSpPr>
        <p:spPr>
          <a:xfrm>
            <a:off x="721547" y="4776530"/>
            <a:ext cx="1298947" cy="3934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phobia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97C5CE-9ED6-8C1E-0ED7-DF9871D66EDA}"/>
              </a:ext>
            </a:extLst>
          </p:cNvPr>
          <p:cNvSpPr/>
          <p:nvPr/>
        </p:nvSpPr>
        <p:spPr>
          <a:xfrm>
            <a:off x="721547" y="4280954"/>
            <a:ext cx="1298947" cy="3934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mathquiz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A230E0-F4E7-0437-0FB0-2AB096ECBAD0}"/>
              </a:ext>
            </a:extLst>
          </p:cNvPr>
          <p:cNvSpPr/>
          <p:nvPr/>
        </p:nvSpPr>
        <p:spPr>
          <a:xfrm>
            <a:off x="721547" y="1803069"/>
            <a:ext cx="1298947" cy="3934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gender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FF91BE4-4B65-9E83-9046-C1BF2BAB8149}"/>
              </a:ext>
            </a:extLst>
          </p:cNvPr>
          <p:cNvSpPr/>
          <p:nvPr/>
        </p:nvSpPr>
        <p:spPr>
          <a:xfrm>
            <a:off x="721547" y="2298646"/>
            <a:ext cx="1298947" cy="3934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major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2DF61B-D22E-ABE8-4B00-E09A5BFC41F9}"/>
              </a:ext>
            </a:extLst>
          </p:cNvPr>
          <p:cNvSpPr/>
          <p:nvPr/>
        </p:nvSpPr>
        <p:spPr>
          <a:xfrm>
            <a:off x="721547" y="2794223"/>
            <a:ext cx="1298947" cy="3934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reason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E24CBBF-ED73-518F-8644-AE49C7EFD1A8}"/>
              </a:ext>
            </a:extLst>
          </p:cNvPr>
          <p:cNvSpPr/>
          <p:nvPr/>
        </p:nvSpPr>
        <p:spPr>
          <a:xfrm>
            <a:off x="721547" y="3289800"/>
            <a:ext cx="1298947" cy="3934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coffee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31CCEF2-309E-DEE2-CD2C-05D2DA1B36E5}"/>
              </a:ext>
            </a:extLst>
          </p:cNvPr>
          <p:cNvSpPr/>
          <p:nvPr/>
        </p:nvSpPr>
        <p:spPr>
          <a:xfrm>
            <a:off x="721547" y="3785377"/>
            <a:ext cx="1298947" cy="3934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prevmath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BCFEA89-9B9C-415E-BACA-6053270E820B}"/>
              </a:ext>
            </a:extLst>
          </p:cNvPr>
          <p:cNvSpPr/>
          <p:nvPr/>
        </p:nvSpPr>
        <p:spPr>
          <a:xfrm>
            <a:off x="721546" y="1307492"/>
            <a:ext cx="1298947" cy="3934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sub_num</a:t>
            </a:r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1CBF43A-D67E-1923-418A-2258734E02C1}"/>
              </a:ext>
            </a:extLst>
          </p:cNvPr>
          <p:cNvSpPr/>
          <p:nvPr/>
        </p:nvSpPr>
        <p:spPr>
          <a:xfrm>
            <a:off x="6936806" y="1055256"/>
            <a:ext cx="1298448" cy="39340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exp_cond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1102FB-5541-02A9-FE04-795568A12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648" y="3636447"/>
            <a:ext cx="8077200" cy="2819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13718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F514F-CFD2-34C5-7B3D-2CC51D865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374" y="4362339"/>
            <a:ext cx="3760304" cy="2306818"/>
          </a:xfrm>
        </p:spPr>
        <p:txBody>
          <a:bodyPr/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Data Dictionary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27D3A4-06FB-FEE4-51DE-38F890318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29" y="252524"/>
            <a:ext cx="8077200" cy="2819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BFE3B0-045A-2170-6AD9-7044C1F33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779" y="2119201"/>
            <a:ext cx="7000875" cy="4486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8279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471</TotalTime>
  <Words>680</Words>
  <Application>Microsoft Office PowerPoint</Application>
  <PresentationFormat>Widescreen</PresentationFormat>
  <Paragraphs>180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Tw Cen MT</vt:lpstr>
      <vt:lpstr>Wingdings 3</vt:lpstr>
      <vt:lpstr>Office Theme</vt:lpstr>
      <vt:lpstr>Cohen Textbook Intro</vt:lpstr>
      <vt:lpstr>“A-B-C” format of chapters</vt:lpstr>
      <vt:lpstr>PowerPoint Presentation</vt:lpstr>
      <vt:lpstr>Appendixes at back of book</vt:lpstr>
      <vt:lpstr>Ihno: Background Collection</vt:lpstr>
      <vt:lpstr>Ihno: Week Prior to Experiment</vt:lpstr>
      <vt:lpstr>Ihno: Intervention Experiment</vt:lpstr>
      <vt:lpstr>PowerPoint Presentation</vt:lpstr>
      <vt:lpstr>Data Dictionary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 Style</dc:title>
  <dc:creator>Sarah Schwartz</dc:creator>
  <cp:lastModifiedBy>Sarah Schwartz</cp:lastModifiedBy>
  <cp:revision>34</cp:revision>
  <cp:lastPrinted>2017-12-30T05:15:04Z</cp:lastPrinted>
  <dcterms:created xsi:type="dcterms:W3CDTF">2015-06-29T06:54:47Z</dcterms:created>
  <dcterms:modified xsi:type="dcterms:W3CDTF">2023-08-29T20:13:11Z</dcterms:modified>
</cp:coreProperties>
</file>