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7" r:id="rId2"/>
    <p:sldId id="291" r:id="rId3"/>
    <p:sldId id="258" r:id="rId4"/>
    <p:sldId id="259" r:id="rId5"/>
    <p:sldId id="292" r:id="rId6"/>
    <p:sldId id="260" r:id="rId7"/>
    <p:sldId id="290" r:id="rId8"/>
    <p:sldId id="281" r:id="rId9"/>
    <p:sldId id="289" r:id="rId10"/>
    <p:sldId id="262" r:id="rId11"/>
    <p:sldId id="282" r:id="rId12"/>
    <p:sldId id="266" r:id="rId13"/>
    <p:sldId id="293" r:id="rId14"/>
    <p:sldId id="263" r:id="rId15"/>
    <p:sldId id="294" r:id="rId16"/>
    <p:sldId id="295" r:id="rId17"/>
    <p:sldId id="261" r:id="rId18"/>
    <p:sldId id="296" r:id="rId19"/>
    <p:sldId id="265" r:id="rId20"/>
    <p:sldId id="298" r:id="rId21"/>
    <p:sldId id="264" r:id="rId22"/>
    <p:sldId id="267" r:id="rId23"/>
    <p:sldId id="269" r:id="rId24"/>
    <p:sldId id="283" r:id="rId25"/>
    <p:sldId id="270" r:id="rId26"/>
    <p:sldId id="284" r:id="rId27"/>
    <p:sldId id="308" r:id="rId28"/>
    <p:sldId id="271" r:id="rId29"/>
    <p:sldId id="300" r:id="rId30"/>
    <p:sldId id="301" r:id="rId31"/>
    <p:sldId id="273" r:id="rId32"/>
    <p:sldId id="286" r:id="rId33"/>
    <p:sldId id="302" r:id="rId34"/>
    <p:sldId id="303" r:id="rId35"/>
    <p:sldId id="304" r:id="rId36"/>
    <p:sldId id="310" r:id="rId37"/>
    <p:sldId id="309" r:id="rId38"/>
    <p:sldId id="311" r:id="rId39"/>
    <p:sldId id="305" r:id="rId40"/>
    <p:sldId id="274" r:id="rId41"/>
    <p:sldId id="275" r:id="rId42"/>
    <p:sldId id="306" r:id="rId43"/>
    <p:sldId id="307" r:id="rId44"/>
    <p:sldId id="276" r:id="rId45"/>
    <p:sldId id="277" r:id="rId46"/>
    <p:sldId id="278" r:id="rId47"/>
    <p:sldId id="279" r:id="rId48"/>
    <p:sldId id="280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9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67"/>
            <p14:sldId id="269"/>
            <p14:sldId id="283"/>
            <p14:sldId id="270"/>
            <p14:sldId id="284"/>
            <p14:sldId id="308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C00000"/>
    <a:srgbClr val="FBE5D6"/>
    <a:srgbClr val="DEEBF7"/>
    <a:srgbClr val="E2F0D9"/>
    <a:srgbClr val="941100"/>
    <a:srgbClr val="0000FF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 autoAdjust="0"/>
    <p:restoredTop sz="89189" autoAdjust="0"/>
  </p:normalViewPr>
  <p:slideViewPr>
    <p:cSldViewPr snapToGrid="0">
      <p:cViewPr varScale="1">
        <p:scale>
          <a:sx n="80" d="100"/>
          <a:sy n="80" d="100"/>
        </p:scale>
        <p:origin x="10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jpe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VisualANO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4" y="3029100"/>
            <a:ext cx="453224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3782" y="5235780"/>
            <a:ext cx="749535" cy="2578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61702" y="5167271"/>
            <a:ext cx="689541" cy="331965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35341" y="5228631"/>
            <a:ext cx="771612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47494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8488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8543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 = “Signal”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= “Noise”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3B262-F586-450F-AC71-745F6CE91F5E}"/>
              </a:ext>
            </a:extLst>
          </p:cNvPr>
          <p:cNvSpPr txBox="1"/>
          <p:nvPr/>
        </p:nvSpPr>
        <p:spPr>
          <a:xfrm>
            <a:off x="9303229" y="3246998"/>
            <a:ext cx="2140086" cy="156966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    Signal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F = -----------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       Noise</a:t>
            </a:r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randomly select </a:t>
            </a:r>
            <a:r>
              <a:rPr lang="en-US" dirty="0">
                <a:latin typeface="PT Serif" panose="020A0603040505020204" pitchFamily="18" charset="77"/>
              </a:rPr>
              <a:t>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randomly divide </a:t>
            </a:r>
            <a:r>
              <a:rPr lang="en-US" dirty="0">
                <a:latin typeface="PT Serif" panose="020A0603040505020204" pitchFamily="18" charset="77"/>
              </a:rPr>
              <a:t>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no connection </a:t>
            </a:r>
            <a:r>
              <a:rPr lang="en-US" dirty="0">
                <a:latin typeface="PT Serif" panose="020A0603040505020204" pitchFamily="18" charset="77"/>
              </a:rPr>
              <a:t>between subjects in the different groups (no matching!) </a:t>
            </a:r>
            <a:r>
              <a:rPr lang="en-US" b="1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in each group!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</a:t>
            </a:r>
            <a:r>
              <a:rPr lang="en-US" b="1" dirty="0">
                <a:latin typeface="PT Serif" panose="020A0603040505020204" pitchFamily="18" charset="77"/>
              </a:rPr>
              <a:t>Robust</a:t>
            </a:r>
            <a:r>
              <a:rPr lang="en-US" dirty="0">
                <a:latin typeface="PT Serif" panose="020A0603040505020204" pitchFamily="18" charset="77"/>
              </a:rPr>
              <a:t>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Test by plotting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histo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, QQ plot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)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Shapiro-Wilks test </a:t>
            </a:r>
            <a:r>
              <a:rPr lang="en-US" dirty="0">
                <a:latin typeface="PT Serif" panose="020A0603040505020204" pitchFamily="18" charset="77"/>
              </a:rPr>
              <a:t>(</a:t>
            </a:r>
            <a:r>
              <a:rPr lang="en-US" dirty="0" err="1">
                <a:latin typeface="PT Serif" panose="020A0603040505020204" pitchFamily="18" charset="77"/>
              </a:rPr>
              <a:t>small’ish</a:t>
            </a:r>
            <a:r>
              <a:rPr lang="en-US" dirty="0">
                <a:latin typeface="PT Serif" panose="020A0603040505020204" pitchFamily="18" charset="77"/>
              </a:rPr>
              <a:t> samples)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b="1" dirty="0">
                <a:solidFill>
                  <a:srgbClr val="FF99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should be similar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judgement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874890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81" y="4296733"/>
                <a:ext cx="7731604" cy="709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363740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6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57504" y="4149458"/>
            <a:ext cx="449220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3162" y="4130955"/>
            <a:ext cx="46695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04180" y="4131222"/>
            <a:ext cx="449220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43625" y="4872334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400" b="0" i="1" smtClean="0">
                                                <a:solidFill>
                                                  <a:schemeClr val="accent5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7738" y="5711597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750" y="1886672"/>
            <a:ext cx="1156618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1.) SUMMARY STATS KNOWN…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shown on previous few slides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2.( SUM OF SQUARES (SS) APPROACH…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alternate formulas here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55" y="3799171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6096000" y="387056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study groups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evaluate whether one of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Right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hemisphere stroke,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left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hemisphere stroke, and 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healthy</a:t>
            </a:r>
            <a:r>
              <a:rPr lang="en-US" altLang="en-US" sz="24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controls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855" y="238025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17032-BC38-4B8A-A42F-6A31B4F64F28}"/>
              </a:ext>
            </a:extLst>
          </p:cNvPr>
          <p:cNvSpPr/>
          <p:nvPr/>
        </p:nvSpPr>
        <p:spPr>
          <a:xfrm>
            <a:off x="7827523" y="1585812"/>
            <a:ext cx="651753" cy="3036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1200329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data = . ,</a:t>
            </a:r>
          </a:p>
          <a:p>
            <a:r>
              <a:rPr lang="en-US" dirty="0">
                <a:latin typeface="Monaco" pitchFamily="2" charset="77"/>
              </a:rPr>
              <a:t>                         </a:t>
            </a:r>
            <a:r>
              <a:rPr lang="en-US" dirty="0" err="1">
                <a:latin typeface="Monaco" pitchFamily="2" charset="77"/>
              </a:rPr>
              <a:t>include_aov</a:t>
            </a:r>
            <a:r>
              <a:rPr lang="en-US" dirty="0">
                <a:latin typeface="Monaco" pitchFamily="2" charset="77"/>
              </a:rPr>
              <a:t> = TRUE)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86884" y="4479511"/>
            <a:ext cx="3982565" cy="997161"/>
            <a:chOff x="3120571" y="1317707"/>
            <a:chExt cx="3982565" cy="997161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0571" y="1687039"/>
              <a:ext cx="551543" cy="627829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892826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 ,</a:t>
            </a:r>
          </a:p>
          <a:p>
            <a:r>
              <a:rPr lang="en-US" dirty="0">
                <a:latin typeface="Monaco" pitchFamily="2" charset="77"/>
              </a:rPr>
              <a:t>                         </a:t>
            </a:r>
            <a:r>
              <a:rPr lang="en-US" dirty="0" err="1">
                <a:latin typeface="Monaco" pitchFamily="2" charset="77"/>
              </a:rPr>
              <a:t>include_aov</a:t>
            </a:r>
            <a:r>
              <a:rPr lang="en-US" dirty="0">
                <a:latin typeface="Monaco" pitchFamily="2" charset="77"/>
              </a:rPr>
              <a:t> = TRUE)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979103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5"/>
            <a:ext cx="10630492" cy="1892826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 ,</a:t>
            </a:r>
          </a:p>
          <a:p>
            <a:r>
              <a:rPr lang="en-US" dirty="0">
                <a:latin typeface="Monaco" pitchFamily="2" charset="77"/>
              </a:rPr>
              <a:t>                         </a:t>
            </a:r>
            <a:r>
              <a:rPr lang="en-US" dirty="0" err="1">
                <a:latin typeface="Monaco" pitchFamily="2" charset="77"/>
              </a:rPr>
              <a:t>include_aov</a:t>
            </a:r>
            <a:r>
              <a:rPr lang="en-US" dirty="0">
                <a:latin typeface="Monaco" pitchFamily="2" charset="77"/>
              </a:rPr>
              <a:t> = TRUE)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979101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81759" y="4622459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892826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                  data = .,</a:t>
            </a:r>
          </a:p>
          <a:p>
            <a:r>
              <a:rPr lang="en-US" dirty="0">
                <a:latin typeface="Monaco" pitchFamily="2" charset="77"/>
              </a:rPr>
              <a:t>                         </a:t>
            </a:r>
            <a:r>
              <a:rPr lang="en-US" dirty="0" err="1">
                <a:latin typeface="Monaco" pitchFamily="2" charset="77"/>
              </a:rPr>
              <a:t>include_aov</a:t>
            </a:r>
            <a:r>
              <a:rPr lang="en-US" dirty="0">
                <a:latin typeface="Monaco" pitchFamily="2" charset="77"/>
              </a:rPr>
              <a:t> = TRUE)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3014302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33632" y="4622459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71254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514372" y="2615017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21620" y="2619970"/>
            <a:ext cx="1592752" cy="3182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1077218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(x = group, </a:t>
            </a:r>
          </a:p>
          <a:p>
            <a:r>
              <a:rPr lang="en-US" sz="1600" dirty="0">
                <a:latin typeface="Monaco" pitchFamily="2" charset="77"/>
              </a:rPr>
              <a:t>                      y = outcome)) +</a:t>
            </a:r>
          </a:p>
          <a:p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191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=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.010,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348" y="6352143"/>
            <a:ext cx="509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https://demonstrations.wolfram.com/VisualANOVA/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9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21509</TotalTime>
  <Words>4712</Words>
  <Application>Microsoft Office PowerPoint</Application>
  <PresentationFormat>Widescreen</PresentationFormat>
  <Paragraphs>803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Interactive  Applet</vt:lpstr>
      <vt:lpstr>Example: noise &amp; words memorized</vt:lpstr>
      <vt:lpstr>Steps of a Hypothesis test 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217</cp:revision>
  <dcterms:created xsi:type="dcterms:W3CDTF">2015-07-08T09:52:47Z</dcterms:created>
  <dcterms:modified xsi:type="dcterms:W3CDTF">2023-03-20T18:38:14Z</dcterms:modified>
</cp:coreProperties>
</file>