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59" r:id="rId3"/>
    <p:sldId id="261" r:id="rId4"/>
    <p:sldId id="265" r:id="rId5"/>
    <p:sldId id="270" r:id="rId6"/>
    <p:sldId id="266" r:id="rId7"/>
    <p:sldId id="260" r:id="rId8"/>
    <p:sldId id="262" r:id="rId9"/>
    <p:sldId id="263" r:id="rId10"/>
    <p:sldId id="264" r:id="rId11"/>
    <p:sldId id="269" r:id="rId12"/>
    <p:sldId id="268" r:id="rId13"/>
    <p:sldId id="25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59"/>
            <p14:sldId id="261"/>
            <p14:sldId id="265"/>
            <p14:sldId id="270"/>
            <p14:sldId id="266"/>
            <p14:sldId id="260"/>
            <p14:sldId id="262"/>
            <p14:sldId id="263"/>
            <p14:sldId id="264"/>
            <p14:sldId id="269"/>
            <p14:sldId id="268"/>
            <p14:sldId id="258"/>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7/11/2016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11</a:t>
            </a:fld>
            <a:endParaRPr lang="en-US"/>
          </a:p>
        </p:txBody>
      </p:sp>
    </p:spTree>
    <p:extLst>
      <p:ext uri="{BB962C8B-B14F-4D97-AF65-F5344CB8AC3E}">
        <p14:creationId xmlns:p14="http://schemas.microsoft.com/office/powerpoint/2010/main" val="3336317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12</a:t>
            </a:fld>
            <a:endParaRPr lang="en-US"/>
          </a:p>
        </p:txBody>
      </p:sp>
    </p:spTree>
    <p:extLst>
      <p:ext uri="{BB962C8B-B14F-4D97-AF65-F5344CB8AC3E}">
        <p14:creationId xmlns:p14="http://schemas.microsoft.com/office/powerpoint/2010/main" val="1484861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13</a:t>
            </a:fld>
            <a:endParaRPr lang="en-US"/>
          </a:p>
        </p:txBody>
      </p:sp>
    </p:spTree>
    <p:extLst>
      <p:ext uri="{BB962C8B-B14F-4D97-AF65-F5344CB8AC3E}">
        <p14:creationId xmlns:p14="http://schemas.microsoft.com/office/powerpoint/2010/main" val="2163764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14</a:t>
            </a:fld>
            <a:endParaRPr lang="en-US"/>
          </a:p>
        </p:txBody>
      </p:sp>
    </p:spTree>
    <p:extLst>
      <p:ext uri="{BB962C8B-B14F-4D97-AF65-F5344CB8AC3E}">
        <p14:creationId xmlns:p14="http://schemas.microsoft.com/office/powerpoint/2010/main" val="210364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a:t>
            </a:fld>
            <a:endParaRPr lang="en-US"/>
          </a:p>
        </p:txBody>
      </p:sp>
    </p:spTree>
    <p:extLst>
      <p:ext uri="{BB962C8B-B14F-4D97-AF65-F5344CB8AC3E}">
        <p14:creationId xmlns:p14="http://schemas.microsoft.com/office/powerpoint/2010/main" val="334926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3</a:t>
            </a:fld>
            <a:endParaRPr lang="en-US"/>
          </a:p>
        </p:txBody>
      </p:sp>
    </p:spTree>
    <p:extLst>
      <p:ext uri="{BB962C8B-B14F-4D97-AF65-F5344CB8AC3E}">
        <p14:creationId xmlns:p14="http://schemas.microsoft.com/office/powerpoint/2010/main" val="131901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4</a:t>
            </a:fld>
            <a:endParaRPr lang="en-US"/>
          </a:p>
        </p:txBody>
      </p:sp>
    </p:spTree>
    <p:extLst>
      <p:ext uri="{BB962C8B-B14F-4D97-AF65-F5344CB8AC3E}">
        <p14:creationId xmlns:p14="http://schemas.microsoft.com/office/powerpoint/2010/main" val="375211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6</a:t>
            </a:fld>
            <a:endParaRPr lang="en-US"/>
          </a:p>
        </p:txBody>
      </p:sp>
    </p:spTree>
    <p:extLst>
      <p:ext uri="{BB962C8B-B14F-4D97-AF65-F5344CB8AC3E}">
        <p14:creationId xmlns:p14="http://schemas.microsoft.com/office/powerpoint/2010/main" val="361951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7</a:t>
            </a:fld>
            <a:endParaRPr lang="en-US"/>
          </a:p>
        </p:txBody>
      </p:sp>
    </p:spTree>
    <p:extLst>
      <p:ext uri="{BB962C8B-B14F-4D97-AF65-F5344CB8AC3E}">
        <p14:creationId xmlns:p14="http://schemas.microsoft.com/office/powerpoint/2010/main" val="269863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8</a:t>
            </a:fld>
            <a:endParaRPr lang="en-US"/>
          </a:p>
        </p:txBody>
      </p:sp>
    </p:spTree>
    <p:extLst>
      <p:ext uri="{BB962C8B-B14F-4D97-AF65-F5344CB8AC3E}">
        <p14:creationId xmlns:p14="http://schemas.microsoft.com/office/powerpoint/2010/main" val="90755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9</a:t>
            </a:fld>
            <a:endParaRPr lang="en-US"/>
          </a:p>
        </p:txBody>
      </p:sp>
    </p:spTree>
    <p:extLst>
      <p:ext uri="{BB962C8B-B14F-4D97-AF65-F5344CB8AC3E}">
        <p14:creationId xmlns:p14="http://schemas.microsoft.com/office/powerpoint/2010/main" val="327548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10</a:t>
            </a:fld>
            <a:endParaRPr lang="en-US"/>
          </a:p>
        </p:txBody>
      </p:sp>
    </p:spTree>
    <p:extLst>
      <p:ext uri="{BB962C8B-B14F-4D97-AF65-F5344CB8AC3E}">
        <p14:creationId xmlns:p14="http://schemas.microsoft.com/office/powerpoint/2010/main" val="114574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41BB906-E02A-4631-A9D3-1A444BC6FB91}" type="datetime1">
              <a:rPr lang="en-US" smtClean="0"/>
              <a:t>7/11/2016</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7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BFCD5-0679-4AAE-9E88-72689E290DC0}" type="datetime1">
              <a:rPr lang="en-US" smtClean="0"/>
              <a:t>7/11/2016</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6898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6AAE-B8FC-4895-A6C3-B664F53991E4}" type="datetime1">
              <a:rPr lang="en-US" smtClean="0"/>
              <a:t>7/11/2016</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47EB5-8B41-468D-855C-7A1A5286B8FB}" type="datetime1">
              <a:rPr lang="en-US" smtClean="0"/>
              <a:t>7/11/2016</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99659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50FAE3-40EF-4F10-A0DC-55C541DD861E}" type="datetime1">
              <a:rPr lang="en-US" smtClean="0"/>
              <a:t>7/11/2016</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FEED5-1FD6-4A4E-8D44-68E614897E6E}" type="datetime1">
              <a:rPr lang="en-US" smtClean="0"/>
              <a:t>7/11/2016</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0410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C4B72-6149-40A2-A1DC-D316C1EC3829}" type="datetime1">
              <a:rPr lang="en-US" smtClean="0"/>
              <a:t>7/11/2016</a:t>
            </a:fld>
            <a:endParaRPr lang="en-US"/>
          </a:p>
        </p:txBody>
      </p:sp>
      <p:sp>
        <p:nvSpPr>
          <p:cNvPr id="8" name="Footer Placeholder 7"/>
          <p:cNvSpPr>
            <a:spLocks noGrp="1"/>
          </p:cNvSpPr>
          <p:nvPr>
            <p:ph type="ftr" sz="quarter" idx="11"/>
          </p:nvPr>
        </p:nvSpPr>
        <p:spPr/>
        <p:txBody>
          <a:bodyPr/>
          <a:lstStyle/>
          <a:p>
            <a:r>
              <a:rPr lang="en-US"/>
              <a:t>Cohen Chap 7 – t-test for Independent sample means</a:t>
            </a:r>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306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7FFDD-1CCC-4145-9D82-0C7680E3E6DE}" type="datetime1">
              <a:rPr lang="en-US" smtClean="0"/>
              <a:t>7/11/2016</a:t>
            </a:fld>
            <a:endParaRPr lang="en-US"/>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5911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2983-8B80-44D7-AAFB-C9F81FB6A331}" type="datetime1">
              <a:rPr lang="en-US" smtClean="0"/>
              <a:t>7/11/2016</a:t>
            </a:fld>
            <a:endParaRPr lang="en-US"/>
          </a:p>
        </p:txBody>
      </p:sp>
      <p:sp>
        <p:nvSpPr>
          <p:cNvPr id="3" name="Footer Placeholder 2"/>
          <p:cNvSpPr>
            <a:spLocks noGrp="1"/>
          </p:cNvSpPr>
          <p:nvPr>
            <p:ph type="ftr" sz="quarter" idx="11"/>
          </p:nvPr>
        </p:nvSpPr>
        <p:spPr/>
        <p:txBody>
          <a:bodyPr/>
          <a:lstStyle/>
          <a:p>
            <a:r>
              <a:rPr lang="en-US"/>
              <a:t>Cohen Chap 7 – t-test for Independent sample means</a:t>
            </a:r>
          </a:p>
        </p:txBody>
      </p:sp>
      <p:sp>
        <p:nvSpPr>
          <p:cNvPr id="4"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1954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D92-FF80-40B0-ADD3-B34BA87CDC2B}" type="datetime1">
              <a:rPr lang="en-US" smtClean="0"/>
              <a:t>7/11/2016</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961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ED78B-DAEA-4ACD-AC41-E7F2D3DEA04A}" type="datetime1">
              <a:rPr lang="en-US" smtClean="0"/>
              <a:t>7/11/2016</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5551E2-6DF5-4122-94D6-E9F52ADDD658}" type="datetime1">
              <a:rPr lang="en-US" smtClean="0"/>
              <a:t>7/11/2016</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Cohen Chap 7 – t-test for Independent sample means</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EF8E80-928C-4D02-8039-2537AA9D5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comments" Target="../comments/comment1.xml"/><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4546" y="4960137"/>
            <a:ext cx="8075054" cy="1463040"/>
          </a:xfrm>
        </p:spPr>
        <p:txBody>
          <a:bodyPr>
            <a:normAutofit/>
          </a:bodyPr>
          <a:lstStyle/>
          <a:p>
            <a:r>
              <a:rPr lang="en-US" dirty="0"/>
              <a:t>Cohen chap 7. t-test for 2 independent sample means</a:t>
            </a:r>
          </a:p>
        </p:txBody>
      </p:sp>
      <p:sp>
        <p:nvSpPr>
          <p:cNvPr id="3" name="Subtitle 2"/>
          <p:cNvSpPr>
            <a:spLocks noGrp="1"/>
          </p:cNvSpPr>
          <p:nvPr>
            <p:ph type="subTitle" idx="1"/>
          </p:nvPr>
        </p:nvSpPr>
        <p:spPr>
          <a:xfrm>
            <a:off x="8638309" y="4960137"/>
            <a:ext cx="3200400" cy="1463040"/>
          </a:xfrm>
        </p:spPr>
        <p:txBody>
          <a:bodyPr/>
          <a:lstStyle/>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7 – t-test for Independent </a:t>
            </a:r>
            <a:r>
              <a:rPr lang="fr-FR" dirty="0" err="1"/>
              <a:t>sample</a:t>
            </a:r>
            <a:r>
              <a:rPr lang="fr-FR" dirty="0"/>
              <a:t> </a:t>
            </a:r>
            <a:r>
              <a:rPr lang="fr-FR" dirty="0" err="1"/>
              <a:t>means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
        <p:nvSpPr>
          <p:cNvPr id="7" name="Rounded Rectangle 6"/>
          <p:cNvSpPr/>
          <p:nvPr/>
        </p:nvSpPr>
        <p:spPr>
          <a:xfrm>
            <a:off x="4506039" y="269949"/>
            <a:ext cx="7198242" cy="38596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altLang="en-US" sz="2400" dirty="0">
                <a:solidFill>
                  <a:schemeClr val="tx1"/>
                </a:solidFill>
                <a:latin typeface="Arial" panose="020B0604020202020204" pitchFamily="34" charset="0"/>
              </a:rPr>
              <a:t>“We cannot solve problems </a:t>
            </a:r>
          </a:p>
          <a:p>
            <a:pPr algn="ctr">
              <a:spcBef>
                <a:spcPct val="50000"/>
              </a:spcBef>
            </a:pPr>
            <a:r>
              <a:rPr lang="en-US" altLang="en-US" sz="2400" dirty="0">
                <a:solidFill>
                  <a:schemeClr val="tx1"/>
                </a:solidFill>
                <a:latin typeface="Arial" panose="020B0604020202020204" pitchFamily="34" charset="0"/>
              </a:rPr>
              <a:t>by using the same kind of thinking </a:t>
            </a:r>
          </a:p>
          <a:p>
            <a:pPr algn="ctr">
              <a:spcBef>
                <a:spcPct val="50000"/>
              </a:spcBef>
            </a:pPr>
            <a:r>
              <a:rPr lang="en-US" altLang="en-US" sz="2400" dirty="0">
                <a:solidFill>
                  <a:schemeClr val="tx1"/>
                </a:solidFill>
                <a:latin typeface="Arial" panose="020B0604020202020204" pitchFamily="34" charset="0"/>
              </a:rPr>
              <a:t>that we used when we created them.”</a:t>
            </a:r>
          </a:p>
          <a:p>
            <a:pPr algn="ctr">
              <a:spcBef>
                <a:spcPct val="50000"/>
              </a:spcBef>
            </a:pPr>
            <a:r>
              <a:rPr lang="en-US" altLang="en-US" sz="2400" dirty="0">
                <a:solidFill>
                  <a:schemeClr val="tx1"/>
                </a:solidFill>
                <a:latin typeface="Arial" panose="020B0604020202020204" pitchFamily="34" charset="0"/>
              </a:rPr>
              <a:t> </a:t>
            </a:r>
          </a:p>
          <a:p>
            <a:pPr algn="ctr">
              <a:spcBef>
                <a:spcPct val="50000"/>
              </a:spcBef>
            </a:pPr>
            <a:r>
              <a:rPr lang="en-US" altLang="en-US" sz="2400" b="1" dirty="0">
                <a:solidFill>
                  <a:schemeClr val="tx1"/>
                </a:solidFill>
                <a:latin typeface="Arial" panose="020B0604020202020204" pitchFamily="34" charset="0"/>
              </a:rPr>
              <a:t>– Albert Einstein </a:t>
            </a:r>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normAutofit/>
          </a:bodyPr>
          <a:lstStyle/>
          <a:p>
            <a:pPr>
              <a:lnSpc>
                <a:spcPct val="80000"/>
              </a:lnSpc>
            </a:pPr>
            <a:r>
              <a:rPr lang="en-US" altLang="en-US" sz="3200" u="sng" dirty="0"/>
              <a:t>Unequal groups: Violations ‘hurt’ more</a:t>
            </a:r>
          </a:p>
          <a:p>
            <a:pPr lvl="1">
              <a:lnSpc>
                <a:spcPct val="80000"/>
              </a:lnSpc>
            </a:pPr>
            <a:r>
              <a:rPr lang="en-US" altLang="en-US" sz="2800" dirty="0">
                <a:ea typeface="ＭＳ Ｐゴシック" panose="020B0600070205080204" pitchFamily="34" charset="-128"/>
              </a:rPr>
              <a:t>Heterogeneity of variance</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Non-normality</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Both</a:t>
            </a:r>
          </a:p>
          <a:p>
            <a:pPr lvl="2">
              <a:lnSpc>
                <a:spcPct val="80000"/>
              </a:lnSpc>
            </a:pPr>
            <a:r>
              <a:rPr lang="en-US" altLang="en-US" sz="2000" u="sng" dirty="0">
                <a:ea typeface="ＭＳ Ｐゴシック" panose="020B0600070205080204" pitchFamily="34" charset="-128"/>
              </a:rPr>
              <a:t>Huge</a:t>
            </a:r>
            <a:r>
              <a:rPr lang="en-US" altLang="en-US" sz="2000" dirty="0">
                <a:ea typeface="ＭＳ Ｐゴシック" panose="020B0600070205080204" pitchFamily="34" charset="-128"/>
              </a:rPr>
              <a:t> effects</a:t>
            </a:r>
          </a:p>
          <a:p>
            <a:pPr lvl="4">
              <a:lnSpc>
                <a:spcPct val="60000"/>
              </a:lnSpc>
            </a:pPr>
            <a:endParaRPr lang="en-US" altLang="en-US" sz="2000" dirty="0">
              <a:ea typeface="ＭＳ Ｐゴシック" panose="020B0600070205080204" pitchFamily="34" charset="-128"/>
            </a:endParaRPr>
          </a:p>
          <a:p>
            <a:pPr lvl="1">
              <a:lnSpc>
                <a:spcPct val="80000"/>
              </a:lnSpc>
            </a:pPr>
            <a:r>
              <a:rPr lang="en-US" altLang="en-US" sz="2800" i="1" dirty="0">
                <a:latin typeface="Times New Roman" panose="02020603050405020304" pitchFamily="18" charset="0"/>
                <a:ea typeface="ＭＳ Ｐゴシック" panose="020B0600070205080204" pitchFamily="34" charset="-128"/>
              </a:rPr>
              <a:t>p</a:t>
            </a:r>
            <a:r>
              <a:rPr lang="en-US" altLang="en-US" sz="2800" dirty="0">
                <a:ea typeface="ＭＳ Ｐゴシック" panose="020B0600070205080204" pitchFamily="34" charset="-128"/>
              </a:rPr>
              <a:t>-values can be **very** inaccurate with unequal </a:t>
            </a:r>
            <a:r>
              <a:rPr lang="en-US" altLang="en-US" sz="2800" i="1" dirty="0">
                <a:latin typeface="Times New Roman" panose="02020603050405020304" pitchFamily="18" charset="0"/>
                <a:ea typeface="ＭＳ Ｐゴシック" panose="020B0600070205080204" pitchFamily="34" charset="-128"/>
              </a:rPr>
              <a:t>n</a:t>
            </a:r>
            <a:r>
              <a:rPr lang="en-US" altLang="en-US" sz="2800" dirty="0">
                <a:ea typeface="ＭＳ Ｐゴシック" panose="020B0600070205080204" pitchFamily="34" charset="-128"/>
              </a:rPr>
              <a:t>s and violations of assumptions, especially when </a:t>
            </a:r>
            <a:r>
              <a:rPr lang="en-US" altLang="en-US" sz="2800" i="1" dirty="0">
                <a:latin typeface="Times New Roman" panose="02020603050405020304" pitchFamily="18" charset="0"/>
                <a:ea typeface="ＭＳ Ｐゴシック" panose="020B0600070205080204" pitchFamily="34" charset="-128"/>
              </a:rPr>
              <a:t>N</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small</a:t>
            </a:r>
            <a:endParaRPr lang="en-US" sz="2800"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Tree>
    <p:extLst>
      <p:ext uri="{BB962C8B-B14F-4D97-AF65-F5344CB8AC3E}">
        <p14:creationId xmlns:p14="http://schemas.microsoft.com/office/powerpoint/2010/main" val="250129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Alternatives (assumptions violated)</a:t>
            </a:r>
          </a:p>
        </p:txBody>
      </p:sp>
      <p:sp>
        <p:nvSpPr>
          <p:cNvPr id="3" name="Content Placeholder 2"/>
          <p:cNvSpPr>
            <a:spLocks noGrp="1"/>
          </p:cNvSpPr>
          <p:nvPr>
            <p:ph idx="1"/>
          </p:nvPr>
        </p:nvSpPr>
        <p:spPr/>
        <p:txBody>
          <a:bodyPr/>
          <a:lstStyle/>
          <a:p>
            <a:r>
              <a:rPr lang="en-US" altLang="en-US" sz="2400" dirty="0">
                <a:cs typeface="Arial" panose="020B0604020202020204" pitchFamily="34" charset="0"/>
              </a:rPr>
              <a:t>Violation of normality or ordinal DV </a:t>
            </a:r>
          </a:p>
          <a:p>
            <a:pPr lvl="1"/>
            <a:r>
              <a:rPr lang="en-US" altLang="en-US" sz="2000" dirty="0">
                <a:ea typeface="ＭＳ Ｐゴシック" panose="020B0600070205080204" pitchFamily="34" charset="-128"/>
              </a:rPr>
              <a:t>Two Sample Wilcoxon test (aka, </a:t>
            </a:r>
            <a:r>
              <a:rPr lang="en-US" altLang="en-US" sz="2000" u="sng" dirty="0">
                <a:ea typeface="ＭＳ Ｐゴシック" panose="020B0600070205080204" pitchFamily="34" charset="-128"/>
              </a:rPr>
              <a:t>Mann-Whitney </a:t>
            </a:r>
            <a:r>
              <a:rPr lang="en-US" altLang="en-US" sz="2000" i="1" u="sng" dirty="0">
                <a:ea typeface="ＭＳ Ｐゴシック" panose="020B0600070205080204" pitchFamily="34" charset="-128"/>
              </a:rPr>
              <a:t>U</a:t>
            </a:r>
            <a:r>
              <a:rPr lang="en-US" altLang="en-US" sz="2000" u="sng" dirty="0">
                <a:ea typeface="ＭＳ Ｐゴシック" panose="020B0600070205080204" pitchFamily="34" charset="-128"/>
              </a:rPr>
              <a:t> Test</a:t>
            </a:r>
            <a:r>
              <a:rPr lang="en-US" altLang="en-US" sz="2000" dirty="0">
                <a:ea typeface="ＭＳ Ｐゴシック" panose="020B0600070205080204" pitchFamily="34" charset="-128"/>
              </a:rPr>
              <a:t>)</a:t>
            </a:r>
          </a:p>
          <a:p>
            <a:pPr lvl="1"/>
            <a:endParaRPr lang="en-US" altLang="en-US" sz="1600" dirty="0">
              <a:ea typeface="ＭＳ Ｐゴシック" panose="020B0600070205080204" pitchFamily="34" charset="-128"/>
            </a:endParaRPr>
          </a:p>
          <a:p>
            <a:r>
              <a:rPr lang="en-US" altLang="en-US" sz="2400" dirty="0"/>
              <a:t>Sample re-use methods</a:t>
            </a:r>
          </a:p>
          <a:p>
            <a:pPr lvl="1"/>
            <a:r>
              <a:rPr lang="en-US" altLang="en-US" sz="2000" dirty="0">
                <a:ea typeface="ＭＳ Ｐゴシック" panose="020B0600070205080204" pitchFamily="34" charset="-128"/>
              </a:rPr>
              <a:t>Rely on empirical, rather than theoretical, probability distributions</a:t>
            </a:r>
          </a:p>
          <a:p>
            <a:pPr lvl="2"/>
            <a:r>
              <a:rPr lang="en-US" altLang="en-US" sz="1800" dirty="0">
                <a:ea typeface="ＭＳ Ｐゴシック" panose="020B0600070205080204" pitchFamily="34" charset="-128"/>
              </a:rPr>
              <a:t>Exact statistical methods </a:t>
            </a:r>
          </a:p>
          <a:p>
            <a:pPr lvl="2"/>
            <a:r>
              <a:rPr lang="en-US" altLang="en-US" sz="1800" dirty="0">
                <a:ea typeface="ＭＳ Ｐゴシック" panose="020B0600070205080204" pitchFamily="34" charset="-128"/>
              </a:rPr>
              <a:t>Permutation and randomization tests</a:t>
            </a:r>
          </a:p>
          <a:p>
            <a:pPr lvl="2"/>
            <a:r>
              <a:rPr lang="en-US" altLang="en-US" sz="1800" dirty="0">
                <a:ea typeface="ＭＳ Ｐゴシック" panose="020B0600070205080204" pitchFamily="34" charset="-128"/>
              </a:rPr>
              <a:t>Bootstrapping</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spTree>
    <p:extLst>
      <p:ext uri="{BB962C8B-B14F-4D97-AF65-F5344CB8AC3E}">
        <p14:creationId xmlns:p14="http://schemas.microsoft.com/office/powerpoint/2010/main" val="320261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024128" y="1892300"/>
            <a:ext cx="9720071" cy="4417060"/>
          </a:xfrm>
        </p:spPr>
        <p:txBody>
          <a:bodyPr>
            <a:normAutofit fontScale="92500" lnSpcReduction="10000"/>
          </a:bodyPr>
          <a:lstStyle/>
          <a:p>
            <a:r>
              <a:rPr lang="en-US" altLang="en-US" sz="2800" dirty="0"/>
              <a:t>95% </a:t>
            </a:r>
            <a:r>
              <a:rPr lang="en-US" altLang="en-US" sz="2800" i="1" dirty="0"/>
              <a:t>CI</a:t>
            </a:r>
            <a:r>
              <a:rPr lang="en-US" altLang="en-US" sz="2800" dirty="0"/>
              <a:t> for </a:t>
            </a:r>
            <a:r>
              <a:rPr lang="en-US" altLang="en-US" sz="2800" u="sng" dirty="0"/>
              <a:t>difference</a:t>
            </a:r>
            <a:r>
              <a:rPr lang="en-US" altLang="en-US" sz="2800" dirty="0"/>
              <a:t> between means: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1</a:t>
            </a:r>
            <a:r>
              <a:rPr lang="en-US" altLang="en-US" sz="2800" dirty="0">
                <a:latin typeface="Times New Roman" panose="02020603050405020304" pitchFamily="18" charset="0"/>
                <a:cs typeface="Arial" panose="020B0604020202020204" pitchFamily="34" charset="0"/>
              </a:rPr>
              <a:t> -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2</a:t>
            </a: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Rearrange independent-samples </a:t>
            </a:r>
            <a:r>
              <a:rPr lang="en-US" altLang="en-US" sz="2800" i="1" dirty="0">
                <a:cs typeface="Arial" panose="020B0604020202020204" pitchFamily="34" charset="0"/>
              </a:rPr>
              <a:t>t</a:t>
            </a:r>
            <a:r>
              <a:rPr lang="en-US" altLang="en-US" sz="2800" dirty="0">
                <a:cs typeface="Arial" panose="020B0604020202020204" pitchFamily="34" charset="0"/>
              </a:rPr>
              <a:t>-test formula</a:t>
            </a:r>
          </a:p>
          <a:p>
            <a:endParaRPr lang="en-US" altLang="en-US" sz="2800" dirty="0">
              <a:cs typeface="Arial" panose="020B0604020202020204" pitchFamily="34" charset="0"/>
            </a:endParaRPr>
          </a:p>
          <a:p>
            <a:endParaRPr lang="en-US" altLang="en-US" sz="2800" dirty="0">
              <a:cs typeface="Arial" panose="020B0604020202020204" pitchFamily="34" charset="0"/>
            </a:endParaRPr>
          </a:p>
          <a:p>
            <a:r>
              <a:rPr lang="en-US" altLang="en-US" sz="2800" dirty="0"/>
              <a:t>Estimation as NHST (Null hypothesis Significance Test)</a:t>
            </a: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latin typeface="Times New Roman" panose="02020603050405020304" pitchFamily="18" charset="0"/>
                <a:ea typeface="ＭＳ Ｐゴシック" panose="020B0600070205080204" pitchFamily="34" charset="-128"/>
                <a:cs typeface="Arial" panose="020B0604020202020204" pitchFamily="34" charset="0"/>
              </a:rPr>
              <a:t> </a:t>
            </a:r>
            <a:r>
              <a:rPr lang="en-US" altLang="en-US" sz="2400" dirty="0">
                <a:ea typeface="ＭＳ Ｐゴシック" panose="020B0600070205080204" pitchFamily="34" charset="-128"/>
                <a:cs typeface="Arial" panose="020B0604020202020204" pitchFamily="34" charset="0"/>
              </a:rPr>
              <a:t>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NOT contain 0,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endParaRPr lang="en-US" altLang="en-US" sz="2400" baseline="-25000" dirty="0">
              <a:ea typeface="ＭＳ Ｐゴシック" panose="020B0600070205080204" pitchFamily="34" charset="-128"/>
              <a:cs typeface="Arial" panose="020B0604020202020204" pitchFamily="34" charset="0"/>
            </a:endParaRP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ea typeface="ＭＳ Ｐゴシック" panose="020B0600070205080204" pitchFamily="34" charset="-128"/>
                <a:cs typeface="Arial" panose="020B0604020202020204" pitchFamily="34" charset="0"/>
              </a:rPr>
              <a:t> 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contain 0, fail to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p>
          <a:p>
            <a:pPr lvl="1"/>
            <a:endParaRPr lang="en-US" altLang="en-US" sz="2400" i="1" baseline="-25000" dirty="0">
              <a:ea typeface="ＭＳ Ｐゴシック" panose="020B0600070205080204" pitchFamily="34" charset="-128"/>
              <a:cs typeface="Arial" panose="020B0604020202020204" pitchFamily="34" charset="0"/>
            </a:endParaRP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Compute for in-class example</a:t>
            </a:r>
            <a:r>
              <a:rPr lang="en-US" altLang="en-US" sz="2800" i="1" baseline="-25000" dirty="0">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pic>
        <p:nvPicPr>
          <p:cNvPr id="6" name="Picture 5"/>
          <p:cNvPicPr>
            <a:picLocks noChangeAspect="1"/>
          </p:cNvPicPr>
          <p:nvPr/>
        </p:nvPicPr>
        <p:blipFill>
          <a:blip r:embed="rId3"/>
          <a:stretch>
            <a:fillRect/>
          </a:stretch>
        </p:blipFill>
        <p:spPr>
          <a:xfrm>
            <a:off x="3296840" y="3138682"/>
            <a:ext cx="3693319" cy="506467"/>
          </a:xfrm>
          <a:prstGeom prst="rect">
            <a:avLst/>
          </a:prstGeom>
        </p:spPr>
      </p:pic>
    </p:spTree>
    <p:extLst>
      <p:ext uri="{BB962C8B-B14F-4D97-AF65-F5344CB8AC3E}">
        <p14:creationId xmlns:p14="http://schemas.microsoft.com/office/powerpoint/2010/main" val="239900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Example 2</a:t>
            </a:r>
          </a:p>
        </p:txBody>
      </p:sp>
      <p:sp>
        <p:nvSpPr>
          <p:cNvPr id="3" name="Content Placeholder 2"/>
          <p:cNvSpPr>
            <a:spLocks noGrp="1"/>
          </p:cNvSpPr>
          <p:nvPr>
            <p:ph idx="1"/>
          </p:nvPr>
        </p:nvSpPr>
        <p:spPr>
          <a:xfrm>
            <a:off x="1024127" y="1358721"/>
            <a:ext cx="10786873" cy="4023360"/>
          </a:xfrm>
        </p:spPr>
        <p:txBody>
          <a:bodyPr/>
          <a:lstStyle/>
          <a:p>
            <a:r>
              <a:rPr lang="en-US" dirty="0"/>
              <a:t>An industrial psychologist is investigation the effects of different types of motivation on the performance of simulated clerical tasks.  The 10 participants in the “individual motivation” sample are told that they will be rewarded according to how many tasks they successfully complete.  The 12 participants in the “group motivation” sample are told that they will be rewarded according to the average number of tasks completed by all the participants in their sample.  The number of tasks completed by each participant are as follows:</a:t>
            </a:r>
          </a:p>
          <a:p>
            <a:pPr marL="0" indent="0">
              <a:buNone/>
            </a:pPr>
            <a:endParaRPr lang="en-US" dirty="0"/>
          </a:p>
          <a:p>
            <a:pPr lvl="1"/>
            <a:r>
              <a:rPr lang="en-US" dirty="0"/>
              <a:t>Individual Motivation:  	11, 17, 14, 12, 11, 15, 13, 12, 15, 16</a:t>
            </a:r>
          </a:p>
          <a:p>
            <a:pPr lvl="1"/>
            <a:r>
              <a:rPr lang="en-US" dirty="0"/>
              <a:t>Group Motivation: 	10, 15, 4, 8, 9, 14, 6, 15, 7, 11, 13, 5</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dirty="0"/>
          </a:p>
        </p:txBody>
      </p:sp>
      <p:pic>
        <p:nvPicPr>
          <p:cNvPr id="6" name="Picture 5"/>
          <p:cNvPicPr>
            <a:picLocks noChangeAspect="1"/>
          </p:cNvPicPr>
          <p:nvPr/>
        </p:nvPicPr>
        <p:blipFill>
          <a:blip r:embed="rId3"/>
          <a:stretch>
            <a:fillRect/>
          </a:stretch>
        </p:blipFill>
        <p:spPr>
          <a:xfrm>
            <a:off x="3278739" y="4657316"/>
            <a:ext cx="4619625" cy="1095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13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pic>
        <p:nvPicPr>
          <p:cNvPr id="6" name="Picture 5"/>
          <p:cNvPicPr>
            <a:picLocks noChangeAspect="1"/>
          </p:cNvPicPr>
          <p:nvPr/>
        </p:nvPicPr>
        <p:blipFill>
          <a:blip r:embed="rId3"/>
          <a:stretch>
            <a:fillRect/>
          </a:stretch>
        </p:blipFill>
        <p:spPr>
          <a:xfrm>
            <a:off x="3333729" y="1212722"/>
            <a:ext cx="8207366" cy="15413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p:cNvSpPr>
            <a:spLocks noGrp="1"/>
          </p:cNvSpPr>
          <p:nvPr>
            <p:ph idx="1"/>
          </p:nvPr>
        </p:nvSpPr>
        <p:spPr>
          <a:xfrm>
            <a:off x="225395" y="2911928"/>
            <a:ext cx="11705348" cy="3641272"/>
          </a:xfrm>
        </p:spPr>
        <p:txBody>
          <a:bodyPr>
            <a:normAutofit fontScale="92500" lnSpcReduction="20000"/>
          </a:bodyPr>
          <a:lstStyle/>
          <a:p>
            <a:pPr>
              <a:lnSpc>
                <a:spcPct val="110000"/>
              </a:lnSpc>
            </a:pPr>
            <a:r>
              <a:rPr lang="en-US" altLang="en-US" sz="2000" dirty="0">
                <a:latin typeface="Times New Roman" panose="02020603050405020304" pitchFamily="18" charset="0"/>
                <a:cs typeface="Times New Roman" panose="02020603050405020304" pitchFamily="18" charset="0"/>
              </a:rPr>
              <a:t>The number of tasks completed </a:t>
            </a:r>
            <a:r>
              <a:rPr lang="en-US" altLang="en-US" sz="2000" b="1" dirty="0">
                <a:latin typeface="Times New Roman" panose="02020603050405020304" pitchFamily="18" charset="0"/>
                <a:cs typeface="Times New Roman" panose="02020603050405020304" pitchFamily="18" charset="0"/>
              </a:rPr>
              <a:t>was numerically higher </a:t>
            </a:r>
            <a:r>
              <a:rPr lang="en-US" altLang="en-US" sz="2000" dirty="0">
                <a:latin typeface="Times New Roman" panose="02020603050405020304" pitchFamily="18" charset="0"/>
                <a:cs typeface="Times New Roman" panose="02020603050405020304" pitchFamily="18" charset="0"/>
              </a:rPr>
              <a:t>among the individually motivated group (n = 10, M = 13.60, SD = 2.12), compared to the individuals being motivated by the groups results (n = 12, M = 9.75, SD = 3.89).  </a:t>
            </a:r>
          </a:p>
          <a:p>
            <a:pPr>
              <a:lnSpc>
                <a:spcPct val="110000"/>
              </a:lnSpc>
            </a:pPr>
            <a:r>
              <a:rPr lang="en-US" altLang="en-US" sz="2000" dirty="0">
                <a:latin typeface="Times New Roman" panose="02020603050405020304" pitchFamily="18" charset="0"/>
                <a:cs typeface="Times New Roman" panose="02020603050405020304" pitchFamily="18" charset="0"/>
              </a:rPr>
              <a:t>To test the difference in mean productivity,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solidFill>
                  <a:srgbClr val="0070C0"/>
                </a:solidFill>
                <a:latin typeface="Times New Roman" panose="02020603050405020304" pitchFamily="18" charset="0"/>
                <a:cs typeface="Times New Roman" panose="02020603050405020304" pitchFamily="18" charset="0"/>
              </a:rPr>
              <a:t>The distribution of depression scores were </a:t>
            </a:r>
            <a:r>
              <a:rPr lang="en-US" altLang="en-US" sz="2000" b="1" dirty="0">
                <a:solidFill>
                  <a:srgbClr val="0070C0"/>
                </a:solidFill>
                <a:latin typeface="Times New Roman" panose="02020603050405020304" pitchFamily="18" charset="0"/>
                <a:cs typeface="Times New Roman" panose="02020603050405020304" pitchFamily="18" charset="0"/>
              </a:rPr>
              <a:t>sufficiently normal </a:t>
            </a:r>
            <a:r>
              <a:rPr lang="en-US" altLang="en-US" sz="2000" dirty="0">
                <a:solidFill>
                  <a:srgbClr val="0070C0"/>
                </a:solidFill>
                <a:latin typeface="Times New Roman" panose="02020603050405020304" pitchFamily="18" charset="0"/>
                <a:cs typeface="Times New Roman" panose="02020603050405020304" pitchFamily="18" charset="0"/>
              </a:rPr>
              <a:t>for the purposes of conducting a t-test (i.e. skew &lt; |2.0| and </a:t>
            </a:r>
            <a:r>
              <a:rPr lang="en-US" altLang="en-US" sz="2000" dirty="0" err="1">
                <a:solidFill>
                  <a:srgbClr val="0070C0"/>
                </a:solidFill>
                <a:latin typeface="Times New Roman" panose="02020603050405020304" pitchFamily="18" charset="0"/>
                <a:cs typeface="Times New Roman" panose="02020603050405020304" pitchFamily="18" charset="0"/>
              </a:rPr>
              <a:t>kertosis</a:t>
            </a:r>
            <a:r>
              <a:rPr lang="en-US" altLang="en-US" sz="2000" dirty="0">
                <a:solidFill>
                  <a:srgbClr val="0070C0"/>
                </a:solidFill>
                <a:latin typeface="Times New Roman" panose="02020603050405020304" pitchFamily="18" charset="0"/>
                <a:cs typeface="Times New Roman" panose="02020603050405020304" pitchFamily="18" charset="0"/>
              </a:rPr>
              <a:t> &lt; |9.0|; </a:t>
            </a:r>
            <a:r>
              <a:rPr lang="en-US" altLang="en-US" sz="2000" dirty="0" err="1">
                <a:solidFill>
                  <a:srgbClr val="0070C0"/>
                </a:solidFill>
                <a:latin typeface="Times New Roman" panose="02020603050405020304" pitchFamily="18" charset="0"/>
                <a:cs typeface="Times New Roman" panose="02020603050405020304" pitchFamily="18" charset="0"/>
              </a:rPr>
              <a:t>Schmider</a:t>
            </a:r>
            <a:r>
              <a:rPr lang="en-US" altLang="en-US" sz="2000" dirty="0">
                <a:solidFill>
                  <a:srgbClr val="0070C0"/>
                </a:solidFill>
                <a:latin typeface="Times New Roman" panose="02020603050405020304" pitchFamily="18" charset="0"/>
                <a:cs typeface="Times New Roman" panose="02020603050405020304" pitchFamily="18" charset="0"/>
              </a:rPr>
              <a:t>, Sigler, </a:t>
            </a:r>
            <a:r>
              <a:rPr lang="en-US" altLang="en-US" sz="2000" dirty="0" err="1">
                <a:solidFill>
                  <a:srgbClr val="0070C0"/>
                </a:solidFill>
                <a:latin typeface="Times New Roman" panose="02020603050405020304" pitchFamily="18" charset="0"/>
                <a:cs typeface="Times New Roman" panose="02020603050405020304" pitchFamily="18" charset="0"/>
              </a:rPr>
              <a:t>Danay</a:t>
            </a:r>
            <a:r>
              <a:rPr lang="en-US" altLang="en-US" sz="2000" dirty="0">
                <a:solidFill>
                  <a:srgbClr val="0070C0"/>
                </a:solidFill>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a:t>
            </a:r>
            <a:r>
              <a:rPr lang="en-US" altLang="en-US" sz="2000" dirty="0">
                <a:solidFill>
                  <a:srgbClr val="FF0000"/>
                </a:solidFill>
                <a:latin typeface="Times New Roman" panose="02020603050405020304" pitchFamily="18" charset="0"/>
                <a:cs typeface="Times New Roman" panose="02020603050405020304" pitchFamily="18" charset="0"/>
              </a:rPr>
              <a:t>tested and rejected </a:t>
            </a:r>
            <a:r>
              <a:rPr lang="en-US" altLang="en-US" sz="2000" dirty="0">
                <a:latin typeface="Times New Roman" panose="02020603050405020304" pitchFamily="18" charset="0"/>
                <a:cs typeface="Times New Roman" panose="02020603050405020304" pitchFamily="18" charset="0"/>
              </a:rPr>
              <a:t>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(9, 11) = 4.829, p = .040.  </a:t>
            </a:r>
          </a:p>
          <a:p>
            <a:pPr>
              <a:lnSpc>
                <a:spcPct val="110000"/>
              </a:lnSpc>
            </a:pPr>
            <a:r>
              <a:rPr lang="en-US" altLang="en-US" sz="2000" dirty="0">
                <a:latin typeface="Times New Roman" panose="02020603050405020304" pitchFamily="18" charset="0"/>
                <a:cs typeface="Times New Roman" panose="02020603050405020304" pitchFamily="18" charset="0"/>
              </a:rPr>
              <a:t>The independent samples, </a:t>
            </a:r>
            <a:r>
              <a:rPr lang="en-US" altLang="en-US" sz="2000" b="1" dirty="0">
                <a:latin typeface="Times New Roman" panose="02020603050405020304" pitchFamily="18" charset="0"/>
                <a:cs typeface="Times New Roman" panose="02020603050405020304" pitchFamily="18" charset="0"/>
              </a:rPr>
              <a:t>separate variances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found a </a:t>
            </a:r>
            <a:r>
              <a:rPr lang="en-US" altLang="en-US" sz="2000" dirty="0">
                <a:solidFill>
                  <a:srgbClr val="FF00FF"/>
                </a:solidFill>
                <a:latin typeface="Times New Roman" panose="02020603050405020304" pitchFamily="18" charset="0"/>
                <a:cs typeface="Times New Roman" panose="02020603050405020304" pitchFamily="18" charset="0"/>
              </a:rPr>
              <a:t>statistically significant effect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(17.52) = 2.946, p = .009.  </a:t>
            </a:r>
          </a:p>
          <a:p>
            <a:pPr>
              <a:lnSpc>
                <a:spcPct val="110000"/>
              </a:lnSpc>
            </a:pPr>
            <a:r>
              <a:rPr lang="en-US" altLang="en-US" sz="2000" dirty="0">
                <a:latin typeface="Times New Roman" panose="02020603050405020304" pitchFamily="18" charset="0"/>
                <a:cs typeface="Times New Roman" panose="02020603050405020304" pitchFamily="18" charset="0"/>
              </a:rPr>
              <a:t>Thus, individual motivation </a:t>
            </a:r>
            <a:r>
              <a:rPr lang="en-US" altLang="en-US" sz="2000" b="1" dirty="0">
                <a:solidFill>
                  <a:srgbClr val="FF00FF"/>
                </a:solidFill>
                <a:latin typeface="Times New Roman" panose="02020603050405020304" pitchFamily="18" charset="0"/>
                <a:cs typeface="Times New Roman" panose="02020603050405020304" pitchFamily="18" charset="0"/>
              </a:rPr>
              <a:t>does</a:t>
            </a:r>
            <a:r>
              <a:rPr lang="en-US" altLang="en-US" sz="2000" dirty="0">
                <a:latin typeface="Times New Roman" panose="02020603050405020304" pitchFamily="18" charset="0"/>
                <a:cs typeface="Times New Roman" panose="02020603050405020304" pitchFamily="18" charset="0"/>
              </a:rPr>
              <a:t> result in a mean 3.85 </a:t>
            </a:r>
            <a:r>
              <a:rPr lang="en-US" altLang="en-US" sz="2000" b="1" dirty="0">
                <a:latin typeface="Times New Roman" panose="02020603050405020304" pitchFamily="18" charset="0"/>
                <a:cs typeface="Times New Roman" panose="02020603050405020304" pitchFamily="18" charset="0"/>
              </a:rPr>
              <a:t>additional tasks </a:t>
            </a:r>
            <a:r>
              <a:rPr lang="en-US" altLang="en-US" sz="2000" dirty="0">
                <a:latin typeface="Times New Roman" panose="02020603050405020304" pitchFamily="18" charset="0"/>
                <a:cs typeface="Times New Roman" panose="02020603050405020304" pitchFamily="18" charset="0"/>
              </a:rPr>
              <a:t>completed compared to group motivation (95% CI: [1.01, 6.60]).</a:t>
            </a:r>
            <a:endParaRPr lang="en-US"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4996544" y="1304444"/>
            <a:ext cx="1807028"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564085" y="2418424"/>
            <a:ext cx="4977009" cy="293914"/>
          </a:xfrm>
          <a:prstGeom prst="roundRect">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20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8218" y="289002"/>
            <a:ext cx="9720072" cy="1499616"/>
          </a:xfrm>
        </p:spPr>
        <p:txBody>
          <a:bodyPr/>
          <a:lstStyle/>
          <a:p>
            <a:r>
              <a:rPr lang="en-US" dirty="0"/>
              <a:t>Intro</a:t>
            </a:r>
          </a:p>
        </p:txBody>
      </p:sp>
      <p:sp>
        <p:nvSpPr>
          <p:cNvPr id="3" name="Content Placeholder 2"/>
          <p:cNvSpPr>
            <a:spLocks noGrp="1"/>
          </p:cNvSpPr>
          <p:nvPr>
            <p:ph idx="1"/>
          </p:nvPr>
        </p:nvSpPr>
        <p:spPr>
          <a:xfrm>
            <a:off x="1030310" y="1492404"/>
            <a:ext cx="10512379" cy="4520742"/>
          </a:xfrm>
        </p:spPr>
        <p:txBody>
          <a:bodyPr>
            <a:normAutofit/>
          </a:bodyPr>
          <a:lstStyle/>
          <a:p>
            <a:r>
              <a:rPr lang="en-US" altLang="en-US" dirty="0"/>
              <a:t>Same </a:t>
            </a:r>
            <a:r>
              <a:rPr lang="en-US" altLang="en-US" u="sng" dirty="0"/>
              <a:t>continuous</a:t>
            </a:r>
            <a:r>
              <a:rPr lang="en-US" altLang="en-US" dirty="0"/>
              <a:t> DV compared across 2 independent (random) samples</a:t>
            </a:r>
          </a:p>
          <a:p>
            <a:pPr lvl="4"/>
            <a:endParaRPr lang="en-US" altLang="en-US" dirty="0">
              <a:ea typeface="ＭＳ Ｐゴシック" panose="020B0600070205080204" pitchFamily="34" charset="-128"/>
            </a:endParaRPr>
          </a:p>
          <a:p>
            <a:r>
              <a:rPr lang="en-US" altLang="en-US" dirty="0"/>
              <a:t>Is there a significant difference between the 2 group means?</a:t>
            </a:r>
          </a:p>
          <a:p>
            <a:pPr lvl="1"/>
            <a:r>
              <a:rPr lang="en-US" altLang="en-US" dirty="0">
                <a:ea typeface="ＭＳ Ｐゴシック" panose="020B0600070205080204" pitchFamily="34" charset="-128"/>
              </a:rPr>
              <a:t>Do 2 samples come from </a:t>
            </a:r>
            <a:r>
              <a:rPr lang="en-US" altLang="en-US" i="1" dirty="0">
                <a:ea typeface="ＭＳ Ｐゴシック" panose="020B0600070205080204" pitchFamily="34" charset="-128"/>
              </a:rPr>
              <a:t>different </a:t>
            </a:r>
            <a:r>
              <a:rPr lang="en-US" altLang="en-US" u="sng" dirty="0">
                <a:ea typeface="ＭＳ Ｐゴシック" panose="020B0600070205080204" pitchFamily="34" charset="-128"/>
              </a:rPr>
              <a:t>normal </a:t>
            </a:r>
            <a:r>
              <a:rPr lang="en-US" altLang="en-US" dirty="0">
                <a:ea typeface="ＭＳ Ｐゴシック" panose="020B0600070205080204" pitchFamily="34" charset="-128"/>
              </a:rPr>
              <a:t>distributions with the same mean?</a:t>
            </a:r>
          </a:p>
          <a:p>
            <a:pPr lvl="4"/>
            <a:endParaRPr lang="en-US" altLang="en-US" dirty="0">
              <a:ea typeface="ＭＳ Ｐゴシック" panose="020B0600070205080204" pitchFamily="34" charset="-128"/>
            </a:endParaRPr>
          </a:p>
          <a:p>
            <a:r>
              <a:rPr lang="en-US" altLang="en-US" sz="3600" dirty="0"/>
              <a:t>aka…</a:t>
            </a:r>
          </a:p>
          <a:p>
            <a:pPr lvl="1"/>
            <a:r>
              <a:rPr lang="en-US" altLang="en-US" sz="3200" dirty="0">
                <a:ea typeface="ＭＳ Ｐゴシック" panose="020B0600070205080204" pitchFamily="34" charset="-128"/>
              </a:rPr>
              <a:t>Independent-groups design</a:t>
            </a:r>
          </a:p>
          <a:p>
            <a:pPr lvl="1"/>
            <a:r>
              <a:rPr lang="en-US" altLang="en-US" sz="3200" dirty="0">
                <a:ea typeface="ＭＳ Ｐゴシック" panose="020B0600070205080204" pitchFamily="34" charset="-128"/>
              </a:rPr>
              <a:t>Between-subjects design</a:t>
            </a:r>
          </a:p>
          <a:p>
            <a:pPr lvl="1"/>
            <a:r>
              <a:rPr lang="en-US" altLang="en-US" sz="3200" dirty="0">
                <a:ea typeface="ＭＳ Ｐゴシック" panose="020B0600070205080204" pitchFamily="34" charset="-128"/>
              </a:rPr>
              <a:t>Between-groups design</a:t>
            </a:r>
          </a:p>
          <a:p>
            <a:pPr lvl="1"/>
            <a:r>
              <a:rPr lang="en-US" altLang="en-US" sz="3200" dirty="0">
                <a:ea typeface="ＭＳ Ｐゴシック" panose="020B0600070205080204" pitchFamily="34" charset="-128"/>
              </a:rPr>
              <a:t>Randomized-groups design</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41502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Hypothesis test </a:t>
            </a:r>
          </a:p>
        </p:txBody>
      </p:sp>
      <p:sp>
        <p:nvSpPr>
          <p:cNvPr id="3" name="Content Placeholder 2"/>
          <p:cNvSpPr>
            <a:spLocks noGrp="1"/>
          </p:cNvSpPr>
          <p:nvPr>
            <p:ph idx="1"/>
          </p:nvPr>
        </p:nvSpPr>
        <p:spPr>
          <a:xfrm>
            <a:off x="805334" y="1981623"/>
            <a:ext cx="6200775" cy="4404360"/>
          </a:xfrm>
        </p:spPr>
        <p:txBody>
          <a:bodyPr>
            <a:normAutofit/>
          </a:bodyPr>
          <a:lstStyle/>
          <a:p>
            <a:pPr marL="457200" indent="-457200">
              <a:buFont typeface="+mj-lt"/>
              <a:buAutoNum type="arabicParenR"/>
            </a:pPr>
            <a:r>
              <a:rPr lang="en-US" dirty="0"/>
              <a:t>State the Hypotheses (Null &amp; Alternative)</a:t>
            </a:r>
          </a:p>
          <a:p>
            <a:pPr marL="457200" indent="-457200">
              <a:buFont typeface="+mj-lt"/>
              <a:buAutoNum type="arabicParenR"/>
            </a:pPr>
            <a:r>
              <a:rPr lang="en-US" dirty="0"/>
              <a:t>Select the Statistical Test &amp; Significance Level</a:t>
            </a:r>
          </a:p>
          <a:p>
            <a:pPr marL="630936" lvl="1" indent="-45720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t>level</a:t>
            </a:r>
          </a:p>
          <a:p>
            <a:pPr marL="630936" lvl="1" indent="-457200">
              <a:buFont typeface="Arial" panose="020B0604020202020204" pitchFamily="34" charset="0"/>
              <a:buChar char="•"/>
            </a:pPr>
            <a:r>
              <a:rPr lang="en-US" dirty="0"/>
              <a:t>One vs. Two tails</a:t>
            </a:r>
          </a:p>
          <a:p>
            <a:pPr marL="457200" indent="-457200">
              <a:buFont typeface="+mj-lt"/>
              <a:buAutoNum type="arabicParenR"/>
            </a:pPr>
            <a:r>
              <a:rPr lang="en-US" dirty="0"/>
              <a:t>Select random sample</a:t>
            </a:r>
            <a:r>
              <a:rPr lang="en-US" dirty="0">
                <a:solidFill>
                  <a:srgbClr val="FF0000"/>
                </a:solidFill>
              </a:rPr>
              <a:t>s</a:t>
            </a:r>
            <a:r>
              <a:rPr lang="en-US" dirty="0"/>
              <a:t> and collect data</a:t>
            </a:r>
          </a:p>
          <a:p>
            <a:pPr marL="457200" indent="-457200">
              <a:buFont typeface="+mj-lt"/>
              <a:buAutoNum type="arabicParenR"/>
            </a:pPr>
            <a:r>
              <a:rPr lang="en-US" dirty="0"/>
              <a:t>Find the region of Rejection</a:t>
            </a:r>
          </a:p>
          <a:p>
            <a:pPr marL="630936" lvl="1" indent="-457200">
              <a:buFont typeface="Arial" panose="020B0604020202020204" pitchFamily="34" charset="0"/>
              <a:buChar char="•"/>
            </a:pPr>
            <a:r>
              <a:rPr lang="en-US" dirty="0"/>
              <a:t>Based on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sz="2000" dirty="0">
                <a:latin typeface="Tw Cen MT" panose="020B0602020104020603" pitchFamily="34" charset="0"/>
                <a:cs typeface="Times New Roman" panose="02020603050405020304" pitchFamily="18" charset="0"/>
              </a:rPr>
              <a:t>&amp; # of tails</a:t>
            </a:r>
            <a:endParaRPr lang="en-US" sz="2000" dirty="0">
              <a:latin typeface="Tw Cen MT" panose="020B0602020104020603" pitchFamily="34" charset="0"/>
            </a:endParaRPr>
          </a:p>
          <a:p>
            <a:pPr marL="457200" indent="-457200">
              <a:buFont typeface="+mj-lt"/>
              <a:buAutoNum type="arabicParenR"/>
            </a:pPr>
            <a:r>
              <a:rPr lang="en-US" dirty="0"/>
              <a:t>Calculate the Test Statistic</a:t>
            </a:r>
          </a:p>
          <a:p>
            <a:pPr marL="630936" lvl="1" indent="-457200"/>
            <a:r>
              <a:rPr lang="en-US" dirty="0"/>
              <a:t>Examples include: z, t, F, </a:t>
            </a:r>
            <a:r>
              <a:rPr lang="el-GR" dirty="0">
                <a:latin typeface="Times New Roman" panose="02020603050405020304" pitchFamily="18" charset="0"/>
                <a:cs typeface="Times New Roman" panose="02020603050405020304" pitchFamily="18" charset="0"/>
              </a:rPr>
              <a:t>χ</a:t>
            </a:r>
            <a:r>
              <a:rPr lang="en-US" baseline="30000" dirty="0">
                <a:latin typeface="Times New Roman" panose="02020603050405020304" pitchFamily="18" charset="0"/>
                <a:cs typeface="Times New Roman" panose="02020603050405020304" pitchFamily="18" charset="0"/>
              </a:rPr>
              <a:t>2</a:t>
            </a:r>
            <a:endParaRPr lang="en-US" baseline="30000" dirty="0"/>
          </a:p>
          <a:p>
            <a:pPr marL="457200" indent="-457200">
              <a:buFont typeface="+mj-lt"/>
              <a:buAutoNum type="arabicParenR"/>
            </a:pPr>
            <a:r>
              <a:rPr lang="en-US" dirty="0"/>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p:sp>
        <p:nvSpPr>
          <p:cNvPr id="4" name="Footer Placeholder 3"/>
          <p:cNvSpPr>
            <a:spLocks noGrp="1"/>
          </p:cNvSpPr>
          <p:nvPr>
            <p:ph type="ftr" sz="quarter" idx="11"/>
          </p:nvPr>
        </p:nvSpPr>
        <p:spPr/>
        <p:txBody>
          <a:bodyPr/>
          <a:lstStyle/>
          <a:p>
            <a:r>
              <a:rPr lang="en-US"/>
              <a:t>Cohen Chap 5 – Hypothesis tests</a:t>
            </a:r>
          </a:p>
        </p:txBody>
      </p:sp>
      <p:sp>
        <p:nvSpPr>
          <p:cNvPr id="5" name="Slide Number Placeholder 4"/>
          <p:cNvSpPr>
            <a:spLocks noGrp="1"/>
          </p:cNvSpPr>
          <p:nvPr>
            <p:ph type="sldNum" sz="quarter" idx="12"/>
          </p:nvPr>
        </p:nvSpPr>
        <p:spPr/>
        <p:txBody>
          <a:bodyPr/>
          <a:lstStyle/>
          <a:p>
            <a:fld id="{70530345-2CA8-4B10-B827-7E2C2137411C}" type="slidenum">
              <a:rPr lang="en-US" smtClean="0"/>
              <a:t>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7432209" y="623883"/>
                <a:ext cx="4533664" cy="683329"/>
              </a:xfrm>
              <a:prstGeom prst="rect">
                <a:avLst/>
              </a:prstGeom>
              <a:ln w="38100">
                <a:solidFill>
                  <a:srgbClr val="00B05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𝐷𝑖𝑓𝑓</m:t>
                                </m:r>
                              </m:e>
                              <m:sub>
                                <m:r>
                                  <a:rPr lang="en-US" i="1">
                                    <a:latin typeface="Cambria Math" panose="02040503050406030204" pitchFamily="18" charset="0"/>
                                    <a:ea typeface="Cambria Math" panose="02040503050406030204" pitchFamily="18" charset="0"/>
                                  </a:rPr>
                                  <m:t>𝜇</m:t>
                                </m:r>
                              </m:sub>
                            </m:sSub>
                            <m:r>
                              <a:rPr lang="en-US" i="1">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𝐷𝑖𝑓𝑓</m:t>
                                </m:r>
                              </m:e>
                              <m:sub>
                                <m:r>
                                  <a:rPr lang="en-US" i="1">
                                    <a:latin typeface="Cambria Math" panose="02040503050406030204" pitchFamily="18" charset="0"/>
                                    <a:ea typeface="Cambria Math" panose="02040503050406030204" pitchFamily="18" charset="0"/>
                                  </a:rPr>
                                  <m:t>𝜇</m:t>
                                </m:r>
                              </m:sub>
                            </m:sSub>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e>
                        </m:mr>
                      </m:m>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432209" y="623883"/>
                <a:ext cx="4533664" cy="683329"/>
              </a:xfrm>
              <a:prstGeom prst="rect">
                <a:avLst/>
              </a:prstGeom>
              <a:blipFill rotWithShape="0">
                <a:blip r:embed="rId3"/>
                <a:stretch>
                  <a:fillRect/>
                </a:stretch>
              </a:blipFill>
              <a:ln w="38100">
                <a:solidFill>
                  <a:srgbClr val="00B0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24856" y="2846985"/>
                <a:ext cx="4180332" cy="1507849"/>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b="1" u="sng" dirty="0">
                    <a:latin typeface="Cambria Math" panose="02040503050406030204" pitchFamily="18" charset="0"/>
                  </a:rPr>
                  <a:t>Separate Variance t-Test</a:t>
                </a:r>
              </a:p>
              <a:p>
                <a:pPr algn="ctr"/>
                <a:r>
                  <a:rPr lang="en-US" i="1" dirty="0">
                    <a:latin typeface="Cambria Math" panose="02040503050406030204" pitchFamily="18" charset="0"/>
                  </a:rPr>
                  <a:t>(need HOV)</a:t>
                </a:r>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e>
                            </m:acc>
                          </m:e>
                        </m:d>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e>
                                  <m:sup>
                                    <m:r>
                                      <a:rPr lang="en-US" sz="2400" i="1">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a14:m>
                <a:r>
                  <a:rPr lang="en-US"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6424856" y="2846985"/>
                <a:ext cx="4180332" cy="1507849"/>
              </a:xfrm>
              <a:prstGeom prst="rect">
                <a:avLst/>
              </a:prstGeom>
              <a:blipFill rotWithShape="0">
                <a:blip r:embed="rId4"/>
                <a:stretch>
                  <a:fillRect t="-1186"/>
                </a:stretch>
              </a:blipFill>
              <a:ln w="38100">
                <a:solidFill>
                  <a:srgbClr val="FF0000"/>
                </a:solidFill>
              </a:ln>
            </p:spPr>
            <p:txBody>
              <a:bodyPr/>
              <a:lstStyle/>
              <a:p>
                <a:r>
                  <a:rPr lang="en-US">
                    <a:noFill/>
                  </a:rPr>
                  <a:t> </a:t>
                </a:r>
              </a:p>
            </p:txBody>
          </p:sp>
        </mc:Fallback>
      </mc:AlternateContent>
      <p:cxnSp>
        <p:nvCxnSpPr>
          <p:cNvPr id="10" name="Straight Arrow Connector 9"/>
          <p:cNvCxnSpPr>
            <a:stCxn id="7" idx="1"/>
          </p:cNvCxnSpPr>
          <p:nvPr/>
        </p:nvCxnSpPr>
        <p:spPr>
          <a:xfrm flipH="1">
            <a:off x="5975797" y="965548"/>
            <a:ext cx="1456412" cy="11579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flipH="1">
            <a:off x="4265564" y="3600910"/>
            <a:ext cx="2159292" cy="15390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Rectangle 12"/>
              <p:cNvSpPr/>
              <p:nvPr/>
            </p:nvSpPr>
            <p:spPr>
              <a:xfrm>
                <a:off x="7587082" y="1543209"/>
                <a:ext cx="4378791" cy="669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solidFill>
                      <a:srgbClr val="00B0F0"/>
                    </a:solidFill>
                  </a:rPr>
                  <a:t>“t-Test Statistic”</a:t>
                </a:r>
                <a14:m>
                  <m:oMath xmlns:m="http://schemas.openxmlformats.org/officeDocument/2006/math">
                    <m:r>
                      <a:rPr lang="en-US" sz="2400" b="0" i="1" smtClean="0">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𝑡</m:t>
                    </m:r>
                    <m:r>
                      <a:rPr lang="en-US" sz="2400" i="1">
                        <a:solidFill>
                          <a:srgbClr val="00B0F0"/>
                        </a:solidFill>
                        <a:latin typeface="Cambria Math" panose="02040503050406030204" pitchFamily="18" charset="0"/>
                      </a:rPr>
                      <m:t>= </m:t>
                    </m:r>
                    <m:f>
                      <m:fPr>
                        <m:ctrlPr>
                          <a:rPr lang="en-US" sz="2400" i="1">
                            <a:solidFill>
                              <a:srgbClr val="00B0F0"/>
                            </a:solidFill>
                            <a:latin typeface="Cambria Math" panose="02040503050406030204" pitchFamily="18" charset="0"/>
                          </a:rPr>
                        </m:ctrlPr>
                      </m:fPr>
                      <m:num>
                        <m:r>
                          <a:rPr lang="en-US" sz="2400" i="1">
                            <a:solidFill>
                              <a:srgbClr val="00B0F0"/>
                            </a:solidFill>
                            <a:latin typeface="Cambria Math" panose="02040503050406030204" pitchFamily="18" charset="0"/>
                          </a:rPr>
                          <m:t>𝑒𝑠𝑡</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h𝑦𝑝</m:t>
                        </m:r>
                      </m:num>
                      <m:den>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𝑆𝐸</m:t>
                            </m:r>
                          </m:e>
                          <m:sub>
                            <m:r>
                              <a:rPr lang="en-US" sz="2400" i="1">
                                <a:solidFill>
                                  <a:srgbClr val="00B0F0"/>
                                </a:solidFill>
                                <a:latin typeface="Cambria Math" panose="02040503050406030204" pitchFamily="18" charset="0"/>
                              </a:rPr>
                              <m:t>𝑒𝑠𝑡</m:t>
                            </m:r>
                          </m:sub>
                        </m:sSub>
                      </m:den>
                    </m:f>
                  </m:oMath>
                </a14:m>
                <a:endParaRPr lang="en-US" sz="2400" dirty="0">
                  <a:solidFill>
                    <a:srgbClr val="00B0F0"/>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7587082" y="1543209"/>
                <a:ext cx="4378791" cy="66999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511078" y="4644288"/>
                <a:ext cx="3842262" cy="1546257"/>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b="1" u="sng" dirty="0">
                    <a:latin typeface="Cambria Math" panose="02040503050406030204" pitchFamily="18" charset="0"/>
                  </a:rPr>
                  <a:t>Pooled-Variance t-Test</a:t>
                </a:r>
              </a:p>
              <a:p>
                <a:pPr algn="ctr"/>
                <a:r>
                  <a:rPr lang="en-US" i="1" dirty="0">
                    <a:latin typeface="Cambria Math" panose="02040503050406030204" pitchFamily="18" charset="0"/>
                  </a:rPr>
                  <a:t>(different sample sizes)</a:t>
                </a:r>
              </a:p>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acc>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d>
                            </m:e>
                          </m:rad>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511078" y="4644288"/>
                <a:ext cx="3842262" cy="1546257"/>
              </a:xfrm>
              <a:prstGeom prst="rect">
                <a:avLst/>
              </a:prstGeom>
              <a:blipFill rotWithShape="0">
                <a:blip r:embed="rId6"/>
                <a:stretch>
                  <a:fillRect t="-1538"/>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9835995" y="4508140"/>
                <a:ext cx="2129878" cy="113056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𝑠</m:t>
                          </m:r>
                        </m:e>
                        <m:sup>
                          <m:r>
                            <a:rPr lang="en-US" b="0" i="1" smtClean="0">
                              <a:solidFill>
                                <a:srgbClr val="00B0F0"/>
                              </a:solidFill>
                              <a:latin typeface="Cambria Math" panose="02040503050406030204" pitchFamily="18" charset="0"/>
                            </a:rPr>
                            <m:t>2</m:t>
                          </m:r>
                        </m:sup>
                      </m:sSup>
                      <m:r>
                        <a:rPr lang="en-US" b="0" i="1" smtClean="0">
                          <a:solidFill>
                            <a:srgbClr val="00B0F0"/>
                          </a:solidFill>
                          <a:latin typeface="Cambria Math" panose="02040503050406030204" pitchFamily="18" charset="0"/>
                        </a:rPr>
                        <m:t>=</m:t>
                      </m:r>
                      <m:f>
                        <m:fPr>
                          <m:ctrlPr>
                            <a:rPr lang="en-US" b="0" i="1" smtClean="0">
                              <a:solidFill>
                                <a:srgbClr val="00B0F0"/>
                              </a:solidFill>
                              <a:latin typeface="Cambria Math" panose="02040503050406030204" pitchFamily="18" charset="0"/>
                            </a:rPr>
                          </m:ctrlPr>
                        </m:fPr>
                        <m:num>
                          <m:r>
                            <a:rPr lang="en-US" b="0" i="1" smtClean="0">
                              <a:solidFill>
                                <a:srgbClr val="00B0F0"/>
                              </a:solidFill>
                              <a:latin typeface="Cambria Math" panose="02040503050406030204" pitchFamily="18" charset="0"/>
                            </a:rPr>
                            <m:t>𝑠𝑠</m:t>
                          </m:r>
                        </m:num>
                        <m:den>
                          <m:r>
                            <a:rPr lang="en-US" b="0" i="1" smtClean="0">
                              <a:solidFill>
                                <a:srgbClr val="00B0F0"/>
                              </a:solidFill>
                              <a:latin typeface="Cambria Math" panose="02040503050406030204" pitchFamily="18" charset="0"/>
                            </a:rPr>
                            <m:t>𝑛</m:t>
                          </m:r>
                          <m:r>
                            <a:rPr lang="en-US" b="0" i="1" smtClean="0">
                              <a:solidFill>
                                <a:srgbClr val="00B0F0"/>
                              </a:solidFill>
                              <a:latin typeface="Cambria Math" panose="02040503050406030204" pitchFamily="18" charset="0"/>
                            </a:rPr>
                            <m:t>−1</m:t>
                          </m:r>
                        </m:den>
                      </m:f>
                    </m:oMath>
                  </m:oMathPara>
                </a14:m>
                <a:endParaRPr lang="en-US" i="1" dirty="0">
                  <a:solidFill>
                    <a:srgbClr val="00B0F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i="1" smtClean="0">
                              <a:solidFill>
                                <a:srgbClr val="00B0F0"/>
                              </a:solidFill>
                              <a:latin typeface="Cambria Math" panose="02040503050406030204" pitchFamily="18" charset="0"/>
                            </a:rPr>
                          </m:ctrlPr>
                        </m:sSup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𝑠</m:t>
                              </m:r>
                            </m:e>
                            <m:sub>
                              <m:r>
                                <a:rPr lang="en-US" i="1">
                                  <a:solidFill>
                                    <a:srgbClr val="00B0F0"/>
                                  </a:solidFill>
                                  <a:latin typeface="Cambria Math" panose="02040503050406030204" pitchFamily="18" charset="0"/>
                                </a:rPr>
                                <m:t>𝑝</m:t>
                              </m:r>
                            </m:sub>
                          </m:sSub>
                        </m:e>
                        <m:sup>
                          <m:r>
                            <a:rPr lang="en-US" i="1">
                              <a:solidFill>
                                <a:srgbClr val="00B0F0"/>
                              </a:solidFill>
                              <a:latin typeface="Cambria Math" panose="02040503050406030204" pitchFamily="18" charset="0"/>
                            </a:rPr>
                            <m:t>2</m:t>
                          </m:r>
                        </m:sup>
                      </m:sSup>
                      <m:r>
                        <a:rPr lang="en-US" b="0" i="1" smtClean="0">
                          <a:solidFill>
                            <a:srgbClr val="00B0F0"/>
                          </a:solidFill>
                          <a:latin typeface="Cambria Math" panose="02040503050406030204" pitchFamily="18" charset="0"/>
                        </a:rPr>
                        <m:t>= </m:t>
                      </m:r>
                      <m:f>
                        <m:fPr>
                          <m:ctrlPr>
                            <a:rPr lang="en-US" b="0" i="1" smtClean="0">
                              <a:solidFill>
                                <a:srgbClr val="00B0F0"/>
                              </a:solidFill>
                              <a:latin typeface="Cambria Math" panose="02040503050406030204" pitchFamily="18" charset="0"/>
                            </a:rPr>
                          </m:ctrlPr>
                        </m:fPr>
                        <m:num>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𝑆𝑆</m:t>
                              </m:r>
                            </m:e>
                            <m:sub>
                              <m:r>
                                <a:rPr lang="en-US" b="0" i="1" smtClean="0">
                                  <a:solidFill>
                                    <a:srgbClr val="00B0F0"/>
                                  </a:solidFill>
                                  <a:latin typeface="Cambria Math" panose="02040503050406030204" pitchFamily="18" charset="0"/>
                                </a:rPr>
                                <m:t>1</m:t>
                              </m:r>
                            </m:sub>
                          </m:sSub>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𝑆𝑆</m:t>
                              </m:r>
                            </m:e>
                            <m:sub>
                              <m:r>
                                <a:rPr lang="en-US" b="0" i="1" smtClean="0">
                                  <a:solidFill>
                                    <a:srgbClr val="00B0F0"/>
                                  </a:solidFill>
                                  <a:latin typeface="Cambria Math" panose="02040503050406030204" pitchFamily="18" charset="0"/>
                                </a:rPr>
                                <m:t>2</m:t>
                              </m:r>
                            </m:sub>
                          </m:sSub>
                        </m:num>
                        <m:den>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𝑛</m:t>
                              </m:r>
                            </m:e>
                            <m:sub>
                              <m:r>
                                <a:rPr lang="en-US" b="0" i="1" smtClean="0">
                                  <a:solidFill>
                                    <a:srgbClr val="00B0F0"/>
                                  </a:solidFill>
                                  <a:latin typeface="Cambria Math" panose="02040503050406030204" pitchFamily="18" charset="0"/>
                                </a:rPr>
                                <m:t>1</m:t>
                              </m:r>
                            </m:sub>
                          </m:sSub>
                          <m:r>
                            <a:rPr lang="en-US" b="0" i="1" smtClean="0">
                              <a:solidFill>
                                <a:srgbClr val="00B0F0"/>
                              </a:solidFill>
                              <a:latin typeface="Cambria Math" panose="02040503050406030204" pitchFamily="18" charset="0"/>
                            </a:rPr>
                            <m:t>+ </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𝑛</m:t>
                              </m:r>
                            </m:e>
                            <m:sub>
                              <m:r>
                                <a:rPr lang="en-US" b="0" i="1" smtClean="0">
                                  <a:solidFill>
                                    <a:srgbClr val="00B0F0"/>
                                  </a:solidFill>
                                  <a:latin typeface="Cambria Math" panose="02040503050406030204" pitchFamily="18" charset="0"/>
                                </a:rPr>
                                <m:t>2</m:t>
                              </m:r>
                            </m:sub>
                          </m:sSub>
                          <m:r>
                            <a:rPr lang="en-US" b="0" i="1" smtClean="0">
                              <a:solidFill>
                                <a:srgbClr val="00B0F0"/>
                              </a:solidFill>
                              <a:latin typeface="Cambria Math" panose="02040503050406030204" pitchFamily="18" charset="0"/>
                            </a:rPr>
                            <m:t>−2</m:t>
                          </m:r>
                        </m:den>
                      </m:f>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9835995" y="4508140"/>
                <a:ext cx="2129878" cy="113056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660378" y="3862177"/>
                <a:ext cx="1889620" cy="276999"/>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7030A0"/>
                          </a:solidFill>
                          <a:latin typeface="Cambria Math" panose="02040503050406030204" pitchFamily="18" charset="0"/>
                        </a:rPr>
                        <m:t>𝒅𝒇</m:t>
                      </m:r>
                      <m:r>
                        <a:rPr lang="en-US" b="0" i="1" smtClean="0">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r>
                        <a:rPr lang="en-US" i="1">
                          <a:solidFill>
                            <a:srgbClr val="7030A0"/>
                          </a:solidFill>
                          <a:latin typeface="Cambria Math" panose="02040503050406030204" pitchFamily="18" charset="0"/>
                        </a:rPr>
                        <m:t>−2</m:t>
                      </m:r>
                    </m:oMath>
                  </m:oMathPara>
                </a14:m>
                <a:endParaRPr lang="en-US" dirty="0">
                  <a:solidFill>
                    <a:srgbClr val="7030A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9660378" y="3862177"/>
                <a:ext cx="1889620" cy="276999"/>
              </a:xfrm>
              <a:prstGeom prst="rect">
                <a:avLst/>
              </a:prstGeom>
              <a:blipFill rotWithShape="0">
                <a:blip r:embed="rId8"/>
                <a:stretch>
                  <a:fillRect l="-3834" t="-4167" r="-1597" b="-29167"/>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868147" y="6246653"/>
                <a:ext cx="4727782" cy="276999"/>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𝑚𝑖𝑛</m:t>
                      </m:r>
                      <m:d>
                        <m:dPr>
                          <m:ctrlPr>
                            <a:rPr lang="en-US" b="0" i="1" smtClean="0">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b="0" i="1" smtClean="0">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e>
                      </m:d>
                      <m:r>
                        <a:rPr lang="en-US" b="0" i="1" smtClean="0">
                          <a:solidFill>
                            <a:srgbClr val="7030A0"/>
                          </a:solidFill>
                          <a:latin typeface="Cambria Math" panose="02040503050406030204" pitchFamily="18" charset="0"/>
                        </a:rPr>
                        <m:t>−1&lt; </m:t>
                      </m:r>
                      <m:r>
                        <a:rPr lang="en-US" b="1" i="1" smtClean="0">
                          <a:solidFill>
                            <a:srgbClr val="7030A0"/>
                          </a:solidFill>
                          <a:latin typeface="Cambria Math" panose="02040503050406030204" pitchFamily="18" charset="0"/>
                        </a:rPr>
                        <m:t>𝒅𝒇</m:t>
                      </m:r>
                      <m:r>
                        <a:rPr lang="en-US" b="0" i="1" smtClean="0">
                          <a:solidFill>
                            <a:srgbClr val="7030A0"/>
                          </a:solidFill>
                          <a:latin typeface="Cambria Math" panose="02040503050406030204" pitchFamily="18" charset="0"/>
                        </a:rPr>
                        <m:t>&lt;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𝑛</m:t>
                          </m:r>
                        </m:e>
                        <m:sub>
                          <m:r>
                            <a:rPr lang="en-US" i="1">
                              <a:solidFill>
                                <a:srgbClr val="7030A0"/>
                              </a:solidFill>
                              <a:latin typeface="Cambria Math" panose="02040503050406030204" pitchFamily="18" charset="0"/>
                            </a:rPr>
                            <m:t>2</m:t>
                          </m:r>
                        </m:sub>
                      </m:sSub>
                      <m:r>
                        <a:rPr lang="en-US" i="1">
                          <a:solidFill>
                            <a:srgbClr val="7030A0"/>
                          </a:solidFill>
                          <a:latin typeface="Cambria Math" panose="02040503050406030204" pitchFamily="18" charset="0"/>
                        </a:rPr>
                        <m:t>−2</m:t>
                      </m:r>
                    </m:oMath>
                  </m:oMathPara>
                </a14:m>
                <a:endParaRPr lang="en-US" dirty="0">
                  <a:solidFill>
                    <a:srgbClr val="7030A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868147" y="6246653"/>
                <a:ext cx="4727782" cy="276999"/>
              </a:xfrm>
              <a:prstGeom prst="rect">
                <a:avLst/>
              </a:prstGeom>
              <a:blipFill rotWithShape="0">
                <a:blip r:embed="rId9"/>
                <a:stretch>
                  <a:fillRect t="-4167" b="-29167"/>
                </a:stretch>
              </a:blipFill>
              <a:ln>
                <a:solidFill>
                  <a:srgbClr val="7030A0"/>
                </a:solidFill>
              </a:ln>
            </p:spPr>
            <p:txBody>
              <a:bodyPr/>
              <a:lstStyle/>
              <a:p>
                <a:r>
                  <a:rPr lang="en-US">
                    <a:noFill/>
                  </a:rPr>
                  <a:t> </a:t>
                </a:r>
              </a:p>
            </p:txBody>
          </p:sp>
        </mc:Fallback>
      </mc:AlternateContent>
      <p:cxnSp>
        <p:nvCxnSpPr>
          <p:cNvPr id="30" name="Straight Arrow Connector 29"/>
          <p:cNvCxnSpPr>
            <a:stCxn id="25" idx="1"/>
          </p:cNvCxnSpPr>
          <p:nvPr/>
        </p:nvCxnSpPr>
        <p:spPr>
          <a:xfrm flipH="1" flipV="1">
            <a:off x="4031490" y="5323400"/>
            <a:ext cx="1479588" cy="940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34043" y="2250244"/>
            <a:ext cx="2884868" cy="369332"/>
          </a:xfrm>
          <a:prstGeom prst="rect">
            <a:avLst/>
          </a:prstGeom>
          <a:noFill/>
        </p:spPr>
        <p:txBody>
          <a:bodyPr wrap="square" rtlCol="0">
            <a:spAutoFit/>
          </a:bodyPr>
          <a:lstStyle/>
          <a:p>
            <a:r>
              <a:rPr lang="en-US" dirty="0"/>
              <a:t>*even use z, if N &gt; 100’ish</a:t>
            </a:r>
          </a:p>
        </p:txBody>
      </p:sp>
    </p:spTree>
    <p:extLst>
      <p:ext uri="{BB962C8B-B14F-4D97-AF65-F5344CB8AC3E}">
        <p14:creationId xmlns:p14="http://schemas.microsoft.com/office/powerpoint/2010/main" val="12783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500"/>
                                        <p:tgtEl>
                                          <p:spTgt spid="8"/>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right)">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25" grpId="0" animBg="1"/>
      <p:bldP spid="27" grpId="0" animBg="1"/>
      <p:bldP spid="28" grpId="0" animBg="1"/>
      <p:bldP spid="29"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3" name="Content Placeholder 2"/>
          <p:cNvSpPr>
            <a:spLocks noGrp="1"/>
          </p:cNvSpPr>
          <p:nvPr>
            <p:ph idx="1"/>
          </p:nvPr>
        </p:nvSpPr>
        <p:spPr>
          <a:xfrm>
            <a:off x="612004" y="2665927"/>
            <a:ext cx="10914588" cy="3804777"/>
          </a:xfrm>
        </p:spPr>
        <p:txBody>
          <a:bodyPr>
            <a:normAutofit/>
          </a:bodyPr>
          <a:lstStyle/>
          <a:p>
            <a:pPr>
              <a:lnSpc>
                <a:spcPct val="80000"/>
              </a:lnSpc>
            </a:pPr>
            <a:r>
              <a:rPr lang="en-US" altLang="en-US" sz="2300" dirty="0"/>
              <a:t>In order to assess the efficacy of a new antidepressant drug, 10 clinically depressed participants are randomly assigned to one of two groups. Five participants are assigned to Group 1, which is administered the antidepressant drug for 6 months. The other 5 participants are assigned to Group 2, which is administered a placebo during the same 6 month period</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Assume that prior to introducing the treatments, the experimenter confirmed that the level of depression in the 2 groups was equal</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After 6 months, all participants are rated by a psychiatrist (blind to participant assignment) on their level of depression</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4</a:t>
            </a:fld>
            <a:endParaRPr lang="en-US"/>
          </a:p>
        </p:txBody>
      </p:sp>
      <p:pic>
        <p:nvPicPr>
          <p:cNvPr id="6" name="table"/>
          <p:cNvPicPr>
            <a:picLocks noChangeAspect="1"/>
          </p:cNvPicPr>
          <p:nvPr/>
        </p:nvPicPr>
        <p:blipFill>
          <a:blip r:embed="rId3"/>
          <a:stretch>
            <a:fillRect/>
          </a:stretch>
        </p:blipFill>
        <p:spPr>
          <a:xfrm>
            <a:off x="3656350" y="374459"/>
            <a:ext cx="4032280" cy="1894968"/>
          </a:xfrm>
          <a:prstGeom prst="rect">
            <a:avLst/>
          </a:prstGeom>
        </p:spPr>
      </p:pic>
    </p:spTree>
    <p:extLst>
      <p:ext uri="{BB962C8B-B14F-4D97-AF65-F5344CB8AC3E}">
        <p14:creationId xmlns:p14="http://schemas.microsoft.com/office/powerpoint/2010/main" val="1392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5</a:t>
            </a:fld>
            <a:endParaRPr lang="en-US"/>
          </a:p>
        </p:txBody>
      </p:sp>
      <p:pic>
        <p:nvPicPr>
          <p:cNvPr id="6" name="Picture 5"/>
          <p:cNvPicPr>
            <a:picLocks noChangeAspect="1"/>
          </p:cNvPicPr>
          <p:nvPr/>
        </p:nvPicPr>
        <p:blipFill>
          <a:blip r:embed="rId2"/>
          <a:stretch>
            <a:fillRect/>
          </a:stretch>
        </p:blipFill>
        <p:spPr>
          <a:xfrm>
            <a:off x="975022" y="4587106"/>
            <a:ext cx="2571750" cy="1838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3"/>
          <a:stretch>
            <a:fillRect/>
          </a:stretch>
        </p:blipFill>
        <p:spPr>
          <a:xfrm>
            <a:off x="1051639" y="3049002"/>
            <a:ext cx="2185610" cy="1366006"/>
          </a:xfrm>
          <a:prstGeom prst="rect">
            <a:avLst/>
          </a:prstGeom>
        </p:spPr>
      </p:pic>
      <p:pic>
        <p:nvPicPr>
          <p:cNvPr id="10" name="Picture 9"/>
          <p:cNvPicPr>
            <a:picLocks noChangeAspect="1"/>
          </p:cNvPicPr>
          <p:nvPr/>
        </p:nvPicPr>
        <p:blipFill>
          <a:blip r:embed="rId4"/>
          <a:stretch>
            <a:fillRect/>
          </a:stretch>
        </p:blipFill>
        <p:spPr>
          <a:xfrm>
            <a:off x="5001606" y="3356883"/>
            <a:ext cx="2264614" cy="992228"/>
          </a:xfrm>
          <a:prstGeom prst="rect">
            <a:avLst/>
          </a:prstGeom>
        </p:spPr>
      </p:pic>
      <p:pic>
        <p:nvPicPr>
          <p:cNvPr id="13" name="Picture 12"/>
          <p:cNvPicPr>
            <a:picLocks noChangeAspect="1"/>
          </p:cNvPicPr>
          <p:nvPr/>
        </p:nvPicPr>
        <p:blipFill>
          <a:blip r:embed="rId5"/>
          <a:stretch>
            <a:fillRect/>
          </a:stretch>
        </p:blipFill>
        <p:spPr>
          <a:xfrm>
            <a:off x="4702969" y="4434428"/>
            <a:ext cx="2883660" cy="2310596"/>
          </a:xfrm>
          <a:prstGeom prst="rect">
            <a:avLst/>
          </a:prstGeom>
        </p:spPr>
      </p:pic>
      <p:pic>
        <p:nvPicPr>
          <p:cNvPr id="14" name="Picture 13"/>
          <p:cNvPicPr>
            <a:picLocks noChangeAspect="1"/>
          </p:cNvPicPr>
          <p:nvPr/>
        </p:nvPicPr>
        <p:blipFill>
          <a:blip r:embed="rId6"/>
          <a:stretch>
            <a:fillRect/>
          </a:stretch>
        </p:blipFill>
        <p:spPr>
          <a:xfrm>
            <a:off x="8742826" y="450027"/>
            <a:ext cx="2714625" cy="4572000"/>
          </a:xfrm>
          <a:prstGeom prst="rect">
            <a:avLst/>
          </a:prstGeom>
        </p:spPr>
      </p:pic>
      <p:pic>
        <p:nvPicPr>
          <p:cNvPr id="16" name="Picture 15"/>
          <p:cNvPicPr>
            <a:picLocks noChangeAspect="1"/>
          </p:cNvPicPr>
          <p:nvPr/>
        </p:nvPicPr>
        <p:blipFill>
          <a:blip r:embed="rId7"/>
          <a:stretch>
            <a:fillRect/>
          </a:stretch>
        </p:blipFill>
        <p:spPr>
          <a:xfrm>
            <a:off x="1715786" y="425050"/>
            <a:ext cx="6886575" cy="2505075"/>
          </a:xfrm>
          <a:prstGeom prst="rect">
            <a:avLst/>
          </a:prstGeom>
        </p:spPr>
      </p:pic>
      <p:grpSp>
        <p:nvGrpSpPr>
          <p:cNvPr id="26" name="Group 25"/>
          <p:cNvGrpSpPr/>
          <p:nvPr/>
        </p:nvGrpSpPr>
        <p:grpSpPr>
          <a:xfrm>
            <a:off x="2884714" y="5102565"/>
            <a:ext cx="4199914" cy="1153887"/>
            <a:chOff x="2884714" y="5102565"/>
            <a:chExt cx="4199914" cy="1153887"/>
          </a:xfrm>
        </p:grpSpPr>
        <p:sp>
          <p:nvSpPr>
            <p:cNvPr id="17" name="Rounded Rectangle 16"/>
            <p:cNvSpPr/>
            <p:nvPr/>
          </p:nvSpPr>
          <p:spPr>
            <a:xfrm>
              <a:off x="2884714" y="5159829"/>
              <a:ext cx="662058" cy="2177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906220" y="5950266"/>
              <a:ext cx="662058" cy="2177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5466818" y="6147595"/>
              <a:ext cx="474810" cy="1088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609818" y="5102566"/>
              <a:ext cx="474810" cy="1088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Brace 21"/>
            <p:cNvSpPr/>
            <p:nvPr/>
          </p:nvSpPr>
          <p:spPr>
            <a:xfrm>
              <a:off x="3568278" y="5268686"/>
              <a:ext cx="579179" cy="79043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rot="10800000">
              <a:off x="4877284" y="5102565"/>
              <a:ext cx="579179" cy="109945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stCxn id="22" idx="1"/>
            </p:cNvCxnSpPr>
            <p:nvPr/>
          </p:nvCxnSpPr>
          <p:spPr>
            <a:xfrm flipV="1">
              <a:off x="4147457" y="5663904"/>
              <a:ext cx="695475" cy="1"/>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942521" y="4775869"/>
            <a:ext cx="4323699" cy="1635346"/>
            <a:chOff x="2942521" y="4775869"/>
            <a:chExt cx="4323699" cy="1635346"/>
          </a:xfrm>
        </p:grpSpPr>
        <p:sp>
          <p:nvSpPr>
            <p:cNvPr id="28" name="Rounded Rectangle 27"/>
            <p:cNvSpPr/>
            <p:nvPr/>
          </p:nvSpPr>
          <p:spPr>
            <a:xfrm>
              <a:off x="2967250" y="5408297"/>
              <a:ext cx="579521" cy="141344"/>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942521" y="6167980"/>
              <a:ext cx="579521" cy="141344"/>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6045952" y="5924745"/>
              <a:ext cx="6274" cy="486470"/>
            </a:xfrm>
            <a:prstGeom prst="straightConnector1">
              <a:avLst/>
            </a:pr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258164" y="4775869"/>
              <a:ext cx="8056" cy="844909"/>
            </a:xfrm>
            <a:prstGeom prst="straightConnector1">
              <a:avLst/>
            </a:prstGeom>
            <a:ln w="381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15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a:t>
            </a:r>
          </a:p>
        </p:txBody>
      </p:sp>
      <p:sp>
        <p:nvSpPr>
          <p:cNvPr id="3" name="Content Placeholder 2"/>
          <p:cNvSpPr>
            <a:spLocks noGrp="1"/>
          </p:cNvSpPr>
          <p:nvPr>
            <p:ph idx="1"/>
          </p:nvPr>
        </p:nvSpPr>
        <p:spPr>
          <a:xfrm>
            <a:off x="394130" y="3146139"/>
            <a:ext cx="11416869" cy="3505031"/>
          </a:xfrm>
        </p:spPr>
        <p:txBody>
          <a:bodyPr>
            <a:normAutofit fontScale="92500" lnSpcReduction="20000"/>
          </a:bodyPr>
          <a:lstStyle/>
          <a:p>
            <a:pPr>
              <a:lnSpc>
                <a:spcPct val="110000"/>
              </a:lnSpc>
            </a:pPr>
            <a:r>
              <a:rPr lang="en-US" altLang="en-US" sz="2000" dirty="0">
                <a:latin typeface="Times New Roman" panose="02020603050405020304" pitchFamily="18" charset="0"/>
                <a:cs typeface="Times New Roman" panose="02020603050405020304" pitchFamily="18" charset="0"/>
              </a:rPr>
              <a:t>After 6 months, the five participants taking the drug scored </a:t>
            </a:r>
            <a:r>
              <a:rPr lang="en-US" altLang="en-US" sz="2000" b="1" dirty="0">
                <a:latin typeface="Times New Roman" panose="02020603050405020304" pitchFamily="18" charset="0"/>
                <a:cs typeface="Times New Roman" panose="02020603050405020304" pitchFamily="18" charset="0"/>
              </a:rPr>
              <a:t>numerically lower </a:t>
            </a:r>
            <a:r>
              <a:rPr lang="en-US" altLang="en-US" sz="2000" dirty="0">
                <a:latin typeface="Times New Roman" panose="02020603050405020304" pitchFamily="18" charset="0"/>
                <a:cs typeface="Times New Roman" panose="02020603050405020304" pitchFamily="18" charset="0"/>
              </a:rPr>
              <a:t>on the depression scale (M = 2.80, SD = 4.66), compared their five counter parts taking placebo (M = 7.80, SD = 3.27).  </a:t>
            </a:r>
          </a:p>
          <a:p>
            <a:pPr>
              <a:lnSpc>
                <a:spcPct val="110000"/>
              </a:lnSpc>
            </a:pPr>
            <a:r>
              <a:rPr lang="en-US" altLang="en-US" sz="2000" dirty="0">
                <a:latin typeface="Times New Roman" panose="02020603050405020304" pitchFamily="18" charset="0"/>
                <a:cs typeface="Times New Roman" panose="02020603050405020304" pitchFamily="18" charset="0"/>
              </a:rPr>
              <a:t>To test the effectiveness of the drug at reducing depression,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solidFill>
                  <a:srgbClr val="0070C0"/>
                </a:solidFill>
                <a:latin typeface="Times New Roman" panose="02020603050405020304" pitchFamily="18" charset="0"/>
                <a:cs typeface="Times New Roman" panose="02020603050405020304" pitchFamily="18" charset="0"/>
              </a:rPr>
              <a:t> The distribution of depression scores were </a:t>
            </a:r>
            <a:r>
              <a:rPr lang="en-US" altLang="en-US" sz="2000" b="1" dirty="0">
                <a:solidFill>
                  <a:srgbClr val="0070C0"/>
                </a:solidFill>
                <a:latin typeface="Times New Roman" panose="02020603050405020304" pitchFamily="18" charset="0"/>
                <a:cs typeface="Times New Roman" panose="02020603050405020304" pitchFamily="18" charset="0"/>
              </a:rPr>
              <a:t>sufficiently normal </a:t>
            </a:r>
            <a:r>
              <a:rPr lang="en-US" altLang="en-US" sz="2000" dirty="0">
                <a:solidFill>
                  <a:srgbClr val="0070C0"/>
                </a:solidFill>
                <a:latin typeface="Times New Roman" panose="02020603050405020304" pitchFamily="18" charset="0"/>
                <a:cs typeface="Times New Roman" panose="02020603050405020304" pitchFamily="18" charset="0"/>
              </a:rPr>
              <a:t>for the purposes of conducting a t-test (i.e. skew &lt; |2.0| and </a:t>
            </a:r>
            <a:r>
              <a:rPr lang="en-US" altLang="en-US" sz="2000" dirty="0" err="1">
                <a:solidFill>
                  <a:srgbClr val="0070C0"/>
                </a:solidFill>
                <a:latin typeface="Times New Roman" panose="02020603050405020304" pitchFamily="18" charset="0"/>
                <a:cs typeface="Times New Roman" panose="02020603050405020304" pitchFamily="18" charset="0"/>
              </a:rPr>
              <a:t>kertosis</a:t>
            </a:r>
            <a:r>
              <a:rPr lang="en-US" altLang="en-US" sz="2000" dirty="0">
                <a:solidFill>
                  <a:srgbClr val="0070C0"/>
                </a:solidFill>
                <a:latin typeface="Times New Roman" panose="02020603050405020304" pitchFamily="18" charset="0"/>
                <a:cs typeface="Times New Roman" panose="02020603050405020304" pitchFamily="18" charset="0"/>
              </a:rPr>
              <a:t> &lt; |9.0|; </a:t>
            </a:r>
            <a:r>
              <a:rPr lang="en-US" altLang="en-US" sz="2000" dirty="0" err="1">
                <a:solidFill>
                  <a:srgbClr val="0070C0"/>
                </a:solidFill>
                <a:latin typeface="Times New Roman" panose="02020603050405020304" pitchFamily="18" charset="0"/>
                <a:cs typeface="Times New Roman" panose="02020603050405020304" pitchFamily="18" charset="0"/>
              </a:rPr>
              <a:t>Schmider</a:t>
            </a:r>
            <a:r>
              <a:rPr lang="en-US" altLang="en-US" sz="2000" dirty="0">
                <a:solidFill>
                  <a:srgbClr val="0070C0"/>
                </a:solidFill>
                <a:latin typeface="Times New Roman" panose="02020603050405020304" pitchFamily="18" charset="0"/>
                <a:cs typeface="Times New Roman" panose="02020603050405020304" pitchFamily="18" charset="0"/>
              </a:rPr>
              <a:t>, Sigler, </a:t>
            </a:r>
            <a:r>
              <a:rPr lang="en-US" altLang="en-US" sz="2000" dirty="0" err="1">
                <a:solidFill>
                  <a:srgbClr val="0070C0"/>
                </a:solidFill>
                <a:latin typeface="Times New Roman" panose="02020603050405020304" pitchFamily="18" charset="0"/>
                <a:cs typeface="Times New Roman" panose="02020603050405020304" pitchFamily="18" charset="0"/>
              </a:rPr>
              <a:t>Danay</a:t>
            </a:r>
            <a:r>
              <a:rPr lang="en-US" altLang="en-US" sz="2000" dirty="0">
                <a:solidFill>
                  <a:srgbClr val="0070C0"/>
                </a:solidFill>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tested and </a:t>
            </a:r>
            <a:r>
              <a:rPr lang="en-US" altLang="en-US" sz="2000" dirty="0">
                <a:solidFill>
                  <a:srgbClr val="FF0000"/>
                </a:solidFill>
                <a:latin typeface="Times New Roman" panose="02020603050405020304" pitchFamily="18" charset="0"/>
                <a:cs typeface="Times New Roman" panose="02020603050405020304" pitchFamily="18" charset="0"/>
              </a:rPr>
              <a:t>satisfied</a:t>
            </a:r>
            <a:r>
              <a:rPr lang="en-US" altLang="en-US" sz="2000" dirty="0">
                <a:latin typeface="Times New Roman" panose="02020603050405020304" pitchFamily="18" charset="0"/>
                <a:cs typeface="Times New Roman" panose="02020603050405020304" pitchFamily="18" charset="0"/>
              </a:rPr>
              <a:t> 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(4, 4) = .20, p = .667.  </a:t>
            </a:r>
          </a:p>
          <a:p>
            <a:pPr>
              <a:lnSpc>
                <a:spcPct val="11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did </a:t>
            </a:r>
            <a:r>
              <a:rPr lang="en-US" altLang="en-US" sz="2000" b="1" u="sng" dirty="0">
                <a:solidFill>
                  <a:srgbClr val="FF00FF"/>
                </a:solidFill>
                <a:latin typeface="Times New Roman" panose="02020603050405020304" pitchFamily="18" charset="0"/>
                <a:cs typeface="Times New Roman" panose="02020603050405020304" pitchFamily="18" charset="0"/>
              </a:rPr>
              <a:t>not</a:t>
            </a:r>
            <a:r>
              <a:rPr lang="en-US" altLang="en-US" sz="2000" dirty="0">
                <a:solidFill>
                  <a:srgbClr val="FF00FF"/>
                </a:solidFill>
                <a:latin typeface="Times New Roman" panose="02020603050405020304" pitchFamily="18" charset="0"/>
                <a:cs typeface="Times New Roman" panose="02020603050405020304" pitchFamily="18" charset="0"/>
              </a:rPr>
              <a:t> find a statistically significant </a:t>
            </a:r>
            <a:r>
              <a:rPr lang="en-US" altLang="en-US" sz="2000" dirty="0">
                <a:latin typeface="Times New Roman" panose="02020603050405020304" pitchFamily="18" charset="0"/>
                <a:cs typeface="Times New Roman" panose="02020603050405020304" pitchFamily="18" charset="0"/>
              </a:rPr>
              <a:t>effect,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(8) = -1.964, p = .085.  </a:t>
            </a:r>
          </a:p>
          <a:p>
            <a:pPr>
              <a:lnSpc>
                <a:spcPct val="110000"/>
              </a:lnSpc>
            </a:pPr>
            <a:r>
              <a:rPr lang="en-US" altLang="en-US" sz="2000" dirty="0">
                <a:latin typeface="Times New Roman" panose="02020603050405020304" pitchFamily="18" charset="0"/>
                <a:cs typeface="Times New Roman" panose="02020603050405020304" pitchFamily="18" charset="0"/>
              </a:rPr>
              <a:t>Thus, there is </a:t>
            </a:r>
            <a:r>
              <a:rPr lang="en-US" altLang="en-US" sz="2000" b="1" dirty="0">
                <a:latin typeface="Times New Roman" panose="02020603050405020304" pitchFamily="18" charset="0"/>
                <a:cs typeface="Times New Roman" panose="02020603050405020304" pitchFamily="18" charset="0"/>
              </a:rPr>
              <a:t>no evidence </a:t>
            </a:r>
            <a:r>
              <a:rPr lang="en-US" altLang="en-US" sz="2000" dirty="0">
                <a:latin typeface="Times New Roman" panose="02020603050405020304" pitchFamily="18" charset="0"/>
                <a:cs typeface="Times New Roman" panose="02020603050405020304" pitchFamily="18" charset="0"/>
              </a:rPr>
              <a:t>this drug reduces depression.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Picture 5"/>
          <p:cNvPicPr>
            <a:picLocks noChangeAspect="1"/>
          </p:cNvPicPr>
          <p:nvPr/>
        </p:nvPicPr>
        <p:blipFill>
          <a:blip r:embed="rId3"/>
          <a:stretch>
            <a:fillRect/>
          </a:stretch>
        </p:blipFill>
        <p:spPr>
          <a:xfrm>
            <a:off x="1902655" y="1227829"/>
            <a:ext cx="9743245" cy="17723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4645909" y="409671"/>
            <a:ext cx="2812144" cy="687058"/>
          </a:xfrm>
          <a:prstGeom prst="rect">
            <a:avLst/>
          </a:prstGeom>
        </p:spPr>
      </p:pic>
      <p:sp>
        <p:nvSpPr>
          <p:cNvPr id="8" name="Rounded Rectangle 7"/>
          <p:cNvSpPr/>
          <p:nvPr/>
        </p:nvSpPr>
        <p:spPr>
          <a:xfrm>
            <a:off x="4201887" y="1371601"/>
            <a:ext cx="1807028"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08915" y="2296887"/>
            <a:ext cx="2035628" cy="293914"/>
          </a:xfrm>
          <a:prstGeom prst="roundRect">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1)">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2203" y="328041"/>
            <a:ext cx="9720072" cy="1499616"/>
          </a:xfrm>
        </p:spPr>
        <p:txBody>
          <a:bodyPr/>
          <a:lstStyle/>
          <a:p>
            <a:r>
              <a:rPr lang="en-US" dirty="0"/>
              <a:t>Assumptions (similar to 1-sample t-tests)</a:t>
            </a:r>
          </a:p>
        </p:txBody>
      </p:sp>
      <p:sp>
        <p:nvSpPr>
          <p:cNvPr id="3" name="Content Placeholder 2"/>
          <p:cNvSpPr>
            <a:spLocks noGrp="1"/>
          </p:cNvSpPr>
          <p:nvPr>
            <p:ph idx="1"/>
          </p:nvPr>
        </p:nvSpPr>
        <p:spPr>
          <a:xfrm>
            <a:off x="862203" y="1673110"/>
            <a:ext cx="11282966" cy="5071913"/>
          </a:xfrm>
        </p:spPr>
        <p:txBody>
          <a:bodyPr>
            <a:normAutofit/>
          </a:bodyPr>
          <a:lstStyle/>
          <a:p>
            <a:pPr marL="457200" indent="-457200">
              <a:buFont typeface="+mj-lt"/>
              <a:buAutoNum type="arabicPeriod"/>
            </a:pPr>
            <a:r>
              <a:rPr lang="en-US" u="sng" dirty="0"/>
              <a:t>BOTH</a:t>
            </a:r>
            <a:r>
              <a:rPr lang="en-US" dirty="0"/>
              <a:t> Samples were drawn </a:t>
            </a:r>
            <a:r>
              <a:rPr lang="en-US" b="1" u="sng" dirty="0"/>
              <a:t>INDEPENDENTLY</a:t>
            </a:r>
            <a:r>
              <a:rPr lang="en-US" dirty="0"/>
              <a:t> at </a:t>
            </a:r>
            <a:r>
              <a:rPr lang="en-US" b="1" u="sng" dirty="0"/>
              <a:t>random</a:t>
            </a:r>
            <a:r>
              <a:rPr lang="en-US" dirty="0"/>
              <a:t> (at least as representative as possible)</a:t>
            </a:r>
          </a:p>
          <a:p>
            <a:pPr marL="173736" lvl="1" indent="0" algn="ctr">
              <a:buNone/>
            </a:pPr>
            <a:r>
              <a:rPr lang="en-US" dirty="0"/>
              <a:t>Nothing can be done to fix NON-representative samples!</a:t>
            </a:r>
          </a:p>
          <a:p>
            <a:pPr marL="173736" lvl="1" indent="0" algn="ctr">
              <a:buNone/>
            </a:pPr>
            <a:r>
              <a:rPr lang="en-US" dirty="0">
                <a:solidFill>
                  <a:srgbClr val="FF0000"/>
                </a:solidFill>
              </a:rPr>
              <a:t>Can not statistically test…violation: paired-samples t-test </a:t>
            </a:r>
          </a:p>
          <a:p>
            <a:pPr marL="457200" indent="-457200">
              <a:buFont typeface="+mj-lt"/>
              <a:buAutoNum type="arabicPeriod"/>
            </a:pPr>
            <a:r>
              <a:rPr lang="en-US" dirty="0"/>
              <a:t>The variable has a </a:t>
            </a:r>
            <a:r>
              <a:rPr lang="en-US" b="1" u="sng" dirty="0"/>
              <a:t>NORMAL</a:t>
            </a:r>
            <a:r>
              <a:rPr lang="en-US" dirty="0"/>
              <a:t> distribution, for </a:t>
            </a:r>
            <a:r>
              <a:rPr lang="en-US" u="sng" dirty="0"/>
              <a:t>BOTH</a:t>
            </a:r>
            <a:r>
              <a:rPr lang="en-US" dirty="0"/>
              <a:t> population</a:t>
            </a:r>
          </a:p>
          <a:p>
            <a:pPr marL="173736" lvl="1" indent="0" algn="ctr">
              <a:buNone/>
            </a:pPr>
            <a:r>
              <a:rPr lang="en-US" dirty="0"/>
              <a:t>Not as important if the sample is large (Central Limit Theorem)</a:t>
            </a:r>
          </a:p>
          <a:p>
            <a:pPr marL="173736" lvl="1" indent="0" algn="ctr">
              <a:buNone/>
            </a:pPr>
            <a:r>
              <a:rPr lang="en-US" dirty="0"/>
              <a:t>IF the sample is far from normal &amp;/or small n, might want to transform variables</a:t>
            </a:r>
          </a:p>
          <a:p>
            <a:pPr marL="173736" lvl="1" indent="0" algn="ctr">
              <a:buNone/>
            </a:pPr>
            <a:r>
              <a:rPr lang="en-US" b="1" u="sng" dirty="0">
                <a:solidFill>
                  <a:srgbClr val="FF0000"/>
                </a:solidFill>
              </a:rPr>
              <a:t>Look at plots: </a:t>
            </a:r>
            <a:r>
              <a:rPr lang="en-US" dirty="0">
                <a:solidFill>
                  <a:srgbClr val="FF0000"/>
                </a:solidFill>
              </a:rPr>
              <a:t>histogram, boxplot, &amp; QQ plot (straight 45º line) </a:t>
            </a:r>
            <a:r>
              <a:rPr lang="en-US" dirty="0">
                <a:solidFill>
                  <a:srgbClr val="FF0000"/>
                </a:solidFill>
                <a:sym typeface="Wingdings" panose="05000000000000000000" pitchFamily="2" charset="2"/>
              </a:rPr>
              <a:t> sensitive to outliers!!!</a:t>
            </a:r>
            <a:endParaRPr lang="en-US" dirty="0">
              <a:solidFill>
                <a:srgbClr val="FF0000"/>
              </a:solidFill>
            </a:endParaRPr>
          </a:p>
          <a:p>
            <a:pPr algn="ctr">
              <a:lnSpc>
                <a:spcPct val="80000"/>
              </a:lnSpc>
            </a:pPr>
            <a:r>
              <a:rPr lang="en-US" altLang="en-US" sz="1600" b="1" u="sng" dirty="0">
                <a:solidFill>
                  <a:srgbClr val="FF0000"/>
                </a:solidFill>
                <a:ea typeface="ＭＳ Ｐゴシック" panose="020B0600070205080204" pitchFamily="34" charset="-128"/>
              </a:rPr>
              <a:t>Skewness &amp; Kurtosis: </a:t>
            </a:r>
            <a:r>
              <a:rPr lang="en-US" altLang="en-US" sz="1600" dirty="0">
                <a:solidFill>
                  <a:srgbClr val="FF0000"/>
                </a:solidFill>
                <a:ea typeface="ＭＳ Ｐゴシック" panose="020B0600070205080204" pitchFamily="34" charset="-128"/>
              </a:rPr>
              <a:t>Divided value by its </a:t>
            </a:r>
            <a:r>
              <a:rPr lang="en-US" altLang="en-US" sz="1600" i="1" dirty="0">
                <a:solidFill>
                  <a:srgbClr val="FF0000"/>
                </a:solidFill>
                <a:ea typeface="ＭＳ Ｐゴシック" panose="020B0600070205080204" pitchFamily="34" charset="-128"/>
              </a:rPr>
              <a:t>SE</a:t>
            </a:r>
            <a:r>
              <a:rPr lang="en-US" altLang="en-US" sz="1600" dirty="0">
                <a:solidFill>
                  <a:srgbClr val="FF0000"/>
                </a:solidFill>
                <a:ea typeface="ＭＳ Ｐゴシック" panose="020B0600070205080204" pitchFamily="34" charset="-128"/>
              </a:rPr>
              <a:t> &amp; &gt; </a:t>
            </a:r>
            <a:r>
              <a:rPr lang="en-US" altLang="en-US" sz="1600" dirty="0">
                <a:solidFill>
                  <a:srgbClr val="FF0000"/>
                </a:solidFill>
                <a:ea typeface="ＭＳ Ｐゴシック" panose="020B0600070205080204" pitchFamily="34" charset="-128"/>
                <a:cs typeface="Arial" panose="020B0604020202020204" pitchFamily="34" charset="0"/>
              </a:rPr>
              <a:t>± 2 indicates issues</a:t>
            </a:r>
          </a:p>
          <a:p>
            <a:pPr algn="ctr">
              <a:lnSpc>
                <a:spcPct val="80000"/>
              </a:lnSpc>
            </a:pPr>
            <a:r>
              <a:rPr lang="en-US" altLang="en-US" sz="1600" b="1" u="sng" dirty="0">
                <a:solidFill>
                  <a:srgbClr val="FF0000"/>
                </a:solidFill>
                <a:ea typeface="ＭＳ Ｐゴシック" panose="020B0600070205080204" pitchFamily="34" charset="-128"/>
                <a:cs typeface="Arial" panose="020B0604020202020204" pitchFamily="34" charset="0"/>
              </a:rPr>
              <a:t>Shapiro-Wilks test </a:t>
            </a:r>
            <a:r>
              <a:rPr lang="en-US" altLang="en-US" sz="1600" dirty="0">
                <a:solidFill>
                  <a:srgbClr val="FF0000"/>
                </a:solidFill>
                <a:ea typeface="ＭＳ Ｐゴシック" panose="020B0600070205080204" pitchFamily="34" charset="-128"/>
                <a:cs typeface="Arial" panose="020B0604020202020204" pitchFamily="34" charset="0"/>
              </a:rPr>
              <a:t>(small N): p &lt; .05 </a:t>
            </a:r>
            <a:r>
              <a:rPr lang="en-US" altLang="en-US" sz="1600"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 not normal</a:t>
            </a:r>
          </a:p>
          <a:p>
            <a:pPr algn="ctr">
              <a:lnSpc>
                <a:spcPct val="80000"/>
              </a:lnSpc>
            </a:pPr>
            <a:r>
              <a:rPr lang="en-US" altLang="en-US" sz="1600" b="1" u="sng"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sz="1600"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sz="1600" dirty="0">
              <a:solidFill>
                <a:srgbClr val="FF0000"/>
              </a:solidFill>
              <a:ea typeface="ＭＳ Ｐゴシック" panose="020B0600070205080204" pitchFamily="34" charset="-128"/>
              <a:cs typeface="Arial" panose="020B0604020202020204" pitchFamily="34" charset="0"/>
            </a:endParaRPr>
          </a:p>
          <a:p>
            <a:pPr marL="457200" indent="-457200">
              <a:buFont typeface="+mj-lt"/>
              <a:buAutoNum type="arabicPeriod" startAt="3"/>
            </a:pPr>
            <a:r>
              <a:rPr lang="en-US" dirty="0"/>
              <a:t>HOV = </a:t>
            </a:r>
            <a:r>
              <a:rPr lang="en-US" b="1" u="sng" dirty="0"/>
              <a:t>Homogeneity of Variance</a:t>
            </a:r>
            <a:r>
              <a:rPr lang="en-US" dirty="0"/>
              <a:t>: BOTH populations have the sample spread</a:t>
            </a:r>
          </a:p>
          <a:p>
            <a:pPr marL="0" indent="0" algn="ctr">
              <a:buNone/>
            </a:pPr>
            <a:r>
              <a:rPr lang="en-US" dirty="0">
                <a:solidFill>
                  <a:srgbClr val="FF0000"/>
                </a:solidFill>
              </a:rPr>
              <a:t>use </a:t>
            </a:r>
            <a:r>
              <a:rPr lang="en-US" dirty="0" err="1">
                <a:solidFill>
                  <a:srgbClr val="FF0000"/>
                </a:solidFill>
              </a:rPr>
              <a:t>Levene’s</a:t>
            </a:r>
            <a:r>
              <a:rPr lang="en-US" dirty="0">
                <a:solidFill>
                  <a:srgbClr val="FF0000"/>
                </a:solidFill>
              </a:rPr>
              <a:t> F-test (null= HOV)</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spTree>
    <p:extLst>
      <p:ext uri="{BB962C8B-B14F-4D97-AF65-F5344CB8AC3E}">
        <p14:creationId xmlns:p14="http://schemas.microsoft.com/office/powerpoint/2010/main" val="321233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14759"/>
            <a:ext cx="9720072" cy="1499616"/>
          </a:xfrm>
        </p:spPr>
        <p:txBody>
          <a:bodyPr/>
          <a:lstStyle/>
          <a:p>
            <a:r>
              <a:rPr lang="en-US" dirty="0"/>
              <a:t>Random Assignment</a:t>
            </a:r>
          </a:p>
        </p:txBody>
      </p:sp>
      <p:sp>
        <p:nvSpPr>
          <p:cNvPr id="3" name="Content Placeholder 2"/>
          <p:cNvSpPr>
            <a:spLocks noGrp="1"/>
          </p:cNvSpPr>
          <p:nvPr>
            <p:ph idx="1"/>
          </p:nvPr>
        </p:nvSpPr>
        <p:spPr>
          <a:xfrm>
            <a:off x="1024128" y="1526505"/>
            <a:ext cx="10126013" cy="4944199"/>
          </a:xfrm>
        </p:spPr>
        <p:txBody>
          <a:bodyPr>
            <a:normAutofit lnSpcReduction="10000"/>
          </a:bodyPr>
          <a:lstStyle/>
          <a:p>
            <a:r>
              <a:rPr lang="en-US" altLang="en-US" sz="2400" dirty="0"/>
              <a:t>Random assignment to groups </a:t>
            </a:r>
            <a:r>
              <a:rPr lang="en-US" altLang="en-US" sz="2400" dirty="0">
                <a:cs typeface="Arial" panose="020B0604020202020204" pitchFamily="34" charset="0"/>
              </a:rPr>
              <a:t>↓</a:t>
            </a:r>
            <a:r>
              <a:rPr lang="en-US" altLang="en-US" sz="2400" dirty="0"/>
              <a:t> experimenter biases</a:t>
            </a:r>
          </a:p>
          <a:p>
            <a:pPr lvl="1"/>
            <a:r>
              <a:rPr lang="en-US" altLang="en-US" sz="2000" dirty="0">
                <a:ea typeface="ＭＳ Ｐゴシック" panose="020B0600070205080204" pitchFamily="34" charset="-128"/>
              </a:rPr>
              <a:t>Cases are enumerated</a:t>
            </a:r>
          </a:p>
          <a:p>
            <a:pPr lvl="1"/>
            <a:r>
              <a:rPr lang="en-US" altLang="en-US" sz="2000" dirty="0">
                <a:ea typeface="ＭＳ Ｐゴシック" panose="020B0600070205080204" pitchFamily="34" charset="-128"/>
              </a:rPr>
              <a:t>Numbers drawn and assigned to group in any of several ways</a:t>
            </a:r>
          </a:p>
          <a:p>
            <a:pPr lvl="4"/>
            <a:endParaRPr lang="en-US" altLang="en-US" sz="1600" dirty="0">
              <a:ea typeface="ＭＳ Ｐゴシック" panose="020B0600070205080204" pitchFamily="34" charset="-128"/>
            </a:endParaRPr>
          </a:p>
          <a:p>
            <a:r>
              <a:rPr lang="en-US" altLang="en-US" sz="2400" dirty="0"/>
              <a:t>Does not ensure equality of group characteristics</a:t>
            </a:r>
          </a:p>
          <a:p>
            <a:pPr lvl="4"/>
            <a:endParaRPr lang="en-US" altLang="en-US" sz="1600" dirty="0">
              <a:ea typeface="ＭＳ Ｐゴシック" panose="020B0600070205080204" pitchFamily="34" charset="-128"/>
            </a:endParaRPr>
          </a:p>
          <a:p>
            <a:r>
              <a:rPr lang="en-US" altLang="en-US" sz="2400" dirty="0"/>
              <a:t>Experiment: Random assignment &amp; manipulation of IV</a:t>
            </a:r>
          </a:p>
          <a:p>
            <a:pPr lvl="1"/>
            <a:r>
              <a:rPr lang="en-US" altLang="en-US" sz="2000" dirty="0">
                <a:ea typeface="ＭＳ Ｐゴシック" panose="020B0600070205080204" pitchFamily="34" charset="-128"/>
              </a:rPr>
              <a:t>Treatment vs. control or 2 treatment groups</a:t>
            </a: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Quasi-experiment: </a:t>
            </a:r>
            <a:r>
              <a:rPr lang="en-US" altLang="en-US" sz="2400" dirty="0">
                <a:cs typeface="Arial" panose="020B0604020202020204" pitchFamily="34" charset="0"/>
                <a:sym typeface="Wingdings" panose="05000000000000000000" pitchFamily="2" charset="2"/>
              </a:rPr>
              <a:t>Either randomization or manipulation</a:t>
            </a:r>
            <a:endParaRPr lang="en-US" altLang="en-US" sz="2400" dirty="0">
              <a:cs typeface="Arial" panose="020B0604020202020204" pitchFamily="34" charset="0"/>
            </a:endParaRP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Non-experiment: Neither </a:t>
            </a:r>
            <a:r>
              <a:rPr lang="en-US" altLang="en-US" sz="2400" dirty="0">
                <a:cs typeface="Arial" panose="020B0604020202020204" pitchFamily="34" charset="0"/>
                <a:sym typeface="Wingdings" panose="05000000000000000000" pitchFamily="2" charset="2"/>
              </a:rPr>
              <a:t>randomization or manipulation</a:t>
            </a:r>
            <a:endParaRPr lang="en-US" altLang="en-US" sz="2400" dirty="0">
              <a:cs typeface="Arial" panose="020B0604020202020204" pitchFamily="34" charset="0"/>
            </a:endParaRPr>
          </a:p>
          <a:p>
            <a:pPr lvl="1"/>
            <a:r>
              <a:rPr lang="en-US" altLang="en-US" sz="2000" dirty="0">
                <a:ea typeface="ＭＳ Ｐゴシック" panose="020B0600070205080204" pitchFamily="34" charset="-128"/>
                <a:cs typeface="Arial" panose="020B0604020202020204" pitchFamily="34" charset="0"/>
              </a:rPr>
              <a:t>Participants self-select or form naturally occurring groups</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8</a:t>
            </a:fld>
            <a:endParaRPr lang="en-US"/>
          </a:p>
        </p:txBody>
      </p:sp>
    </p:spTree>
    <p:extLst>
      <p:ext uri="{BB962C8B-B14F-4D97-AF65-F5344CB8AC3E}">
        <p14:creationId xmlns:p14="http://schemas.microsoft.com/office/powerpoint/2010/main" val="34141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lstStyle/>
          <a:p>
            <a:r>
              <a:rPr lang="en-US" altLang="en-US" sz="2800" u="sng" dirty="0"/>
              <a:t>Equal groups: Violations ‘hurt’ less</a:t>
            </a:r>
          </a:p>
          <a:p>
            <a:pPr lvl="1"/>
            <a:r>
              <a:rPr lang="en-US" altLang="en-US" sz="2400" dirty="0">
                <a:ea typeface="ＭＳ Ｐゴシック" panose="020B0600070205080204" pitchFamily="34" charset="-128"/>
              </a:rPr>
              <a:t>Heterogeneity of variance</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1"/>
            <a:r>
              <a:rPr lang="en-US" altLang="en-US" sz="2400" dirty="0">
                <a:ea typeface="ＭＳ Ｐゴシック" panose="020B0600070205080204" pitchFamily="34" charset="-128"/>
              </a:rPr>
              <a:t>Non-normality</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2"/>
            <a:r>
              <a:rPr lang="en-US" altLang="en-US" sz="2000" dirty="0">
                <a:ea typeface="ＭＳ Ｐゴシック" panose="020B0600070205080204" pitchFamily="34" charset="-128"/>
              </a:rPr>
              <a:t>However: If samples are highly skewed or are skewed in opposite directions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-values can be *very* inaccurate</a:t>
            </a:r>
          </a:p>
          <a:p>
            <a:pPr lvl="1"/>
            <a:r>
              <a:rPr lang="en-US" altLang="en-US" sz="2400" dirty="0">
                <a:ea typeface="ＭＳ Ｐゴシック" panose="020B0600070205080204" pitchFamily="34" charset="-128"/>
              </a:rPr>
              <a:t>Both</a:t>
            </a:r>
          </a:p>
          <a:p>
            <a:pPr lvl="2"/>
            <a:r>
              <a:rPr lang="en-US" altLang="en-US" sz="2000" dirty="0">
                <a:ea typeface="ＭＳ Ｐゴシック" panose="020B0600070205080204" pitchFamily="34" charset="-128"/>
              </a:rPr>
              <a:t>Moderate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large,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inaccurate</a:t>
            </a:r>
          </a:p>
          <a:p>
            <a:pPr lvl="2"/>
            <a:r>
              <a:rPr lang="en-US" altLang="en-US" sz="2000" dirty="0">
                <a:ea typeface="ＭＳ Ｐゴシック" panose="020B0600070205080204" pitchFamily="34" charset="-128"/>
              </a:rPr>
              <a:t>Large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small,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*very* inaccurate</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Tree>
    <p:extLst>
      <p:ext uri="{BB962C8B-B14F-4D97-AF65-F5344CB8AC3E}">
        <p14:creationId xmlns:p14="http://schemas.microsoft.com/office/powerpoint/2010/main" val="23367922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1429</TotalTime>
  <Words>1340</Words>
  <Application>Microsoft Office PowerPoint</Application>
  <PresentationFormat>Widescreen</PresentationFormat>
  <Paragraphs>176</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ＭＳ Ｐゴシック</vt:lpstr>
      <vt:lpstr>Arial</vt:lpstr>
      <vt:lpstr>Calibri</vt:lpstr>
      <vt:lpstr>Cambria Math</vt:lpstr>
      <vt:lpstr>Times New Roman</vt:lpstr>
      <vt:lpstr>Tw Cen MT</vt:lpstr>
      <vt:lpstr>Tw Cen MT Condensed</vt:lpstr>
      <vt:lpstr>Wingdings</vt:lpstr>
      <vt:lpstr>Wingdings 3</vt:lpstr>
      <vt:lpstr>Integral</vt:lpstr>
      <vt:lpstr>Cohen chap 7. t-test for 2 independent sample means</vt:lpstr>
      <vt:lpstr>Intro</vt:lpstr>
      <vt:lpstr>Steps of a Hypothesis test </vt:lpstr>
      <vt:lpstr>Example 1</vt:lpstr>
      <vt:lpstr>PowerPoint Presentation</vt:lpstr>
      <vt:lpstr>Example 1</vt:lpstr>
      <vt:lpstr>Assumptions (similar to 1-sample t-tests)</vt:lpstr>
      <vt:lpstr>Random Assignment</vt:lpstr>
      <vt:lpstr>Violations of assumptions</vt:lpstr>
      <vt:lpstr>Violations of assumptions</vt:lpstr>
      <vt:lpstr>Alternatives (assumptions violated)</vt:lpstr>
      <vt:lpstr>Confidence Intervals</vt:lpstr>
      <vt:lpstr>Example 2</vt:lpstr>
      <vt:lpstr>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Sarah Schwartz</cp:lastModifiedBy>
  <cp:revision>37</cp:revision>
  <dcterms:created xsi:type="dcterms:W3CDTF">2015-07-08T09:52:47Z</dcterms:created>
  <dcterms:modified xsi:type="dcterms:W3CDTF">2016-07-11T19:02:08Z</dcterms:modified>
</cp:coreProperties>
</file>