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7" r:id="rId2"/>
    <p:sldId id="258" r:id="rId3"/>
    <p:sldId id="260" r:id="rId4"/>
    <p:sldId id="263" r:id="rId5"/>
    <p:sldId id="261" r:id="rId6"/>
    <p:sldId id="262" r:id="rId7"/>
    <p:sldId id="266"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95" d="100"/>
          <a:sy n="95" d="100"/>
        </p:scale>
        <p:origin x="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B8E79-D2C6-4452-BD4A-31BFBDD3CF1E}" type="datetimeFigureOut">
              <a:rPr lang="en-US" smtClean="0"/>
              <a:t>7/11/2016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F0CC9-A748-4EB9-B620-ED0813D55A6D}" type="slidenum">
              <a:rPr lang="en-US" smtClean="0"/>
              <a:t>‹#›</a:t>
            </a:fld>
            <a:endParaRPr lang="en-US"/>
          </a:p>
        </p:txBody>
      </p:sp>
    </p:spTree>
    <p:extLst>
      <p:ext uri="{BB962C8B-B14F-4D97-AF65-F5344CB8AC3E}">
        <p14:creationId xmlns:p14="http://schemas.microsoft.com/office/powerpoint/2010/main" val="749862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0F0CC9-A748-4EB9-B620-ED0813D55A6D}" type="slidenum">
              <a:rPr lang="en-US" smtClean="0"/>
              <a:t>1</a:t>
            </a:fld>
            <a:endParaRPr lang="en-US"/>
          </a:p>
        </p:txBody>
      </p:sp>
    </p:spTree>
    <p:extLst>
      <p:ext uri="{BB962C8B-B14F-4D97-AF65-F5344CB8AC3E}">
        <p14:creationId xmlns:p14="http://schemas.microsoft.com/office/powerpoint/2010/main" val="1589949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9B6E7F4-C063-4B70-B65F-E874E55BE4A2}" type="datetime1">
              <a:rPr lang="en-US" smtClean="0"/>
              <a:t>7/11/2016</a:t>
            </a:fld>
            <a:endParaRPr lang="en-US"/>
          </a:p>
        </p:txBody>
      </p:sp>
      <p:sp>
        <p:nvSpPr>
          <p:cNvPr id="5" name="Footer Placeholder 4"/>
          <p:cNvSpPr>
            <a:spLocks noGrp="1"/>
          </p:cNvSpPr>
          <p:nvPr>
            <p:ph type="ftr" sz="quarter" idx="11"/>
          </p:nvPr>
        </p:nvSpPr>
        <p:spPr/>
        <p:txBody>
          <a:bodyPr/>
          <a:lstStyle/>
          <a:p>
            <a:r>
              <a:rPr lang="en-US" smtClean="0"/>
              <a:t>Cohen Chap 8 - Power &amp; Effect Size</a:t>
            </a:r>
            <a:endParaRPr lang="en-US"/>
          </a:p>
        </p:txBody>
      </p:sp>
      <p:sp>
        <p:nvSpPr>
          <p:cNvPr id="6" name="Slide Number Placeholder 5"/>
          <p:cNvSpPr>
            <a:spLocks noGrp="1"/>
          </p:cNvSpPr>
          <p:nvPr>
            <p:ph type="sldNum" sz="quarter" idx="12"/>
          </p:nvPr>
        </p:nvSpPr>
        <p:spPr/>
        <p:txBody>
          <a:bodyPr/>
          <a:lstStyle/>
          <a:p>
            <a:fld id="{70530345-2CA8-4B10-B827-7E2C2137411C}"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603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6C3E73-6B3B-4E54-9C34-48D517835F7C}" type="datetime1">
              <a:rPr lang="en-US" smtClean="0"/>
              <a:t>7/11/2016</a:t>
            </a:fld>
            <a:endParaRPr lang="en-US"/>
          </a:p>
        </p:txBody>
      </p:sp>
      <p:sp>
        <p:nvSpPr>
          <p:cNvPr id="5" name="Footer Placeholder 4"/>
          <p:cNvSpPr>
            <a:spLocks noGrp="1"/>
          </p:cNvSpPr>
          <p:nvPr>
            <p:ph type="ftr" sz="quarter" idx="11"/>
          </p:nvPr>
        </p:nvSpPr>
        <p:spPr/>
        <p:txBody>
          <a:bodyPr/>
          <a:lstStyle/>
          <a:p>
            <a:r>
              <a:rPr lang="en-US" smtClean="0"/>
              <a:t>Cohen Chap 8 - Power &amp; Effect Size</a:t>
            </a:r>
            <a:endParaRPr lang="en-US"/>
          </a:p>
        </p:txBody>
      </p:sp>
      <p:sp>
        <p:nvSpPr>
          <p:cNvPr id="6" name="Slide Number Placeholder 5"/>
          <p:cNvSpPr>
            <a:spLocks noGrp="1"/>
          </p:cNvSpPr>
          <p:nvPr>
            <p:ph type="sldNum" sz="quarter" idx="12"/>
          </p:nvPr>
        </p:nvSpPr>
        <p:spPr/>
        <p:txBody>
          <a:bodyPr/>
          <a:lstStyle/>
          <a:p>
            <a:fld id="{70530345-2CA8-4B10-B827-7E2C2137411C}" type="slidenum">
              <a:rPr lang="en-US" smtClean="0"/>
              <a:t>‹#›</a:t>
            </a:fld>
            <a:endParaRPr lang="en-US"/>
          </a:p>
        </p:txBody>
      </p:sp>
    </p:spTree>
    <p:extLst>
      <p:ext uri="{BB962C8B-B14F-4D97-AF65-F5344CB8AC3E}">
        <p14:creationId xmlns:p14="http://schemas.microsoft.com/office/powerpoint/2010/main" val="3903600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30BD06-DC55-473C-97EC-B50965FE2F29}" type="datetime1">
              <a:rPr lang="en-US" smtClean="0"/>
              <a:t>7/11/2016</a:t>
            </a:fld>
            <a:endParaRPr lang="en-US"/>
          </a:p>
        </p:txBody>
      </p:sp>
      <p:sp>
        <p:nvSpPr>
          <p:cNvPr id="5" name="Footer Placeholder 4"/>
          <p:cNvSpPr>
            <a:spLocks noGrp="1"/>
          </p:cNvSpPr>
          <p:nvPr>
            <p:ph type="ftr" sz="quarter" idx="11"/>
          </p:nvPr>
        </p:nvSpPr>
        <p:spPr/>
        <p:txBody>
          <a:bodyPr/>
          <a:lstStyle/>
          <a:p>
            <a:r>
              <a:rPr lang="en-US" smtClean="0"/>
              <a:t>Cohen Chap 8 - Power &amp; Effect Size</a:t>
            </a:r>
            <a:endParaRPr lang="en-US"/>
          </a:p>
        </p:txBody>
      </p:sp>
      <p:sp>
        <p:nvSpPr>
          <p:cNvPr id="6" name="Slide Number Placeholder 5"/>
          <p:cNvSpPr>
            <a:spLocks noGrp="1"/>
          </p:cNvSpPr>
          <p:nvPr>
            <p:ph type="sldNum" sz="quarter" idx="12"/>
          </p:nvPr>
        </p:nvSpPr>
        <p:spPr/>
        <p:txBody>
          <a:bodyPr/>
          <a:lstStyle/>
          <a:p>
            <a:fld id="{70530345-2CA8-4B10-B827-7E2C2137411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533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1EC92-884A-4CBB-8209-787E710CB356}" type="datetime1">
              <a:rPr lang="en-US" smtClean="0"/>
              <a:t>7/11/2016</a:t>
            </a:fld>
            <a:endParaRPr lang="en-US"/>
          </a:p>
        </p:txBody>
      </p:sp>
      <p:sp>
        <p:nvSpPr>
          <p:cNvPr id="5" name="Footer Placeholder 4"/>
          <p:cNvSpPr>
            <a:spLocks noGrp="1"/>
          </p:cNvSpPr>
          <p:nvPr>
            <p:ph type="ftr" sz="quarter" idx="11"/>
          </p:nvPr>
        </p:nvSpPr>
        <p:spPr/>
        <p:txBody>
          <a:bodyPr/>
          <a:lstStyle/>
          <a:p>
            <a:r>
              <a:rPr lang="en-US" smtClean="0"/>
              <a:t>Cohen Chap 8 - Power &amp; Effect Size</a:t>
            </a:r>
            <a:endParaRPr lang="en-US"/>
          </a:p>
        </p:txBody>
      </p:sp>
      <p:sp>
        <p:nvSpPr>
          <p:cNvPr id="6" name="Slide Number Placeholder 5"/>
          <p:cNvSpPr>
            <a:spLocks noGrp="1"/>
          </p:cNvSpPr>
          <p:nvPr>
            <p:ph type="sldNum" sz="quarter" idx="12"/>
          </p:nvPr>
        </p:nvSpPr>
        <p:spPr/>
        <p:txBody>
          <a:bodyPr/>
          <a:lstStyle/>
          <a:p>
            <a:fld id="{70530345-2CA8-4B10-B827-7E2C2137411C}" type="slidenum">
              <a:rPr lang="en-US" smtClean="0"/>
              <a:t>‹#›</a:t>
            </a:fld>
            <a:endParaRPr lang="en-US"/>
          </a:p>
        </p:txBody>
      </p:sp>
    </p:spTree>
    <p:extLst>
      <p:ext uri="{BB962C8B-B14F-4D97-AF65-F5344CB8AC3E}">
        <p14:creationId xmlns:p14="http://schemas.microsoft.com/office/powerpoint/2010/main" val="327817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621EEB-459F-420B-9A89-4DE1C1A04DFF}" type="datetime1">
              <a:rPr lang="en-US" smtClean="0"/>
              <a:t>7/11/2016</a:t>
            </a:fld>
            <a:endParaRPr lang="en-US"/>
          </a:p>
        </p:txBody>
      </p:sp>
      <p:sp>
        <p:nvSpPr>
          <p:cNvPr id="5" name="Footer Placeholder 4"/>
          <p:cNvSpPr>
            <a:spLocks noGrp="1"/>
          </p:cNvSpPr>
          <p:nvPr>
            <p:ph type="ftr" sz="quarter" idx="11"/>
          </p:nvPr>
        </p:nvSpPr>
        <p:spPr/>
        <p:txBody>
          <a:bodyPr/>
          <a:lstStyle/>
          <a:p>
            <a:r>
              <a:rPr lang="en-US" smtClean="0"/>
              <a:t>Cohen Chap 8 - Power &amp; Effect Size</a:t>
            </a:r>
            <a:endParaRPr lang="en-US"/>
          </a:p>
        </p:txBody>
      </p:sp>
      <p:sp>
        <p:nvSpPr>
          <p:cNvPr id="6" name="Slide Number Placeholder 5"/>
          <p:cNvSpPr>
            <a:spLocks noGrp="1"/>
          </p:cNvSpPr>
          <p:nvPr>
            <p:ph type="sldNum" sz="quarter" idx="12"/>
          </p:nvPr>
        </p:nvSpPr>
        <p:spPr/>
        <p:txBody>
          <a:bodyPr/>
          <a:lstStyle/>
          <a:p>
            <a:fld id="{70530345-2CA8-4B10-B827-7E2C2137411C}"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745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9B7958-B875-402F-A478-E42DEA6F2D6E}" type="datetime1">
              <a:rPr lang="en-US" smtClean="0"/>
              <a:t>7/11/2016</a:t>
            </a:fld>
            <a:endParaRPr lang="en-US"/>
          </a:p>
        </p:txBody>
      </p:sp>
      <p:sp>
        <p:nvSpPr>
          <p:cNvPr id="6" name="Footer Placeholder 5"/>
          <p:cNvSpPr>
            <a:spLocks noGrp="1"/>
          </p:cNvSpPr>
          <p:nvPr>
            <p:ph type="ftr" sz="quarter" idx="11"/>
          </p:nvPr>
        </p:nvSpPr>
        <p:spPr/>
        <p:txBody>
          <a:bodyPr/>
          <a:lstStyle/>
          <a:p>
            <a:r>
              <a:rPr lang="en-US" smtClean="0"/>
              <a:t>Cohen Chap 8 - Power &amp; Effect Size</a:t>
            </a:r>
            <a:endParaRPr lang="en-US"/>
          </a:p>
        </p:txBody>
      </p:sp>
      <p:sp>
        <p:nvSpPr>
          <p:cNvPr id="7" name="Slide Number Placeholder 6"/>
          <p:cNvSpPr>
            <a:spLocks noGrp="1"/>
          </p:cNvSpPr>
          <p:nvPr>
            <p:ph type="sldNum" sz="quarter" idx="12"/>
          </p:nvPr>
        </p:nvSpPr>
        <p:spPr/>
        <p:txBody>
          <a:bodyPr/>
          <a:lstStyle/>
          <a:p>
            <a:fld id="{70530345-2CA8-4B10-B827-7E2C2137411C}" type="slidenum">
              <a:rPr lang="en-US" smtClean="0"/>
              <a:t>‹#›</a:t>
            </a:fld>
            <a:endParaRPr lang="en-US"/>
          </a:p>
        </p:txBody>
      </p:sp>
    </p:spTree>
    <p:extLst>
      <p:ext uri="{BB962C8B-B14F-4D97-AF65-F5344CB8AC3E}">
        <p14:creationId xmlns:p14="http://schemas.microsoft.com/office/powerpoint/2010/main" val="270604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78DBA1-E5EF-4ACF-88A3-C962E2A83DD8}" type="datetime1">
              <a:rPr lang="en-US" smtClean="0"/>
              <a:t>7/11/2016</a:t>
            </a:fld>
            <a:endParaRPr lang="en-US"/>
          </a:p>
        </p:txBody>
      </p:sp>
      <p:sp>
        <p:nvSpPr>
          <p:cNvPr id="8" name="Footer Placeholder 7"/>
          <p:cNvSpPr>
            <a:spLocks noGrp="1"/>
          </p:cNvSpPr>
          <p:nvPr>
            <p:ph type="ftr" sz="quarter" idx="11"/>
          </p:nvPr>
        </p:nvSpPr>
        <p:spPr/>
        <p:txBody>
          <a:bodyPr/>
          <a:lstStyle/>
          <a:p>
            <a:r>
              <a:rPr lang="en-US" smtClean="0"/>
              <a:t>Cohen Chap 8 - Power &amp; Effect Size</a:t>
            </a:r>
            <a:endParaRPr lang="en-US"/>
          </a:p>
        </p:txBody>
      </p:sp>
      <p:sp>
        <p:nvSpPr>
          <p:cNvPr id="9" name="Slide Number Placeholder 8"/>
          <p:cNvSpPr>
            <a:spLocks noGrp="1"/>
          </p:cNvSpPr>
          <p:nvPr>
            <p:ph type="sldNum" sz="quarter" idx="12"/>
          </p:nvPr>
        </p:nvSpPr>
        <p:spPr/>
        <p:txBody>
          <a:bodyPr/>
          <a:lstStyle/>
          <a:p>
            <a:fld id="{70530345-2CA8-4B10-B827-7E2C2137411C}" type="slidenum">
              <a:rPr lang="en-US" smtClean="0"/>
              <a:t>‹#›</a:t>
            </a:fld>
            <a:endParaRPr lang="en-US"/>
          </a:p>
        </p:txBody>
      </p:sp>
    </p:spTree>
    <p:extLst>
      <p:ext uri="{BB962C8B-B14F-4D97-AF65-F5344CB8AC3E}">
        <p14:creationId xmlns:p14="http://schemas.microsoft.com/office/powerpoint/2010/main" val="3234408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032F940-B25D-4C80-A849-C78DF21ADCAE}" type="datetime1">
              <a:rPr lang="en-US" smtClean="0"/>
              <a:t>7/11/2016</a:t>
            </a:fld>
            <a:endParaRPr lang="en-US"/>
          </a:p>
        </p:txBody>
      </p:sp>
      <p:sp>
        <p:nvSpPr>
          <p:cNvPr id="4" name="Footer Placeholder 3"/>
          <p:cNvSpPr>
            <a:spLocks noGrp="1"/>
          </p:cNvSpPr>
          <p:nvPr>
            <p:ph type="ftr" sz="quarter" idx="11"/>
          </p:nvPr>
        </p:nvSpPr>
        <p:spPr/>
        <p:txBody>
          <a:bodyPr/>
          <a:lstStyle/>
          <a:p>
            <a:r>
              <a:rPr lang="en-US" smtClean="0"/>
              <a:t>Cohen Chap 8 - Power &amp; Effect Size</a:t>
            </a:r>
            <a:endParaRPr lang="en-US"/>
          </a:p>
        </p:txBody>
      </p:sp>
      <p:sp>
        <p:nvSpPr>
          <p:cNvPr id="5" name="Slide Number Placeholder 4"/>
          <p:cNvSpPr>
            <a:spLocks noGrp="1"/>
          </p:cNvSpPr>
          <p:nvPr>
            <p:ph type="sldNum" sz="quarter" idx="12"/>
          </p:nvPr>
        </p:nvSpPr>
        <p:spPr/>
        <p:txBody>
          <a:bodyPr/>
          <a:lstStyle/>
          <a:p>
            <a:fld id="{70530345-2CA8-4B10-B827-7E2C2137411C}" type="slidenum">
              <a:rPr lang="en-US" smtClean="0"/>
              <a:t>‹#›</a:t>
            </a:fld>
            <a:endParaRPr lang="en-US"/>
          </a:p>
        </p:txBody>
      </p:sp>
    </p:spTree>
    <p:extLst>
      <p:ext uri="{BB962C8B-B14F-4D97-AF65-F5344CB8AC3E}">
        <p14:creationId xmlns:p14="http://schemas.microsoft.com/office/powerpoint/2010/main" val="4270936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0F2CA-4484-4468-B562-DA74E5B1620A}" type="datetime1">
              <a:rPr lang="en-US" smtClean="0"/>
              <a:t>7/11/2016</a:t>
            </a:fld>
            <a:endParaRPr lang="en-US"/>
          </a:p>
        </p:txBody>
      </p:sp>
      <p:sp>
        <p:nvSpPr>
          <p:cNvPr id="3" name="Footer Placeholder 2"/>
          <p:cNvSpPr>
            <a:spLocks noGrp="1"/>
          </p:cNvSpPr>
          <p:nvPr>
            <p:ph type="ftr" sz="quarter" idx="11"/>
          </p:nvPr>
        </p:nvSpPr>
        <p:spPr/>
        <p:txBody>
          <a:bodyPr/>
          <a:lstStyle/>
          <a:p>
            <a:r>
              <a:rPr lang="en-US" smtClean="0"/>
              <a:t>Cohen Chap 8 - Power &amp; Effect Size</a:t>
            </a:r>
            <a:endParaRPr lang="en-US"/>
          </a:p>
        </p:txBody>
      </p:sp>
      <p:sp>
        <p:nvSpPr>
          <p:cNvPr id="4" name="Slide Number Placeholder 3"/>
          <p:cNvSpPr>
            <a:spLocks noGrp="1"/>
          </p:cNvSpPr>
          <p:nvPr>
            <p:ph type="sldNum" sz="quarter" idx="12"/>
          </p:nvPr>
        </p:nvSpPr>
        <p:spPr/>
        <p:txBody>
          <a:bodyPr/>
          <a:lstStyle/>
          <a:p>
            <a:fld id="{70530345-2CA8-4B10-B827-7E2C2137411C}" type="slidenum">
              <a:rPr lang="en-US" smtClean="0"/>
              <a:t>‹#›</a:t>
            </a:fld>
            <a:endParaRPr lang="en-US"/>
          </a:p>
        </p:txBody>
      </p:sp>
    </p:spTree>
    <p:extLst>
      <p:ext uri="{BB962C8B-B14F-4D97-AF65-F5344CB8AC3E}">
        <p14:creationId xmlns:p14="http://schemas.microsoft.com/office/powerpoint/2010/main" val="95178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1BD58B-F945-4DF5-9016-E4BC27E68D94}" type="datetime1">
              <a:rPr lang="en-US" smtClean="0"/>
              <a:t>7/11/2016</a:t>
            </a:fld>
            <a:endParaRPr lang="en-US"/>
          </a:p>
        </p:txBody>
      </p:sp>
      <p:sp>
        <p:nvSpPr>
          <p:cNvPr id="6" name="Footer Placeholder 5"/>
          <p:cNvSpPr>
            <a:spLocks noGrp="1"/>
          </p:cNvSpPr>
          <p:nvPr>
            <p:ph type="ftr" sz="quarter" idx="11"/>
          </p:nvPr>
        </p:nvSpPr>
        <p:spPr/>
        <p:txBody>
          <a:bodyPr/>
          <a:lstStyle/>
          <a:p>
            <a:r>
              <a:rPr lang="en-US" smtClean="0"/>
              <a:t>Cohen Chap 8 - Power &amp; Effect Size</a:t>
            </a:r>
            <a:endParaRPr lang="en-US"/>
          </a:p>
        </p:txBody>
      </p:sp>
      <p:sp>
        <p:nvSpPr>
          <p:cNvPr id="7" name="Slide Number Placeholder 6"/>
          <p:cNvSpPr>
            <a:spLocks noGrp="1"/>
          </p:cNvSpPr>
          <p:nvPr>
            <p:ph type="sldNum" sz="quarter" idx="12"/>
          </p:nvPr>
        </p:nvSpPr>
        <p:spPr/>
        <p:txBody>
          <a:bodyPr/>
          <a:lstStyle/>
          <a:p>
            <a:fld id="{70530345-2CA8-4B10-B827-7E2C2137411C}" type="slidenum">
              <a:rPr lang="en-US" smtClean="0"/>
              <a:t>‹#›</a:t>
            </a:fld>
            <a:endParaRPr lang="en-US"/>
          </a:p>
        </p:txBody>
      </p:sp>
    </p:spTree>
    <p:extLst>
      <p:ext uri="{BB962C8B-B14F-4D97-AF65-F5344CB8AC3E}">
        <p14:creationId xmlns:p14="http://schemas.microsoft.com/office/powerpoint/2010/main" val="3808375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DD2A1D-7AF2-4A20-800E-13E8529EFEBE}" type="datetime1">
              <a:rPr lang="en-US" smtClean="0"/>
              <a:t>7/11/2016</a:t>
            </a:fld>
            <a:endParaRPr lang="en-US"/>
          </a:p>
        </p:txBody>
      </p:sp>
      <p:sp>
        <p:nvSpPr>
          <p:cNvPr id="6" name="Footer Placeholder 5"/>
          <p:cNvSpPr>
            <a:spLocks noGrp="1"/>
          </p:cNvSpPr>
          <p:nvPr>
            <p:ph type="ftr" sz="quarter" idx="11"/>
          </p:nvPr>
        </p:nvSpPr>
        <p:spPr/>
        <p:txBody>
          <a:bodyPr/>
          <a:lstStyle/>
          <a:p>
            <a:r>
              <a:rPr lang="en-US" smtClean="0"/>
              <a:t>Cohen Chap 8 - Power &amp; Effect Size</a:t>
            </a:r>
            <a:endParaRPr lang="en-US"/>
          </a:p>
        </p:txBody>
      </p:sp>
      <p:sp>
        <p:nvSpPr>
          <p:cNvPr id="7" name="Slide Number Placeholder 6"/>
          <p:cNvSpPr>
            <a:spLocks noGrp="1"/>
          </p:cNvSpPr>
          <p:nvPr>
            <p:ph type="sldNum" sz="quarter" idx="12"/>
          </p:nvPr>
        </p:nvSpPr>
        <p:spPr/>
        <p:txBody>
          <a:bodyPr/>
          <a:lstStyle/>
          <a:p>
            <a:fld id="{70530345-2CA8-4B10-B827-7E2C2137411C}"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755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E113B25-94DB-46CA-AE4F-175B5C7C4C7F}" type="datetime1">
              <a:rPr lang="en-US" smtClean="0"/>
              <a:t>7/11/2016</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smtClean="0"/>
              <a:t>Cohen Chap 8 - Power &amp; Effect Size</a:t>
            </a:r>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0530345-2CA8-4B10-B827-7E2C2137411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1160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hyperlink" Target="http://www.gpower.hhu.de/"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546" y="4960137"/>
            <a:ext cx="8075054" cy="1463040"/>
          </a:xfrm>
        </p:spPr>
        <p:txBody>
          <a:bodyPr>
            <a:normAutofit/>
          </a:bodyPr>
          <a:lstStyle/>
          <a:p>
            <a:r>
              <a:rPr lang="en-US" dirty="0" smtClean="0">
                <a:solidFill>
                  <a:schemeClr val="tx1"/>
                </a:solidFill>
              </a:rPr>
              <a:t>Cohen chap 8. Power &amp; Effect Size</a:t>
            </a:r>
            <a:endParaRPr lang="en-US" dirty="0">
              <a:solidFill>
                <a:schemeClr val="tx1"/>
              </a:solidFill>
            </a:endParaRPr>
          </a:p>
        </p:txBody>
      </p:sp>
      <p:sp>
        <p:nvSpPr>
          <p:cNvPr id="3" name="Subtitle 2"/>
          <p:cNvSpPr>
            <a:spLocks noGrp="1"/>
          </p:cNvSpPr>
          <p:nvPr>
            <p:ph type="subTitle" idx="1"/>
          </p:nvPr>
        </p:nvSpPr>
        <p:spPr>
          <a:xfrm>
            <a:off x="8638309" y="4960137"/>
            <a:ext cx="3200400" cy="1463040"/>
          </a:xfrm>
        </p:spPr>
        <p:txBody>
          <a:bodyPr/>
          <a:lstStyle/>
          <a:p>
            <a:r>
              <a:rPr lang="en-US" dirty="0" smtClean="0">
                <a:solidFill>
                  <a:schemeClr val="tx1"/>
                </a:solidFill>
              </a:rPr>
              <a:t>For EDUC/PSY 6600</a:t>
            </a:r>
            <a:endParaRPr lang="en-US" dirty="0">
              <a:solidFill>
                <a:schemeClr val="tx1"/>
              </a:solidFill>
            </a:endParaRPr>
          </a:p>
        </p:txBody>
      </p:sp>
      <p:sp>
        <p:nvSpPr>
          <p:cNvPr id="8" name="Footer Placeholder 7"/>
          <p:cNvSpPr>
            <a:spLocks noGrp="1"/>
          </p:cNvSpPr>
          <p:nvPr>
            <p:ph type="ftr" sz="quarter" idx="11"/>
          </p:nvPr>
        </p:nvSpPr>
        <p:spPr/>
        <p:txBody>
          <a:bodyPr/>
          <a:lstStyle/>
          <a:p>
            <a:r>
              <a:rPr lang="en-US" dirty="0" smtClean="0">
                <a:solidFill>
                  <a:schemeClr val="tx1"/>
                </a:solidFill>
              </a:rPr>
              <a:t>Cohen Chap 8 - Power &amp; Effect Size</a:t>
            </a:r>
          </a:p>
        </p:txBody>
      </p:sp>
      <p:sp>
        <p:nvSpPr>
          <p:cNvPr id="9" name="Slide Number Placeholder 8"/>
          <p:cNvSpPr>
            <a:spLocks noGrp="1"/>
          </p:cNvSpPr>
          <p:nvPr>
            <p:ph type="sldNum" sz="quarter" idx="12"/>
          </p:nvPr>
        </p:nvSpPr>
        <p:spPr/>
        <p:txBody>
          <a:bodyPr/>
          <a:lstStyle/>
          <a:p>
            <a:fld id="{4FAB73BC-B049-4115-A692-8D63A059BFB8}" type="slidenum">
              <a:rPr lang="en-US" smtClean="0">
                <a:solidFill>
                  <a:schemeClr val="tx1"/>
                </a:solidFill>
              </a:rPr>
              <a:t>1</a:t>
            </a:fld>
            <a:endParaRPr lang="en-US" dirty="0">
              <a:solidFill>
                <a:schemeClr val="tx1"/>
              </a:solidFill>
            </a:endParaRPr>
          </a:p>
        </p:txBody>
      </p:sp>
      <p:sp>
        <p:nvSpPr>
          <p:cNvPr id="7" name="Rounded Rectangle 6"/>
          <p:cNvSpPr/>
          <p:nvPr/>
        </p:nvSpPr>
        <p:spPr>
          <a:xfrm>
            <a:off x="4262907" y="90152"/>
            <a:ext cx="7432907" cy="40140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Cohen (1994): “Next, I have learned and taught that the primary product of research inquiry is one or more measures of effect size, not </a:t>
            </a:r>
            <a:r>
              <a:rPr lang="en-US" sz="2400" i="1" dirty="0">
                <a:solidFill>
                  <a:schemeClr val="tx1"/>
                </a:solidFill>
              </a:rPr>
              <a:t>p </a:t>
            </a:r>
            <a:r>
              <a:rPr lang="en-US" sz="2400" dirty="0">
                <a:solidFill>
                  <a:schemeClr val="tx1"/>
                </a:solidFill>
              </a:rPr>
              <a:t>values.” (p. 1310).</a:t>
            </a:r>
          </a:p>
          <a:p>
            <a:endParaRPr lang="en-US" sz="2400" dirty="0" smtClean="0">
              <a:solidFill>
                <a:schemeClr val="tx1"/>
              </a:solidFill>
            </a:endParaRPr>
          </a:p>
          <a:p>
            <a:r>
              <a:rPr lang="en-US" sz="2400" dirty="0" smtClean="0">
                <a:solidFill>
                  <a:schemeClr val="tx1"/>
                </a:solidFill>
              </a:rPr>
              <a:t>Abelson </a:t>
            </a:r>
            <a:r>
              <a:rPr lang="en-US" sz="2400" dirty="0">
                <a:solidFill>
                  <a:schemeClr val="tx1"/>
                </a:solidFill>
              </a:rPr>
              <a:t>(1995): “However, as social scientists move gradually away from reliance on single studies and obsession with null hypothesis testing, effect size measures will become more and more popular” (p. 47).</a:t>
            </a:r>
          </a:p>
        </p:txBody>
      </p:sp>
    </p:spTree>
    <p:extLst>
      <p:ext uri="{BB962C8B-B14F-4D97-AF65-F5344CB8AC3E}">
        <p14:creationId xmlns:p14="http://schemas.microsoft.com/office/powerpoint/2010/main" val="3950818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604" y="338871"/>
            <a:ext cx="9720072" cy="1499616"/>
          </a:xfrm>
        </p:spPr>
        <p:txBody>
          <a:bodyPr/>
          <a:lstStyle/>
          <a:p>
            <a:r>
              <a:rPr lang="en-US" dirty="0" smtClean="0"/>
              <a:t>Types of errors</a:t>
            </a:r>
            <a:endParaRPr lang="en-US" dirty="0"/>
          </a:p>
        </p:txBody>
      </p:sp>
      <p:sp>
        <p:nvSpPr>
          <p:cNvPr id="3" name="Content Placeholder 2"/>
          <p:cNvSpPr>
            <a:spLocks noGrp="1"/>
          </p:cNvSpPr>
          <p:nvPr>
            <p:ph idx="1"/>
          </p:nvPr>
        </p:nvSpPr>
        <p:spPr>
          <a:xfrm>
            <a:off x="828566" y="1775066"/>
            <a:ext cx="6368344" cy="4969958"/>
          </a:xfrm>
        </p:spPr>
        <p:txBody>
          <a:bodyPr>
            <a:normAutofit/>
          </a:bodyPr>
          <a:lstStyle/>
          <a:p>
            <a:r>
              <a:rPr lang="en-US" sz="2400" dirty="0" smtClean="0"/>
              <a:t>When we conduct a hypothesis test, we wither reject or fail to </a:t>
            </a:r>
            <a:r>
              <a:rPr lang="en-US" sz="2400" dirty="0" err="1" smtClean="0"/>
              <a:t>regect</a:t>
            </a:r>
            <a:r>
              <a:rPr lang="en-US" sz="2400" dirty="0" smtClean="0"/>
              <a:t> the Null Hypothesis.  Our decision usually causes four outcomes:</a:t>
            </a:r>
          </a:p>
        </p:txBody>
      </p:sp>
      <p:sp>
        <p:nvSpPr>
          <p:cNvPr id="4" name="Footer Placeholder 3"/>
          <p:cNvSpPr>
            <a:spLocks noGrp="1"/>
          </p:cNvSpPr>
          <p:nvPr>
            <p:ph type="ftr" sz="quarter" idx="11"/>
          </p:nvPr>
        </p:nvSpPr>
        <p:spPr/>
        <p:txBody>
          <a:bodyPr/>
          <a:lstStyle/>
          <a:p>
            <a:r>
              <a:rPr lang="en-US" smtClean="0"/>
              <a:t>Cohen Chap 8 - Power &amp; Effect Size</a:t>
            </a:r>
            <a:endParaRPr lang="en-US"/>
          </a:p>
        </p:txBody>
      </p:sp>
      <p:sp>
        <p:nvSpPr>
          <p:cNvPr id="5" name="Slide Number Placeholder 4"/>
          <p:cNvSpPr>
            <a:spLocks noGrp="1"/>
          </p:cNvSpPr>
          <p:nvPr>
            <p:ph type="sldNum" sz="quarter" idx="12"/>
          </p:nvPr>
        </p:nvSpPr>
        <p:spPr/>
        <p:txBody>
          <a:bodyPr/>
          <a:lstStyle/>
          <a:p>
            <a:fld id="{70530345-2CA8-4B10-B827-7E2C2137411C}" type="slidenum">
              <a:rPr lang="en-US" smtClean="0"/>
              <a:t>2</a:t>
            </a:fld>
            <a:endParaRPr lang="en-US"/>
          </a:p>
        </p:txBody>
      </p:sp>
      <p:pic>
        <p:nvPicPr>
          <p:cNvPr id="6" name="Picture 4" descr="https://pbs.twimg.com/media/Bnv4O1ZIIAAd43r.jpg"/>
          <p:cNvPicPr>
            <a:picLocks noChangeAspect="1" noChangeArrowheads="1"/>
          </p:cNvPicPr>
          <p:nvPr/>
        </p:nvPicPr>
        <p:blipFill rotWithShape="1">
          <a:blip r:embed="rId2">
            <a:extLst>
              <a:ext uri="{28A0092B-C50C-407E-A947-70E740481C1C}">
                <a14:useLocalDpi xmlns:a14="http://schemas.microsoft.com/office/drawing/2010/main" val="0"/>
              </a:ext>
            </a:extLst>
          </a:blip>
          <a:srcRect r="49004"/>
          <a:stretch/>
        </p:blipFill>
        <p:spPr bwMode="auto">
          <a:xfrm>
            <a:off x="7119871" y="1343110"/>
            <a:ext cx="2661664" cy="39122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pbs.twimg.com/media/Bnv4O1ZIIAAd43r.jpg"/>
          <p:cNvPicPr>
            <a:picLocks noChangeAspect="1" noChangeArrowheads="1"/>
          </p:cNvPicPr>
          <p:nvPr/>
        </p:nvPicPr>
        <p:blipFill rotWithShape="1">
          <a:blip r:embed="rId2">
            <a:extLst>
              <a:ext uri="{28A0092B-C50C-407E-A947-70E740481C1C}">
                <a14:useLocalDpi xmlns:a14="http://schemas.microsoft.com/office/drawing/2010/main" val="0"/>
              </a:ext>
            </a:extLst>
          </a:blip>
          <a:srcRect l="48739"/>
          <a:stretch/>
        </p:blipFill>
        <p:spPr bwMode="auto">
          <a:xfrm>
            <a:off x="9287952" y="1343111"/>
            <a:ext cx="2675448" cy="391229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medind.nic.in/jay/t13/i5/JIndianSocPeriodontol_2013_17_5_577_119293_u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042" y="3082446"/>
            <a:ext cx="6420793" cy="243696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4137" y="5656570"/>
            <a:ext cx="10996863" cy="646331"/>
          </a:xfrm>
          <a:prstGeom prst="rect">
            <a:avLst/>
          </a:prstGeom>
          <a:noFill/>
        </p:spPr>
        <p:txBody>
          <a:bodyPr wrap="square" rtlCol="0">
            <a:spAutoFit/>
          </a:bodyPr>
          <a:lstStyle/>
          <a:p>
            <a:pPr algn="ctr"/>
            <a:r>
              <a:rPr lang="en-US" sz="2000" u="sng" dirty="0" smtClean="0"/>
              <a:t>Power = 1 – </a:t>
            </a:r>
            <a:r>
              <a:rPr lang="el-GR" sz="2000" u="sng" dirty="0" smtClean="0">
                <a:latin typeface="Courier New" panose="02070309020205020404" pitchFamily="49" charset="0"/>
                <a:cs typeface="Courier New" panose="02070309020205020404" pitchFamily="49" charset="0"/>
              </a:rPr>
              <a:t>β</a:t>
            </a:r>
            <a:endParaRPr lang="en-US" sz="2000" u="sng" dirty="0">
              <a:latin typeface="Courier New" panose="02070309020205020404" pitchFamily="49" charset="0"/>
              <a:cs typeface="Courier New" panose="02070309020205020404" pitchFamily="49" charset="0"/>
            </a:endParaRPr>
          </a:p>
          <a:p>
            <a:pPr algn="ctr"/>
            <a:r>
              <a:rPr lang="en-US" sz="1600" dirty="0" smtClean="0">
                <a:latin typeface="Courier New" panose="02070309020205020404" pitchFamily="49" charset="0"/>
                <a:cs typeface="Courier New" panose="02070309020205020404" pitchFamily="49" charset="0"/>
              </a:rPr>
              <a:t>“the probability of correctly rejecting a falsely rejecting a false null hypothesis.” </a:t>
            </a:r>
            <a:endParaRPr lang="en-US" sz="1600" dirty="0"/>
          </a:p>
        </p:txBody>
      </p:sp>
    </p:spTree>
    <p:extLst>
      <p:ext uri="{BB962C8B-B14F-4D97-AF65-F5344CB8AC3E}">
        <p14:creationId xmlns:p14="http://schemas.microsoft.com/office/powerpoint/2010/main" val="1856521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9" y="391735"/>
            <a:ext cx="9720072" cy="1499616"/>
          </a:xfrm>
        </p:spPr>
        <p:txBody>
          <a:bodyPr/>
          <a:lstStyle/>
          <a:p>
            <a:r>
              <a:rPr lang="en-US" dirty="0" smtClean="0"/>
              <a:t>Effect Size</a:t>
            </a:r>
            <a:endParaRPr lang="en-US" dirty="0"/>
          </a:p>
        </p:txBody>
      </p:sp>
      <p:sp>
        <p:nvSpPr>
          <p:cNvPr id="3" name="Content Placeholder 2"/>
          <p:cNvSpPr>
            <a:spLocks noGrp="1"/>
          </p:cNvSpPr>
          <p:nvPr>
            <p:ph idx="1"/>
          </p:nvPr>
        </p:nvSpPr>
        <p:spPr>
          <a:xfrm>
            <a:off x="1024129" y="1650289"/>
            <a:ext cx="6613044" cy="4930815"/>
          </a:xfrm>
        </p:spPr>
        <p:txBody>
          <a:bodyPr>
            <a:normAutofit/>
          </a:bodyPr>
          <a:lstStyle/>
          <a:p>
            <a:pPr>
              <a:buFont typeface="Wingdings" panose="05000000000000000000" pitchFamily="2" charset="2"/>
              <a:buChar char="§"/>
            </a:pPr>
            <a:r>
              <a:rPr lang="en-US" altLang="en-US" sz="2800" dirty="0"/>
              <a:t> </a:t>
            </a:r>
            <a:r>
              <a:rPr lang="en-US" altLang="en-US" sz="2800" dirty="0" smtClean="0"/>
              <a:t>Cohen’s d:</a:t>
            </a:r>
          </a:p>
          <a:p>
            <a:pPr lvl="4">
              <a:buFont typeface="Wingdings" panose="05000000000000000000" pitchFamily="2" charset="2"/>
              <a:buChar char="§"/>
            </a:pPr>
            <a:r>
              <a:rPr lang="en-US" altLang="en-US" sz="2400" dirty="0" smtClean="0"/>
              <a:t>Small: 0.2</a:t>
            </a:r>
          </a:p>
          <a:p>
            <a:pPr lvl="4">
              <a:buFont typeface="Wingdings" panose="05000000000000000000" pitchFamily="2" charset="2"/>
              <a:buChar char="§"/>
            </a:pPr>
            <a:r>
              <a:rPr lang="en-US" altLang="en-US" sz="2400" dirty="0" smtClean="0"/>
              <a:t>Medium: 0.5</a:t>
            </a:r>
          </a:p>
          <a:p>
            <a:pPr lvl="4">
              <a:buFont typeface="Wingdings" panose="05000000000000000000" pitchFamily="2" charset="2"/>
              <a:buChar char="§"/>
            </a:pPr>
            <a:r>
              <a:rPr lang="en-US" altLang="en-US" sz="2400" dirty="0" smtClean="0"/>
              <a:t>Large: 0.8</a:t>
            </a:r>
          </a:p>
          <a:p>
            <a:pPr lvl="1">
              <a:buFont typeface="Wingdings" panose="05000000000000000000" pitchFamily="2" charset="2"/>
              <a:buChar char="§"/>
            </a:pPr>
            <a:endParaRPr lang="en-US" altLang="en-US" sz="2400" dirty="0" smtClean="0"/>
          </a:p>
          <a:p>
            <a:pPr>
              <a:buFont typeface="Wingdings" panose="05000000000000000000" pitchFamily="2" charset="2"/>
              <a:buChar char="§"/>
            </a:pPr>
            <a:r>
              <a:rPr lang="el-GR" altLang="en-US" sz="2800" i="1" dirty="0" smtClean="0">
                <a:latin typeface="Times New Roman" panose="02020603050405020304" pitchFamily="18" charset="0"/>
              </a:rPr>
              <a:t>η</a:t>
            </a:r>
            <a:r>
              <a:rPr lang="en-US" altLang="en-US" sz="2800" baseline="30000" dirty="0">
                <a:latin typeface="Times New Roman" panose="02020603050405020304" pitchFamily="18" charset="0"/>
              </a:rPr>
              <a:t>2</a:t>
            </a:r>
            <a:r>
              <a:rPr lang="en-US" altLang="en-US" sz="2800" dirty="0"/>
              <a:t> and </a:t>
            </a:r>
            <a:r>
              <a:rPr lang="en-US" altLang="en-US" sz="4000" i="1" dirty="0">
                <a:latin typeface="Times New Roman" panose="02020603050405020304" pitchFamily="18" charset="0"/>
              </a:rPr>
              <a:t>r</a:t>
            </a:r>
            <a:r>
              <a:rPr lang="en-US" altLang="en-US" sz="4000" i="1" baseline="30000" dirty="0">
                <a:latin typeface="Times New Roman" panose="02020603050405020304" pitchFamily="18" charset="0"/>
              </a:rPr>
              <a:t>2</a:t>
            </a:r>
            <a:r>
              <a:rPr lang="en-US" altLang="en-US" sz="4000" i="1" baseline="-25000" dirty="0">
                <a:latin typeface="Times New Roman" panose="02020603050405020304" pitchFamily="18" charset="0"/>
              </a:rPr>
              <a:t>pb</a:t>
            </a:r>
            <a:r>
              <a:rPr lang="en-US" altLang="en-US" sz="4000" dirty="0"/>
              <a:t>:</a:t>
            </a:r>
            <a:r>
              <a:rPr lang="en-US" altLang="en-US" sz="4000" i="1" baseline="-25000" dirty="0"/>
              <a:t> </a:t>
            </a:r>
            <a:r>
              <a:rPr lang="en-US" altLang="en-US" sz="2800" dirty="0"/>
              <a:t>association between grouping variable (IV) and continuous DV</a:t>
            </a:r>
          </a:p>
          <a:p>
            <a:pPr lvl="1">
              <a:buFont typeface="Wingdings" panose="05000000000000000000" pitchFamily="2" charset="2"/>
              <a:buChar char="§"/>
            </a:pPr>
            <a:r>
              <a:rPr lang="en-US" altLang="en-US" sz="2400" dirty="0">
                <a:ea typeface="ＭＳ Ｐゴシック" panose="020B0600070205080204" pitchFamily="34" charset="-128"/>
              </a:rPr>
              <a:t>Ranges from 0 to 1</a:t>
            </a:r>
          </a:p>
          <a:p>
            <a:pPr lvl="1">
              <a:buFont typeface="Wingdings" panose="05000000000000000000" pitchFamily="2" charset="2"/>
              <a:buChar char="§"/>
            </a:pPr>
            <a:r>
              <a:rPr lang="en-US" altLang="en-US" sz="2400" dirty="0">
                <a:ea typeface="ＭＳ Ｐゴシック" panose="020B0600070205080204" pitchFamily="34" charset="-128"/>
              </a:rPr>
              <a:t>With only 2 groups, </a:t>
            </a:r>
          </a:p>
          <a:p>
            <a:pPr lvl="1">
              <a:buNone/>
            </a:pPr>
            <a:r>
              <a:rPr lang="en-US" altLang="en-US" sz="2400" dirty="0">
                <a:ea typeface="ＭＳ Ｐゴシック" panose="020B0600070205080204" pitchFamily="34" charset="-128"/>
              </a:rPr>
              <a:t>	results are </a:t>
            </a:r>
            <a:r>
              <a:rPr lang="en-US" altLang="en-US" sz="2400" dirty="0" smtClean="0">
                <a:ea typeface="ＭＳ Ｐゴシック" panose="020B0600070205080204" pitchFamily="34" charset="-128"/>
              </a:rPr>
              <a:t>same</a:t>
            </a:r>
            <a:endParaRPr lang="en-US" sz="2400" dirty="0"/>
          </a:p>
        </p:txBody>
      </p:sp>
      <p:sp>
        <p:nvSpPr>
          <p:cNvPr id="4" name="Footer Placeholder 3"/>
          <p:cNvSpPr>
            <a:spLocks noGrp="1"/>
          </p:cNvSpPr>
          <p:nvPr>
            <p:ph type="ftr" sz="quarter" idx="11"/>
          </p:nvPr>
        </p:nvSpPr>
        <p:spPr/>
        <p:txBody>
          <a:bodyPr/>
          <a:lstStyle/>
          <a:p>
            <a:r>
              <a:rPr lang="en-US" smtClean="0"/>
              <a:t>Cohen Chap 8 - Power &amp; Effect Size</a:t>
            </a:r>
            <a:endParaRPr lang="en-US"/>
          </a:p>
        </p:txBody>
      </p:sp>
      <p:sp>
        <p:nvSpPr>
          <p:cNvPr id="5" name="Slide Number Placeholder 4"/>
          <p:cNvSpPr>
            <a:spLocks noGrp="1"/>
          </p:cNvSpPr>
          <p:nvPr>
            <p:ph type="sldNum" sz="quarter" idx="12"/>
          </p:nvPr>
        </p:nvSpPr>
        <p:spPr/>
        <p:txBody>
          <a:bodyPr/>
          <a:lstStyle/>
          <a:p>
            <a:fld id="{70530345-2CA8-4B10-B827-7E2C2137411C}" type="slidenum">
              <a:rPr lang="en-US" smtClean="0"/>
              <a:t>3</a:t>
            </a:fld>
            <a:endParaRPr lang="en-US"/>
          </a:p>
        </p:txBody>
      </p:sp>
      <p:pic>
        <p:nvPicPr>
          <p:cNvPr id="6" name="Picture 5"/>
          <p:cNvPicPr>
            <a:picLocks noChangeAspect="1"/>
          </p:cNvPicPr>
          <p:nvPr/>
        </p:nvPicPr>
        <p:blipFill>
          <a:blip r:embed="rId2"/>
          <a:stretch>
            <a:fillRect/>
          </a:stretch>
        </p:blipFill>
        <p:spPr>
          <a:xfrm>
            <a:off x="3590886" y="2585332"/>
            <a:ext cx="5816981" cy="132282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stretch>
            <a:fillRect/>
          </a:stretch>
        </p:blipFill>
        <p:spPr>
          <a:xfrm>
            <a:off x="4531522" y="4836490"/>
            <a:ext cx="4705731" cy="1326996"/>
          </a:xfrm>
          <a:prstGeom prst="rect">
            <a:avLst/>
          </a:prstGeom>
          <a:ln>
            <a:noFill/>
          </a:ln>
          <a:effectLst>
            <a:outerShdw blurRad="292100" dist="139700" dir="2700000" algn="tl" rotWithShape="0">
              <a:srgbClr val="333333">
                <a:alpha val="65000"/>
              </a:srgbClr>
            </a:outerShdw>
          </a:effectLst>
        </p:spPr>
      </p:pic>
      <p:pic>
        <p:nvPicPr>
          <p:cNvPr id="8" name="Picture 2" descr="http://image.slidesharecdn.com/week8errorandpower-090717125716-phpapp01/95/error-and-power-12-728.jpg?cb=1247836064"/>
          <p:cNvPicPr>
            <a:picLocks noChangeAspect="1" noChangeArrowheads="1"/>
          </p:cNvPicPr>
          <p:nvPr/>
        </p:nvPicPr>
        <p:blipFill rotWithShape="1">
          <a:blip r:embed="rId4">
            <a:extLst>
              <a:ext uri="{28A0092B-C50C-407E-A947-70E740481C1C}">
                <a14:useLocalDpi xmlns:a14="http://schemas.microsoft.com/office/drawing/2010/main" val="0"/>
              </a:ext>
            </a:extLst>
          </a:blip>
          <a:srcRect t="29615" b="30964"/>
          <a:stretch/>
        </p:blipFill>
        <p:spPr bwMode="auto">
          <a:xfrm>
            <a:off x="4235115" y="259588"/>
            <a:ext cx="7736306" cy="228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97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559" y="296458"/>
            <a:ext cx="9720072" cy="1499616"/>
          </a:xfrm>
        </p:spPr>
        <p:txBody>
          <a:bodyPr/>
          <a:lstStyle/>
          <a:p>
            <a:r>
              <a:rPr lang="en-US" dirty="0" smtClean="0"/>
              <a:t>What affects power?</a:t>
            </a:r>
            <a:endParaRPr lang="en-US" dirty="0"/>
          </a:p>
        </p:txBody>
      </p:sp>
      <p:sp>
        <p:nvSpPr>
          <p:cNvPr id="3" name="Content Placeholder 2"/>
          <p:cNvSpPr>
            <a:spLocks noGrp="1"/>
          </p:cNvSpPr>
          <p:nvPr>
            <p:ph idx="1"/>
          </p:nvPr>
        </p:nvSpPr>
        <p:spPr>
          <a:xfrm>
            <a:off x="931184" y="1626790"/>
            <a:ext cx="4904132" cy="5118234"/>
          </a:xfrm>
        </p:spPr>
        <p:txBody>
          <a:bodyPr>
            <a:normAutofit fontScale="92500" lnSpcReduction="10000"/>
          </a:bodyPr>
          <a:lstStyle/>
          <a:p>
            <a:pPr marL="457200" indent="-457200">
              <a:lnSpc>
                <a:spcPct val="150000"/>
              </a:lnSpc>
              <a:buFont typeface="+mj-lt"/>
              <a:buAutoNum type="arabicPeriod"/>
            </a:pPr>
            <a:r>
              <a:rPr lang="en-US" sz="2800" dirty="0" smtClean="0"/>
              <a:t>Sample Size</a:t>
            </a:r>
          </a:p>
          <a:p>
            <a:pPr marL="630936" lvl="1" indent="-457200">
              <a:lnSpc>
                <a:spcPct val="150000"/>
              </a:lnSpc>
            </a:pPr>
            <a:r>
              <a:rPr lang="en-US" sz="2400" dirty="0" smtClean="0"/>
              <a:t>Larger sample = more power </a:t>
            </a:r>
          </a:p>
          <a:p>
            <a:pPr marL="457200" indent="-457200">
              <a:lnSpc>
                <a:spcPct val="150000"/>
              </a:lnSpc>
              <a:buFont typeface="+mj-lt"/>
              <a:buAutoNum type="arabicPeriod"/>
            </a:pPr>
            <a:r>
              <a:rPr lang="en-US" sz="2800" dirty="0" smtClean="0"/>
              <a:t>Effect Size</a:t>
            </a:r>
          </a:p>
          <a:p>
            <a:pPr marL="630936" lvl="1" indent="-457200">
              <a:lnSpc>
                <a:spcPct val="150000"/>
              </a:lnSpc>
            </a:pPr>
            <a:r>
              <a:rPr lang="en-US" sz="2400" dirty="0" smtClean="0"/>
              <a:t>Larger Effect size = more power</a:t>
            </a:r>
          </a:p>
          <a:p>
            <a:pPr marL="457200" indent="-457200">
              <a:lnSpc>
                <a:spcPct val="150000"/>
              </a:lnSpc>
              <a:buFont typeface="+mj-lt"/>
              <a:buAutoNum type="arabicPeriod"/>
            </a:pPr>
            <a:r>
              <a:rPr lang="en-US" sz="2800" dirty="0" smtClean="0"/>
              <a:t>Alpha Level</a:t>
            </a:r>
          </a:p>
          <a:p>
            <a:pPr marL="630936" lvl="1" indent="-457200">
              <a:lnSpc>
                <a:spcPct val="150000"/>
              </a:lnSpc>
            </a:pPr>
            <a:r>
              <a:rPr lang="en-US" sz="2400" dirty="0" smtClean="0"/>
              <a:t>Higher </a:t>
            </a:r>
            <a:r>
              <a:rPr lang="en-US" sz="2400" dirty="0" smtClean="0"/>
              <a:t>Alphas </a:t>
            </a:r>
            <a:r>
              <a:rPr lang="en-US" sz="2400" dirty="0" smtClean="0"/>
              <a:t>= more power</a:t>
            </a:r>
          </a:p>
          <a:p>
            <a:pPr marL="457200" indent="-457200">
              <a:lnSpc>
                <a:spcPct val="150000"/>
              </a:lnSpc>
              <a:buFont typeface="+mj-lt"/>
              <a:buAutoNum type="arabicPeriod"/>
            </a:pPr>
            <a:r>
              <a:rPr lang="en-US" sz="2800" dirty="0" smtClean="0"/>
              <a:t>Directionality</a:t>
            </a:r>
          </a:p>
          <a:p>
            <a:pPr marL="630936" lvl="1" indent="-457200">
              <a:lnSpc>
                <a:spcPct val="150000"/>
              </a:lnSpc>
            </a:pPr>
            <a:r>
              <a:rPr lang="en-US" sz="2400" dirty="0" smtClean="0"/>
              <a:t>One tail </a:t>
            </a:r>
            <a:r>
              <a:rPr lang="en-US" sz="2400" dirty="0"/>
              <a:t> </a:t>
            </a:r>
            <a:r>
              <a:rPr lang="en-US" sz="2400" dirty="0" smtClean="0"/>
              <a:t>= more power</a:t>
            </a:r>
            <a:endParaRPr lang="en-US" sz="2400" dirty="0"/>
          </a:p>
        </p:txBody>
      </p:sp>
      <p:sp>
        <p:nvSpPr>
          <p:cNvPr id="4" name="Footer Placeholder 3"/>
          <p:cNvSpPr>
            <a:spLocks noGrp="1"/>
          </p:cNvSpPr>
          <p:nvPr>
            <p:ph type="ftr" sz="quarter" idx="11"/>
          </p:nvPr>
        </p:nvSpPr>
        <p:spPr/>
        <p:txBody>
          <a:bodyPr/>
          <a:lstStyle/>
          <a:p>
            <a:r>
              <a:rPr lang="en-US" smtClean="0"/>
              <a:t>Cohen Chap 8 - Power &amp; Effect Size</a:t>
            </a:r>
            <a:endParaRPr lang="en-US"/>
          </a:p>
        </p:txBody>
      </p:sp>
      <p:sp>
        <p:nvSpPr>
          <p:cNvPr id="5" name="Slide Number Placeholder 4"/>
          <p:cNvSpPr>
            <a:spLocks noGrp="1"/>
          </p:cNvSpPr>
          <p:nvPr>
            <p:ph type="sldNum" sz="quarter" idx="12"/>
          </p:nvPr>
        </p:nvSpPr>
        <p:spPr/>
        <p:txBody>
          <a:bodyPr/>
          <a:lstStyle/>
          <a:p>
            <a:fld id="{70530345-2CA8-4B10-B827-7E2C2137411C}" type="slidenum">
              <a:rPr lang="en-US" smtClean="0"/>
              <a:t>4</a:t>
            </a:fld>
            <a:endParaRPr lang="en-US"/>
          </a:p>
        </p:txBody>
      </p:sp>
      <p:pic>
        <p:nvPicPr>
          <p:cNvPr id="6" name="Picture 4" descr="http://image.slidesharecdn.com/typeitypeiipowereffectsizelivepresentation-100217011530-phpapp01/95/type-i-type-ii-power-effect-size-live-presentation-13-7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6034" y="1407695"/>
            <a:ext cx="6464966" cy="484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050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ower table"/>
          <p:cNvPicPr>
            <a:picLocks noChangeAspect="1" noChangeArrowheads="1"/>
          </p:cNvPicPr>
          <p:nvPr/>
        </p:nvPicPr>
        <p:blipFill rotWithShape="1">
          <a:blip r:embed="rId2">
            <a:extLst>
              <a:ext uri="{28A0092B-C50C-407E-A947-70E740481C1C}">
                <a14:useLocalDpi xmlns:a14="http://schemas.microsoft.com/office/drawing/2010/main" val="0"/>
              </a:ext>
            </a:extLst>
          </a:blip>
          <a:srcRect l="10313" r="33395"/>
          <a:stretch/>
        </p:blipFill>
        <p:spPr bwMode="auto">
          <a:xfrm>
            <a:off x="7572044" y="444001"/>
            <a:ext cx="4463715" cy="589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011249" y="333356"/>
            <a:ext cx="9720072" cy="1499616"/>
          </a:xfrm>
        </p:spPr>
        <p:txBody>
          <a:bodyPr/>
          <a:lstStyle/>
          <a:p>
            <a:r>
              <a:rPr lang="en-US" dirty="0" smtClean="0"/>
              <a:t>Power Analysis</a:t>
            </a:r>
            <a:endParaRPr lang="en-US" dirty="0"/>
          </a:p>
        </p:txBody>
      </p:sp>
      <p:sp>
        <p:nvSpPr>
          <p:cNvPr id="3" name="Content Placeholder 2"/>
          <p:cNvSpPr>
            <a:spLocks noGrp="1"/>
          </p:cNvSpPr>
          <p:nvPr>
            <p:ph idx="1"/>
          </p:nvPr>
        </p:nvSpPr>
        <p:spPr>
          <a:xfrm>
            <a:off x="867887" y="1548433"/>
            <a:ext cx="11167872" cy="4866926"/>
          </a:xfrm>
        </p:spPr>
        <p:txBody>
          <a:bodyPr>
            <a:normAutofit lnSpcReduction="10000"/>
          </a:bodyPr>
          <a:lstStyle/>
          <a:p>
            <a:r>
              <a:rPr lang="en-US" altLang="en-US" sz="2800" dirty="0"/>
              <a:t>Non-centrality parameter is calculated </a:t>
            </a:r>
            <a:r>
              <a:rPr lang="en-US" altLang="en-US" sz="2800" dirty="0" smtClean="0"/>
              <a:t>by:</a:t>
            </a:r>
            <a:endParaRPr lang="en-US" altLang="en-US" sz="2800" dirty="0"/>
          </a:p>
          <a:p>
            <a:endParaRPr lang="en-US" altLang="en-US" sz="2800" dirty="0" smtClean="0"/>
          </a:p>
          <a:p>
            <a:endParaRPr lang="en-US" altLang="en-US" sz="2800" dirty="0"/>
          </a:p>
          <a:p>
            <a:endParaRPr lang="en-US" altLang="en-US" sz="2800" dirty="0" smtClean="0"/>
          </a:p>
          <a:p>
            <a:endParaRPr lang="en-US" altLang="en-US" sz="2800" dirty="0" smtClean="0"/>
          </a:p>
          <a:p>
            <a:r>
              <a:rPr lang="en-US" altLang="en-US" sz="2800" dirty="0"/>
              <a:t>S</a:t>
            </a:r>
            <a:r>
              <a:rPr lang="en-US" altLang="en-US" sz="2800" dirty="0" smtClean="0"/>
              <a:t>ince </a:t>
            </a:r>
            <a:r>
              <a:rPr lang="en-US" altLang="en-US" sz="2800" dirty="0"/>
              <a:t>it’s assumed that the… </a:t>
            </a:r>
          </a:p>
          <a:p>
            <a:pPr lvl="1"/>
            <a:r>
              <a:rPr lang="en-US" altLang="en-US" sz="2400" dirty="0">
                <a:ea typeface="ＭＳ Ｐゴシック" panose="020B0600070205080204" pitchFamily="34" charset="-128"/>
              </a:rPr>
              <a:t>Variances are same in 2 groups</a:t>
            </a:r>
          </a:p>
          <a:p>
            <a:pPr lvl="1"/>
            <a:r>
              <a:rPr lang="en-US" altLang="en-US" sz="2400" i="1" dirty="0">
                <a:ea typeface="ＭＳ Ｐゴシック" panose="020B0600070205080204" pitchFamily="34" charset="-128"/>
              </a:rPr>
              <a:t>n</a:t>
            </a:r>
            <a:r>
              <a:rPr lang="en-US" altLang="en-US" sz="2400" dirty="0">
                <a:ea typeface="ＭＳ Ｐゴシック" panose="020B0600070205080204" pitchFamily="34" charset="-128"/>
              </a:rPr>
              <a:t>s are same in 2 groups</a:t>
            </a:r>
          </a:p>
          <a:p>
            <a:r>
              <a:rPr lang="en-US" altLang="en-US" sz="2800" dirty="0"/>
              <a:t>...and since </a:t>
            </a:r>
            <a:r>
              <a:rPr lang="el-GR" altLang="en-US" sz="2800" i="1" dirty="0">
                <a:latin typeface="Times New Roman" panose="02020603050405020304" pitchFamily="18" charset="0"/>
                <a:cs typeface="Arial" panose="020B0604020202020204" pitchFamily="34" charset="0"/>
              </a:rPr>
              <a:t>σ</a:t>
            </a:r>
            <a:r>
              <a:rPr lang="en-US" altLang="en-US" sz="2800" dirty="0">
                <a:cs typeface="Arial" panose="020B0604020202020204" pitchFamily="34" charset="0"/>
              </a:rPr>
              <a:t> is </a:t>
            </a:r>
            <a:r>
              <a:rPr lang="en-US" altLang="en-US" sz="2800" dirty="0"/>
              <a:t>often </a:t>
            </a:r>
            <a:r>
              <a:rPr lang="en-US" altLang="en-US" sz="2800" dirty="0">
                <a:cs typeface="Arial" panose="020B0604020202020204" pitchFamily="34" charset="0"/>
              </a:rPr>
              <a:t>assumed to be 1…</a:t>
            </a:r>
            <a:endParaRPr lang="el-GR" altLang="en-US" sz="2800" dirty="0">
              <a:cs typeface="Arial" panose="020B0604020202020204" pitchFamily="34" charset="0"/>
            </a:endParaRPr>
          </a:p>
          <a:p>
            <a:r>
              <a:rPr lang="en-US" altLang="en-US" sz="2800" dirty="0"/>
              <a:t>…the equation is simplified…</a:t>
            </a:r>
          </a:p>
          <a:p>
            <a:endParaRPr lang="en-US" dirty="0"/>
          </a:p>
        </p:txBody>
      </p:sp>
      <p:pic>
        <p:nvPicPr>
          <p:cNvPr id="6" name="Picture 5"/>
          <p:cNvPicPr>
            <a:picLocks noChangeAspect="1"/>
          </p:cNvPicPr>
          <p:nvPr/>
        </p:nvPicPr>
        <p:blipFill>
          <a:blip r:embed="rId3"/>
          <a:stretch>
            <a:fillRect/>
          </a:stretch>
        </p:blipFill>
        <p:spPr>
          <a:xfrm>
            <a:off x="2540200" y="2107682"/>
            <a:ext cx="2451547" cy="16594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9137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703" y="301880"/>
            <a:ext cx="9720072" cy="1499616"/>
          </a:xfrm>
        </p:spPr>
        <p:txBody>
          <a:bodyPr/>
          <a:lstStyle/>
          <a:p>
            <a:r>
              <a:rPr lang="en-US" dirty="0" smtClean="0"/>
              <a:t>Power Analysis</a:t>
            </a:r>
            <a:endParaRPr lang="en-US" dirty="0"/>
          </a:p>
        </p:txBody>
      </p:sp>
      <p:sp>
        <p:nvSpPr>
          <p:cNvPr id="3" name="Content Placeholder 2"/>
          <p:cNvSpPr>
            <a:spLocks noGrp="1"/>
          </p:cNvSpPr>
          <p:nvPr>
            <p:ph idx="1"/>
          </p:nvPr>
        </p:nvSpPr>
        <p:spPr>
          <a:xfrm>
            <a:off x="594409" y="1916734"/>
            <a:ext cx="4140301" cy="4828290"/>
          </a:xfrm>
        </p:spPr>
        <p:style>
          <a:lnRef idx="2">
            <a:schemeClr val="accent4"/>
          </a:lnRef>
          <a:fillRef idx="1">
            <a:schemeClr val="lt1"/>
          </a:fillRef>
          <a:effectRef idx="0">
            <a:schemeClr val="accent4"/>
          </a:effectRef>
          <a:fontRef idx="minor">
            <a:schemeClr val="dk1"/>
          </a:fontRef>
        </p:style>
        <p:txBody>
          <a:bodyPr>
            <a:normAutofit/>
          </a:bodyPr>
          <a:lstStyle/>
          <a:p>
            <a:pPr algn="ctr">
              <a:lnSpc>
                <a:spcPct val="80000"/>
              </a:lnSpc>
            </a:pPr>
            <a:r>
              <a:rPr lang="en-US" altLang="en-US" sz="3200" b="1" u="sng" dirty="0"/>
              <a:t>When </a:t>
            </a:r>
            <a:r>
              <a:rPr lang="en-US" altLang="en-US" sz="3200" b="1" i="1" u="sng" dirty="0">
                <a:latin typeface="Times New Roman" panose="02020603050405020304" pitchFamily="18" charset="0"/>
              </a:rPr>
              <a:t>n</a:t>
            </a:r>
            <a:r>
              <a:rPr lang="en-US" altLang="en-US" sz="3200" b="1" u="sng" baseline="-25000" dirty="0">
                <a:latin typeface="Times New Roman" panose="02020603050405020304" pitchFamily="18" charset="0"/>
              </a:rPr>
              <a:t>1</a:t>
            </a:r>
            <a:r>
              <a:rPr lang="en-US" altLang="en-US" sz="3200" b="1" u="sng" dirty="0">
                <a:latin typeface="Times New Roman" panose="02020603050405020304" pitchFamily="18" charset="0"/>
              </a:rPr>
              <a:t> = </a:t>
            </a:r>
            <a:r>
              <a:rPr lang="en-US" altLang="en-US" sz="3200" b="1" i="1" u="sng" dirty="0" smtClean="0">
                <a:latin typeface="Times New Roman" panose="02020603050405020304" pitchFamily="18" charset="0"/>
              </a:rPr>
              <a:t>n</a:t>
            </a:r>
            <a:r>
              <a:rPr lang="en-US" altLang="en-US" sz="3200" b="1" u="sng" baseline="-25000" dirty="0" smtClean="0">
                <a:latin typeface="Times New Roman" panose="02020603050405020304" pitchFamily="18" charset="0"/>
              </a:rPr>
              <a:t>2</a:t>
            </a:r>
            <a:endParaRPr lang="en-US" altLang="en-US" u="sng" dirty="0">
              <a:ea typeface="ＭＳ Ｐゴシック" panose="020B0600070205080204" pitchFamily="34" charset="-128"/>
            </a:endParaRPr>
          </a:p>
          <a:p>
            <a:pPr lvl="4">
              <a:lnSpc>
                <a:spcPct val="80000"/>
              </a:lnSpc>
            </a:pPr>
            <a:endParaRPr lang="en-US" altLang="en-US" dirty="0">
              <a:ea typeface="ＭＳ Ｐゴシック" panose="020B0600070205080204" pitchFamily="34" charset="-128"/>
            </a:endParaRPr>
          </a:p>
          <a:p>
            <a:pPr>
              <a:lnSpc>
                <a:spcPct val="80000"/>
              </a:lnSpc>
            </a:pPr>
            <a:r>
              <a:rPr lang="en-US" altLang="en-US" sz="2400" b="1" i="1" u="sng" dirty="0"/>
              <a:t>Post hoc</a:t>
            </a:r>
          </a:p>
          <a:p>
            <a:pPr lvl="1">
              <a:lnSpc>
                <a:spcPct val="80000"/>
              </a:lnSpc>
            </a:pPr>
            <a:r>
              <a:rPr lang="el-GR" altLang="en-US" sz="2000" i="1" dirty="0">
                <a:latin typeface="Times New Roman" panose="02020603050405020304" pitchFamily="18" charset="0"/>
                <a:ea typeface="ＭＳ Ｐゴシック" panose="020B0600070205080204" pitchFamily="34" charset="-128"/>
              </a:rPr>
              <a:t>δ</a:t>
            </a:r>
            <a:r>
              <a:rPr lang="en-US" altLang="en-US" sz="2000" dirty="0">
                <a:ea typeface="ＭＳ Ｐゴシック" panose="020B0600070205080204" pitchFamily="34" charset="-128"/>
              </a:rPr>
              <a:t> </a:t>
            </a:r>
            <a:r>
              <a:rPr lang="en-US" altLang="en-US" sz="2000" dirty="0">
                <a:ea typeface="ＭＳ Ｐゴシック" panose="020B0600070205080204" pitchFamily="34" charset="-128"/>
                <a:sym typeface="Wingdings" panose="05000000000000000000" pitchFamily="2" charset="2"/>
              </a:rPr>
              <a:t> Power via Table A.3</a:t>
            </a:r>
            <a:endParaRPr lang="el-GR" altLang="en-US" sz="2000" dirty="0">
              <a:ea typeface="ＭＳ Ｐゴシック" panose="020B0600070205080204" pitchFamily="34" charset="-128"/>
            </a:endParaRPr>
          </a:p>
          <a:p>
            <a:pPr lvl="1">
              <a:lnSpc>
                <a:spcPct val="80000"/>
              </a:lnSpc>
            </a:pPr>
            <a:r>
              <a:rPr lang="en-US" altLang="en-US" sz="2000" i="1" dirty="0">
                <a:latin typeface="Times New Roman" panose="02020603050405020304" pitchFamily="18" charset="0"/>
                <a:ea typeface="ＭＳ Ｐゴシック" panose="020B0600070205080204" pitchFamily="34" charset="-128"/>
              </a:rPr>
              <a:t>n</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 # cases in any one </a:t>
            </a:r>
            <a:r>
              <a:rPr lang="en-US" altLang="en-US" sz="2000" dirty="0" smtClean="0">
                <a:ea typeface="ＭＳ Ｐゴシック" panose="020B0600070205080204" pitchFamily="34" charset="-128"/>
              </a:rPr>
              <a:t>group</a:t>
            </a:r>
          </a:p>
          <a:p>
            <a:pPr lvl="1">
              <a:lnSpc>
                <a:spcPct val="80000"/>
              </a:lnSpc>
            </a:pPr>
            <a:endParaRPr lang="en-US" altLang="en-US" sz="2000" dirty="0">
              <a:latin typeface="Courier New" panose="02070309020205020404" pitchFamily="49" charset="0"/>
              <a:ea typeface="ＭＳ Ｐゴシック" panose="020B0600070205080204" pitchFamily="34" charset="-128"/>
            </a:endParaRPr>
          </a:p>
          <a:p>
            <a:pPr lvl="1">
              <a:lnSpc>
                <a:spcPct val="80000"/>
              </a:lnSpc>
            </a:pPr>
            <a:endParaRPr lang="en-US" altLang="en-US" sz="1600" dirty="0">
              <a:latin typeface="Courier New" panose="02070309020205020404" pitchFamily="49" charset="0"/>
              <a:ea typeface="ＭＳ Ｐゴシック" panose="020B0600070205080204" pitchFamily="34" charset="-128"/>
            </a:endParaRPr>
          </a:p>
          <a:p>
            <a:pPr>
              <a:lnSpc>
                <a:spcPct val="80000"/>
              </a:lnSpc>
            </a:pPr>
            <a:r>
              <a:rPr lang="en-US" altLang="en-US" sz="2400" b="1" i="1" u="sng" dirty="0"/>
              <a:t>a priori</a:t>
            </a:r>
          </a:p>
          <a:p>
            <a:pPr lvl="1">
              <a:lnSpc>
                <a:spcPct val="80000"/>
              </a:lnSpc>
            </a:pPr>
            <a:r>
              <a:rPr lang="en-US" altLang="en-US" sz="2000" i="1" dirty="0">
                <a:latin typeface="Times New Roman" panose="02020603050405020304" pitchFamily="18" charset="0"/>
                <a:ea typeface="ＭＳ Ｐゴシック" panose="020B0600070205080204" pitchFamily="34" charset="-128"/>
              </a:rPr>
              <a:t>n</a:t>
            </a:r>
            <a:r>
              <a:rPr lang="en-US" altLang="en-US" sz="2000" dirty="0">
                <a:ea typeface="ＭＳ Ｐゴシック" panose="020B0600070205080204" pitchFamily="34" charset="-128"/>
              </a:rPr>
              <a:t> per group necessary for specified </a:t>
            </a:r>
            <a:r>
              <a:rPr lang="en-US" altLang="en-US" sz="2000" dirty="0" smtClean="0">
                <a:ea typeface="ＭＳ Ｐゴシック" panose="020B0600070205080204" pitchFamily="34" charset="-128"/>
              </a:rPr>
              <a:t>power</a:t>
            </a:r>
          </a:p>
          <a:p>
            <a:pPr lvl="1">
              <a:lnSpc>
                <a:spcPct val="80000"/>
              </a:lnSpc>
            </a:pPr>
            <a:endParaRPr lang="en-US" altLang="en-US" sz="1600" dirty="0">
              <a:latin typeface="Courier New" panose="02070309020205020404" pitchFamily="49" charset="0"/>
              <a:ea typeface="ＭＳ Ｐゴシック" panose="020B0600070205080204" pitchFamily="34" charset="-128"/>
            </a:endParaRPr>
          </a:p>
          <a:p>
            <a:endParaRPr lang="en-US" dirty="0"/>
          </a:p>
        </p:txBody>
      </p:sp>
      <p:sp>
        <p:nvSpPr>
          <p:cNvPr id="4" name="Footer Placeholder 3"/>
          <p:cNvSpPr>
            <a:spLocks noGrp="1"/>
          </p:cNvSpPr>
          <p:nvPr>
            <p:ph type="ftr" sz="quarter" idx="11"/>
          </p:nvPr>
        </p:nvSpPr>
        <p:spPr/>
        <p:txBody>
          <a:bodyPr/>
          <a:lstStyle/>
          <a:p>
            <a:r>
              <a:rPr lang="en-US" smtClean="0"/>
              <a:t>Cohen Chap 8 - Power &amp; Effect Size</a:t>
            </a:r>
            <a:endParaRPr lang="en-US"/>
          </a:p>
        </p:txBody>
      </p:sp>
      <p:sp>
        <p:nvSpPr>
          <p:cNvPr id="5" name="Slide Number Placeholder 4"/>
          <p:cNvSpPr>
            <a:spLocks noGrp="1"/>
          </p:cNvSpPr>
          <p:nvPr>
            <p:ph type="sldNum" sz="quarter" idx="12"/>
          </p:nvPr>
        </p:nvSpPr>
        <p:spPr/>
        <p:txBody>
          <a:bodyPr/>
          <a:lstStyle/>
          <a:p>
            <a:fld id="{70530345-2CA8-4B10-B827-7E2C2137411C}" type="slidenum">
              <a:rPr lang="en-US" smtClean="0"/>
              <a:t>6</a:t>
            </a:fld>
            <a:endParaRPr lang="en-US"/>
          </a:p>
        </p:txBody>
      </p:sp>
      <p:pic>
        <p:nvPicPr>
          <p:cNvPr id="6" name="Picture 5"/>
          <p:cNvPicPr>
            <a:picLocks noChangeAspect="1"/>
          </p:cNvPicPr>
          <p:nvPr/>
        </p:nvPicPr>
        <p:blipFill>
          <a:blip r:embed="rId2"/>
          <a:stretch>
            <a:fillRect/>
          </a:stretch>
        </p:blipFill>
        <p:spPr>
          <a:xfrm>
            <a:off x="2788541" y="3543629"/>
            <a:ext cx="1576513" cy="1058847"/>
          </a:xfrm>
          <a:prstGeom prst="rect">
            <a:avLst/>
          </a:prstGeom>
        </p:spPr>
      </p:pic>
      <p:pic>
        <p:nvPicPr>
          <p:cNvPr id="7" name="Picture 6"/>
          <p:cNvPicPr>
            <a:picLocks noChangeAspect="1"/>
          </p:cNvPicPr>
          <p:nvPr/>
        </p:nvPicPr>
        <p:blipFill>
          <a:blip r:embed="rId3"/>
          <a:stretch>
            <a:fillRect/>
          </a:stretch>
        </p:blipFill>
        <p:spPr>
          <a:xfrm>
            <a:off x="1152424" y="5217396"/>
            <a:ext cx="2025837" cy="1253308"/>
          </a:xfrm>
          <a:prstGeom prst="rect">
            <a:avLst/>
          </a:prstGeom>
        </p:spPr>
      </p:pic>
      <p:sp>
        <p:nvSpPr>
          <p:cNvPr id="8" name="Content Placeholder 2"/>
          <p:cNvSpPr txBox="1">
            <a:spLocks/>
          </p:cNvSpPr>
          <p:nvPr/>
        </p:nvSpPr>
        <p:spPr>
          <a:xfrm>
            <a:off x="4842932" y="1145548"/>
            <a:ext cx="6968068" cy="5599476"/>
          </a:xfrm>
          <a:prstGeom prst="rect">
            <a:avLst/>
          </a:prstGeom>
        </p:spPr>
        <p:style>
          <a:lnRef idx="2">
            <a:schemeClr val="accent3"/>
          </a:lnRef>
          <a:fillRef idx="1">
            <a:schemeClr val="lt1"/>
          </a:fillRef>
          <a:effectRef idx="0">
            <a:schemeClr val="accent3"/>
          </a:effectRef>
          <a:fontRef idx="minor">
            <a:schemeClr val="dk1"/>
          </a:fontRef>
        </p:style>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a:lstStyle>
          <a:p>
            <a:pPr algn="ctr">
              <a:lnSpc>
                <a:spcPct val="80000"/>
              </a:lnSpc>
            </a:pPr>
            <a:r>
              <a:rPr lang="en-US" altLang="en-US" sz="3200" b="1" u="sng" dirty="0" smtClean="0"/>
              <a:t>When </a:t>
            </a:r>
            <a:r>
              <a:rPr lang="en-US" altLang="en-US" sz="3200" b="1" i="1" u="sng" dirty="0" smtClean="0">
                <a:latin typeface="Times New Roman" panose="02020603050405020304" pitchFamily="18" charset="0"/>
              </a:rPr>
              <a:t>n</a:t>
            </a:r>
            <a:r>
              <a:rPr lang="en-US" altLang="en-US" sz="3200" b="1" u="sng" baseline="-25000" dirty="0" smtClean="0">
                <a:latin typeface="Times New Roman" panose="02020603050405020304" pitchFamily="18" charset="0"/>
              </a:rPr>
              <a:t>1</a:t>
            </a:r>
            <a:r>
              <a:rPr lang="en-US" altLang="en-US" sz="3200" b="1" u="sng" dirty="0" smtClean="0">
                <a:latin typeface="Times New Roman" panose="02020603050405020304" pitchFamily="18" charset="0"/>
              </a:rPr>
              <a:t> ≠ </a:t>
            </a:r>
            <a:r>
              <a:rPr lang="en-US" altLang="en-US" sz="3200" b="1" i="1" u="sng" dirty="0" smtClean="0">
                <a:latin typeface="Times New Roman" panose="02020603050405020304" pitchFamily="18" charset="0"/>
              </a:rPr>
              <a:t>n</a:t>
            </a:r>
            <a:r>
              <a:rPr lang="en-US" altLang="en-US" sz="3200" b="1" u="sng" baseline="-25000" dirty="0" smtClean="0">
                <a:latin typeface="Times New Roman" panose="02020603050405020304" pitchFamily="18" charset="0"/>
              </a:rPr>
              <a:t>2</a:t>
            </a:r>
            <a:endParaRPr lang="en-US" altLang="en-US" u="sng" dirty="0" smtClean="0">
              <a:ea typeface="ＭＳ Ｐゴシック" panose="020B0600070205080204" pitchFamily="34" charset="-128"/>
            </a:endParaRPr>
          </a:p>
          <a:p>
            <a:pPr lvl="4">
              <a:lnSpc>
                <a:spcPct val="80000"/>
              </a:lnSpc>
            </a:pPr>
            <a:endParaRPr lang="en-US" altLang="en-US" dirty="0" smtClean="0">
              <a:ea typeface="ＭＳ Ｐゴシック" panose="020B0600070205080204" pitchFamily="34" charset="-128"/>
            </a:endParaRPr>
          </a:p>
          <a:p>
            <a:pPr>
              <a:lnSpc>
                <a:spcPct val="80000"/>
              </a:lnSpc>
            </a:pPr>
            <a:r>
              <a:rPr lang="en-US" altLang="en-US" sz="2400" b="1" i="1" u="sng" dirty="0" smtClean="0"/>
              <a:t>Post hoc</a:t>
            </a:r>
          </a:p>
          <a:p>
            <a:pPr lvl="1">
              <a:lnSpc>
                <a:spcPct val="80000"/>
              </a:lnSpc>
            </a:pPr>
            <a:r>
              <a:rPr lang="en-US" altLang="en-US" sz="2400" dirty="0">
                <a:ea typeface="ＭＳ Ｐゴシック" panose="020B0600070205080204" pitchFamily="34" charset="-128"/>
              </a:rPr>
              <a:t>Conservative approach: use smaller </a:t>
            </a:r>
            <a:r>
              <a:rPr lang="en-US" altLang="en-US" sz="2400" i="1" dirty="0">
                <a:ea typeface="ＭＳ Ｐゴシック" panose="020B0600070205080204" pitchFamily="34" charset="-128"/>
              </a:rPr>
              <a:t>n </a:t>
            </a:r>
            <a:r>
              <a:rPr lang="en-US" altLang="en-US" sz="2400" dirty="0">
                <a:ea typeface="ＭＳ Ｐゴシック" panose="020B0600070205080204" pitchFamily="34" charset="-128"/>
              </a:rPr>
              <a:t>in previous formulae</a:t>
            </a:r>
          </a:p>
          <a:p>
            <a:pPr lvl="2">
              <a:lnSpc>
                <a:spcPct val="80000"/>
              </a:lnSpc>
            </a:pPr>
            <a:r>
              <a:rPr lang="en-US" altLang="en-US" sz="2000" dirty="0">
                <a:ea typeface="ＭＳ Ｐゴシック" panose="020B0600070205080204" pitchFamily="34" charset="-128"/>
              </a:rPr>
              <a:t>Ineffective if </a:t>
            </a:r>
            <a:r>
              <a:rPr lang="en-US" altLang="en-US" sz="2000" i="1" dirty="0">
                <a:ea typeface="ＭＳ Ｐゴシック" panose="020B0600070205080204" pitchFamily="34" charset="-128"/>
              </a:rPr>
              <a:t>n</a:t>
            </a:r>
            <a:r>
              <a:rPr lang="en-US" altLang="en-US" sz="2000" dirty="0">
                <a:ea typeface="ＭＳ Ｐゴシック" panose="020B0600070205080204" pitchFamily="34" charset="-128"/>
              </a:rPr>
              <a:t>s vastly different or small</a:t>
            </a:r>
          </a:p>
          <a:p>
            <a:pPr lvl="1">
              <a:lnSpc>
                <a:spcPct val="80000"/>
              </a:lnSpc>
            </a:pPr>
            <a:r>
              <a:rPr lang="en-US" altLang="en-US" sz="2400" dirty="0">
                <a:ea typeface="ＭＳ Ｐゴシック" panose="020B0600070205080204" pitchFamily="34" charset="-128"/>
              </a:rPr>
              <a:t>Liberal approach: compute </a:t>
            </a:r>
          </a:p>
          <a:p>
            <a:pPr lvl="1">
              <a:lnSpc>
                <a:spcPct val="80000"/>
              </a:lnSpc>
              <a:buNone/>
            </a:pPr>
            <a:r>
              <a:rPr lang="en-US" altLang="en-US" sz="2400" dirty="0">
                <a:ea typeface="ＭＳ Ｐゴシック" panose="020B0600070205080204" pitchFamily="34" charset="-128"/>
              </a:rPr>
              <a:t>	harmonic (not arithmetic) mean:</a:t>
            </a:r>
          </a:p>
          <a:p>
            <a:pPr lvl="4">
              <a:lnSpc>
                <a:spcPct val="80000"/>
              </a:lnSpc>
            </a:pPr>
            <a:endParaRPr lang="en-US" altLang="en-US" sz="1800" dirty="0">
              <a:ea typeface="ＭＳ Ｐゴシック" panose="020B0600070205080204" pitchFamily="34" charset="-128"/>
            </a:endParaRPr>
          </a:p>
          <a:p>
            <a:pPr lvl="1">
              <a:lnSpc>
                <a:spcPct val="80000"/>
              </a:lnSpc>
            </a:pPr>
            <a:r>
              <a:rPr lang="en-US" altLang="en-US" sz="2400" dirty="0">
                <a:ea typeface="ＭＳ Ｐゴシック" panose="020B0600070205080204" pitchFamily="34" charset="-128"/>
              </a:rPr>
              <a:t>Then,</a:t>
            </a:r>
          </a:p>
          <a:p>
            <a:pPr lvl="1">
              <a:lnSpc>
                <a:spcPct val="80000"/>
              </a:lnSpc>
            </a:pPr>
            <a:endParaRPr lang="en-US" altLang="en-US" sz="2000" dirty="0" smtClean="0">
              <a:latin typeface="Courier New" panose="02070309020205020404" pitchFamily="49" charset="0"/>
              <a:ea typeface="ＭＳ Ｐゴシック" panose="020B0600070205080204" pitchFamily="34" charset="-128"/>
            </a:endParaRPr>
          </a:p>
          <a:p>
            <a:pPr lvl="1">
              <a:lnSpc>
                <a:spcPct val="80000"/>
              </a:lnSpc>
            </a:pPr>
            <a:endParaRPr lang="en-US" altLang="en-US" sz="1600" dirty="0" smtClean="0">
              <a:latin typeface="Courier New" panose="02070309020205020404" pitchFamily="49" charset="0"/>
              <a:ea typeface="ＭＳ Ｐゴシック" panose="020B0600070205080204" pitchFamily="34" charset="-128"/>
            </a:endParaRPr>
          </a:p>
          <a:p>
            <a:pPr>
              <a:lnSpc>
                <a:spcPct val="80000"/>
              </a:lnSpc>
            </a:pPr>
            <a:r>
              <a:rPr lang="en-US" altLang="en-US" sz="2400" b="1" i="1" u="sng" dirty="0" smtClean="0"/>
              <a:t>a priori</a:t>
            </a:r>
          </a:p>
          <a:p>
            <a:pPr lvl="1">
              <a:lnSpc>
                <a:spcPct val="80000"/>
              </a:lnSpc>
            </a:pPr>
            <a:r>
              <a:rPr lang="en-US" altLang="en-US" sz="2000" dirty="0" smtClean="0">
                <a:latin typeface="Times New Roman" panose="02020603050405020304" pitchFamily="18" charset="0"/>
                <a:ea typeface="ＭＳ Ｐゴシック" panose="020B0600070205080204" pitchFamily="34" charset="-128"/>
              </a:rPr>
              <a:t>Always plan for </a:t>
            </a:r>
            <a:r>
              <a:rPr lang="en-US" altLang="en-US" sz="2000" b="1" dirty="0" smtClean="0">
                <a:latin typeface="Times New Roman" panose="02020603050405020304" pitchFamily="18" charset="0"/>
                <a:ea typeface="ＭＳ Ｐゴシック" panose="020B0600070205080204" pitchFamily="34" charset="-128"/>
              </a:rPr>
              <a:t>equal</a:t>
            </a:r>
            <a:r>
              <a:rPr lang="en-US" altLang="en-US" sz="2000" dirty="0" smtClean="0">
                <a:latin typeface="Times New Roman" panose="02020603050405020304" pitchFamily="18" charset="0"/>
                <a:ea typeface="ＭＳ Ｐゴシック" panose="020B0600070205080204" pitchFamily="34" charset="-128"/>
              </a:rPr>
              <a:t> </a:t>
            </a:r>
            <a:r>
              <a:rPr lang="en-US" altLang="en-US" sz="2000" i="1" dirty="0" smtClean="0">
                <a:latin typeface="Times New Roman" panose="02020603050405020304" pitchFamily="18" charset="0"/>
                <a:ea typeface="ＭＳ Ｐゴシック" panose="020B0600070205080204" pitchFamily="34" charset="-128"/>
              </a:rPr>
              <a:t>n’s</a:t>
            </a:r>
          </a:p>
          <a:p>
            <a:pPr lvl="1">
              <a:lnSpc>
                <a:spcPct val="80000"/>
              </a:lnSpc>
            </a:pPr>
            <a:r>
              <a:rPr lang="en-US" altLang="en-US" sz="2000" dirty="0" smtClean="0">
                <a:latin typeface="Times New Roman" panose="02020603050405020304" pitchFamily="18" charset="0"/>
                <a:ea typeface="ＭＳ Ｐゴシック" panose="020B0600070205080204" pitchFamily="34" charset="-128"/>
              </a:rPr>
              <a:t>Never throw out data just to make your </a:t>
            </a:r>
            <a:r>
              <a:rPr lang="en-US" altLang="en-US" sz="2000" i="1" dirty="0" smtClean="0">
                <a:latin typeface="Times New Roman" panose="02020603050405020304" pitchFamily="18" charset="0"/>
                <a:ea typeface="ＭＳ Ｐゴシック" panose="020B0600070205080204" pitchFamily="34" charset="-128"/>
              </a:rPr>
              <a:t>n’s </a:t>
            </a:r>
            <a:r>
              <a:rPr lang="en-US" altLang="en-US" sz="2000" dirty="0" smtClean="0">
                <a:latin typeface="Times New Roman" panose="02020603050405020304" pitchFamily="18" charset="0"/>
                <a:ea typeface="ＭＳ Ｐゴシック" panose="020B0600070205080204" pitchFamily="34" charset="-128"/>
              </a:rPr>
              <a:t>equal!</a:t>
            </a:r>
            <a:endParaRPr lang="en-US" altLang="en-US" sz="1600" dirty="0" smtClean="0">
              <a:latin typeface="Courier New" panose="02070309020205020404" pitchFamily="49" charset="0"/>
              <a:ea typeface="ＭＳ Ｐゴシック" panose="020B0600070205080204" pitchFamily="34" charset="-128"/>
            </a:endParaRPr>
          </a:p>
          <a:p>
            <a:endParaRPr lang="en-US" dirty="0"/>
          </a:p>
        </p:txBody>
      </p:sp>
      <p:pic>
        <p:nvPicPr>
          <p:cNvPr id="9" name="Picture 8"/>
          <p:cNvPicPr>
            <a:picLocks noChangeAspect="1"/>
          </p:cNvPicPr>
          <p:nvPr/>
        </p:nvPicPr>
        <p:blipFill>
          <a:blip r:embed="rId4"/>
          <a:stretch>
            <a:fillRect/>
          </a:stretch>
        </p:blipFill>
        <p:spPr>
          <a:xfrm>
            <a:off x="9199678" y="3207765"/>
            <a:ext cx="2550389" cy="1152885"/>
          </a:xfrm>
          <a:prstGeom prst="rect">
            <a:avLst/>
          </a:prstGeom>
        </p:spPr>
      </p:pic>
      <p:pic>
        <p:nvPicPr>
          <p:cNvPr id="10" name="Picture 9"/>
          <p:cNvPicPr>
            <a:picLocks noChangeAspect="1"/>
          </p:cNvPicPr>
          <p:nvPr/>
        </p:nvPicPr>
        <p:blipFill>
          <a:blip r:embed="rId5"/>
          <a:stretch>
            <a:fillRect/>
          </a:stretch>
        </p:blipFill>
        <p:spPr>
          <a:xfrm>
            <a:off x="5979786" y="4073053"/>
            <a:ext cx="1396508" cy="991382"/>
          </a:xfrm>
          <a:prstGeom prst="rect">
            <a:avLst/>
          </a:prstGeom>
        </p:spPr>
      </p:pic>
    </p:spTree>
    <p:extLst>
      <p:ext uri="{BB962C8B-B14F-4D97-AF65-F5344CB8AC3E}">
        <p14:creationId xmlns:p14="http://schemas.microsoft.com/office/powerpoint/2010/main" val="3734737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813" y="356616"/>
            <a:ext cx="9720072" cy="1499616"/>
          </a:xfrm>
        </p:spPr>
        <p:txBody>
          <a:bodyPr/>
          <a:lstStyle/>
          <a:p>
            <a:r>
              <a:rPr lang="en-US" dirty="0" smtClean="0"/>
              <a:t>G-Power</a:t>
            </a:r>
            <a:endParaRPr lang="en-US" dirty="0"/>
          </a:p>
        </p:txBody>
      </p:sp>
      <p:sp>
        <p:nvSpPr>
          <p:cNvPr id="4" name="Footer Placeholder 3"/>
          <p:cNvSpPr>
            <a:spLocks noGrp="1"/>
          </p:cNvSpPr>
          <p:nvPr>
            <p:ph type="ftr" sz="quarter" idx="11"/>
          </p:nvPr>
        </p:nvSpPr>
        <p:spPr/>
        <p:txBody>
          <a:bodyPr/>
          <a:lstStyle/>
          <a:p>
            <a:r>
              <a:rPr lang="en-US" smtClean="0"/>
              <a:t>Cohen Chap 8 - Power &amp; Effect Size</a:t>
            </a:r>
            <a:endParaRPr lang="en-US"/>
          </a:p>
        </p:txBody>
      </p:sp>
      <p:sp>
        <p:nvSpPr>
          <p:cNvPr id="5" name="Slide Number Placeholder 4"/>
          <p:cNvSpPr>
            <a:spLocks noGrp="1"/>
          </p:cNvSpPr>
          <p:nvPr>
            <p:ph type="sldNum" sz="quarter" idx="12"/>
          </p:nvPr>
        </p:nvSpPr>
        <p:spPr/>
        <p:txBody>
          <a:bodyPr/>
          <a:lstStyle/>
          <a:p>
            <a:fld id="{70530345-2CA8-4B10-B827-7E2C2137411C}" type="slidenum">
              <a:rPr lang="en-US" smtClean="0"/>
              <a:t>7</a:t>
            </a:fld>
            <a:endParaRPr lang="en-US"/>
          </a:p>
        </p:txBody>
      </p:sp>
      <p:pic>
        <p:nvPicPr>
          <p:cNvPr id="6" name="Content Placeholder 5"/>
          <p:cNvPicPr>
            <a:picLocks noGrp="1"/>
          </p:cNvPicPr>
          <p:nvPr>
            <p:ph idx="1"/>
          </p:nvPr>
        </p:nvPicPr>
        <p:blipFill>
          <a:blip r:embed="rId2"/>
          <a:stretch>
            <a:fillRect/>
          </a:stretch>
        </p:blipFill>
        <p:spPr>
          <a:xfrm>
            <a:off x="6160168" y="493296"/>
            <a:ext cx="5650832" cy="5977408"/>
          </a:xfrm>
          <a:prstGeom prst="rect">
            <a:avLst/>
          </a:prstGeom>
        </p:spPr>
      </p:pic>
      <p:sp>
        <p:nvSpPr>
          <p:cNvPr id="7" name="TextBox 6"/>
          <p:cNvSpPr txBox="1"/>
          <p:nvPr/>
        </p:nvSpPr>
        <p:spPr>
          <a:xfrm>
            <a:off x="903813" y="1856232"/>
            <a:ext cx="5077326" cy="369332"/>
          </a:xfrm>
          <a:prstGeom prst="rect">
            <a:avLst/>
          </a:prstGeom>
          <a:noFill/>
        </p:spPr>
        <p:txBody>
          <a:bodyPr wrap="square" rtlCol="0">
            <a:spAutoFit/>
          </a:bodyPr>
          <a:lstStyle/>
          <a:p>
            <a:r>
              <a:rPr lang="en-US" dirty="0"/>
              <a:t>Download at: </a:t>
            </a:r>
            <a:r>
              <a:rPr lang="en-US" dirty="0">
                <a:hlinkClick r:id="rId3"/>
              </a:rPr>
              <a:t>http://www.gpower.hhu.de</a:t>
            </a:r>
            <a:r>
              <a:rPr lang="en-US" dirty="0" smtClean="0">
                <a:hlinkClick r:id="rId3"/>
              </a:rPr>
              <a:t>/</a:t>
            </a:r>
            <a:r>
              <a:rPr lang="en-US" dirty="0" smtClean="0"/>
              <a:t> </a:t>
            </a:r>
            <a:endParaRPr lang="en-US" dirty="0"/>
          </a:p>
        </p:txBody>
      </p:sp>
    </p:spTree>
    <p:extLst>
      <p:ext uri="{BB962C8B-B14F-4D97-AF65-F5344CB8AC3E}">
        <p14:creationId xmlns:p14="http://schemas.microsoft.com/office/powerpoint/2010/main" val="1781051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 8: section A</a:t>
            </a:r>
            <a:endParaRPr lang="en-US" dirty="0"/>
          </a:p>
        </p:txBody>
      </p:sp>
      <p:sp>
        <p:nvSpPr>
          <p:cNvPr id="3" name="Content Placeholder 2"/>
          <p:cNvSpPr>
            <a:spLocks noGrp="1"/>
          </p:cNvSpPr>
          <p:nvPr>
            <p:ph idx="1"/>
          </p:nvPr>
        </p:nvSpPr>
        <p:spPr/>
        <p:txBody>
          <a:bodyPr/>
          <a:lstStyle/>
          <a:p>
            <a:r>
              <a:rPr lang="en-US" dirty="0"/>
              <a:t>These exercises make it clear to the student </a:t>
            </a:r>
            <a:r>
              <a:rPr lang="en-US" dirty="0" smtClean="0"/>
              <a:t>that:</a:t>
            </a:r>
          </a:p>
          <a:p>
            <a:pPr>
              <a:buFont typeface="Wingdings" panose="05000000000000000000" pitchFamily="2" charset="2"/>
              <a:buChar char="§"/>
            </a:pPr>
            <a:r>
              <a:rPr lang="en-US" dirty="0" smtClean="0"/>
              <a:t> </a:t>
            </a:r>
            <a:r>
              <a:rPr lang="en-US" b="1" dirty="0">
                <a:solidFill>
                  <a:srgbClr val="FF0000"/>
                </a:solidFill>
              </a:rPr>
              <a:t>d</a:t>
            </a:r>
            <a:r>
              <a:rPr lang="en-US" dirty="0">
                <a:solidFill>
                  <a:srgbClr val="FF0000"/>
                </a:solidFill>
              </a:rPr>
              <a:t> is just the number of standard deviations that separate two population means</a:t>
            </a:r>
            <a:r>
              <a:rPr lang="en-US" dirty="0"/>
              <a:t>, </a:t>
            </a:r>
            <a:r>
              <a:rPr lang="en-US" dirty="0" smtClean="0"/>
              <a:t>and</a:t>
            </a:r>
          </a:p>
          <a:p>
            <a:pPr>
              <a:buFont typeface="Wingdings" panose="05000000000000000000" pitchFamily="2" charset="2"/>
              <a:buChar char="§"/>
            </a:pPr>
            <a:r>
              <a:rPr lang="en-US" i="1" dirty="0">
                <a:solidFill>
                  <a:srgbClr val="7030A0"/>
                </a:solidFill>
              </a:rPr>
              <a:t> </a:t>
            </a:r>
            <a:r>
              <a:rPr lang="en-US" i="1" dirty="0" smtClean="0">
                <a:solidFill>
                  <a:srgbClr val="7030A0"/>
                </a:solidFill>
              </a:rPr>
              <a:t>g</a:t>
            </a:r>
            <a:r>
              <a:rPr lang="en-US" dirty="0" smtClean="0">
                <a:solidFill>
                  <a:srgbClr val="7030A0"/>
                </a:solidFill>
              </a:rPr>
              <a:t> </a:t>
            </a:r>
            <a:r>
              <a:rPr lang="en-US" dirty="0">
                <a:solidFill>
                  <a:srgbClr val="7030A0"/>
                </a:solidFill>
              </a:rPr>
              <a:t>is the number of standard deviations (based on pooling the sample variances and taking the square-root) separating the sample means</a:t>
            </a:r>
            <a:r>
              <a:rPr lang="en-US" dirty="0"/>
              <a:t>. </a:t>
            </a:r>
            <a:endParaRPr lang="en-US" dirty="0" smtClean="0"/>
          </a:p>
          <a:p>
            <a:r>
              <a:rPr lang="en-US" dirty="0" smtClean="0"/>
              <a:t>Exercise </a:t>
            </a:r>
            <a:r>
              <a:rPr lang="en-US" dirty="0"/>
              <a:t>9 requires students to draw the connection between a calculated </a:t>
            </a:r>
            <a:r>
              <a:rPr lang="en-US" i="1" dirty="0"/>
              <a:t>t</a:t>
            </a:r>
            <a:r>
              <a:rPr lang="en-US" dirty="0"/>
              <a:t> and delta; large </a:t>
            </a:r>
            <a:r>
              <a:rPr lang="en-US" i="1" dirty="0" err="1"/>
              <a:t>t</a:t>
            </a:r>
            <a:r>
              <a:rPr lang="en-US" dirty="0" err="1"/>
              <a:t>s</a:t>
            </a:r>
            <a:r>
              <a:rPr lang="en-US" dirty="0"/>
              <a:t> are </a:t>
            </a:r>
            <a:r>
              <a:rPr lang="en-US" i="1" dirty="0"/>
              <a:t>usually</a:t>
            </a:r>
            <a:r>
              <a:rPr lang="en-US" dirty="0"/>
              <a:t> associated with large deltas, and small </a:t>
            </a:r>
            <a:r>
              <a:rPr lang="en-US" i="1" dirty="0" err="1"/>
              <a:t>t</a:t>
            </a:r>
            <a:r>
              <a:rPr lang="en-US" dirty="0" err="1"/>
              <a:t>s</a:t>
            </a:r>
            <a:r>
              <a:rPr lang="en-US" dirty="0"/>
              <a:t> </a:t>
            </a:r>
            <a:r>
              <a:rPr lang="en-US" i="1" dirty="0"/>
              <a:t>usually</a:t>
            </a:r>
            <a:r>
              <a:rPr lang="en-US" dirty="0"/>
              <a:t> with small deltas. Of course, the alternate hypothesis distribution shows that </a:t>
            </a:r>
            <a:r>
              <a:rPr lang="en-US" i="1" dirty="0"/>
              <a:t>t</a:t>
            </a:r>
            <a:r>
              <a:rPr lang="en-US" dirty="0"/>
              <a:t> can occasionally come out very differently from delta.</a:t>
            </a:r>
          </a:p>
          <a:p>
            <a:endParaRPr lang="en-US" dirty="0"/>
          </a:p>
        </p:txBody>
      </p:sp>
      <p:sp>
        <p:nvSpPr>
          <p:cNvPr id="4" name="Footer Placeholder 3"/>
          <p:cNvSpPr>
            <a:spLocks noGrp="1"/>
          </p:cNvSpPr>
          <p:nvPr>
            <p:ph type="ftr" sz="quarter" idx="11"/>
          </p:nvPr>
        </p:nvSpPr>
        <p:spPr/>
        <p:txBody>
          <a:bodyPr/>
          <a:lstStyle/>
          <a:p>
            <a:r>
              <a:rPr lang="en-US" smtClean="0"/>
              <a:t>Cohen Chap 8 - Power &amp; Effect Size</a:t>
            </a:r>
            <a:endParaRPr lang="en-US"/>
          </a:p>
        </p:txBody>
      </p:sp>
      <p:sp>
        <p:nvSpPr>
          <p:cNvPr id="5" name="Slide Number Placeholder 4"/>
          <p:cNvSpPr>
            <a:spLocks noGrp="1"/>
          </p:cNvSpPr>
          <p:nvPr>
            <p:ph type="sldNum" sz="quarter" idx="12"/>
          </p:nvPr>
        </p:nvSpPr>
        <p:spPr/>
        <p:txBody>
          <a:bodyPr/>
          <a:lstStyle/>
          <a:p>
            <a:fld id="{70530345-2CA8-4B10-B827-7E2C2137411C}" type="slidenum">
              <a:rPr lang="en-US" smtClean="0"/>
              <a:t>8</a:t>
            </a:fld>
            <a:endParaRPr lang="en-US"/>
          </a:p>
        </p:txBody>
      </p:sp>
    </p:spTree>
    <p:extLst>
      <p:ext uri="{BB962C8B-B14F-4D97-AF65-F5344CB8AC3E}">
        <p14:creationId xmlns:p14="http://schemas.microsoft.com/office/powerpoint/2010/main" val="2842483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801457"/>
          </a:xfrm>
        </p:spPr>
        <p:txBody>
          <a:bodyPr/>
          <a:lstStyle/>
          <a:p>
            <a:r>
              <a:rPr lang="en-US" dirty="0" smtClean="0"/>
              <a:t>Chap 8: section B</a:t>
            </a:r>
            <a:endParaRPr lang="en-US" dirty="0"/>
          </a:p>
        </p:txBody>
      </p:sp>
      <p:sp>
        <p:nvSpPr>
          <p:cNvPr id="3" name="Content Placeholder 2"/>
          <p:cNvSpPr>
            <a:spLocks noGrp="1"/>
          </p:cNvSpPr>
          <p:nvPr>
            <p:ph idx="1"/>
          </p:nvPr>
        </p:nvSpPr>
        <p:spPr>
          <a:xfrm>
            <a:off x="1024128" y="1592664"/>
            <a:ext cx="9720071" cy="4878040"/>
          </a:xfrm>
        </p:spPr>
        <p:txBody>
          <a:bodyPr>
            <a:normAutofit lnSpcReduction="10000"/>
          </a:bodyPr>
          <a:lstStyle/>
          <a:p>
            <a:r>
              <a:rPr lang="en-US" dirty="0"/>
              <a:t>The most important purpose of these exercises is not to prepare students for power analyses of their own future experiments (although that is one of the purposes), but to </a:t>
            </a:r>
            <a:r>
              <a:rPr lang="en-US" b="1" u="sng" dirty="0"/>
              <a:t>deepen students’ understanding of null hypothesis testing</a:t>
            </a:r>
            <a:r>
              <a:rPr lang="en-US" dirty="0"/>
              <a:t>, and increase their appreciation for the need to supplement hypothesis testing with estimates of </a:t>
            </a:r>
            <a:r>
              <a:rPr lang="en-US" b="1" u="sng" dirty="0">
                <a:solidFill>
                  <a:srgbClr val="7030A0"/>
                </a:solidFill>
              </a:rPr>
              <a:t>effect size or confidence interval</a:t>
            </a:r>
            <a:r>
              <a:rPr lang="en-US" dirty="0"/>
              <a:t>s. Some students get confused when they realize that </a:t>
            </a:r>
            <a:r>
              <a:rPr lang="en-US" i="1" dirty="0">
                <a:solidFill>
                  <a:srgbClr val="FF0000"/>
                </a:solidFill>
              </a:rPr>
              <a:t>an estimate of power is only as good as the estimate of effect size upon which it is based</a:t>
            </a:r>
            <a:r>
              <a:rPr lang="en-US" dirty="0"/>
              <a:t>, but that determining the effect size is usually the purpose (or should be) of the experiment. These exercises show that power analysis can help you make an informed decision by allowing you to determine the effect size required for a given power with fixed sample sizes, or the sample size required for a given power with a possible lower or upper limit to effect size. It is also hoped that instructors will use the alternative hypothesis distribution to show that the </a:t>
            </a:r>
            <a:r>
              <a:rPr lang="en-US" i="1" dirty="0"/>
              <a:t>t</a:t>
            </a:r>
            <a:r>
              <a:rPr lang="en-US" dirty="0"/>
              <a:t> value obtained for a particular experiment is related to delta, but that there is an entire distribution of possibilities that can occur for any particular experiment. The center of the AHD (i.e., delta) is determined by both the </a:t>
            </a:r>
            <a:r>
              <a:rPr lang="en-US" b="1" dirty="0"/>
              <a:t>true effect size </a:t>
            </a:r>
            <a:r>
              <a:rPr lang="en-US" dirty="0"/>
              <a:t>and the </a:t>
            </a:r>
            <a:r>
              <a:rPr lang="en-US" b="1" dirty="0"/>
              <a:t>sample sizes</a:t>
            </a:r>
            <a:r>
              <a:rPr lang="en-US" dirty="0"/>
              <a:t>. The last few exercises are concerned with refining students’ abilities to estimate the power of a study already conducted.</a:t>
            </a:r>
          </a:p>
          <a:p>
            <a:endParaRPr lang="en-US" dirty="0"/>
          </a:p>
        </p:txBody>
      </p:sp>
      <p:sp>
        <p:nvSpPr>
          <p:cNvPr id="4" name="Footer Placeholder 3"/>
          <p:cNvSpPr>
            <a:spLocks noGrp="1"/>
          </p:cNvSpPr>
          <p:nvPr>
            <p:ph type="ftr" sz="quarter" idx="11"/>
          </p:nvPr>
        </p:nvSpPr>
        <p:spPr/>
        <p:txBody>
          <a:bodyPr/>
          <a:lstStyle/>
          <a:p>
            <a:r>
              <a:rPr lang="en-US" smtClean="0"/>
              <a:t>Cohen Chap 8 - Power &amp; Effect Size</a:t>
            </a:r>
            <a:endParaRPr lang="en-US"/>
          </a:p>
        </p:txBody>
      </p:sp>
      <p:sp>
        <p:nvSpPr>
          <p:cNvPr id="5" name="Slide Number Placeholder 4"/>
          <p:cNvSpPr>
            <a:spLocks noGrp="1"/>
          </p:cNvSpPr>
          <p:nvPr>
            <p:ph type="sldNum" sz="quarter" idx="12"/>
          </p:nvPr>
        </p:nvSpPr>
        <p:spPr/>
        <p:txBody>
          <a:bodyPr/>
          <a:lstStyle/>
          <a:p>
            <a:fld id="{70530345-2CA8-4B10-B827-7E2C2137411C}" type="slidenum">
              <a:rPr lang="en-US" smtClean="0"/>
              <a:t>9</a:t>
            </a:fld>
            <a:endParaRPr lang="en-US"/>
          </a:p>
        </p:txBody>
      </p:sp>
    </p:spTree>
    <p:extLst>
      <p:ext uri="{BB962C8B-B14F-4D97-AF65-F5344CB8AC3E}">
        <p14:creationId xmlns:p14="http://schemas.microsoft.com/office/powerpoint/2010/main" val="18361696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848</TotalTime>
  <Words>747</Words>
  <Application>Microsoft Office PowerPoint</Application>
  <PresentationFormat>Widescreen</PresentationFormat>
  <Paragraphs>89</Paragraphs>
  <Slides>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ＭＳ Ｐゴシック</vt:lpstr>
      <vt:lpstr>Arial</vt:lpstr>
      <vt:lpstr>Calibri</vt:lpstr>
      <vt:lpstr>Courier New</vt:lpstr>
      <vt:lpstr>Times New Roman</vt:lpstr>
      <vt:lpstr>Tw Cen MT</vt:lpstr>
      <vt:lpstr>Tw Cen MT Condensed</vt:lpstr>
      <vt:lpstr>Wingdings</vt:lpstr>
      <vt:lpstr>Wingdings 3</vt:lpstr>
      <vt:lpstr>Integral</vt:lpstr>
      <vt:lpstr>Cohen chap 8. Power &amp; Effect Size</vt:lpstr>
      <vt:lpstr>Types of errors</vt:lpstr>
      <vt:lpstr>Effect Size</vt:lpstr>
      <vt:lpstr>What affects power?</vt:lpstr>
      <vt:lpstr>Power Analysis</vt:lpstr>
      <vt:lpstr>Power Analysis</vt:lpstr>
      <vt:lpstr>G-Power</vt:lpstr>
      <vt:lpstr>Chap 8: section A</vt:lpstr>
      <vt:lpstr>Chap 8: section 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Cohen chap 5. Hypothesis Tests</dc:title>
  <dc:creator>Sarah Schwartz</dc:creator>
  <cp:lastModifiedBy>Sarah Schwartz</cp:lastModifiedBy>
  <cp:revision>31</cp:revision>
  <cp:lastPrinted>2015-07-08T11:43:14Z</cp:lastPrinted>
  <dcterms:created xsi:type="dcterms:W3CDTF">2015-07-08T08:07:38Z</dcterms:created>
  <dcterms:modified xsi:type="dcterms:W3CDTF">2016-07-11T19:01:44Z</dcterms:modified>
</cp:coreProperties>
</file>