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75" r:id="rId6"/>
    <p:sldId id="263" r:id="rId7"/>
    <p:sldId id="264" r:id="rId8"/>
    <p:sldId id="262" r:id="rId9"/>
    <p:sldId id="265" r:id="rId10"/>
    <p:sldId id="266" r:id="rId11"/>
    <p:sldId id="267" r:id="rId12"/>
    <p:sldId id="261" r:id="rId13"/>
    <p:sldId id="269" r:id="rId14"/>
    <p:sldId id="270" r:id="rId15"/>
    <p:sldId id="271" r:id="rId16"/>
    <p:sldId id="277" r:id="rId17"/>
    <p:sldId id="272" r:id="rId18"/>
    <p:sldId id="273" r:id="rId19"/>
    <p:sldId id="274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76" r:id="rId29"/>
    <p:sldId id="278" r:id="rId30"/>
    <p:sldId id="279" r:id="rId31"/>
    <p:sldId id="281" r:id="rId32"/>
    <p:sldId id="282" r:id="rId33"/>
    <p:sldId id="283" r:id="rId34"/>
    <p:sldId id="284" r:id="rId35"/>
    <p:sldId id="2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B8E79-D2C6-4452-BD4A-31BFBDD3CF1E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F0CC9-A748-4EB9-B620-ED0813D5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6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4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A2909C5-9E8B-4390-956C-5F2029176A08}" type="datetime1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0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142A-3783-4E7B-B633-4B88757B69D2}" type="datetime1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0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5E0E-CA77-43DF-A2F9-4938D537A9F2}" type="datetime1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53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F143-8E71-4E5A-A82E-AA4268A66E4D}" type="datetime1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7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8019-1B01-48C2-9E83-9BB67BF7F88E}" type="datetime1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4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EDEE-DFF5-4012-8443-1C8D4D5F4B76}" type="datetime1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4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4A2E-5FA3-4360-A98A-9CE84C8A6271}" type="datetime1">
              <a:rPr lang="en-US" smtClean="0"/>
              <a:t>7/15/2015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0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51D4-8A93-4CD7-BBAB-0D65886924C2}" type="datetime1">
              <a:rPr lang="en-US" smtClean="0"/>
              <a:t>7/15/2015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3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FCCF-21B6-4FF2-AEC5-92AB3CEA4E71}" type="datetime1">
              <a:rPr lang="en-US" smtClean="0"/>
              <a:t>7/15/2015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8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361-1791-4C5C-A53C-1B4E4B38456D}" type="datetime1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7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52C1-3E58-4D4D-BCA6-3ED9AAEC4078}" type="datetime1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75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14028E-D1B2-4876-A753-970BD4FCD5F5}" type="datetime1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11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digitalfirst.bfwpub.com/stats_applet/stats_applet_5_corre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546" y="4960137"/>
            <a:ext cx="8075054" cy="14630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Cohen chap </a:t>
            </a:r>
            <a:r>
              <a:rPr lang="en-US" dirty="0" smtClean="0">
                <a:solidFill>
                  <a:schemeClr val="tx1"/>
                </a:solidFill>
              </a:rPr>
              <a:t>9. Linear Correlation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8309" y="4960137"/>
            <a:ext cx="3200400" cy="146304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For EDUC/PSY 6600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Cohen Chap 9 - Linear Correlation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62907" y="340523"/>
            <a:ext cx="7432907" cy="40140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b="1" dirty="0">
                <a:solidFill>
                  <a:schemeClr val="tx1"/>
                </a:solidFill>
              </a:rPr>
              <a:t>"Statistics is not a discipline like physics, chemistry, or biology where we study a subject to solve problems in the same subject. </a:t>
            </a:r>
            <a:endParaRPr lang="en-US" alt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en-US" sz="2400" b="1" dirty="0">
                <a:solidFill>
                  <a:schemeClr val="tx1"/>
                </a:solidFill>
              </a:rPr>
              <a:t>We study statistics with the main aim of solving problems in </a:t>
            </a:r>
            <a:r>
              <a:rPr lang="en-US" altLang="en-US" sz="2400" b="1" u="sng" dirty="0">
                <a:solidFill>
                  <a:schemeClr val="tx1"/>
                </a:solidFill>
              </a:rPr>
              <a:t>other</a:t>
            </a:r>
            <a:r>
              <a:rPr lang="en-US" altLang="en-US" sz="2400" b="1" dirty="0">
                <a:solidFill>
                  <a:schemeClr val="tx1"/>
                </a:solidFill>
              </a:rPr>
              <a:t> disciplines.”</a:t>
            </a:r>
          </a:p>
          <a:p>
            <a:pPr algn="ctr">
              <a:buFont typeface="Baskerville Old Face" panose="02020602080505020303" pitchFamily="18" charset="0"/>
              <a:buChar char="–"/>
            </a:pPr>
            <a:endParaRPr lang="en-US" altLang="en-US" sz="2400" b="1" dirty="0">
              <a:solidFill>
                <a:schemeClr val="tx1"/>
              </a:solidFill>
            </a:endParaRPr>
          </a:p>
          <a:p>
            <a:pPr algn="ctr">
              <a:buFont typeface="Baskerville Old Face" panose="02020602080505020303" pitchFamily="18" charset="0"/>
              <a:buChar char="–"/>
            </a:pPr>
            <a:r>
              <a:rPr lang="en-US" altLang="en-US" sz="2400" b="1" dirty="0">
                <a:solidFill>
                  <a:schemeClr val="tx1"/>
                </a:solidFill>
              </a:rPr>
              <a:t> C.R. Rao, Ph.D.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Scatterplot: scale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lum bright="-12000" contras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902" y="1559860"/>
            <a:ext cx="4917082" cy="497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795762" y="4026814"/>
            <a:ext cx="2502884" cy="2503979"/>
          </a:xfrm>
          <a:prstGeom prst="rect">
            <a:avLst/>
          </a:prstGeom>
          <a:solidFill>
            <a:srgbClr val="FFFF66">
              <a:alpha val="20000"/>
            </a:srgbClr>
          </a:solidFill>
          <a:ln w="381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sz="135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298727" y="1663135"/>
            <a:ext cx="3212538" cy="476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latin typeface="+mn-lt"/>
              </a:rPr>
              <a:t>Using an inappropriate scale for a scatterplot can give an incorrect impression. </a:t>
            </a:r>
          </a:p>
          <a:p>
            <a:pPr>
              <a:lnSpc>
                <a:spcPct val="11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11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+mn-lt"/>
              </a:rPr>
              <a:t>Both variables should be given a similar amount of space: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Plot roughly square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1800" dirty="0">
                <a:latin typeface="+mn-lt"/>
              </a:rPr>
              <a:t> Points should occupy all the plot space (no blank space)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545466" y="1179876"/>
            <a:ext cx="27190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400" b="1" i="1" dirty="0">
                <a:solidFill>
                  <a:srgbClr val="FF0000"/>
                </a:solidFill>
              </a:rPr>
              <a:t>Same data in all four plots</a:t>
            </a:r>
          </a:p>
        </p:txBody>
      </p:sp>
    </p:spTree>
    <p:extLst>
      <p:ext uri="{BB962C8B-B14F-4D97-AF65-F5344CB8AC3E}">
        <p14:creationId xmlns:p14="http://schemas.microsoft.com/office/powerpoint/2010/main" val="285854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1744" y="2197695"/>
            <a:ext cx="10520224" cy="1903451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ＭＳ Ｐゴシック" panose="020B0600070205080204" pitchFamily="34" charset="-128"/>
              </a:rPr>
              <a:t>An </a:t>
            </a:r>
            <a:r>
              <a:rPr lang="en-US" b="1" dirty="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outlier</a:t>
            </a:r>
            <a:r>
              <a:rPr lang="en-US" dirty="0" smtClean="0">
                <a:ea typeface="ＭＳ Ｐゴシック" panose="020B0600070205080204" pitchFamily="34" charset="-128"/>
              </a:rPr>
              <a:t> is a data value that has a very low probability of occurrence (i.e., it is unusual or unexpected). 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In a scatterplot, BIVARIATE outliers are points that fall outside of the overall pattern of the relationship.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Not all extreme values are outliers.</a:t>
            </a:r>
          </a:p>
          <a:p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" t="26797" b="2325"/>
          <a:stretch>
            <a:fillRect/>
          </a:stretch>
        </p:blipFill>
        <p:spPr bwMode="auto">
          <a:xfrm>
            <a:off x="2707232" y="3929158"/>
            <a:ext cx="6353864" cy="2541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8008877" y="5710196"/>
            <a:ext cx="268769" cy="24248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sz="1350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276376" y="4376694"/>
            <a:ext cx="249012" cy="24248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5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78" y="328041"/>
            <a:ext cx="9720072" cy="1499616"/>
          </a:xfrm>
        </p:spPr>
        <p:txBody>
          <a:bodyPr/>
          <a:lstStyle/>
          <a:p>
            <a:r>
              <a:rPr lang="en-US" altLang="en-US" sz="5400" dirty="0"/>
              <a:t>Pearson </a:t>
            </a:r>
            <a:r>
              <a:rPr lang="en-US" altLang="en-US" sz="5400" dirty="0" smtClean="0"/>
              <a:t>“Product Moment” </a:t>
            </a:r>
            <a:br>
              <a:rPr lang="en-US" altLang="en-US" sz="5400" dirty="0" smtClean="0"/>
            </a:br>
            <a:r>
              <a:rPr lang="en-US" altLang="en-US" sz="5400" dirty="0" smtClean="0"/>
              <a:t>Correlation </a:t>
            </a:r>
            <a:r>
              <a:rPr lang="en-US" altLang="en-US" sz="5400" dirty="0"/>
              <a:t>Coefficient </a:t>
            </a:r>
            <a:r>
              <a:rPr lang="en-US" altLang="en-US" sz="5400" dirty="0" smtClean="0"/>
              <a:t>(</a:t>
            </a:r>
            <a:r>
              <a:rPr lang="en-US" altLang="en-US" sz="5400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sz="54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2085975"/>
            <a:ext cx="10020299" cy="422338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200" dirty="0"/>
              <a:t>Used as a measure of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Magnitude (strength) and direction of relationship between two continuous variables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Degree to which coordinates cluster around STRAIGHT regression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line</a:t>
            </a:r>
          </a:p>
          <a:p>
            <a:pPr lvl="2"/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Test-retest, alternative forms, and split half </a:t>
            </a:r>
            <a:r>
              <a:rPr lang="en-US" altLang="en-US" sz="2800" u="sng" dirty="0">
                <a:ea typeface="ＭＳ Ｐゴシック" panose="020B0600070205080204" pitchFamily="34" charset="-128"/>
              </a:rPr>
              <a:t>reliability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Building block for many other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statistical </a:t>
            </a:r>
            <a:r>
              <a:rPr lang="en-US" altLang="en-US" sz="2800" dirty="0">
                <a:ea typeface="ＭＳ Ｐゴシック" panose="020B0600070205080204" pitchFamily="34" charset="-128"/>
              </a:rPr>
              <a:t>methods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Population: </a:t>
            </a:r>
            <a:r>
              <a:rPr lang="el-GR" altLang="en-US" sz="2800" i="1" dirty="0">
                <a:cs typeface="Arial" panose="020B0604020202020204" pitchFamily="34" charset="0"/>
              </a:rPr>
              <a:t>ρ</a:t>
            </a:r>
            <a:r>
              <a:rPr lang="en-US" altLang="en-US" sz="2800" i="1" dirty="0">
                <a:cs typeface="Arial" panose="020B0604020202020204" pitchFamily="34" charset="0"/>
              </a:rPr>
              <a:t> </a:t>
            </a:r>
            <a:r>
              <a:rPr lang="en-US" altLang="en-US" sz="2800" dirty="0">
                <a:cs typeface="Arial" panose="020B0604020202020204" pitchFamily="34" charset="0"/>
              </a:rPr>
              <a:t>(rho)</a:t>
            </a:r>
            <a:endParaRPr lang="el-GR" altLang="en-US" sz="2800" dirty="0">
              <a:cs typeface="Arial" panose="020B0604020202020204" pitchFamily="34" charset="0"/>
            </a:endParaRPr>
          </a:p>
          <a:p>
            <a:r>
              <a:rPr lang="en-US" altLang="en-US" sz="2800" dirty="0"/>
              <a:t>Sample: 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991" y="3273996"/>
            <a:ext cx="25431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6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57" y="334845"/>
            <a:ext cx="9720072" cy="1499616"/>
          </a:xfrm>
        </p:spPr>
        <p:txBody>
          <a:bodyPr/>
          <a:lstStyle/>
          <a:p>
            <a:r>
              <a:rPr lang="en-US" altLang="en-US" sz="4800" dirty="0"/>
              <a:t>Pearson “Product Moment” </a:t>
            </a:r>
            <a:br>
              <a:rPr lang="en-US" altLang="en-US" sz="4800" dirty="0"/>
            </a:br>
            <a:r>
              <a:rPr lang="en-US" altLang="en-US" sz="4800" dirty="0"/>
              <a:t>Correlation Coefficient (</a:t>
            </a:r>
            <a:r>
              <a:rPr lang="en-US" altLang="en-US" sz="4800" i="1" dirty="0">
                <a:latin typeface="Times New Roman" panose="02020603050405020304" pitchFamily="18" charset="0"/>
              </a:rPr>
              <a:t>r</a:t>
            </a:r>
            <a:r>
              <a:rPr lang="en-US" altLang="en-US" sz="4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30" y="1946601"/>
            <a:ext cx="11299370" cy="45241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400" dirty="0">
                <a:ea typeface="ＭＳ Ｐゴシック" panose="020B0600070205080204" pitchFamily="34" charset="-128"/>
              </a:rPr>
              <a:t>The correlation coefficient is a measure of the </a:t>
            </a:r>
            <a:r>
              <a:rPr lang="en-US" sz="24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direction</a:t>
            </a:r>
            <a:r>
              <a:rPr lang="en-US" sz="2400" dirty="0">
                <a:ea typeface="ＭＳ Ｐゴシック" panose="020B0600070205080204" pitchFamily="34" charset="-128"/>
              </a:rPr>
              <a:t> and </a:t>
            </a:r>
            <a:r>
              <a:rPr lang="en-US" sz="24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strength</a:t>
            </a:r>
            <a:r>
              <a:rPr lang="en-US" sz="2400" dirty="0">
                <a:ea typeface="ＭＳ Ｐゴシック" panose="020B0600070205080204" pitchFamily="34" charset="-128"/>
              </a:rPr>
              <a:t> of a </a:t>
            </a:r>
            <a:r>
              <a:rPr lang="en-US" sz="2400" b="1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linear</a:t>
            </a:r>
            <a:r>
              <a:rPr 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dirty="0">
                <a:ea typeface="ＭＳ Ｐゴシック" panose="020B0600070205080204" pitchFamily="34" charset="-128"/>
              </a:rPr>
              <a:t>relationship.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400" dirty="0">
                <a:ea typeface="ＭＳ Ｐゴシック" panose="020B0600070205080204" pitchFamily="34" charset="-128"/>
              </a:rPr>
              <a:t>It is calculated using the </a:t>
            </a:r>
            <a:r>
              <a:rPr lang="en-US" sz="2400" b="1" dirty="0">
                <a:ea typeface="ＭＳ Ｐゴシック" panose="020B0600070205080204" pitchFamily="34" charset="-128"/>
              </a:rPr>
              <a:t>mean</a:t>
            </a:r>
            <a:r>
              <a:rPr lang="en-US" sz="2400" dirty="0">
                <a:ea typeface="ＭＳ Ｐゴシック" panose="020B0600070205080204" pitchFamily="34" charset="-128"/>
              </a:rPr>
              <a:t> and the </a:t>
            </a:r>
            <a:r>
              <a:rPr lang="en-US" sz="2400" b="1" dirty="0">
                <a:ea typeface="ＭＳ Ｐゴシック" panose="020B0600070205080204" pitchFamily="34" charset="-128"/>
              </a:rPr>
              <a:t>standard deviation </a:t>
            </a:r>
            <a:r>
              <a:rPr lang="en-US" sz="2400" dirty="0">
                <a:ea typeface="ＭＳ Ｐゴシック" panose="020B0600070205080204" pitchFamily="34" charset="-128"/>
              </a:rPr>
              <a:t>of both the </a:t>
            </a:r>
            <a:r>
              <a:rPr lang="en-US" sz="2400" i="1" dirty="0">
                <a:ea typeface="ＭＳ Ｐゴシック" panose="020B0600070205080204" pitchFamily="34" charset="-128"/>
              </a:rPr>
              <a:t>x</a:t>
            </a:r>
            <a:r>
              <a:rPr lang="en-US" sz="2400" dirty="0">
                <a:ea typeface="ＭＳ Ｐゴシック" panose="020B0600070205080204" pitchFamily="34" charset="-128"/>
              </a:rPr>
              <a:t> and </a:t>
            </a:r>
            <a:r>
              <a:rPr lang="en-US" sz="2400" i="1" dirty="0">
                <a:ea typeface="ＭＳ Ｐゴシック" panose="020B0600070205080204" pitchFamily="34" charset="-128"/>
              </a:rPr>
              <a:t>y</a:t>
            </a:r>
            <a:r>
              <a:rPr lang="en-US" sz="2400" dirty="0">
                <a:ea typeface="ＭＳ Ｐゴシック" panose="020B0600070205080204" pitchFamily="34" charset="-128"/>
              </a:rPr>
              <a:t> variables.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2400" dirty="0">
                <a:ea typeface="ＭＳ Ｐゴシック" panose="020B0600070205080204" pitchFamily="34" charset="-128"/>
              </a:rPr>
              <a:t>Correlation can only be used to describe </a:t>
            </a:r>
            <a:r>
              <a:rPr lang="en-US" sz="2400" b="1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quantitative</a:t>
            </a:r>
            <a:r>
              <a:rPr lang="en-US" sz="2400" dirty="0">
                <a:ea typeface="ＭＳ Ｐゴシック" panose="020B0600070205080204" pitchFamily="34" charset="-128"/>
              </a:rPr>
              <a:t> variables. </a:t>
            </a:r>
            <a:endParaRPr lang="en-US" sz="24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2400" dirty="0" smtClean="0">
                <a:ea typeface="ＭＳ Ｐゴシック" panose="020B0600070205080204" pitchFamily="34" charset="-128"/>
              </a:rPr>
              <a:t>Categorical </a:t>
            </a:r>
            <a:r>
              <a:rPr lang="en-US" sz="2400" dirty="0">
                <a:ea typeface="ＭＳ Ｐゴシック" panose="020B0600070205080204" pitchFamily="34" charset="-128"/>
              </a:rPr>
              <a:t>variables don’t have means and standard deviations</a:t>
            </a:r>
            <a:r>
              <a:rPr lang="en-US" sz="2400" dirty="0" smtClean="0">
                <a:ea typeface="ＭＳ Ｐゴシック" panose="020B0600070205080204" pitchFamily="34" charset="-128"/>
              </a:rPr>
              <a:t>.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 marL="205736" lvl="1" indent="0" algn="ctr">
              <a:lnSpc>
                <a:spcPct val="110000"/>
              </a:lnSpc>
              <a:spcAft>
                <a:spcPct val="30000"/>
              </a:spcAft>
              <a:buClr>
                <a:srgbClr val="CC0000"/>
              </a:buClr>
              <a:buSzPct val="60000"/>
              <a:buNone/>
            </a:pPr>
            <a:r>
              <a:rPr lang="en-US" sz="2250" b="1" i="1" dirty="0">
                <a:ea typeface="ＭＳ Ｐゴシック" panose="020B0600070205080204" pitchFamily="34" charset="-128"/>
              </a:rPr>
              <a:t>r</a:t>
            </a:r>
            <a:r>
              <a:rPr lang="en-US" sz="2250" b="1" dirty="0">
                <a:ea typeface="ＭＳ Ｐゴシック" panose="020B0600070205080204" pitchFamily="34" charset="-128"/>
              </a:rPr>
              <a:t> does </a:t>
            </a:r>
            <a:r>
              <a:rPr lang="en-US" sz="2250" b="1" u="sng" dirty="0">
                <a:ea typeface="ＭＳ Ｐゴシック" panose="020B0600070205080204" pitchFamily="34" charset="-128"/>
              </a:rPr>
              <a:t>not</a:t>
            </a:r>
            <a:r>
              <a:rPr lang="en-US" sz="2250" b="1" dirty="0">
                <a:ea typeface="ＭＳ Ｐゴシック" panose="020B0600070205080204" pitchFamily="34" charset="-128"/>
              </a:rPr>
              <a:t> distinguish between </a:t>
            </a:r>
            <a:r>
              <a:rPr lang="en-US" sz="2250" b="1" i="1" dirty="0">
                <a:ea typeface="ＭＳ Ｐゴシック" panose="020B0600070205080204" pitchFamily="34" charset="-128"/>
              </a:rPr>
              <a:t>x</a:t>
            </a:r>
            <a:r>
              <a:rPr lang="en-US" sz="2250" b="1" dirty="0">
                <a:ea typeface="ＭＳ Ｐゴシック" panose="020B0600070205080204" pitchFamily="34" charset="-128"/>
              </a:rPr>
              <a:t> and </a:t>
            </a:r>
            <a:r>
              <a:rPr lang="en-US" sz="2250" b="1" i="1" dirty="0">
                <a:ea typeface="ＭＳ Ｐゴシック" panose="020B0600070205080204" pitchFamily="34" charset="-128"/>
              </a:rPr>
              <a:t>y</a:t>
            </a:r>
            <a:endParaRPr lang="en-US" sz="2250" b="1" dirty="0">
              <a:ea typeface="ＭＳ Ｐゴシック" panose="020B0600070205080204" pitchFamily="34" charset="-128"/>
            </a:endParaRPr>
          </a:p>
          <a:p>
            <a:pPr marL="205736" lvl="1" indent="0" algn="ctr">
              <a:lnSpc>
                <a:spcPct val="110000"/>
              </a:lnSpc>
              <a:spcAft>
                <a:spcPct val="30000"/>
              </a:spcAft>
              <a:buClr>
                <a:srgbClr val="CC0000"/>
              </a:buClr>
              <a:buSzPct val="60000"/>
              <a:buNone/>
            </a:pPr>
            <a:r>
              <a:rPr lang="en-US" sz="2250" b="1" i="1" dirty="0">
                <a:ea typeface="ＭＳ Ｐゴシック" panose="020B0600070205080204" pitchFamily="34" charset="-128"/>
              </a:rPr>
              <a:t>r</a:t>
            </a:r>
            <a:r>
              <a:rPr lang="en-US" sz="2250" b="1" dirty="0">
                <a:ea typeface="ＭＳ Ｐゴシック" panose="020B0600070205080204" pitchFamily="34" charset="-128"/>
              </a:rPr>
              <a:t> has </a:t>
            </a:r>
            <a:r>
              <a:rPr lang="en-US" sz="2250" b="1" u="sng" dirty="0">
                <a:ea typeface="ＭＳ Ｐゴシック" panose="020B0600070205080204" pitchFamily="34" charset="-128"/>
              </a:rPr>
              <a:t>no units </a:t>
            </a:r>
            <a:r>
              <a:rPr lang="en-US" sz="2250" b="1" dirty="0">
                <a:ea typeface="ＭＳ Ｐゴシック" panose="020B0600070205080204" pitchFamily="34" charset="-128"/>
              </a:rPr>
              <a:t>of measurement</a:t>
            </a:r>
          </a:p>
          <a:p>
            <a:pPr marL="205736" lvl="1" indent="0" algn="ctr">
              <a:lnSpc>
                <a:spcPct val="110000"/>
              </a:lnSpc>
              <a:spcAft>
                <a:spcPct val="30000"/>
              </a:spcAft>
              <a:buClr>
                <a:srgbClr val="CC0000"/>
              </a:buClr>
              <a:buSzPct val="60000"/>
              <a:buNone/>
            </a:pPr>
            <a:r>
              <a:rPr lang="en-US" sz="2250" b="1" i="1" dirty="0">
                <a:ea typeface="ＭＳ Ｐゴシック" panose="020B0600070205080204" pitchFamily="34" charset="-128"/>
              </a:rPr>
              <a:t>r</a:t>
            </a:r>
            <a:r>
              <a:rPr lang="en-US" sz="2250" b="1" dirty="0">
                <a:ea typeface="ＭＳ Ｐゴシック" panose="020B0600070205080204" pitchFamily="34" charset="-128"/>
              </a:rPr>
              <a:t> ranges from </a:t>
            </a:r>
            <a:r>
              <a:rPr lang="en-US" sz="2250" b="1" u="sng" dirty="0">
                <a:ea typeface="ＭＳ Ｐゴシック" panose="020B0600070205080204" pitchFamily="34" charset="-128"/>
              </a:rPr>
              <a:t>-1 to +1</a:t>
            </a:r>
          </a:p>
          <a:p>
            <a:pPr marL="205736" lvl="1" indent="0" algn="ctr">
              <a:lnSpc>
                <a:spcPct val="110000"/>
              </a:lnSpc>
              <a:spcAft>
                <a:spcPct val="30000"/>
              </a:spcAft>
              <a:buClr>
                <a:srgbClr val="CC0000"/>
              </a:buClr>
              <a:buSzPct val="60000"/>
              <a:buNone/>
            </a:pPr>
            <a:r>
              <a:rPr lang="en-US" sz="2250" b="1" dirty="0">
                <a:ea typeface="ＭＳ Ｐゴシック" panose="020B0600070205080204" pitchFamily="34" charset="-128"/>
              </a:rPr>
              <a:t>Influential points…can change ‘r’ a great deal!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sz="2400" dirty="0">
              <a:ea typeface="ＭＳ Ｐゴシック" panose="020B0600070205080204" pitchFamily="34" charset="-128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4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Correlation: calculating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6476491" y="2273608"/>
            <a:ext cx="4676529" cy="4027122"/>
            <a:chOff x="2736" y="1296"/>
            <a:chExt cx="3024" cy="3024"/>
          </a:xfrm>
        </p:grpSpPr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2736" y="1296"/>
              <a:ext cx="3024" cy="3024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sz="1350"/>
            </a:p>
          </p:txBody>
        </p:sp>
        <p:pic>
          <p:nvPicPr>
            <p:cNvPr id="8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440"/>
              <a:ext cx="2688" cy="2736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3850" y="2735"/>
              <a:ext cx="107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4362" y="2288"/>
              <a:ext cx="0" cy="93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320" y="268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sz="1350"/>
            </a:p>
          </p:txBody>
        </p:sp>
      </p:grp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883903" y="2369203"/>
            <a:ext cx="3193958" cy="715581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350" dirty="0"/>
              <a:t>Time to swim:  </a:t>
            </a:r>
            <a:r>
              <a:rPr lang="en-US" sz="1350" dirty="0" smtClean="0"/>
              <a:t>x-bar  </a:t>
            </a:r>
            <a:r>
              <a:rPr lang="en-US" sz="1350" dirty="0"/>
              <a:t>= 35, </a:t>
            </a:r>
            <a:r>
              <a:rPr lang="en-US" sz="1350" dirty="0" err="1"/>
              <a:t>s</a:t>
            </a:r>
            <a:r>
              <a:rPr lang="en-US" sz="1350" baseline="-25000" dirty="0" err="1"/>
              <a:t>x</a:t>
            </a:r>
            <a:r>
              <a:rPr lang="en-US" sz="1350" dirty="0"/>
              <a:t> = 0.7</a:t>
            </a:r>
          </a:p>
          <a:p>
            <a:endParaRPr lang="en-US" sz="1350" dirty="0"/>
          </a:p>
          <a:p>
            <a:r>
              <a:rPr lang="en-US" sz="1350" dirty="0"/>
              <a:t>Pulse rate:      </a:t>
            </a:r>
            <a:r>
              <a:rPr lang="en-US" sz="1350" dirty="0" smtClean="0"/>
              <a:t> x-bar = </a:t>
            </a:r>
            <a:r>
              <a:rPr lang="en-US" sz="1350" dirty="0"/>
              <a:t>140 </a:t>
            </a:r>
            <a:r>
              <a:rPr lang="en-US" sz="1350" dirty="0" err="1"/>
              <a:t>s</a:t>
            </a:r>
            <a:r>
              <a:rPr lang="en-US" sz="1350" baseline="-25000" dirty="0" err="1"/>
              <a:t>y</a:t>
            </a:r>
            <a:r>
              <a:rPr lang="en-US" sz="1350" dirty="0"/>
              <a:t> = 9.5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114610" y="3653183"/>
            <a:ext cx="2214191" cy="6339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How to find “r”?</a:t>
            </a:r>
          </a:p>
          <a:p>
            <a:pPr algn="ctr"/>
            <a:endParaRPr lang="en-US" u="sng" dirty="0" smtClean="0"/>
          </a:p>
          <a:p>
            <a:pPr algn="ctr"/>
            <a:endParaRPr lang="en-US" u="sng" dirty="0"/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091059"/>
              </p:ext>
            </p:extLst>
          </p:nvPr>
        </p:nvGraphicFramePr>
        <p:xfrm>
          <a:off x="1208661" y="4422590"/>
          <a:ext cx="4506129" cy="1155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1930400" imgH="495300" progId="Equation.3">
                  <p:embed/>
                </p:oleObj>
              </mc:Choice>
              <mc:Fallback>
                <p:oleObj name="Equation" r:id="rId4" imgW="19304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661" y="4422590"/>
                        <a:ext cx="4506129" cy="1155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49214" y="5850313"/>
            <a:ext cx="59536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500" i="1" dirty="0">
                <a:solidFill>
                  <a:srgbClr val="333399"/>
                </a:solidFill>
              </a:rPr>
              <a:t>You DON'T want to do this by hand! </a:t>
            </a:r>
            <a:endParaRPr lang="en-US" sz="1500" i="1" dirty="0" smtClean="0">
              <a:solidFill>
                <a:srgbClr val="333399"/>
              </a:solidFill>
            </a:endParaRPr>
          </a:p>
          <a:p>
            <a:pPr algn="ctr"/>
            <a:r>
              <a:rPr lang="en-US" sz="1500" b="1" i="1" dirty="0" smtClean="0">
                <a:solidFill>
                  <a:srgbClr val="333399"/>
                </a:solidFill>
              </a:rPr>
              <a:t>Make </a:t>
            </a:r>
            <a:r>
              <a:rPr lang="en-US" sz="1500" b="1" i="1" dirty="0">
                <a:solidFill>
                  <a:srgbClr val="333399"/>
                </a:solidFill>
              </a:rPr>
              <a:t>sure you learn how to use your calculator or software.</a:t>
            </a:r>
            <a:endParaRPr lang="en-US" sz="1350" b="1" dirty="0">
              <a:solidFill>
                <a:srgbClr val="333399"/>
              </a:solidFill>
            </a:endParaRPr>
          </a:p>
        </p:txBody>
      </p:sp>
      <p:pic>
        <p:nvPicPr>
          <p:cNvPr id="22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755" y="701056"/>
            <a:ext cx="2316956" cy="140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54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24127" y="400159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Correlation: calculating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3686" y="4842561"/>
            <a:ext cx="11110227" cy="14828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333399"/>
                </a:solidFill>
              </a:rPr>
              <a:t>Standardization:</a:t>
            </a:r>
            <a:endParaRPr lang="en-US" sz="2000" dirty="0">
              <a:solidFill>
                <a:srgbClr val="333399"/>
              </a:solidFill>
            </a:endParaRPr>
          </a:p>
          <a:p>
            <a:r>
              <a:rPr lang="en-US" sz="2000" dirty="0"/>
              <a:t>Allows us to </a:t>
            </a:r>
            <a:r>
              <a:rPr lang="en-US" sz="2000" u="sng" dirty="0"/>
              <a:t>compare correlations </a:t>
            </a:r>
            <a:r>
              <a:rPr lang="en-US" sz="2000" dirty="0"/>
              <a:t>between data sets where variables are measured in different units or when variables are different.  </a:t>
            </a:r>
          </a:p>
          <a:p>
            <a:r>
              <a:rPr lang="en-US" sz="2000" dirty="0" smtClean="0"/>
              <a:t>For </a:t>
            </a:r>
            <a:r>
              <a:rPr lang="en-US" sz="2000" dirty="0"/>
              <a:t>instance, we might </a:t>
            </a:r>
            <a:r>
              <a:rPr lang="en-US" sz="2000" dirty="0" smtClean="0"/>
              <a:t>want </a:t>
            </a:r>
            <a:r>
              <a:rPr lang="en-US" sz="2000" dirty="0"/>
              <a:t>to compare the correlation between [swim time and pulse], with the correlation between [swim time and breathing rate].</a:t>
            </a:r>
          </a:p>
          <a:p>
            <a:endParaRPr lang="en-US" sz="20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" t="1034" r="2390" b="52495"/>
          <a:stretch/>
        </p:blipFill>
        <p:spPr bwMode="auto">
          <a:xfrm>
            <a:off x="1953984" y="1544343"/>
            <a:ext cx="419608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" t="51463" r="1847" b="861"/>
          <a:stretch/>
        </p:blipFill>
        <p:spPr bwMode="auto">
          <a:xfrm>
            <a:off x="6297022" y="1583576"/>
            <a:ext cx="3683516" cy="286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5085337" y="4386174"/>
            <a:ext cx="2617895" cy="252650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117126" y="2477769"/>
            <a:ext cx="4179896" cy="1220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428486" y="1494043"/>
            <a:ext cx="1585655" cy="3549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677890"/>
              </p:ext>
            </p:extLst>
          </p:nvPr>
        </p:nvGraphicFramePr>
        <p:xfrm>
          <a:off x="7520494" y="266241"/>
          <a:ext cx="4070275" cy="1043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1930400" imgH="495300" progId="Equation.3">
                  <p:embed/>
                </p:oleObj>
              </mc:Choice>
              <mc:Fallback>
                <p:oleObj name="Equation" r:id="rId4" imgW="19304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0494" y="266241"/>
                        <a:ext cx="4070275" cy="1043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1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56" y="421931"/>
            <a:ext cx="9720072" cy="1499616"/>
          </a:xfrm>
        </p:spPr>
        <p:txBody>
          <a:bodyPr/>
          <a:lstStyle/>
          <a:p>
            <a:r>
              <a:rPr lang="en-US" dirty="0" smtClean="0"/>
              <a:t>SPSS: correlation - basic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064" y="2498770"/>
            <a:ext cx="2781300" cy="790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648" y="2141583"/>
            <a:ext cx="4772025" cy="22955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912429" y="3751009"/>
            <a:ext cx="2388926" cy="591677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71" y="204216"/>
            <a:ext cx="9720072" cy="1499616"/>
          </a:xfrm>
        </p:spPr>
        <p:txBody>
          <a:bodyPr/>
          <a:lstStyle/>
          <a:p>
            <a:r>
              <a:rPr lang="en-US" dirty="0" smtClean="0"/>
              <a:t>Correlation: relationship 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1080" y="1224016"/>
            <a:ext cx="10769920" cy="5246687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Correlation only describes linear relationships</a:t>
            </a:r>
          </a:p>
          <a:p>
            <a:r>
              <a:rPr lang="en-US" dirty="0"/>
              <a:t>No matter how strong the association,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does not describe curved </a:t>
            </a:r>
            <a:r>
              <a:rPr lang="en-US" dirty="0" smtClean="0"/>
              <a:t>relationships.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Note: You can sometimes transform a non-linear association to a linear form, for instance by taking the logarithm. You can then calculate a correlation using the transformed data. 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0"/>
          <a:stretch>
            <a:fillRect/>
          </a:stretch>
        </p:blipFill>
        <p:spPr bwMode="auto">
          <a:xfrm>
            <a:off x="2654515" y="2092377"/>
            <a:ext cx="5727483" cy="334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43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426546"/>
            <a:ext cx="9720072" cy="1499616"/>
          </a:xfrm>
        </p:spPr>
        <p:txBody>
          <a:bodyPr/>
          <a:lstStyle/>
          <a:p>
            <a:r>
              <a:rPr lang="en-US" dirty="0" smtClean="0"/>
              <a:t>Correlation: influential points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24319" y="1915886"/>
            <a:ext cx="5376482" cy="447402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Correlations </a:t>
            </a:r>
            <a:r>
              <a:rPr lang="en-US" sz="2400" dirty="0"/>
              <a:t>are calculated using </a:t>
            </a:r>
            <a:r>
              <a:rPr lang="en-US" sz="2400" b="1" dirty="0"/>
              <a:t>means</a:t>
            </a:r>
            <a:r>
              <a:rPr lang="en-US" sz="2400" dirty="0"/>
              <a:t> and </a:t>
            </a:r>
            <a:r>
              <a:rPr lang="en-US" sz="2400" b="1" dirty="0"/>
              <a:t>standard deviations</a:t>
            </a:r>
            <a:r>
              <a:rPr lang="en-US" sz="2400" dirty="0"/>
              <a:t>, and thus are </a:t>
            </a:r>
            <a:r>
              <a:rPr lang="en-US" sz="2400" b="1" u="sng" dirty="0"/>
              <a:t>NOT </a:t>
            </a:r>
            <a:r>
              <a:rPr lang="en-US" sz="2400" dirty="0"/>
              <a:t>resistant to outliers.</a:t>
            </a:r>
          </a:p>
          <a:p>
            <a:r>
              <a:rPr lang="en-US" sz="2400" dirty="0"/>
              <a:t>Just moving one point away from the general trend here decreases the correlation from -0.91 to -</a:t>
            </a:r>
            <a:r>
              <a:rPr lang="en-US" sz="2400" dirty="0" smtClean="0"/>
              <a:t>0.75</a:t>
            </a:r>
            <a:endParaRPr lang="en-US" sz="28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455" y="420088"/>
            <a:ext cx="2832712" cy="554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8827269" y="927635"/>
            <a:ext cx="303101" cy="2487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8827268" y="4821015"/>
            <a:ext cx="303101" cy="2487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494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318" y="1621971"/>
            <a:ext cx="9719881" cy="4687389"/>
          </a:xfrm>
        </p:spPr>
        <p:txBody>
          <a:bodyPr/>
          <a:lstStyle/>
          <a:p>
            <a:pPr algn="ctr"/>
            <a:endParaRPr lang="en-US" dirty="0">
              <a:hlinkClick r:id="rId2"/>
            </a:endParaRPr>
          </a:p>
          <a:p>
            <a:pPr algn="ctr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digitalfirst.bfwpub.com/stats_applet/stats_applet_5_correg.html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24318" y="42654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Correlation: influential points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2"/>
          <a:stretch>
            <a:fillRect/>
          </a:stretch>
        </p:blipFill>
        <p:spPr bwMode="auto">
          <a:xfrm>
            <a:off x="919338" y="2904394"/>
            <a:ext cx="3657600" cy="361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3"/>
          <a:stretch>
            <a:fillRect/>
          </a:stretch>
        </p:blipFill>
        <p:spPr bwMode="auto">
          <a:xfrm>
            <a:off x="7352593" y="2904394"/>
            <a:ext cx="3657600" cy="357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6938" y="3702262"/>
            <a:ext cx="28380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600" dirty="0">
                <a:solidFill>
                  <a:srgbClr val="00B050"/>
                </a:solidFill>
              </a:rPr>
              <a:t>Adding two outliers decreases </a:t>
            </a:r>
            <a:r>
              <a:rPr lang="en-US" sz="1600" i="1" dirty="0">
                <a:solidFill>
                  <a:srgbClr val="00B050"/>
                </a:solidFill>
              </a:rPr>
              <a:t>r</a:t>
            </a:r>
            <a:r>
              <a:rPr lang="en-US" sz="1600" dirty="0">
                <a:solidFill>
                  <a:srgbClr val="00B050"/>
                </a:solidFill>
              </a:rPr>
              <a:t> from 0.95 to 0.61. </a:t>
            </a:r>
          </a:p>
        </p:txBody>
      </p:sp>
    </p:spTree>
    <p:extLst>
      <p:ext uri="{BB962C8B-B14F-4D97-AF65-F5344CB8AC3E}">
        <p14:creationId xmlns:p14="http://schemas.microsoft.com/office/powerpoint/2010/main" val="145550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103" y="299466"/>
            <a:ext cx="9720072" cy="1499616"/>
          </a:xfrm>
        </p:spPr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103" y="2314575"/>
            <a:ext cx="11001374" cy="4023360"/>
          </a:xfrm>
        </p:spPr>
        <p:txBody>
          <a:bodyPr/>
          <a:lstStyle/>
          <a:p>
            <a:r>
              <a:rPr lang="en-US" altLang="en-US" sz="2400" i="1" dirty="0"/>
              <a:t>Dr. Mortimer is interested in knowing whether people who have a </a:t>
            </a:r>
            <a:r>
              <a:rPr lang="en-US" altLang="en-US" sz="2400" b="1" i="1" dirty="0"/>
              <a:t>positive view of themselves </a:t>
            </a:r>
            <a:r>
              <a:rPr lang="en-US" altLang="en-US" sz="2400" i="1" dirty="0"/>
              <a:t>in one aspect of their lives also tend to have a </a:t>
            </a:r>
            <a:r>
              <a:rPr lang="en-US" altLang="en-US" sz="2400" b="1" i="1" dirty="0"/>
              <a:t>positive view of themselves in other</a:t>
            </a:r>
            <a:r>
              <a:rPr lang="en-US" altLang="en-US" sz="2400" i="1" dirty="0"/>
              <a:t> aspects of their lives. </a:t>
            </a:r>
            <a:endParaRPr lang="en-US" altLang="en-US" sz="2400" i="1" dirty="0" smtClean="0"/>
          </a:p>
          <a:p>
            <a:r>
              <a:rPr lang="en-US" altLang="en-US" sz="2400" i="1" dirty="0" smtClean="0"/>
              <a:t>He </a:t>
            </a:r>
            <a:r>
              <a:rPr lang="en-US" altLang="en-US" sz="2400" i="1" dirty="0"/>
              <a:t>has 80 men complete a self-concept inventory that contains 5 scales. </a:t>
            </a:r>
            <a:r>
              <a:rPr lang="en-US" altLang="en-US" sz="2400" i="1" dirty="0" smtClean="0"/>
              <a:t>Four </a:t>
            </a:r>
            <a:r>
              <a:rPr lang="en-US" altLang="en-US" sz="2400" i="1" dirty="0"/>
              <a:t>scales involve questions about how competent respondents feel in the areas of intimate relationships, relationships with friends, common sense reasoning and everyday knowledge, and academic reasoning and scholarly knowledge. </a:t>
            </a:r>
            <a:endParaRPr lang="en-US" altLang="en-US" sz="2400" i="1" dirty="0" smtClean="0"/>
          </a:p>
          <a:p>
            <a:r>
              <a:rPr lang="en-US" altLang="en-US" sz="2400" i="1" dirty="0" smtClean="0"/>
              <a:t>The </a:t>
            </a:r>
            <a:r>
              <a:rPr lang="en-US" altLang="en-US" sz="2400" i="1" dirty="0"/>
              <a:t>5</a:t>
            </a:r>
            <a:r>
              <a:rPr lang="en-US" altLang="en-US" sz="2400" i="1" baseline="30000" dirty="0"/>
              <a:t>th</a:t>
            </a:r>
            <a:r>
              <a:rPr lang="en-US" altLang="en-US" sz="2400" i="1" dirty="0"/>
              <a:t> scale includes items about how competent a person feels in general. </a:t>
            </a:r>
            <a:endParaRPr lang="en-US" altLang="en-US" sz="2400" i="1" dirty="0" smtClean="0"/>
          </a:p>
          <a:p>
            <a:r>
              <a:rPr lang="en-US" altLang="en-US" sz="2400" i="1" dirty="0" smtClean="0"/>
              <a:t>10 </a:t>
            </a:r>
            <a:r>
              <a:rPr lang="en-US" altLang="en-US" sz="2400" i="1" dirty="0"/>
              <a:t>correlations are computed between all possible pairs of variables.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ure - Bivariate normal distrib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122" y="1165679"/>
            <a:ext cx="4692310" cy="42463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70712"/>
            <a:ext cx="9720072" cy="1499616"/>
          </a:xfrm>
        </p:spPr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764" y="1770327"/>
            <a:ext cx="6629399" cy="48375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Random sample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Relationship between variables is linear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Check scatterplot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Transform data or use alternative methods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Bivariate normal distribution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Each variable should be normally distributed in population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Joint distribution should be bivariate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normal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Curvilinear relationships = violation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Less important as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N </a:t>
            </a:r>
            <a:r>
              <a:rPr lang="en-US" altLang="en-US" sz="2000" dirty="0">
                <a:ea typeface="ＭＳ Ｐゴシック" panose="020B0600070205080204" pitchFamily="34" charset="-128"/>
              </a:rPr>
              <a:t>increases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78388"/>
            <a:ext cx="9720072" cy="1499616"/>
          </a:xfrm>
        </p:spPr>
        <p:txBody>
          <a:bodyPr/>
          <a:lstStyle/>
          <a:p>
            <a:r>
              <a:rPr lang="en-US" altLang="en-US" sz="5400" dirty="0"/>
              <a:t>Sampling Distribution </a:t>
            </a:r>
            <a:r>
              <a:rPr lang="en-US" altLang="en-US" sz="5400" dirty="0" smtClean="0"/>
              <a:t>of </a:t>
            </a:r>
            <a:r>
              <a:rPr lang="en-US" altLang="en-US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“Rho”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641801"/>
            <a:ext cx="10471186" cy="48289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Normal distribution about 0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/>
              <a:t>Becomes non-normal as </a:t>
            </a:r>
            <a:r>
              <a:rPr lang="el-GR" altLang="en-US" sz="2800" i="1" dirty="0">
                <a:cs typeface="Arial" panose="020B0604020202020204" pitchFamily="34" charset="0"/>
              </a:rPr>
              <a:t>ρ</a:t>
            </a:r>
            <a:r>
              <a:rPr lang="en-US" altLang="en-US" sz="2800" i="1" dirty="0">
                <a:cs typeface="Arial" panose="020B0604020202020204" pitchFamily="34" charset="0"/>
              </a:rPr>
              <a:t> </a:t>
            </a:r>
            <a:r>
              <a:rPr lang="en-US" altLang="en-US" sz="2800" dirty="0">
                <a:cs typeface="Arial" panose="020B0604020202020204" pitchFamily="34" charset="0"/>
              </a:rPr>
              <a:t>gets larger </a:t>
            </a:r>
            <a:r>
              <a:rPr lang="en-US" altLang="en-US" sz="2800" dirty="0" smtClean="0">
                <a:cs typeface="Arial" panose="020B0604020202020204" pitchFamily="34" charset="0"/>
              </a:rPr>
              <a:t>and deviates </a:t>
            </a:r>
            <a:r>
              <a:rPr lang="en-US" altLang="en-US" sz="2800" dirty="0">
                <a:cs typeface="Arial" panose="020B0604020202020204" pitchFamily="34" charset="0"/>
              </a:rPr>
              <a:t>from </a:t>
            </a:r>
            <a:r>
              <a:rPr lang="en-US" altLang="en-US" sz="2800" i="1" dirty="0"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0</a:t>
            </a:r>
            <a:r>
              <a:rPr lang="en-US" altLang="en-US" sz="2800" i="1" dirty="0">
                <a:cs typeface="Arial" panose="020B0604020202020204" pitchFamily="34" charset="0"/>
              </a:rPr>
              <a:t> </a:t>
            </a:r>
            <a:r>
              <a:rPr lang="en-US" altLang="en-US" sz="2800" dirty="0">
                <a:cs typeface="Arial" panose="020B0604020202020204" pitchFamily="34" charset="0"/>
              </a:rPr>
              <a:t>value of 0 in the </a:t>
            </a:r>
            <a:r>
              <a:rPr lang="en-US" altLang="en-US" sz="2800" dirty="0" smtClean="0">
                <a:cs typeface="Arial" panose="020B0604020202020204" pitchFamily="34" charset="0"/>
              </a:rPr>
              <a:t>population</a:t>
            </a:r>
            <a:endParaRPr lang="el-GR" altLang="en-US" sz="2800" dirty="0"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Negatively skewed with large, positive null hypothesized </a:t>
            </a:r>
            <a:r>
              <a:rPr lang="el-GR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ρ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Positively skewed with large, negative null hypothesized </a:t>
            </a:r>
            <a:r>
              <a:rPr lang="el-GR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ρ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/>
              <a:t>Leads to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Inaccurate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-values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No longer testing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ea typeface="ＭＳ Ｐゴシック" panose="020B0600070205080204" pitchFamily="34" charset="-128"/>
              </a:rPr>
              <a:t> that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ρ</a:t>
            </a:r>
            <a:r>
              <a:rPr lang="en-US" altLang="en-US" sz="2400" dirty="0">
                <a:ea typeface="ＭＳ Ｐゴシック" panose="020B0600070205080204" pitchFamily="34" charset="-128"/>
              </a:rPr>
              <a:t> =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0</a:t>
            </a:r>
          </a:p>
          <a:p>
            <a:pPr marL="128016" lvl="1" indent="0">
              <a:lnSpc>
                <a:spcPct val="80000"/>
              </a:lnSpc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Fisher’s solution: transform sample 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sz="2800" dirty="0"/>
              <a:t> coefficients to yield normal sampling distribution, regardless of </a:t>
            </a:r>
            <a:r>
              <a:rPr lang="el-GR" altLang="en-US" sz="2800" i="1" dirty="0">
                <a:cs typeface="Arial" panose="020B0604020202020204" pitchFamily="34" charset="0"/>
              </a:rPr>
              <a:t>ρ</a:t>
            </a:r>
            <a:endParaRPr lang="en-US" altLang="en-US" sz="2800" i="1" dirty="0">
              <a:cs typeface="Arial" panose="020B0604020202020204" pitchFamily="34" charset="0"/>
            </a:endParaRP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We will let the computer worry about the details…</a:t>
            </a:r>
            <a:endParaRPr lang="en-US" altLang="en-US" sz="24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FOR 1-SAMPLE “R”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30" y="1981200"/>
            <a:ext cx="6379028" cy="4328160"/>
          </a:xfrm>
        </p:spPr>
        <p:txBody>
          <a:bodyPr>
            <a:normAutofit/>
          </a:bodyPr>
          <a:lstStyle/>
          <a:p>
            <a:r>
              <a:rPr lang="en-US" altLang="en-US" sz="2800" i="1" dirty="0"/>
              <a:t>H</a:t>
            </a:r>
            <a:r>
              <a:rPr lang="en-US" altLang="en-US" sz="2800" i="1" baseline="-25000" dirty="0"/>
              <a:t>0</a:t>
            </a:r>
            <a:r>
              <a:rPr lang="en-US" altLang="en-US" sz="2800" dirty="0"/>
              <a:t>: </a:t>
            </a:r>
            <a:r>
              <a:rPr lang="en-US" altLang="en-US" sz="2800" i="1" dirty="0"/>
              <a:t>ρ</a:t>
            </a:r>
            <a:r>
              <a:rPr lang="en-US" altLang="en-US" sz="2800" dirty="0"/>
              <a:t> = 0</a:t>
            </a:r>
          </a:p>
          <a:p>
            <a:r>
              <a:rPr lang="en-US" altLang="en-US" sz="2800" i="1" dirty="0"/>
              <a:t>H</a:t>
            </a:r>
            <a:r>
              <a:rPr lang="en-US" altLang="en-US" sz="2800" i="1" baseline="-25000" dirty="0"/>
              <a:t>1</a:t>
            </a:r>
            <a:r>
              <a:rPr lang="en-US" altLang="en-US" sz="2800" dirty="0"/>
              <a:t>: </a:t>
            </a:r>
            <a:r>
              <a:rPr lang="en-US" altLang="en-US" sz="2800" i="1" dirty="0"/>
              <a:t>ρ</a:t>
            </a:r>
            <a:r>
              <a:rPr lang="en-US" altLang="en-US" sz="2800" dirty="0"/>
              <a:t> </a:t>
            </a:r>
            <a:r>
              <a:rPr lang="en-US" altLang="en-US" sz="2800" dirty="0">
                <a:cs typeface="Arial" panose="020B0604020202020204" pitchFamily="34" charset="0"/>
              </a:rPr>
              <a:t>≠</a:t>
            </a:r>
            <a:r>
              <a:rPr lang="en-US" altLang="en-US" sz="2800" dirty="0"/>
              <a:t> 0 (2-tailed)</a:t>
            </a:r>
            <a:endParaRPr lang="en-US" altLang="en-US" sz="2800" i="1" dirty="0"/>
          </a:p>
          <a:p>
            <a:pPr lvl="4"/>
            <a:endParaRPr lang="en-US" altLang="en-US" sz="1800" i="1" dirty="0"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sz="2800" dirty="0"/>
              <a:t> converted into </a:t>
            </a:r>
            <a:r>
              <a:rPr lang="en-US" altLang="en-US" sz="2800" i="1" dirty="0"/>
              <a:t>t</a:t>
            </a:r>
            <a:r>
              <a:rPr lang="en-US" altLang="en-US" sz="2800" dirty="0"/>
              <a:t>-statistic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No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transformation as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ρ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at center (0)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Compare to </a:t>
            </a:r>
            <a:r>
              <a:rPr lang="en-US" altLang="en-US" sz="2800" i="1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/>
              <a:t>-distribution </a:t>
            </a:r>
            <a:r>
              <a:rPr lang="en-US" altLang="en-US" sz="2800" dirty="0" smtClean="0"/>
              <a:t>with </a:t>
            </a:r>
            <a:r>
              <a:rPr lang="en-US" alt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df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– 2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Rejection: statistical evidence for co-relationship 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Or, see table of critical values for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854" y="2084832"/>
            <a:ext cx="2168803" cy="1266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088" r="32938"/>
          <a:stretch/>
        </p:blipFill>
        <p:spPr>
          <a:xfrm>
            <a:off x="6792685" y="1761533"/>
            <a:ext cx="5018315" cy="48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28" y="1899775"/>
            <a:ext cx="4886815" cy="4224528"/>
          </a:xfrm>
        </p:spPr>
        <p:txBody>
          <a:bodyPr/>
          <a:lstStyle/>
          <a:p>
            <a:r>
              <a:rPr lang="en-US" altLang="en-US" sz="3200" dirty="0" smtClean="0"/>
              <a:t>Researcher wishes to correlate scores from 2 tests: current mood state and verbal recall memory</a:t>
            </a:r>
          </a:p>
          <a:p>
            <a:pPr lvl="4"/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r>
              <a:rPr lang="en-US" altLang="en-US" sz="3200" dirty="0" smtClean="0"/>
              <a:t>Compute </a:t>
            </a:r>
            <a:r>
              <a:rPr lang="en-US" altLang="en-US" sz="3200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sz="3200" dirty="0" smtClean="0"/>
              <a:t>, test for significance (</a:t>
            </a:r>
            <a:r>
              <a:rPr lang="en-US" altLang="en-US" sz="3200" i="1" dirty="0" smtClean="0"/>
              <a:t>H</a:t>
            </a:r>
            <a:r>
              <a:rPr lang="en-US" altLang="en-US" sz="3200" i="1" baseline="-25000" dirty="0" smtClean="0"/>
              <a:t>0</a:t>
            </a:r>
            <a:r>
              <a:rPr lang="en-US" altLang="en-US" sz="3200" dirty="0" smtClean="0"/>
              <a:t>: </a:t>
            </a:r>
            <a:r>
              <a:rPr lang="el-GR" altLang="en-US" sz="3200" i="1" dirty="0" smtClean="0">
                <a:cs typeface="Arial" panose="020B0604020202020204" pitchFamily="34" charset="0"/>
              </a:rPr>
              <a:t>ρ</a:t>
            </a:r>
            <a:r>
              <a:rPr lang="en-US" altLang="en-US" sz="3200" dirty="0" smtClean="0">
                <a:cs typeface="Arial" panose="020B0604020202020204" pitchFamily="34" charset="0"/>
              </a:rPr>
              <a:t> = 0), construct 95% </a:t>
            </a:r>
            <a:r>
              <a:rPr lang="en-US" altLang="en-US" sz="3200" i="1" dirty="0" smtClean="0">
                <a:cs typeface="Arial" panose="020B0604020202020204" pitchFamily="34" charset="0"/>
              </a:rPr>
              <a:t>CI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95658" y="445950"/>
            <a:ext cx="3091542" cy="3831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indent="-533400" algn="ctr">
              <a:lnSpc>
                <a:spcPct val="90000"/>
              </a:lnSpc>
            </a:pPr>
            <a:r>
              <a:rPr lang="en-US" altLang="en-US" sz="3200" b="1" u="sng" dirty="0"/>
              <a:t>Mood  Recall</a:t>
            </a:r>
          </a:p>
          <a:p>
            <a:pPr marL="533400" indent="-533400" algn="ctr">
              <a:lnSpc>
                <a:spcPct val="90000"/>
              </a:lnSpc>
            </a:pPr>
            <a:r>
              <a:rPr lang="en-US" altLang="en-US" sz="1400" dirty="0" smtClean="0"/>
              <a:t>	</a:t>
            </a:r>
          </a:p>
          <a:p>
            <a:pPr marL="533400" indent="-533400" algn="ctr">
              <a:lnSpc>
                <a:spcPct val="90000"/>
              </a:lnSpc>
            </a:pPr>
            <a:r>
              <a:rPr lang="en-US" altLang="en-US" sz="3200" dirty="0" smtClean="0"/>
              <a:t>45</a:t>
            </a:r>
            <a:r>
              <a:rPr lang="en-US" altLang="en-US" sz="3200" dirty="0"/>
              <a:t>	</a:t>
            </a:r>
            <a:r>
              <a:rPr lang="en-US" altLang="en-US" sz="3200" dirty="0" smtClean="0"/>
              <a:t>	48</a:t>
            </a:r>
            <a:endParaRPr lang="en-US" altLang="en-US" sz="3200" dirty="0"/>
          </a:p>
          <a:p>
            <a:pPr marL="533400" indent="-533400" algn="ctr">
              <a:lnSpc>
                <a:spcPct val="90000"/>
              </a:lnSpc>
            </a:pPr>
            <a:r>
              <a:rPr lang="en-US" altLang="en-US" sz="3200" dirty="0"/>
              <a:t>34	</a:t>
            </a:r>
            <a:r>
              <a:rPr lang="en-US" altLang="en-US" sz="3200" dirty="0" smtClean="0"/>
              <a:t>	39</a:t>
            </a:r>
            <a:endParaRPr lang="en-US" altLang="en-US" sz="3200" dirty="0"/>
          </a:p>
          <a:p>
            <a:pPr marL="533400" indent="-533400" algn="ctr">
              <a:lnSpc>
                <a:spcPct val="90000"/>
              </a:lnSpc>
            </a:pPr>
            <a:r>
              <a:rPr lang="en-US" altLang="en-US" sz="3200" dirty="0"/>
              <a:t>41	</a:t>
            </a:r>
            <a:r>
              <a:rPr lang="en-US" altLang="en-US" sz="3200" dirty="0" smtClean="0"/>
              <a:t>	48</a:t>
            </a:r>
            <a:endParaRPr lang="en-US" altLang="en-US" sz="3200" dirty="0"/>
          </a:p>
          <a:p>
            <a:pPr marL="533400" indent="-533400" algn="ctr">
              <a:lnSpc>
                <a:spcPct val="90000"/>
              </a:lnSpc>
            </a:pPr>
            <a:r>
              <a:rPr lang="en-US" altLang="en-US" sz="3200" dirty="0"/>
              <a:t>25	</a:t>
            </a:r>
            <a:r>
              <a:rPr lang="en-US" altLang="en-US" sz="3200" dirty="0" smtClean="0"/>
              <a:t>	27</a:t>
            </a:r>
            <a:endParaRPr lang="en-US" altLang="en-US" sz="3200" dirty="0"/>
          </a:p>
          <a:p>
            <a:pPr marL="533400" indent="-533400" algn="ctr">
              <a:lnSpc>
                <a:spcPct val="90000"/>
              </a:lnSpc>
            </a:pPr>
            <a:r>
              <a:rPr lang="en-US" altLang="en-US" sz="3200" dirty="0"/>
              <a:t>38	</a:t>
            </a:r>
            <a:r>
              <a:rPr lang="en-US" altLang="en-US" sz="3200" dirty="0" smtClean="0"/>
              <a:t>	42</a:t>
            </a:r>
            <a:endParaRPr lang="en-US" altLang="en-US" sz="3200" dirty="0"/>
          </a:p>
          <a:p>
            <a:pPr marL="533400" indent="-533400" algn="ctr">
              <a:lnSpc>
                <a:spcPct val="90000"/>
              </a:lnSpc>
            </a:pPr>
            <a:r>
              <a:rPr lang="en-US" altLang="en-US" sz="3200" dirty="0"/>
              <a:t>20	</a:t>
            </a:r>
            <a:r>
              <a:rPr lang="en-US" altLang="en-US" sz="3200" dirty="0" smtClean="0"/>
              <a:t>	29</a:t>
            </a:r>
            <a:endParaRPr lang="en-US" altLang="en-US" sz="3200" dirty="0"/>
          </a:p>
          <a:p>
            <a:pPr marL="533400" indent="-533400" algn="ctr">
              <a:lnSpc>
                <a:spcPct val="90000"/>
              </a:lnSpc>
            </a:pPr>
            <a:r>
              <a:rPr lang="en-US" altLang="en-US" sz="3200" dirty="0"/>
              <a:t>45	</a:t>
            </a:r>
            <a:r>
              <a:rPr lang="en-US" altLang="en-US" sz="3200" dirty="0" smtClean="0"/>
              <a:t>	30</a:t>
            </a:r>
            <a:endParaRPr lang="en-US" alt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932" y="3399391"/>
            <a:ext cx="3768499" cy="3019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57" y="5706954"/>
            <a:ext cx="1905000" cy="590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354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9973" y="265294"/>
            <a:ext cx="7141027" cy="268049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2800" b="1" i="1" u="sng" dirty="0">
                <a:latin typeface="Times New Roman" panose="02020603050405020304" pitchFamily="18" charset="0"/>
              </a:rPr>
              <a:t>N</a:t>
            </a:r>
            <a:r>
              <a:rPr lang="en-US" altLang="en-US" sz="2800" b="1" u="sng" dirty="0"/>
              <a:t> necessary to reject </a:t>
            </a:r>
            <a:r>
              <a:rPr lang="en-US" altLang="en-US" sz="2800" b="1" i="1" u="sng" dirty="0"/>
              <a:t>H</a:t>
            </a:r>
            <a:r>
              <a:rPr lang="en-US" altLang="en-US" sz="2800" b="1" i="1" u="sng" baseline="-25000" dirty="0"/>
              <a:t>0</a:t>
            </a:r>
            <a:r>
              <a:rPr lang="en-US" altLang="en-US" sz="2800" b="1" u="sng" dirty="0"/>
              <a:t> given an effect </a:t>
            </a:r>
            <a:r>
              <a:rPr lang="en-US" altLang="en-US" sz="2800" b="1" i="1" u="sng" dirty="0"/>
              <a:t>ρ</a:t>
            </a:r>
            <a:r>
              <a:rPr lang="en-US" altLang="en-US" sz="2800" b="1" u="sng" dirty="0"/>
              <a:t> 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Determine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  <a:r>
              <a:rPr lang="en-US" altLang="en-US" sz="2400" dirty="0">
                <a:ea typeface="ＭＳ Ｐゴシック" panose="020B0600070205080204" pitchFamily="34" charset="-128"/>
              </a:rPr>
              <a:t> (value of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ρ</a:t>
            </a:r>
            <a:r>
              <a:rPr lang="en-US" altLang="en-US" sz="2400" dirty="0">
                <a:ea typeface="ＭＳ Ｐゴシック" panose="020B0600070205080204" pitchFamily="34" charset="-128"/>
              </a:rPr>
              <a:t> [or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 </a:t>
            </a:r>
            <a:r>
              <a:rPr lang="en-US" altLang="en-US" sz="2400" dirty="0">
                <a:ea typeface="ＭＳ Ｐゴシック" panose="020B0600070205080204" pitchFamily="34" charset="-128"/>
              </a:rPr>
              <a:t>] to detect as significant)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Determine delta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l-GR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δ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r>
              <a:rPr lang="en-US" altLang="en-US" sz="2400" dirty="0">
                <a:ea typeface="ＭＳ Ｐゴシック" panose="020B0600070205080204" pitchFamily="34" charset="-128"/>
              </a:rPr>
              <a:t> (value from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appendix </a:t>
            </a:r>
            <a:r>
              <a:rPr lang="en-US" altLang="en-US" sz="2400" b="1" dirty="0" smtClean="0">
                <a:ea typeface="ＭＳ Ｐゴシック" panose="020B0600070205080204" pitchFamily="34" charset="-128"/>
              </a:rPr>
              <a:t>A.4 </a:t>
            </a:r>
            <a:r>
              <a:rPr lang="en-US" altLang="en-US" sz="2400" dirty="0">
                <a:ea typeface="ＭＳ Ｐゴシック" panose="020B0600070205080204" pitchFamily="34" charset="-128"/>
              </a:rPr>
              <a:t>that would result in given level of power at </a:t>
            </a:r>
            <a:r>
              <a:rPr lang="el-GR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 = .05)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Solve: </a:t>
            </a:r>
            <a:endParaRPr lang="el-GR" altLang="en-US" sz="24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alt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284" y="1787660"/>
            <a:ext cx="1797377" cy="100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42260" y="1870130"/>
            <a:ext cx="4027713" cy="150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70C0"/>
                </a:solidFill>
              </a:rPr>
              <a:t>Example: Chap9A #8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 college admissions officer is tracking the relationship between students’ verbal SAT scores and their first-year grade point average (GPA).   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749501"/>
              </p:ext>
            </p:extLst>
          </p:nvPr>
        </p:nvGraphicFramePr>
        <p:xfrm>
          <a:off x="642260" y="3453184"/>
          <a:ext cx="2153726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76863"/>
                <a:gridCol w="1076863"/>
              </a:tblGrid>
              <a:tr h="271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Verbal SAT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GPA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1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510</a:t>
                      </a:r>
                      <a:endParaRPr lang="en-US" sz="12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2.1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1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620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3.8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1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400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2.2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1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480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3.1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1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580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3.9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1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430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2.4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1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530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3.6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1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680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3.5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1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420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3.3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1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570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3.4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908" y="3664166"/>
            <a:ext cx="3598664" cy="2883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984" y="3327904"/>
            <a:ext cx="2308580" cy="4823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7296454" y="3105663"/>
            <a:ext cx="4754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Based on this pilot data, how many students should I plan to study to ensure I have at least 95% power for an alpha =  .01, one-tailed test?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933107" y="2154216"/>
            <a:ext cx="3410404" cy="537651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139757" y="3567328"/>
            <a:ext cx="693731" cy="3049504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920701" y="5802087"/>
            <a:ext cx="3990242" cy="30480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47951" y="4157211"/>
            <a:ext cx="475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 “d” = “r” = .661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47951" y="4521028"/>
            <a:ext cx="475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)  “delta” = 3.97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47951" y="4864806"/>
            <a:ext cx="475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3)  N = (3.97/.661)^2 + 1 = 37.07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25792" y="5432755"/>
            <a:ext cx="475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They would need at least </a:t>
            </a:r>
            <a:r>
              <a:rPr lang="en-US" b="1" u="sng" dirty="0" smtClean="0"/>
              <a:t>38</a:t>
            </a:r>
            <a:r>
              <a:rPr lang="en-US" dirty="0" smtClean="0"/>
              <a:t> students.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2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/>
      <p:bldP spid="20" grpId="0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/>
              <a:t>Factors Affecting Validity of </a:t>
            </a:r>
            <a:r>
              <a:rPr lang="en-US" altLang="en-US" sz="5400" i="1" dirty="0">
                <a:latin typeface="Times New Roman" panose="02020603050405020304" pitchFamily="18" charset="0"/>
              </a:rPr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Range restriction (variance of 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dirty="0"/>
              <a:t> and/or </a:t>
            </a:r>
            <a:r>
              <a:rPr lang="en-US" altLang="en-US" i="1" dirty="0">
                <a:latin typeface="Times New Roman" panose="02020603050405020304" pitchFamily="18" charset="0"/>
              </a:rPr>
              <a:t>Y</a:t>
            </a:r>
            <a:r>
              <a:rPr lang="en-US" altLang="en-US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32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can be inflated or deflated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May be related to small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</a:p>
          <a:p>
            <a:pPr lvl="4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Outliers</a:t>
            </a:r>
          </a:p>
          <a:p>
            <a:pPr lvl="1">
              <a:lnSpc>
                <a:spcPct val="80000"/>
              </a:lnSpc>
            </a:pPr>
            <a:r>
              <a:rPr lang="en-US" altLang="en-US" sz="32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can be heavily influenced</a:t>
            </a:r>
          </a:p>
          <a:p>
            <a:pPr lvl="4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Use of heterogeneous subsamples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Combining data from heterogeneous groups can inflate correlation coefficient or yield spurious results by stretching out data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&amp;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1948543"/>
            <a:ext cx="9720071" cy="471351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 u="sng" dirty="0">
                <a:solidFill>
                  <a:srgbClr val="FF0000"/>
                </a:solidFill>
              </a:rPr>
              <a:t>Correlation </a:t>
            </a:r>
            <a:r>
              <a:rPr lang="en-US" altLang="en-US" sz="3200" b="1" u="sng" dirty="0">
                <a:solidFill>
                  <a:srgbClr val="FF0000"/>
                </a:solidFill>
                <a:cs typeface="Arial" panose="020B0604020202020204" pitchFamily="34" charset="0"/>
              </a:rPr>
              <a:t>≠ Causation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Can infer strength and direction; not form or prediction from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endParaRPr lang="en-US" altLang="en-US" sz="2400" i="1" dirty="0"/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Can say that prediction will be better with large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000" dirty="0">
                <a:ea typeface="ＭＳ Ｐゴシック" panose="020B0600070205080204" pitchFamily="34" charset="-128"/>
              </a:rPr>
              <a:t>, but cannot predict actual values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Statistical significance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ea typeface="ＭＳ Ｐゴシック" panose="020B0600070205080204" pitchFamily="34" charset="-128"/>
              </a:rPr>
              <a:t>-value heavily influenced by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Need to interpret size of </a:t>
            </a:r>
            <a:r>
              <a:rPr lang="en-US" altLang="en-US" sz="20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-statistic, </a:t>
            </a:r>
            <a:r>
              <a:rPr lang="en-US" altLang="en-US" sz="2000" dirty="0">
                <a:ea typeface="ＭＳ Ｐゴシック" panose="020B0600070205080204" pitchFamily="34" charset="-128"/>
              </a:rPr>
              <a:t>more than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ea typeface="ＭＳ Ｐゴシック" panose="020B0600070205080204" pitchFamily="34" charset="-128"/>
              </a:rPr>
              <a:t>-value</a:t>
            </a:r>
          </a:p>
          <a:p>
            <a:pPr lvl="4">
              <a:lnSpc>
                <a:spcPct val="80000"/>
              </a:lnSpc>
            </a:pPr>
            <a:endParaRPr lang="en-US" altLang="en-US" sz="1600" i="1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APA format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000" dirty="0">
                <a:ea typeface="ＭＳ Ｐゴシック" panose="020B0600070205080204" pitchFamily="34" charset="-128"/>
              </a:rPr>
              <a:t>(18) = -.74,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&lt; .01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6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71" y="84473"/>
            <a:ext cx="9720072" cy="1499616"/>
          </a:xfrm>
        </p:spPr>
        <p:txBody>
          <a:bodyPr/>
          <a:lstStyle/>
          <a:p>
            <a:r>
              <a:rPr lang="en-US" dirty="0" smtClean="0"/>
              <a:t>APA style reporting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" y="1232234"/>
            <a:ext cx="10884035" cy="16208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70793" y="3237337"/>
            <a:ext cx="4472139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“A Pearson product-moment correlation coefficient was computed to assess the relationship between the amount of water that one consumed and rating of skin elasticity. There was a positive correlation between the two variables, 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</a:rPr>
              <a:t>r(5)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= 0.985, 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</a:rPr>
              <a:t>p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= 0.002. A scatterplot summarizes the results (Figure 1) Overall, there was a strong, positive correlation between water consumption and skin elasticity. Increases in water consumption were correlated with increases in rating of skin elasticity.”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3074" name="Picture 2" descr="http://www.scielo.br/img/revistas/anp/v64n3b/31612t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317268"/>
            <a:ext cx="6515100" cy="3000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13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28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4" y="1572987"/>
            <a:ext cx="5991225" cy="48006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47928" y="267842"/>
            <a:ext cx="9720072" cy="1499616"/>
          </a:xfrm>
        </p:spPr>
        <p:txBody>
          <a:bodyPr/>
          <a:lstStyle/>
          <a:p>
            <a:r>
              <a:rPr lang="en-US" dirty="0" smtClean="0"/>
              <a:t>SPSS: scatterplot – add regression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" y="2517266"/>
            <a:ext cx="4789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To add a regression line: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Double-click on the graph in the output window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At the top of the newly opened “</a:t>
            </a:r>
            <a:r>
              <a:rPr lang="en-US" dirty="0" smtClean="0">
                <a:solidFill>
                  <a:srgbClr val="FF0000"/>
                </a:solidFill>
              </a:rPr>
              <a:t>chart editor</a:t>
            </a:r>
            <a:r>
              <a:rPr lang="en-US" dirty="0" smtClean="0"/>
              <a:t>” window with the plot, click the word “</a:t>
            </a:r>
            <a:r>
              <a:rPr lang="en-US" dirty="0" smtClean="0">
                <a:solidFill>
                  <a:srgbClr val="FF0000"/>
                </a:solidFill>
              </a:rPr>
              <a:t>Elements</a:t>
            </a:r>
            <a:r>
              <a:rPr lang="en-US" dirty="0" smtClean="0"/>
              <a:t>” and select the phrase “</a:t>
            </a:r>
            <a:r>
              <a:rPr lang="en-US" dirty="0" smtClean="0">
                <a:solidFill>
                  <a:srgbClr val="FF0000"/>
                </a:solidFill>
              </a:rPr>
              <a:t>Fit Line at Total</a:t>
            </a:r>
            <a:r>
              <a:rPr lang="en-US" dirty="0" smtClean="0"/>
              <a:t>”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default is a “LINEAR” fit method, so you can click the “Close” button and be done, or you can play with the other options in the various tabs.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When you done making changes, click the Red “x” or “dot” in the upper right corner of the “Chart Editor” to paste your edited plot back in the Output Window.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07" y="1952996"/>
            <a:ext cx="48387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376202"/>
            <a:ext cx="9720072" cy="1499616"/>
          </a:xfrm>
        </p:spPr>
        <p:txBody>
          <a:bodyPr/>
          <a:lstStyle/>
          <a:p>
            <a:r>
              <a:rPr lang="en-US" dirty="0" smtClean="0"/>
              <a:t>SPSS: scatterplots – select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93" y="2084832"/>
            <a:ext cx="6743700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931" y="2502861"/>
            <a:ext cx="4951931" cy="396784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86077" y="2502861"/>
            <a:ext cx="2888494" cy="4630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556641"/>
            <a:ext cx="9720072" cy="1499616"/>
          </a:xfrm>
        </p:spPr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934" y="1989582"/>
            <a:ext cx="6667500" cy="486841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Interested in degree of covariation or </a:t>
            </a:r>
            <a:r>
              <a:rPr lang="en-US" altLang="en-US" dirty="0" smtClean="0"/>
              <a:t>co-relation </a:t>
            </a:r>
            <a:r>
              <a:rPr lang="en-US" altLang="en-US" dirty="0"/>
              <a:t>among &gt;1 variables measured on SAME </a:t>
            </a:r>
            <a:r>
              <a:rPr lang="en-US" altLang="en-US" dirty="0" smtClean="0"/>
              <a:t>objects/participants</a:t>
            </a:r>
            <a:endParaRPr lang="en-US" alt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Not interested in group differences, </a:t>
            </a:r>
            <a:r>
              <a:rPr lang="en-US" altLang="en-US" i="1" dirty="0">
                <a:ea typeface="ＭＳ Ｐゴシック" panose="020B0600070205080204" pitchFamily="34" charset="-128"/>
              </a:rPr>
              <a:t>per se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Variable measurements have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Order: Correlation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No order: Association or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dependence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Level of measurement for each variable determines type of correlation coefficient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Data can be in raw or standardized format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Correlation coefficient is scale-invariant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Statistical significance of correlation?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i="1" dirty="0">
                <a:ea typeface="ＭＳ Ｐゴシック" panose="020B0600070205080204" pitchFamily="34" charset="-128"/>
              </a:rPr>
              <a:t>H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ea typeface="ＭＳ Ｐゴシック" panose="020B0600070205080204" pitchFamily="34" charset="-128"/>
              </a:rPr>
              <a:t>: population correlation coefficient 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= 0</a:t>
            </a:r>
            <a:endParaRPr lang="el-GR" altLang="en-US" i="1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family circ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906" y="895350"/>
            <a:ext cx="4245442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05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564" y="311855"/>
            <a:ext cx="9720072" cy="1499616"/>
          </a:xfrm>
        </p:spPr>
        <p:txBody>
          <a:bodyPr/>
          <a:lstStyle/>
          <a:p>
            <a:r>
              <a:rPr lang="en-US" dirty="0" smtClean="0"/>
              <a:t>SPSS: scatterplots – panels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17" y="1915885"/>
            <a:ext cx="4683054" cy="23048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943" y="269566"/>
            <a:ext cx="4014257" cy="32165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314" y="3486077"/>
            <a:ext cx="4041699" cy="32385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492415" y="827314"/>
            <a:ext cx="6277598" cy="20387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92416" y="4043685"/>
            <a:ext cx="2179477" cy="79705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063020" y="3915962"/>
            <a:ext cx="1429395" cy="30480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63020" y="2648382"/>
            <a:ext cx="1429395" cy="304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269364" y="269566"/>
            <a:ext cx="3040893" cy="40405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269365" y="3528365"/>
            <a:ext cx="821526" cy="292189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2" y="2622791"/>
            <a:ext cx="5410200" cy="145732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514187" y="3756452"/>
            <a:ext cx="1336187" cy="30480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317172" y="3736004"/>
            <a:ext cx="1131700" cy="304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022" y="1356152"/>
            <a:ext cx="5991225" cy="4800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564" y="311855"/>
            <a:ext cx="9720072" cy="1499616"/>
          </a:xfrm>
        </p:spPr>
        <p:txBody>
          <a:bodyPr/>
          <a:lstStyle/>
          <a:p>
            <a:r>
              <a:rPr lang="en-US" dirty="0" smtClean="0"/>
              <a:t>SPSS: scatterplots – panels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31</a:t>
            </a:fld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158910" y="1356152"/>
            <a:ext cx="3515163" cy="5916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1022192" y="1834592"/>
            <a:ext cx="965350" cy="3702149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43" y="2789544"/>
            <a:ext cx="5286375" cy="278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56" y="421931"/>
            <a:ext cx="9720072" cy="1499616"/>
          </a:xfrm>
        </p:spPr>
        <p:txBody>
          <a:bodyPr/>
          <a:lstStyle/>
          <a:p>
            <a:r>
              <a:rPr lang="en-US" dirty="0" smtClean="0"/>
              <a:t>SPSS: correlation – matrix (symmetrical)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32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544728" y="4954553"/>
            <a:ext cx="923756" cy="632222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68" y="2024822"/>
            <a:ext cx="5286375" cy="74295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952443" y="4954553"/>
            <a:ext cx="923756" cy="243058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544728" y="2987811"/>
            <a:ext cx="923756" cy="231826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56" y="2967970"/>
            <a:ext cx="3899127" cy="312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7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SPSS: correlation – “WITH” option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300" y="1951200"/>
            <a:ext cx="7229475" cy="981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396" y="2932275"/>
            <a:ext cx="4067175" cy="337185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013048" y="2544186"/>
            <a:ext cx="3781123" cy="3048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498396" y="3921276"/>
            <a:ext cx="850465" cy="208763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345564" y="2544186"/>
            <a:ext cx="1342212" cy="30480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531983" y="3098854"/>
            <a:ext cx="2033588" cy="82242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778107" y="2394857"/>
            <a:ext cx="567456" cy="54852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7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Spss</a:t>
            </a:r>
            <a:r>
              <a:rPr lang="en-US" dirty="0" smtClean="0"/>
              <a:t>: correlation – w/ “select if”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18" y="2763611"/>
            <a:ext cx="6724650" cy="24193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578429" y="3135086"/>
            <a:ext cx="3689735" cy="51162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578428" y="4369036"/>
            <a:ext cx="3689735" cy="51162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5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SPSS: correlation – “split file by”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36" y="2575151"/>
            <a:ext cx="4838700" cy="1838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91" y="2013090"/>
            <a:ext cx="5781675" cy="34290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730649" y="2775988"/>
            <a:ext cx="1342212" cy="30480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18936" y="2960914"/>
            <a:ext cx="569835" cy="744904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730649" y="3059697"/>
            <a:ext cx="5851751" cy="1131301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97991" y="4239303"/>
            <a:ext cx="5851751" cy="113130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688771" y="2960914"/>
            <a:ext cx="2939144" cy="37245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262" y="424434"/>
            <a:ext cx="9720072" cy="1499616"/>
          </a:xfrm>
        </p:spPr>
        <p:txBody>
          <a:bodyPr/>
          <a:lstStyle/>
          <a:p>
            <a:r>
              <a:rPr lang="en-US" dirty="0" smtClean="0"/>
              <a:t>Scatterplots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24050"/>
            <a:ext cx="9829799" cy="4385310"/>
          </a:xfrm>
        </p:spPr>
        <p:txBody>
          <a:bodyPr/>
          <a:lstStyle/>
          <a:p>
            <a:r>
              <a:rPr lang="en-US" altLang="en-US" sz="2800" b="1" u="sng" dirty="0">
                <a:solidFill>
                  <a:srgbClr val="FF0000"/>
                </a:solidFill>
              </a:rPr>
              <a:t>ALWAYS </a:t>
            </a:r>
            <a:r>
              <a:rPr lang="en-US" altLang="en-US" sz="2800" dirty="0"/>
              <a:t>VISUALIZE DATA 1</a:t>
            </a:r>
            <a:r>
              <a:rPr lang="en-US" altLang="en-US" sz="2800" baseline="30000" dirty="0"/>
              <a:t>st</a:t>
            </a:r>
            <a:endParaRPr lang="en-US" altLang="en-US" sz="2800" dirty="0"/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Scatterplots,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scatterdiagrams</a:t>
            </a:r>
            <a:r>
              <a:rPr lang="en-US" altLang="en-US" sz="2400" dirty="0">
                <a:ea typeface="ＭＳ Ｐゴシック" panose="020B0600070205080204" pitchFamily="34" charset="-128"/>
              </a:rPr>
              <a:t>, or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scattergrams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Can stratify scatterplots by subgroups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Each subject is represented by 1 dot 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(x and y coordinate)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Fit line can indicate nature </a:t>
            </a:r>
          </a:p>
          <a:p>
            <a:pPr>
              <a:buNone/>
            </a:pPr>
            <a:r>
              <a:rPr lang="en-US" altLang="en-US" sz="2800" dirty="0"/>
              <a:t>	and degree of relationship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Regression or prediction lines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658" y="1174242"/>
            <a:ext cx="4770664" cy="475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4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402773"/>
            <a:ext cx="9720072" cy="1499616"/>
          </a:xfrm>
        </p:spPr>
        <p:txBody>
          <a:bodyPr/>
          <a:lstStyle/>
          <a:p>
            <a:r>
              <a:rPr lang="en-US" dirty="0" smtClean="0"/>
              <a:t>SPSS: basic scatterplot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55" y="2307772"/>
            <a:ext cx="4752975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800" y="1267504"/>
            <a:ext cx="5615009" cy="446926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722914" y="2307772"/>
            <a:ext cx="457200" cy="304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49900" y="2307772"/>
            <a:ext cx="970530" cy="30480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8" idx="2"/>
          </p:cNvCxnSpPr>
          <p:nvPr/>
        </p:nvCxnSpPr>
        <p:spPr>
          <a:xfrm rot="16200000" flipH="1">
            <a:off x="4533900" y="2030185"/>
            <a:ext cx="2982685" cy="414745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6200000" flipH="1">
            <a:off x="4887906" y="2720992"/>
            <a:ext cx="1208316" cy="991471"/>
          </a:xfrm>
          <a:prstGeom prst="bentConnector3">
            <a:avLst>
              <a:gd name="adj1" fmla="val 101351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090216" y="2177143"/>
            <a:ext cx="372378" cy="2377676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327569" y="5442856"/>
            <a:ext cx="1579087" cy="304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50031" y="1679162"/>
            <a:ext cx="5305425" cy="2023642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3399"/>
                </a:solidFill>
              </a:rPr>
              <a:t>Positive association: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 smtClean="0"/>
              <a:t>High</a:t>
            </a:r>
            <a:r>
              <a:rPr lang="en-US" sz="2400" dirty="0" smtClean="0"/>
              <a:t> </a:t>
            </a:r>
            <a:r>
              <a:rPr lang="en-US" sz="2400" dirty="0"/>
              <a:t>values of one </a:t>
            </a:r>
            <a:r>
              <a:rPr lang="en-US" sz="2400" dirty="0" smtClean="0"/>
              <a:t>variable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 tend </a:t>
            </a:r>
            <a:r>
              <a:rPr lang="en-US" sz="2400" dirty="0"/>
              <a:t>to </a:t>
            </a:r>
            <a:endParaRPr lang="en-US" sz="2400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occur </a:t>
            </a:r>
            <a:r>
              <a:rPr lang="en-US" sz="2400" dirty="0"/>
              <a:t>together with </a:t>
            </a:r>
            <a:endParaRPr lang="en-US" sz="2400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/>
              <a:t>H</a:t>
            </a:r>
            <a:r>
              <a:rPr lang="en-US" sz="2400" b="1" u="sng" dirty="0" smtClean="0"/>
              <a:t>igh</a:t>
            </a:r>
            <a:r>
              <a:rPr lang="en-US" sz="2400" dirty="0" smtClean="0"/>
              <a:t> </a:t>
            </a:r>
            <a:r>
              <a:rPr lang="en-US" sz="2400" dirty="0"/>
              <a:t>values of the other </a:t>
            </a:r>
            <a:r>
              <a:rPr lang="en-US" sz="2400" dirty="0" smtClean="0"/>
              <a:t>variable</a:t>
            </a:r>
            <a:endParaRPr lang="en-US" sz="24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66"/>
          <a:stretch>
            <a:fillRect/>
          </a:stretch>
        </p:blipFill>
        <p:spPr bwMode="auto">
          <a:xfrm>
            <a:off x="2834741" y="3554810"/>
            <a:ext cx="5829300" cy="276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055456" y="1679162"/>
            <a:ext cx="53935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333399"/>
                </a:solidFill>
              </a:rPr>
              <a:t>Negative association:</a:t>
            </a:r>
            <a:r>
              <a:rPr lang="en-US" sz="2400" dirty="0"/>
              <a:t> </a:t>
            </a:r>
            <a:endParaRPr lang="en-US" sz="2400" dirty="0" smtClean="0"/>
          </a:p>
          <a:p>
            <a:pPr algn="ctr"/>
            <a:r>
              <a:rPr lang="en-US" sz="2400" b="1" u="sng" dirty="0" smtClean="0"/>
              <a:t>High</a:t>
            </a:r>
            <a:r>
              <a:rPr lang="en-US" sz="2400" dirty="0" smtClean="0"/>
              <a:t> </a:t>
            </a:r>
            <a:r>
              <a:rPr lang="en-US" sz="2400" dirty="0"/>
              <a:t>values of one variable </a:t>
            </a:r>
            <a:endParaRPr lang="en-US" sz="2400" dirty="0" smtClean="0"/>
          </a:p>
          <a:p>
            <a:pPr algn="ctr"/>
            <a:r>
              <a:rPr lang="en-US" sz="2400" dirty="0" smtClean="0"/>
              <a:t>tend </a:t>
            </a:r>
            <a:r>
              <a:rPr lang="en-US" sz="2400" dirty="0"/>
              <a:t>to </a:t>
            </a:r>
            <a:endParaRPr lang="en-US" sz="2400" dirty="0" smtClean="0"/>
          </a:p>
          <a:p>
            <a:pPr algn="ctr"/>
            <a:r>
              <a:rPr lang="en-US" sz="2400" dirty="0" smtClean="0"/>
              <a:t>occur </a:t>
            </a:r>
            <a:r>
              <a:rPr lang="en-US" sz="2400" dirty="0"/>
              <a:t>together with </a:t>
            </a:r>
            <a:endParaRPr lang="en-US" sz="2400" dirty="0" smtClean="0"/>
          </a:p>
          <a:p>
            <a:pPr algn="ctr"/>
            <a:r>
              <a:rPr lang="en-US" sz="2400" b="1" u="sng" dirty="0"/>
              <a:t>L</a:t>
            </a:r>
            <a:r>
              <a:rPr lang="en-US" sz="2400" b="1" u="sng" dirty="0" smtClean="0"/>
              <a:t>ow</a:t>
            </a:r>
            <a:r>
              <a:rPr lang="en-US" sz="2400" dirty="0" smtClean="0"/>
              <a:t> </a:t>
            </a:r>
            <a:r>
              <a:rPr lang="en-US" sz="2400" dirty="0"/>
              <a:t>values of the other </a:t>
            </a:r>
            <a:r>
              <a:rPr lang="en-US" sz="2400" dirty="0" smtClean="0"/>
              <a:t>variable</a:t>
            </a:r>
            <a:endParaRPr lang="en-US" sz="24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24318" y="313845"/>
            <a:ext cx="9720072" cy="1499616"/>
          </a:xfrm>
        </p:spPr>
        <p:txBody>
          <a:bodyPr/>
          <a:lstStyle/>
          <a:p>
            <a:r>
              <a:rPr lang="en-US" dirty="0" smtClean="0"/>
              <a:t>Correlation: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5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313845"/>
            <a:ext cx="9720072" cy="1499616"/>
          </a:xfrm>
        </p:spPr>
        <p:txBody>
          <a:bodyPr/>
          <a:lstStyle/>
          <a:p>
            <a:r>
              <a:rPr lang="en-US" dirty="0" smtClean="0"/>
              <a:t>Correlation: strength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12762" y="1649623"/>
            <a:ext cx="9692694" cy="164072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The </a:t>
            </a:r>
            <a:r>
              <a:rPr lang="en-US" b="1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strength</a:t>
            </a:r>
            <a:r>
              <a:rPr lang="en-US" dirty="0">
                <a:ea typeface="ＭＳ Ｐゴシック" panose="020B0600070205080204" pitchFamily="34" charset="-128"/>
              </a:rPr>
              <a:t> of the relationship between the two variables can be seen by how much variation, or </a:t>
            </a:r>
            <a:r>
              <a:rPr lang="en-US" b="1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scatter,</a:t>
            </a:r>
            <a:r>
              <a:rPr lang="en-US" dirty="0">
                <a:ea typeface="ＭＳ Ｐゴシック" panose="020B0600070205080204" pitchFamily="34" charset="-128"/>
              </a:rPr>
              <a:t> there is around the main form.</a:t>
            </a:r>
          </a:p>
          <a:p>
            <a:r>
              <a:rPr lang="en-US" dirty="0"/>
              <a:t>With a strong relationship, you can get a pretty good estimate of </a:t>
            </a:r>
            <a:r>
              <a:rPr lang="en-US" i="1" dirty="0"/>
              <a:t>y</a:t>
            </a:r>
            <a:r>
              <a:rPr lang="en-US" dirty="0"/>
              <a:t> if you know </a:t>
            </a:r>
            <a:r>
              <a:rPr lang="en-US" i="1" dirty="0"/>
              <a:t>x.</a:t>
            </a:r>
          </a:p>
          <a:p>
            <a:r>
              <a:rPr lang="en-US" dirty="0"/>
              <a:t>With a weak relationship, for any </a:t>
            </a:r>
            <a:r>
              <a:rPr lang="en-US" i="1" dirty="0"/>
              <a:t>x</a:t>
            </a:r>
            <a:r>
              <a:rPr lang="en-US" dirty="0"/>
              <a:t> you might get a wide range of  </a:t>
            </a:r>
            <a:r>
              <a:rPr lang="en-US" i="1" dirty="0"/>
              <a:t>y</a:t>
            </a:r>
            <a:r>
              <a:rPr lang="en-US" dirty="0"/>
              <a:t> values.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27" r="2"/>
          <a:stretch>
            <a:fillRect/>
          </a:stretch>
        </p:blipFill>
        <p:spPr bwMode="auto">
          <a:xfrm>
            <a:off x="1759294" y="3290343"/>
            <a:ext cx="7949214" cy="318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7318042" y="4153449"/>
            <a:ext cx="533280" cy="1885022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sz="1350"/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3189755" y="4153449"/>
            <a:ext cx="533280" cy="1885022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12755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385" y="344997"/>
            <a:ext cx="9720072" cy="1499616"/>
          </a:xfrm>
        </p:spPr>
        <p:txBody>
          <a:bodyPr/>
          <a:lstStyle/>
          <a:p>
            <a:r>
              <a:rPr lang="en-US" dirty="0" smtClean="0"/>
              <a:t>Scatterplot patterns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13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t="19431" r="13927" b="11543"/>
          <a:stretch>
            <a:fillRect/>
          </a:stretch>
        </p:blipFill>
        <p:spPr>
          <a:xfrm>
            <a:off x="1533525" y="2427732"/>
            <a:ext cx="1645444" cy="1645444"/>
          </a:xfrm>
          <a:noFill/>
        </p:spPr>
      </p:pic>
      <p:pic>
        <p:nvPicPr>
          <p:cNvPr id="7" name="Picture 2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1" t="12801" r="6015" b="14592"/>
          <a:stretch>
            <a:fillRect/>
          </a:stretch>
        </p:blipFill>
        <p:spPr>
          <a:xfrm>
            <a:off x="3381375" y="2427732"/>
            <a:ext cx="1645444" cy="1645444"/>
          </a:xfrm>
          <a:prstGeom prst="rect">
            <a:avLst/>
          </a:prstGeom>
          <a:noFill/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68067" y="2084832"/>
            <a:ext cx="3313509" cy="30008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350" b="1" dirty="0"/>
              <a:t>Linear</a:t>
            </a:r>
          </a:p>
        </p:txBody>
      </p: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1533525" y="4166046"/>
            <a:ext cx="3493294" cy="1964531"/>
            <a:chOff x="416" y="2372"/>
            <a:chExt cx="2934" cy="1650"/>
          </a:xfrm>
        </p:grpSpPr>
        <p:pic>
          <p:nvPicPr>
            <p:cNvPr id="10" name="Picture 2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8" t="6090" r="9671" b="4657"/>
            <a:stretch>
              <a:fillRect/>
            </a:stretch>
          </p:blipFill>
          <p:spPr bwMode="auto">
            <a:xfrm>
              <a:off x="416" y="2640"/>
              <a:ext cx="1382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624" y="2420"/>
              <a:ext cx="2640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200" b="1"/>
                <a:t>Nonlinear      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056" y="2372"/>
              <a:ext cx="15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pic>
          <p:nvPicPr>
            <p:cNvPr id="13" name="Picture 16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5" t="19315" r="12981" b="12048"/>
            <a:stretch>
              <a:fillRect/>
            </a:stretch>
          </p:blipFill>
          <p:spPr bwMode="auto">
            <a:xfrm>
              <a:off x="1968" y="2640"/>
              <a:ext cx="1382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34"/>
          <p:cNvGrpSpPr>
            <a:grpSpLocks/>
          </p:cNvGrpSpPr>
          <p:nvPr/>
        </p:nvGrpSpPr>
        <p:grpSpPr bwMode="auto">
          <a:xfrm>
            <a:off x="6057901" y="2553939"/>
            <a:ext cx="1931195" cy="3405188"/>
            <a:chOff x="3744" y="1018"/>
            <a:chExt cx="1622" cy="2860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744" y="1076"/>
              <a:ext cx="0" cy="2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pic>
          <p:nvPicPr>
            <p:cNvPr id="16" name="Picture 15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99" t="19585" r="13251" b="10176"/>
            <a:stretch>
              <a:fillRect/>
            </a:stretch>
          </p:blipFill>
          <p:spPr bwMode="auto">
            <a:xfrm>
              <a:off x="3984" y="1018"/>
              <a:ext cx="1382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31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0" r="8255" b="1433"/>
            <a:stretch>
              <a:fillRect/>
            </a:stretch>
          </p:blipFill>
          <p:spPr bwMode="auto">
            <a:xfrm>
              <a:off x="3984" y="2496"/>
              <a:ext cx="1382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38083" r="53598" b="1720"/>
          <a:stretch/>
        </p:blipFill>
        <p:spPr bwMode="auto">
          <a:xfrm>
            <a:off x="8327572" y="2607347"/>
            <a:ext cx="1894114" cy="140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79" t="39229" r="918" b="2548"/>
          <a:stretch/>
        </p:blipFill>
        <p:spPr bwMode="auto">
          <a:xfrm>
            <a:off x="8327572" y="4361904"/>
            <a:ext cx="1903192" cy="133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323239" y="1610451"/>
            <a:ext cx="400866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333399"/>
                </a:solidFill>
              </a:rPr>
              <a:t>No relationship:</a:t>
            </a:r>
            <a:r>
              <a:rPr lang="en-US" sz="1500" dirty="0"/>
              <a:t> </a:t>
            </a:r>
          </a:p>
          <a:p>
            <a:pPr algn="ctr"/>
            <a:r>
              <a:rPr lang="en-US" sz="1500" i="1" dirty="0"/>
              <a:t>X</a:t>
            </a:r>
            <a:r>
              <a:rPr lang="en-US" sz="1500" dirty="0"/>
              <a:t> and </a:t>
            </a:r>
            <a:r>
              <a:rPr lang="en-US" sz="1500" i="1" dirty="0"/>
              <a:t>Y</a:t>
            </a:r>
            <a:r>
              <a:rPr lang="en-US" sz="1500" dirty="0"/>
              <a:t> vary independently. </a:t>
            </a:r>
          </a:p>
          <a:p>
            <a:pPr algn="ctr"/>
            <a:r>
              <a:rPr lang="en-US" sz="1500" dirty="0"/>
              <a:t>Knowing </a:t>
            </a:r>
            <a:r>
              <a:rPr lang="en-US" sz="1500" i="1" dirty="0"/>
              <a:t>X</a:t>
            </a:r>
            <a:r>
              <a:rPr lang="en-US" sz="1500" dirty="0"/>
              <a:t> tells you nothing about </a:t>
            </a:r>
            <a:r>
              <a:rPr lang="en-US" sz="1500" i="1" dirty="0"/>
              <a:t>Y</a:t>
            </a:r>
            <a:r>
              <a:rPr lang="en-US" sz="1500" dirty="0"/>
              <a:t>.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17383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367502"/>
            <a:ext cx="9720072" cy="1499616"/>
          </a:xfrm>
        </p:spPr>
        <p:txBody>
          <a:bodyPr/>
          <a:lstStyle/>
          <a:p>
            <a:r>
              <a:rPr lang="en-US" dirty="0" smtClean="0"/>
              <a:t>Correlation: 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9</a:t>
            </a:fld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52861" y="4928230"/>
            <a:ext cx="3913515" cy="154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600" dirty="0"/>
              <a:t>This is a</a:t>
            </a:r>
            <a:r>
              <a:rPr lang="en-US" sz="1600" b="1" dirty="0"/>
              <a:t> very strong</a:t>
            </a:r>
            <a:r>
              <a:rPr lang="en-US" sz="1600" dirty="0"/>
              <a:t> relationship. </a:t>
            </a:r>
            <a:endParaRPr lang="en-US" sz="1600" dirty="0" smtClean="0"/>
          </a:p>
          <a:p>
            <a:pPr algn="ctr">
              <a:lnSpc>
                <a:spcPct val="120000"/>
              </a:lnSpc>
            </a:pPr>
            <a:endParaRPr lang="en-US" sz="1600" dirty="0" smtClean="0"/>
          </a:p>
          <a:p>
            <a:pPr algn="ctr">
              <a:lnSpc>
                <a:spcPct val="120000"/>
              </a:lnSpc>
            </a:pPr>
            <a:r>
              <a:rPr lang="en-US" sz="1600" dirty="0" smtClean="0"/>
              <a:t>The </a:t>
            </a:r>
            <a:r>
              <a:rPr lang="en-US" sz="1600" dirty="0"/>
              <a:t>daily amount of gas consumed can be predicted </a:t>
            </a:r>
            <a:r>
              <a:rPr lang="en-US" sz="1600" b="1" dirty="0"/>
              <a:t>quite accurately </a:t>
            </a:r>
            <a:r>
              <a:rPr lang="en-US" sz="1600" dirty="0"/>
              <a:t>for a given temperature value.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805590" y="4928230"/>
            <a:ext cx="3828489" cy="154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600" dirty="0"/>
              <a:t>This is a </a:t>
            </a:r>
            <a:r>
              <a:rPr lang="en-US" sz="1600" b="1" dirty="0"/>
              <a:t>weak</a:t>
            </a:r>
            <a:r>
              <a:rPr lang="en-US" sz="1600" dirty="0"/>
              <a:t> relationship. </a:t>
            </a:r>
            <a:endParaRPr lang="en-US" sz="1600" dirty="0" smtClean="0"/>
          </a:p>
          <a:p>
            <a:pPr algn="ctr">
              <a:lnSpc>
                <a:spcPct val="120000"/>
              </a:lnSpc>
            </a:pPr>
            <a:endParaRPr lang="en-US" sz="1600" dirty="0" smtClean="0"/>
          </a:p>
          <a:p>
            <a:pPr algn="ctr">
              <a:lnSpc>
                <a:spcPct val="120000"/>
              </a:lnSpc>
            </a:pPr>
            <a:r>
              <a:rPr lang="en-US" sz="1600" dirty="0" smtClean="0"/>
              <a:t>For </a:t>
            </a:r>
            <a:r>
              <a:rPr lang="en-US" sz="1600" dirty="0"/>
              <a:t>a particular state median household income, you </a:t>
            </a:r>
            <a:r>
              <a:rPr lang="en-US" sz="1600" b="1" dirty="0"/>
              <a:t>can’t predict </a:t>
            </a:r>
            <a:r>
              <a:rPr lang="en-US" sz="1600" dirty="0"/>
              <a:t>the state per capita income very well.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8E2F3"/>
              </a:clrFrom>
              <a:clrTo>
                <a:srgbClr val="D8E2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607" y="1673857"/>
            <a:ext cx="4232812" cy="301752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D8E2F3"/>
              </a:clrFrom>
              <a:clrTo>
                <a:srgbClr val="D8E2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38" y="1673857"/>
            <a:ext cx="4019954" cy="301752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91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3337</TotalTime>
  <Words>1948</Words>
  <Application>Microsoft Office PowerPoint</Application>
  <PresentationFormat>Widescreen</PresentationFormat>
  <Paragraphs>319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ＭＳ Ｐゴシック</vt:lpstr>
      <vt:lpstr>Arial</vt:lpstr>
      <vt:lpstr>Baskerville Old Face</vt:lpstr>
      <vt:lpstr>Calibri</vt:lpstr>
      <vt:lpstr>Courier New</vt:lpstr>
      <vt:lpstr>Times New Roman</vt:lpstr>
      <vt:lpstr>Tw Cen MT</vt:lpstr>
      <vt:lpstr>Tw Cen MT Condensed</vt:lpstr>
      <vt:lpstr>Wingdings</vt:lpstr>
      <vt:lpstr>Wingdings 3</vt:lpstr>
      <vt:lpstr>Integral</vt:lpstr>
      <vt:lpstr>Equation</vt:lpstr>
      <vt:lpstr>Cohen chap 9. Linear Correlation</vt:lpstr>
      <vt:lpstr>Motivating example</vt:lpstr>
      <vt:lpstr>Correlation</vt:lpstr>
      <vt:lpstr>Scatterplots</vt:lpstr>
      <vt:lpstr>SPSS: basic scatterplot</vt:lpstr>
      <vt:lpstr>Correlation: Direction</vt:lpstr>
      <vt:lpstr>Correlation: strength</vt:lpstr>
      <vt:lpstr>Scatterplot patterns</vt:lpstr>
      <vt:lpstr>Correlation: examples</vt:lpstr>
      <vt:lpstr>Scatterplot: scale</vt:lpstr>
      <vt:lpstr>outliers</vt:lpstr>
      <vt:lpstr>Pearson “Product Moment”  Correlation Coefficient (r)</vt:lpstr>
      <vt:lpstr>Pearson “Product Moment”  Correlation Coefficient (r)</vt:lpstr>
      <vt:lpstr>Correlation: calculating</vt:lpstr>
      <vt:lpstr>PowerPoint Presentation</vt:lpstr>
      <vt:lpstr>SPSS: correlation - basic</vt:lpstr>
      <vt:lpstr>Correlation: relationship form</vt:lpstr>
      <vt:lpstr>Correlation: influential points</vt:lpstr>
      <vt:lpstr>PowerPoint Presentation</vt:lpstr>
      <vt:lpstr>assumptions</vt:lpstr>
      <vt:lpstr>Sampling Distribution of “Rho”</vt:lpstr>
      <vt:lpstr>HYPOTHESIS TESTING FOR 1-SAMPLE “R”</vt:lpstr>
      <vt:lpstr>eXAMPLE</vt:lpstr>
      <vt:lpstr>POWER</vt:lpstr>
      <vt:lpstr>Factors Affecting Validity of r</vt:lpstr>
      <vt:lpstr>Interpretation &amp; Communication</vt:lpstr>
      <vt:lpstr>APA style reporting</vt:lpstr>
      <vt:lpstr>SPSS: scatterplot – add regression line</vt:lpstr>
      <vt:lpstr>SPSS: scatterplots – select cases</vt:lpstr>
      <vt:lpstr>SPSS: scatterplots – panels</vt:lpstr>
      <vt:lpstr>SPSS: scatterplots – panels</vt:lpstr>
      <vt:lpstr>SPSS: correlation – matrix (symmetrical)</vt:lpstr>
      <vt:lpstr>SPSS: correlation – “WITH” option</vt:lpstr>
      <vt:lpstr>Spss: correlation – w/ “select if”</vt:lpstr>
      <vt:lpstr>SPSS: correlation – “split file by”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5. Hypothesis Tests</dc:title>
  <dc:creator>Sarah Schwartz</dc:creator>
  <cp:lastModifiedBy>Sarah Schwartz</cp:lastModifiedBy>
  <cp:revision>53</cp:revision>
  <cp:lastPrinted>2015-07-08T11:43:14Z</cp:lastPrinted>
  <dcterms:created xsi:type="dcterms:W3CDTF">2015-07-08T08:07:38Z</dcterms:created>
  <dcterms:modified xsi:type="dcterms:W3CDTF">2015-07-15T12:58:20Z</dcterms:modified>
</cp:coreProperties>
</file>