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56" r:id="rId2"/>
    <p:sldId id="258" r:id="rId3"/>
    <p:sldId id="259" r:id="rId4"/>
    <p:sldId id="270" r:id="rId5"/>
    <p:sldId id="261" r:id="rId6"/>
    <p:sldId id="271" r:id="rId7"/>
    <p:sldId id="260" r:id="rId8"/>
    <p:sldId id="262" r:id="rId9"/>
    <p:sldId id="272" r:id="rId10"/>
    <p:sldId id="264" r:id="rId11"/>
    <p:sldId id="266" r:id="rId12"/>
    <p:sldId id="263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A93FA-11DC-4132-A420-E71D185CF2B8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7692-4F2D-4AE3-A642-88EB984B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Focused on statistics</a:t>
            </a:r>
          </a:p>
          <a:p>
            <a:r>
              <a:rPr lang="en-US" sz="2400" dirty="0"/>
              <a:t>For EDUC/PSY 6600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403" y="733425"/>
            <a:ext cx="6357747" cy="3295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u="sng" dirty="0"/>
              <a:t>American Psychological Association (APA) Format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Now using the 6th edition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Used for:</a:t>
            </a:r>
          </a:p>
          <a:p>
            <a:pPr lvl="2" algn="l">
              <a:buFont typeface="Courier New" panose="02070309020205020404" pitchFamily="49" charset="0"/>
              <a:buChar char="o"/>
            </a:pPr>
            <a:r>
              <a:rPr lang="en-US" sz="2600" dirty="0"/>
              <a:t>  Thesis</a:t>
            </a:r>
          </a:p>
          <a:p>
            <a:pPr lvl="2" algn="l">
              <a:buFont typeface="Courier New" panose="02070309020205020404" pitchFamily="49" charset="0"/>
              <a:buChar char="o"/>
            </a:pPr>
            <a:r>
              <a:rPr lang="en-US" sz="2600" dirty="0"/>
              <a:t>  Dissertation</a:t>
            </a:r>
          </a:p>
          <a:p>
            <a:pPr lvl="2" algn="l">
              <a:buFont typeface="Courier New" panose="02070309020205020404" pitchFamily="49" charset="0"/>
              <a:buChar char="o"/>
            </a:pPr>
            <a:r>
              <a:rPr lang="en-US" sz="2600" dirty="0"/>
              <a:t>  Paper/Journal Article</a:t>
            </a:r>
          </a:p>
          <a:p>
            <a:pPr lvl="2" algn="l">
              <a:buFont typeface="Courier New" panose="02070309020205020404" pitchFamily="49" charset="0"/>
              <a:buChar char="o"/>
            </a:pPr>
            <a:r>
              <a:rPr lang="en-US" sz="2600" dirty="0"/>
              <a:t>  Presentations/Posters</a:t>
            </a:r>
          </a:p>
          <a:p>
            <a:pPr lvl="2" algn="l">
              <a:buFont typeface="Courier New" panose="02070309020205020404" pitchFamily="49" charset="0"/>
              <a:buChar char="o"/>
            </a:pPr>
            <a:r>
              <a:rPr lang="en-US" sz="2600" dirty="0"/>
              <a:t>  Homework for this course ;)</a:t>
            </a:r>
          </a:p>
          <a:p>
            <a:pPr lvl="2" algn="l">
              <a:buFont typeface="Courier New" panose="02070309020205020404" pitchFamily="49" charset="0"/>
              <a:buChar char="o"/>
            </a:pPr>
            <a:r>
              <a:rPr lang="en-US" sz="3000" dirty="0"/>
              <a:t>Methods and results sections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77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2108"/>
            <a:ext cx="9720071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Must be able to stand on its own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Number tables </a:t>
            </a:r>
            <a:r>
              <a:rPr lang="en-US" sz="2400" dirty="0">
                <a:solidFill>
                  <a:srgbClr val="FF0000"/>
                </a:solidFill>
              </a:rPr>
              <a:t>sequentially</a:t>
            </a:r>
            <a:r>
              <a:rPr lang="en-US" sz="2400" dirty="0"/>
              <a:t> in text (Table 1, Table 2, </a:t>
            </a:r>
            <a:r>
              <a:rPr lang="en-US" sz="2400" dirty="0" err="1"/>
              <a:t>ect</a:t>
            </a:r>
            <a:r>
              <a:rPr lang="en-US" sz="2400" dirty="0"/>
              <a:t>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Only </a:t>
            </a:r>
            <a:r>
              <a:rPr lang="en-US" sz="2400" dirty="0">
                <a:solidFill>
                  <a:srgbClr val="FF0000"/>
                </a:solidFill>
              </a:rPr>
              <a:t>3-4</a:t>
            </a:r>
            <a:r>
              <a:rPr lang="en-US" sz="2400" dirty="0"/>
              <a:t> tables per manuscript (different for theses/</a:t>
            </a:r>
            <a:r>
              <a:rPr lang="en-US" sz="2400" dirty="0" err="1"/>
              <a:t>disertations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Results Table types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Descriptive</a:t>
            </a:r>
            <a:r>
              <a:rPr lang="en-US" sz="2000" dirty="0"/>
              <a:t> statistics for N  or n (or both)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Inferential</a:t>
            </a:r>
            <a:r>
              <a:rPr lang="en-US" sz="2000" dirty="0"/>
              <a:t> statistics for ANOVA, MLR, </a:t>
            </a:r>
            <a:r>
              <a:rPr lang="en-US" sz="2000" dirty="0" err="1"/>
              <a:t>ect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 Both descriptive AND inferential info in the same table…</a:t>
            </a:r>
            <a:r>
              <a:rPr lang="en-US" sz="2000" dirty="0">
                <a:solidFill>
                  <a:srgbClr val="FF0000"/>
                </a:solidFill>
              </a:rPr>
              <a:t>USE HEADINGS </a:t>
            </a:r>
            <a:r>
              <a:rPr lang="en-US" sz="2000" dirty="0"/>
              <a:t>to organize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Data not applicable: leave </a:t>
            </a:r>
            <a:r>
              <a:rPr lang="en-US" sz="2400" dirty="0">
                <a:solidFill>
                  <a:srgbClr val="FF0000"/>
                </a:solidFill>
              </a:rPr>
              <a:t>blank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Data not obtained/not computable: use a dash </a:t>
            </a:r>
            <a:r>
              <a:rPr lang="en-US" sz="2400" dirty="0">
                <a:solidFill>
                  <a:srgbClr val="FF0000"/>
                </a:solidFill>
              </a:rPr>
              <a:t>“--”</a:t>
            </a:r>
          </a:p>
        </p:txBody>
      </p:sp>
    </p:spTree>
    <p:extLst>
      <p:ext uri="{BB962C8B-B14F-4D97-AF65-F5344CB8AC3E}">
        <p14:creationId xmlns:p14="http://schemas.microsoft.com/office/powerpoint/2010/main" val="399361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6834"/>
            <a:ext cx="9720071" cy="4749280"/>
          </a:xfrm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</a:t>
            </a:r>
            <a:r>
              <a:rPr lang="en-US" sz="2800" u="sng" dirty="0"/>
              <a:t>Title (</a:t>
            </a:r>
            <a:r>
              <a:rPr lang="en-US" sz="2800" b="1" u="sng" dirty="0">
                <a:solidFill>
                  <a:srgbClr val="FF0000"/>
                </a:solidFill>
              </a:rPr>
              <a:t>top</a:t>
            </a:r>
            <a:r>
              <a:rPr lang="en-US" sz="2800" u="sng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Descriptive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First Letter of Each Word in CAPS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No period at the 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Appears on row below “Table 1”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Title may be italicized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u="sng" dirty="0"/>
              <a:t>Caption and Notes (</a:t>
            </a:r>
            <a:r>
              <a:rPr lang="en-US" sz="2800" b="1" u="sng" dirty="0">
                <a:solidFill>
                  <a:srgbClr val="FF0000"/>
                </a:solidFill>
              </a:rPr>
              <a:t>bottom</a:t>
            </a:r>
            <a:r>
              <a:rPr lang="en-US" sz="2800" u="sng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General Note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 Explains/qualifies info in table, symbols, abbreviations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 No explanation for basic stats (M, SD, no. N, 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Specific Note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 Begin on a new line, flush left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 Define </a:t>
            </a:r>
            <a:r>
              <a:rPr lang="en-US" sz="1800" dirty="0" err="1"/>
              <a:t>superscrits</a:t>
            </a:r>
            <a:r>
              <a:rPr lang="en-US" sz="1800" dirty="0"/>
              <a:t>  </a:t>
            </a:r>
            <a:r>
              <a:rPr lang="en-US" sz="1800" baseline="30000" dirty="0"/>
              <a:t>a, b, c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Probability note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 Begin on a new line, flush left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 * p &lt; 0.05, ** p &lt; 0.01, *** p &lt; 0.001, **** p &lt; 0.0001</a:t>
            </a:r>
          </a:p>
        </p:txBody>
      </p:sp>
    </p:spTree>
    <p:extLst>
      <p:ext uri="{BB962C8B-B14F-4D97-AF65-F5344CB8AC3E}">
        <p14:creationId xmlns:p14="http://schemas.microsoft.com/office/powerpoint/2010/main" val="321072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Tables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8" y="1903736"/>
            <a:ext cx="113919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Tables -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8" y="2384554"/>
            <a:ext cx="10899086" cy="33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31437"/>
            <a:ext cx="9720071" cy="43779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Includes: charts, graphs, photos, drawings, images,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Must stand on its own: simple BUT illustrates a point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Number tables sequentially in text (Figure1, Figure2, </a:t>
            </a:r>
            <a:r>
              <a:rPr lang="en-US" dirty="0" err="1"/>
              <a:t>ect</a:t>
            </a:r>
            <a:r>
              <a:rPr lang="en-US" dirty="0"/>
              <a:t>.)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u="sng" dirty="0"/>
              <a:t>Caption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Appears </a:t>
            </a:r>
            <a:r>
              <a:rPr lang="en-US" b="1" dirty="0">
                <a:solidFill>
                  <a:srgbClr val="FF0000"/>
                </a:solidFill>
              </a:rPr>
              <a:t>below</a:t>
            </a:r>
            <a:r>
              <a:rPr lang="en-US" dirty="0"/>
              <a:t> figure, immediately after “Figure 1” on same row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NOT a title, NOT capitalized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 Brief, but descriptive explanation of figure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After 1</a:t>
            </a:r>
            <a:r>
              <a:rPr lang="en-US" baseline="30000" dirty="0"/>
              <a:t>st</a:t>
            </a:r>
            <a:r>
              <a:rPr lang="en-US" dirty="0"/>
              <a:t> sentence, add clarifying info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u="sng" dirty="0"/>
              <a:t>Legend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Same font style and size as in figure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Figures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2" y="2274240"/>
            <a:ext cx="4776985" cy="3501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12" y="1647048"/>
            <a:ext cx="4134507" cy="47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/>
          <a:lstStyle/>
          <a:p>
            <a:r>
              <a:rPr lang="en-US" dirty="0"/>
              <a:t>APA Format: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12980"/>
            <a:ext cx="9720071" cy="50963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IF: Number &lt; 10 … THEN: write it out  (“four” instead of 4)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zero “0” before decimal  ( 0.25 instead of .25)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7" y="3961778"/>
            <a:ext cx="10315575" cy="2714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40" y="1999378"/>
            <a:ext cx="6578082" cy="1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67" y="221322"/>
            <a:ext cx="9720072" cy="1499616"/>
          </a:xfrm>
        </p:spPr>
        <p:txBody>
          <a:bodyPr/>
          <a:lstStyle/>
          <a:p>
            <a:r>
              <a:rPr lang="en-US" dirty="0"/>
              <a:t>APA format: Abbreviations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1541543"/>
            <a:ext cx="9895892" cy="52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73249"/>
            <a:ext cx="9720072" cy="1499616"/>
          </a:xfrm>
        </p:spPr>
        <p:txBody>
          <a:bodyPr/>
          <a:lstStyle/>
          <a:p>
            <a:r>
              <a:rPr lang="en-US" dirty="0"/>
              <a:t>APA format: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4824"/>
            <a:ext cx="9720071" cy="45645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Referencing analysis method?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common: no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Rare or new:  yes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Descriptive statistics: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Abbreviations (spell out if not followed by stats)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 OKAY:  …scores were higher for males (M = 5, SD = 6)…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 NOT:  …the M was higher for males…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Inferential statistics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Distributions, </a:t>
            </a:r>
            <a:r>
              <a:rPr lang="en-US" sz="2400" dirty="0" err="1"/>
              <a:t>df</a:t>
            </a:r>
            <a:r>
              <a:rPr lang="en-US" sz="2400" dirty="0"/>
              <a:t>, N (sometimes), tests statistics, p-values, effect size,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t(32) = 4.75, p &lt; 0.05, Cohen’s d = 0.87</a:t>
            </a:r>
          </a:p>
        </p:txBody>
      </p:sp>
    </p:spTree>
    <p:extLst>
      <p:ext uri="{BB962C8B-B14F-4D97-AF65-F5344CB8AC3E}">
        <p14:creationId xmlns:p14="http://schemas.microsoft.com/office/powerpoint/2010/main" val="11630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Analysis -examples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71770"/>
            <a:ext cx="1122997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4773167"/>
            <a:ext cx="11096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Analysis -examples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" y="1782827"/>
            <a:ext cx="101346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3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0180"/>
            <a:ext cx="9720071" cy="4639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Results may presented as: text, tables, or figures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Rules of thumb: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TEXT if &lt; 4 numbers/statistics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TABLE if 4 to 20 numbers/statistics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FIGURE if 20+ numbers/statistics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Pick the method that best communicates the results/message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Symbols &amp; abbreviations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N vs. 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Italicized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 </a:t>
            </a:r>
            <a:r>
              <a:rPr lang="en-US" sz="2400" i="1" dirty="0"/>
              <a:t>See pages 141-144 of APA publication manual (reading “AR2” p 20-23)</a:t>
            </a:r>
          </a:p>
        </p:txBody>
      </p:sp>
    </p:spTree>
    <p:extLst>
      <p:ext uri="{BB962C8B-B14F-4D97-AF65-F5344CB8AC3E}">
        <p14:creationId xmlns:p14="http://schemas.microsoft.com/office/powerpoint/2010/main" val="39403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results - 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5" y="1848530"/>
            <a:ext cx="11115675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5" y="4562377"/>
            <a:ext cx="11229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61" y="137346"/>
            <a:ext cx="9720072" cy="1499616"/>
          </a:xfrm>
        </p:spPr>
        <p:txBody>
          <a:bodyPr/>
          <a:lstStyle/>
          <a:p>
            <a:r>
              <a:rPr lang="en-US" dirty="0"/>
              <a:t>APA format: results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61" y="1335024"/>
            <a:ext cx="103060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98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228</TotalTime>
  <Words>640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APA Style</vt:lpstr>
      <vt:lpstr>APA Format: numbers</vt:lpstr>
      <vt:lpstr>APA format: Abbreviations</vt:lpstr>
      <vt:lpstr>APA format: analysis</vt:lpstr>
      <vt:lpstr>APA format: Analysis -examples</vt:lpstr>
      <vt:lpstr>APA format: Analysis -examples</vt:lpstr>
      <vt:lpstr>APA format: results</vt:lpstr>
      <vt:lpstr>APA format: results - Examples</vt:lpstr>
      <vt:lpstr>APA format: results - Examples</vt:lpstr>
      <vt:lpstr>APA format: Tables</vt:lpstr>
      <vt:lpstr>APA format: Tables</vt:lpstr>
      <vt:lpstr>APA format: Tables - Examples</vt:lpstr>
      <vt:lpstr>APA format: Tables - Examples</vt:lpstr>
      <vt:lpstr>APA format: Figures</vt:lpstr>
      <vt:lpstr>APA format: Figures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Style</dc:title>
  <dc:creator>Sarah Schwartz</dc:creator>
  <cp:lastModifiedBy>Sarah Schwartz</cp:lastModifiedBy>
  <cp:revision>11</cp:revision>
  <dcterms:created xsi:type="dcterms:W3CDTF">2015-06-29T06:54:47Z</dcterms:created>
  <dcterms:modified xsi:type="dcterms:W3CDTF">2017-01-10T07:30:37Z</dcterms:modified>
</cp:coreProperties>
</file>