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Cohen Textbook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EDUC/PSY 6600</a:t>
            </a:r>
          </a:p>
        </p:txBody>
      </p:sp>
      <p:pic>
        <p:nvPicPr>
          <p:cNvPr id="1026" name="Picture 2" descr="https://images-na.ssl-images-amazon.com/images/I/51AtM3PcPuL._SX33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79412"/>
            <a:ext cx="32194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“A-B-C”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28" y="1793808"/>
            <a:ext cx="3446271" cy="4555205"/>
          </a:xfrm>
        </p:spPr>
        <p:txBody>
          <a:bodyPr numCol="1">
            <a:normAutofit/>
          </a:bodyPr>
          <a:lstStyle/>
          <a:p>
            <a:pPr marL="128016" lvl="1" indent="0" algn="ctr">
              <a:buNone/>
            </a:pPr>
            <a:r>
              <a:rPr lang="en-US" sz="2400" b="1" u="sng" dirty="0"/>
              <a:t>Section A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dirty="0"/>
              <a:t>Simplest case of the procedure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dirty="0"/>
              <a:t>Explain definitional formulas (for insight)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dirty="0"/>
              <a:t>Emphasis is underlying similarity of formulas that may look very different</a:t>
            </a:r>
          </a:p>
          <a:p>
            <a:pPr marL="388620" lvl="1" indent="-260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Detailed summary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Exercises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0399" y="1768408"/>
            <a:ext cx="39243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270" lvl="1" indent="0" algn="ctr">
              <a:buNone/>
            </a:pPr>
            <a:r>
              <a:rPr lang="en-US" sz="2400" b="1" u="sng" dirty="0"/>
              <a:t>Section B</a:t>
            </a:r>
          </a:p>
          <a:p>
            <a:pPr marL="41402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Basic statistical procedure</a:t>
            </a:r>
          </a:p>
          <a:p>
            <a:pPr marL="41402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More general cases with real data</a:t>
            </a:r>
          </a:p>
          <a:p>
            <a:pPr marL="41402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Computational formulas</a:t>
            </a:r>
          </a:p>
          <a:p>
            <a:pPr marL="41402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Significance tests</a:t>
            </a:r>
          </a:p>
          <a:p>
            <a:pPr marL="41402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Comments on research design</a:t>
            </a:r>
          </a:p>
          <a:p>
            <a:pPr marL="41402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Supplementary procedures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dirty="0"/>
              <a:t>How to report in APA style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dirty="0"/>
              <a:t>Detailed summary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Exercises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69529" y="1768408"/>
            <a:ext cx="3027172" cy="4555205"/>
          </a:xfrm>
          <a:prstGeom prst="rect">
            <a:avLst/>
          </a:prstGeom>
        </p:spPr>
        <p:txBody>
          <a:bodyPr vert="horz" lIns="45720" tIns="45720" rIns="4572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 algn="ctr">
              <a:buFont typeface="Wingdings 3" pitchFamily="18" charset="2"/>
              <a:buNone/>
            </a:pPr>
            <a:r>
              <a:rPr lang="en-US" sz="2400" b="1" u="sng" dirty="0"/>
              <a:t>Section C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dirty="0"/>
              <a:t>How to use SPSS to perform the procedures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dirty="0"/>
              <a:t>Little known syntax ‘tricks’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dirty="0"/>
              <a:t>SPSS data management tools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dirty="0"/>
              <a:t>How to read SPSS output</a:t>
            </a:r>
          </a:p>
          <a:p>
            <a:pPr marL="388620" lvl="1" indent="-2603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All exercises based on the </a:t>
            </a:r>
            <a:r>
              <a:rPr lang="en-US" sz="2000" b="1" dirty="0" err="1">
                <a:solidFill>
                  <a:srgbClr val="FF0000"/>
                </a:solidFill>
              </a:rPr>
              <a:t>Ihno</a:t>
            </a:r>
            <a:r>
              <a:rPr lang="en-US" sz="2000" b="1" dirty="0">
                <a:solidFill>
                  <a:srgbClr val="FF0000"/>
                </a:solidFill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86327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20720"/>
              </p:ext>
            </p:extLst>
          </p:nvPr>
        </p:nvGraphicFramePr>
        <p:xfrm>
          <a:off x="541865" y="304800"/>
          <a:ext cx="10972801" cy="634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1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Unit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Unit Title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Chap #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Chapter</a:t>
                      </a:r>
                      <a:r>
                        <a:rPr lang="en-US" sz="2000" baseline="0" dirty="0">
                          <a:effectLst/>
                        </a:rPr>
                        <a:t> Titles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Basic Introduction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Intro to Psychological Statistics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APA Style &amp; Journal Articles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SPSS Basics &amp; Data Manipulation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Exploratory Data Analysis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Exploration Data with Plots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Summarizing Data with Descriptive Statistics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Standardized Scores &amp; The Normal Distribution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3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Groundwork for Inference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Intro to Hypothesis Testing: 1 Sample z-test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Confidence Interval Estimation: The t Distribution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Independent Samples t-test for Means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Statistical Power &amp; Effect Size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Hypothesis Tests for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Measures per Subject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Linear Correlation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Linear Regression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Matched t Test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ANOVA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w/o repeated measures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1-Way ANOVA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Multiple Comparisons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2-Way ANOVA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6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ANOVA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with repeated measures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Repeated-Measures ANOVA</a:t>
                      </a:r>
                      <a:endParaRPr lang="en-US" sz="2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2-Way Mixed-Design ANOVA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Categorical Data Analysis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Binomial Distribution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Chi-Squared Test for Independence &amp; Goodness of Fit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2709672" cy="402336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Appendix A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Statistical tables</a:t>
            </a:r>
          </a:p>
          <a:p>
            <a:pPr algn="ctr"/>
            <a:r>
              <a:rPr lang="en-US" sz="2400" dirty="0"/>
              <a:t>“</a:t>
            </a:r>
            <a:r>
              <a:rPr lang="en-US" sz="2400" i="1" dirty="0"/>
              <a:t>z</a:t>
            </a:r>
            <a:r>
              <a:rPr lang="en-US" sz="2400" dirty="0"/>
              <a:t>” standard normal </a:t>
            </a:r>
          </a:p>
          <a:p>
            <a:pPr algn="ctr"/>
            <a:r>
              <a:rPr lang="en-US" sz="2400" dirty="0"/>
              <a:t>“</a:t>
            </a:r>
            <a:r>
              <a:rPr lang="en-US" sz="2400" i="1" dirty="0"/>
              <a:t>t</a:t>
            </a:r>
            <a:r>
              <a:rPr lang="en-US" sz="2400" dirty="0"/>
              <a:t>” student’s t</a:t>
            </a:r>
          </a:p>
          <a:p>
            <a:pPr algn="ctr"/>
            <a:r>
              <a:rPr lang="en-US" sz="2400" dirty="0"/>
              <a:t>“</a:t>
            </a:r>
            <a:r>
              <a:rPr lang="en-US" sz="2400" i="1" dirty="0"/>
              <a:t>X</a:t>
            </a:r>
            <a:r>
              <a:rPr lang="en-US" sz="2400" i="1" baseline="30000" dirty="0"/>
              <a:t>2</a:t>
            </a:r>
            <a:r>
              <a:rPr lang="en-US" sz="2400" dirty="0"/>
              <a:t>” chi squared</a:t>
            </a:r>
          </a:p>
          <a:p>
            <a:pPr algn="ctr"/>
            <a:r>
              <a:rPr lang="en-US" sz="2400" dirty="0" err="1"/>
              <a:t>Ect</a:t>
            </a:r>
            <a:r>
              <a:rPr lang="en-US" sz="2400" dirty="0"/>
              <a:t>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9328" y="2286000"/>
            <a:ext cx="27096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u="sng" dirty="0"/>
              <a:t>Appendix B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Answers </a:t>
            </a:r>
          </a:p>
          <a:p>
            <a:pPr algn="ctr"/>
            <a:r>
              <a:rPr lang="en-US" sz="2400" dirty="0"/>
              <a:t>to selected exercises (*) from sections A &amp; B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34527" y="2286000"/>
            <a:ext cx="27096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u="sng" dirty="0"/>
              <a:t>Appendix C</a:t>
            </a:r>
          </a:p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Ihno’s</a:t>
            </a:r>
            <a:r>
              <a:rPr lang="en-US" sz="2400" b="1" dirty="0">
                <a:solidFill>
                  <a:srgbClr val="FF0000"/>
                </a:solidFill>
              </a:rPr>
              <a:t> dataset</a:t>
            </a:r>
          </a:p>
          <a:p>
            <a:pPr algn="ctr"/>
            <a:r>
              <a:rPr lang="en-US" sz="2400" dirty="0"/>
              <a:t>The electronic ‘excel’ version is on CANVAS</a:t>
            </a:r>
          </a:p>
          <a:p>
            <a:pPr algn="ctr"/>
            <a:r>
              <a:rPr lang="en-US" sz="2400" dirty="0"/>
              <a:t>Do NOT waste time typing it into the computer!!!</a:t>
            </a:r>
          </a:p>
        </p:txBody>
      </p:sp>
    </p:spTree>
    <p:extLst>
      <p:ext uri="{BB962C8B-B14F-4D97-AF65-F5344CB8AC3E}">
        <p14:creationId xmlns:p14="http://schemas.microsoft.com/office/powerpoint/2010/main" val="5145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IhnO’s</a:t>
            </a:r>
            <a:r>
              <a:rPr lang="en-US" dirty="0"/>
              <a:t> (</a:t>
            </a:r>
            <a:r>
              <a:rPr lang="en-US" dirty="0" err="1"/>
              <a:t>Eee</a:t>
            </a:r>
            <a:r>
              <a:rPr lang="en-US" dirty="0"/>
              <a:t>-know) experiment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8" y="2084832"/>
            <a:ext cx="11345672" cy="40233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Ihno</a:t>
            </a:r>
            <a:r>
              <a:rPr lang="en-US" sz="2400" dirty="0"/>
              <a:t> was an advanced PhD student, TA several stats sections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100 participants enrolled in those sections &amp; voluntarily consented to participate (IRB)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Data collected on FIRST day of class</a:t>
            </a:r>
          </a:p>
          <a:p>
            <a:pPr marL="516636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Background questionnaire: contact info, gender, major, why enrolled, coffee drinking habit, # math classes completed</a:t>
            </a:r>
          </a:p>
          <a:p>
            <a:pPr marL="516636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Required math placement/diagnostic quiz score (prior to registering)</a:t>
            </a:r>
          </a:p>
          <a:p>
            <a:pPr marL="516636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Self rating of math phobia (0-10)</a:t>
            </a:r>
          </a:p>
          <a:p>
            <a:pPr marL="516636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Some registered late </a:t>
            </a:r>
            <a:r>
              <a:rPr lang="en-US" sz="2000" dirty="0">
                <a:sym typeface="Wingdings" panose="05000000000000000000" pitchFamily="2" charset="2"/>
              </a:rPr>
              <a:t> some data missing … how do you deal with that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Data collected a week before the experiment</a:t>
            </a:r>
          </a:p>
          <a:p>
            <a:pPr marL="516636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Regular 10-question quiz score</a:t>
            </a:r>
          </a:p>
          <a:p>
            <a:pPr marL="516636" lvl="1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516636" lvl="1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3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IhnO’s</a:t>
            </a:r>
            <a:r>
              <a:rPr lang="en-US" dirty="0"/>
              <a:t> (</a:t>
            </a:r>
            <a:r>
              <a:rPr lang="en-US" dirty="0" err="1"/>
              <a:t>Eee</a:t>
            </a:r>
            <a:r>
              <a:rPr lang="en-US" dirty="0"/>
              <a:t>-know)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8" y="1892300"/>
            <a:ext cx="11345672" cy="421589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Start of class: PRE-quiz:</a:t>
            </a:r>
          </a:p>
          <a:p>
            <a:pPr marL="571500" lvl="1" indent="-279400">
              <a:buFont typeface="Courier New" panose="02070309020205020404" pitchFamily="49" charset="0"/>
              <a:buChar char="o"/>
            </a:pPr>
            <a:r>
              <a:rPr lang="en-US" sz="2000" dirty="0"/>
              <a:t>Taught students how to take their own pulse &amp; took two baseline measures (bpm)</a:t>
            </a:r>
          </a:p>
          <a:p>
            <a:pPr marL="571500" lvl="1" indent="-279400">
              <a:buFont typeface="Courier New" panose="02070309020205020404" pitchFamily="49" charset="0"/>
              <a:buChar char="o"/>
            </a:pPr>
            <a:r>
              <a:rPr lang="en-US" sz="2000" dirty="0"/>
              <a:t>Self-report: # cups of coffee since waking up that day</a:t>
            </a:r>
          </a:p>
          <a:p>
            <a:pPr marL="571500" lvl="1" indent="-279400">
              <a:buFont typeface="Courier New" panose="02070309020205020404" pitchFamily="49" charset="0"/>
              <a:buChar char="o"/>
            </a:pPr>
            <a:r>
              <a:rPr lang="en-US" sz="2000" dirty="0"/>
              <a:t>Self-report: Anxiety questionnaire w/10 items, each rated 0-4 (5-point Likert scale), total scores 0-40 (baseline anxiety)</a:t>
            </a:r>
          </a:p>
          <a:p>
            <a:pPr marL="461264" indent="-342900">
              <a:buFont typeface="Wingdings" panose="05000000000000000000" pitchFamily="2" charset="2"/>
              <a:buChar char="v"/>
            </a:pPr>
            <a:r>
              <a:rPr lang="en-US" sz="2400" dirty="0"/>
              <a:t>ANNONCEMENT: “POP QUIZ”</a:t>
            </a:r>
          </a:p>
          <a:p>
            <a:pPr marL="571500" lvl="1" indent="-279400">
              <a:buFont typeface="Courier New" panose="02070309020205020404" pitchFamily="49" charset="0"/>
              <a:buChar char="o"/>
            </a:pPr>
            <a:r>
              <a:rPr lang="en-US" sz="2000" dirty="0"/>
              <a:t>w/11 multiple choice (10 questions, 1pt each + 11</a:t>
            </a:r>
            <a:r>
              <a:rPr lang="en-US" sz="2000" baseline="30000" dirty="0"/>
              <a:t>th</a:t>
            </a:r>
            <a:r>
              <a:rPr lang="en-US" sz="2000" dirty="0"/>
              <a:t> question = 3 points extra credit)</a:t>
            </a:r>
          </a:p>
          <a:p>
            <a:pPr marL="571500" lvl="1" indent="-279400">
              <a:buFont typeface="Courier New" panose="02070309020205020404" pitchFamily="49" charset="0"/>
              <a:buChar char="o"/>
            </a:pPr>
            <a:r>
              <a:rPr lang="en-US" sz="2000" dirty="0"/>
              <a:t>The 11</a:t>
            </a:r>
            <a:r>
              <a:rPr lang="en-US" sz="2000" baseline="30000" dirty="0"/>
              <a:t>th</a:t>
            </a:r>
            <a:r>
              <a:rPr lang="en-US" sz="2000" dirty="0"/>
              <a:t> question varied (25 each: easy, moderate, difficult, or impossible to solve)</a:t>
            </a:r>
            <a:endParaRPr lang="en-US" sz="2400" dirty="0"/>
          </a:p>
          <a:p>
            <a:pPr marL="461264" indent="-342900">
              <a:buFont typeface="Wingdings" panose="05000000000000000000" pitchFamily="2" charset="2"/>
              <a:buChar char="v"/>
            </a:pPr>
            <a:r>
              <a:rPr lang="en-US" sz="2400" dirty="0"/>
              <a:t>End of class: POST-quiz</a:t>
            </a:r>
          </a:p>
          <a:p>
            <a:pPr marL="461264" indent="-342900">
              <a:buFont typeface="Courier New" panose="02070309020205020404" pitchFamily="49" charset="0"/>
              <a:buChar char="o"/>
            </a:pPr>
            <a:r>
              <a:rPr lang="en-US" sz="2000" dirty="0"/>
              <a:t>After collecting quiz, REPEATED the pulse and anxiety collection</a:t>
            </a:r>
          </a:p>
          <a:p>
            <a:pPr marL="461264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Ihno</a:t>
            </a:r>
            <a:r>
              <a:rPr lang="en-US" sz="2000" dirty="0"/>
              <a:t> explained the quiz would be graded (not 11</a:t>
            </a:r>
            <a:r>
              <a:rPr lang="en-US" sz="2000" baseline="30000" dirty="0"/>
              <a:t>th</a:t>
            </a:r>
            <a:r>
              <a:rPr lang="en-US" sz="2000" dirty="0"/>
              <a:t> question) and returned, but would NOT count towards their grade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16636" lvl="1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516636" lvl="1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8515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338</TotalTime>
  <Words>551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Cohen Textbook intro</vt:lpstr>
      <vt:lpstr>“A-B-C” format</vt:lpstr>
      <vt:lpstr>PowerPoint Presentation</vt:lpstr>
      <vt:lpstr>Appendixes</vt:lpstr>
      <vt:lpstr>IhnO’s (Eee-know) experiment </vt:lpstr>
      <vt:lpstr>IhnO’s (Eee-know)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Style</dc:title>
  <dc:creator>Sarah Schwartz</dc:creator>
  <cp:lastModifiedBy>Sarah Schwartz</cp:lastModifiedBy>
  <cp:revision>25</cp:revision>
  <dcterms:created xsi:type="dcterms:W3CDTF">2015-06-29T06:54:47Z</dcterms:created>
  <dcterms:modified xsi:type="dcterms:W3CDTF">2017-01-10T07:26:50Z</dcterms:modified>
</cp:coreProperties>
</file>