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Cohen chap 1. Intro to Stats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8309" y="4960137"/>
            <a:ext cx="3200400" cy="1463040"/>
          </a:xfrm>
        </p:spPr>
        <p:txBody>
          <a:bodyPr/>
          <a:lstStyle/>
          <a:p>
            <a:r>
              <a:rPr lang="en-US" dirty="0" smtClean="0"/>
              <a:t>For EDUC/PSY 6600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77" y="148209"/>
            <a:ext cx="9720072" cy="1499616"/>
          </a:xfrm>
        </p:spPr>
        <p:txBody>
          <a:bodyPr/>
          <a:lstStyle/>
          <a:p>
            <a:r>
              <a:rPr lang="en-US" dirty="0" smtClean="0"/>
              <a:t>SPSS: specifying Value labels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7" y="1333790"/>
            <a:ext cx="4305300" cy="5210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898" y="1875272"/>
            <a:ext cx="8001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SPSS: declaring missing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63" y="1986250"/>
            <a:ext cx="3943350" cy="225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70" y="3891396"/>
            <a:ext cx="8058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056" y="150513"/>
            <a:ext cx="9720072" cy="1499616"/>
          </a:xfrm>
        </p:spPr>
        <p:txBody>
          <a:bodyPr/>
          <a:lstStyle/>
          <a:p>
            <a:r>
              <a:rPr lang="en-US" dirty="0" err="1" smtClean="0"/>
              <a:t>Spss</a:t>
            </a:r>
            <a:r>
              <a:rPr lang="en-US" dirty="0" smtClean="0"/>
              <a:t>: computing </a:t>
            </a:r>
            <a:r>
              <a:rPr lang="en-US" u="sng" dirty="0" smtClean="0"/>
              <a:t>new</a:t>
            </a:r>
            <a:r>
              <a:rPr lang="en-US" dirty="0" smtClean="0"/>
              <a:t>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" y="1795030"/>
            <a:ext cx="379095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017" y="1169838"/>
            <a:ext cx="4581525" cy="481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2" y="6159928"/>
            <a:ext cx="105918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8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VS. VARIABLE</a:t>
            </a:r>
            <a:endParaRPr lang="en-US" dirty="0"/>
          </a:p>
        </p:txBody>
      </p:sp>
      <p:pic>
        <p:nvPicPr>
          <p:cNvPr id="1026" name="Picture 2" descr="https://blackboard.angelo.edu/bbcswebdav/institution/LFA/CSS/Course%20Material/BOR6302/Images/levelmeas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06" y="2084832"/>
            <a:ext cx="6030795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77891" y="265805"/>
            <a:ext cx="5080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MEASUREMENT SCALE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Nominal	named groupings, no meaningful order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Ordinal	groupings that do have natural order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Interval	precise units that are equally spaced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Ratio		interval + true zero point</a:t>
            </a:r>
          </a:p>
          <a:p>
            <a:pPr algn="ctr">
              <a:lnSpc>
                <a:spcPct val="250000"/>
              </a:lnSpc>
            </a:pPr>
            <a:r>
              <a:rPr lang="en-US" sz="2400" b="1" u="sng" dirty="0"/>
              <a:t>VARIABLE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Discrete	finite, countable number of levels, no 			intermediate values possible	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Continuous	infinite intermediate values are 				possible, at least in </a:t>
            </a:r>
            <a:r>
              <a:rPr lang="en-US" dirty="0" smtClean="0"/>
              <a:t>theory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algn="ctr"/>
            <a:r>
              <a:rPr lang="en-US" i="1" dirty="0" smtClean="0"/>
              <a:t>NOTE: due to limits on measurement precision, </a:t>
            </a:r>
          </a:p>
          <a:p>
            <a:pPr algn="ctr"/>
            <a:r>
              <a:rPr lang="en-US" i="1" dirty="0" smtClean="0"/>
              <a:t>observed data may be discrete, </a:t>
            </a:r>
          </a:p>
          <a:p>
            <a:pPr algn="ctr"/>
            <a:r>
              <a:rPr lang="en-US" i="1" dirty="0" smtClean="0"/>
              <a:t>even though the </a:t>
            </a:r>
            <a:r>
              <a:rPr lang="en-US" b="1" i="1" dirty="0" smtClean="0"/>
              <a:t>underlying construct </a:t>
            </a:r>
            <a:r>
              <a:rPr lang="en-US" i="1" dirty="0" smtClean="0"/>
              <a:t>is continuous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98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 Study vs. Experiment</a:t>
            </a:r>
            <a:endParaRPr lang="en-US" dirty="0"/>
          </a:p>
        </p:txBody>
      </p:sp>
      <p:pic>
        <p:nvPicPr>
          <p:cNvPr id="2050" name="Picture 2" descr="http://www.med.uottawa.ca/SIM/data/assets/images/Study_Desig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93" y="2047843"/>
            <a:ext cx="4317807" cy="3238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bindichen.co.uk/uploads/duke%20data%20science%20-%20data%2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01" y="2047843"/>
            <a:ext cx="7210406" cy="33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99" y="381484"/>
            <a:ext cx="9720072" cy="1499616"/>
          </a:xfrm>
        </p:spPr>
        <p:txBody>
          <a:bodyPr/>
          <a:lstStyle/>
          <a:p>
            <a:r>
              <a:rPr lang="en-US" dirty="0" smtClean="0"/>
              <a:t>Rounding off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720" y="894416"/>
            <a:ext cx="4276437" cy="494607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Round to TWO decimal places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65.3 = 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8/3 = 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3/8 = 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0.4255 = 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0.4358 = </a:t>
            </a:r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0.425 </a:t>
            </a:r>
            <a:r>
              <a:rPr lang="en-US" dirty="0" smtClean="0"/>
              <a:t>= </a:t>
            </a:r>
            <a:endParaRPr lang="en-US" dirty="0" smtClean="0"/>
          </a:p>
          <a:p>
            <a:pPr marL="738188" indent="-452438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0.435 =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9673" y="2084831"/>
            <a:ext cx="63823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Rules for Rounding</a:t>
            </a:r>
          </a:p>
          <a:p>
            <a:endParaRPr lang="en-US" dirty="0"/>
          </a:p>
          <a:p>
            <a:r>
              <a:rPr lang="en-US" dirty="0" smtClean="0"/>
              <a:t>If you want to round to N decimal places, </a:t>
            </a:r>
          </a:p>
          <a:p>
            <a:r>
              <a:rPr lang="en-US" dirty="0"/>
              <a:t>	</a:t>
            </a:r>
            <a:r>
              <a:rPr lang="en-US" dirty="0" smtClean="0"/>
              <a:t>look at the digit in the N + 1 place…</a:t>
            </a:r>
          </a:p>
          <a:p>
            <a:endParaRPr lang="en-US" dirty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If it is LESS than 5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do not change the digit in the Nth place</a:t>
            </a:r>
          </a:p>
          <a:p>
            <a:pPr marL="342900" indent="-342900">
              <a:buFont typeface="+mj-lt"/>
              <a:buAutoNum type="alphaUcPeriod"/>
            </a:pP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If it is MORE than 5	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smtClean="0"/>
              <a:t>increase the digit in the Nth place by 1</a:t>
            </a:r>
          </a:p>
          <a:p>
            <a:pPr marL="342900" indent="-342900">
              <a:buFont typeface="+mj-lt"/>
              <a:buAutoNum type="alphaUcPeriod"/>
            </a:pP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If it is EQUAL to 5 </a:t>
            </a:r>
            <a:r>
              <a:rPr lang="en-US" u="sng" dirty="0" smtClean="0"/>
              <a:t>AND</a:t>
            </a:r>
            <a:r>
              <a:rPr lang="en-US" dirty="0" smtClean="0"/>
              <a:t> there are no non-zero digits to the right,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increase </a:t>
            </a:r>
            <a:r>
              <a:rPr lang="en-US" dirty="0"/>
              <a:t>the digit in the Nth place by </a:t>
            </a:r>
            <a:r>
              <a:rPr lang="en-US" dirty="0" smtClean="0"/>
              <a:t>1 ONLY IF the Nth digit is ODD (do not change it if it is EVEN)</a:t>
            </a:r>
            <a:endParaRPr lang="en-US" dirty="0"/>
          </a:p>
          <a:p>
            <a:pPr marL="342900" indent="-342900">
              <a:buFont typeface="+mj-lt"/>
              <a:buAutoNum type="alphaUcPeriod"/>
            </a:pPr>
            <a:endParaRPr lang="en-US" dirty="0" smtClean="0"/>
          </a:p>
          <a:p>
            <a:r>
              <a:rPr lang="en-US" i="1" dirty="0" smtClean="0"/>
              <a:t>In all cases, the last step is to drop the digit in the N+1 place and other digits to the right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18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notation</a:t>
            </a:r>
            <a:endParaRPr lang="en-US" dirty="0"/>
          </a:p>
        </p:txBody>
      </p:sp>
      <p:pic>
        <p:nvPicPr>
          <p:cNvPr id="3076" name="Picture 4" descr="http://everythingcomputerscience.com/images/summation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55" y="2216612"/>
            <a:ext cx="4868672" cy="22588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18" y="4737437"/>
            <a:ext cx="1369735" cy="1478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0363" y="5261311"/>
                <a:ext cx="43272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63" y="5261311"/>
                <a:ext cx="432723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197600" y="585216"/>
                <a:ext cx="5623745" cy="587218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=5, 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=−2,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10 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=1, 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=7,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 </a:t>
                </a:r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= </a:t>
                </a:r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= </a:t>
                </a:r>
              </a:p>
              <a:p>
                <a:pPr marL="342900" indent="-342900">
                  <a:lnSpc>
                    <a:spcPct val="2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:endParaRPr lang="en-US" dirty="0"/>
              </a:p>
              <a:p>
                <a:pPr marL="342900" indent="-342900">
                  <a:lnSpc>
                    <a:spcPct val="2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= </a:t>
                </a:r>
                <a:endParaRPr lang="en-US" dirty="0" smtClean="0"/>
              </a:p>
              <a:p>
                <a:pPr marL="342900" indent="-342900">
                  <a:lnSpc>
                    <a:spcPct val="2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  <a:p>
                <a:pPr marL="342900" indent="-342900">
                  <a:lnSpc>
                    <a:spcPct val="250000"/>
                  </a:lnSpc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585216"/>
                <a:ext cx="5623745" cy="5872185"/>
              </a:xfrm>
              <a:prstGeom prst="rect">
                <a:avLst/>
              </a:prstGeom>
              <a:blipFill>
                <a:blip r:embed="rId5"/>
                <a:stretch>
                  <a:fillRect l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2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      and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𝑁𝐶</m:t>
                    </m:r>
                  </m:oMath>
                </a14:m>
                <a:endParaRPr lang="en-US" b="0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7576" b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1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Spss</a:t>
            </a:r>
            <a:r>
              <a:rPr lang="en-US" dirty="0" smtClean="0"/>
              <a:t>: STEPS FOR DATASET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0065"/>
            <a:ext cx="9720071" cy="44592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Get </a:t>
            </a:r>
            <a:r>
              <a:rPr lang="en-US" dirty="0" smtClean="0"/>
              <a:t>the data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Prep</a:t>
            </a:r>
            <a:r>
              <a:rPr lang="en-US" dirty="0" smtClean="0"/>
              <a:t> the data</a:t>
            </a:r>
          </a:p>
          <a:p>
            <a:pPr marL="813816" lvl="2" indent="-457200">
              <a:buFont typeface="+mj-lt"/>
              <a:buAutoNum type="alphaLcParenR"/>
            </a:pPr>
            <a:r>
              <a:rPr lang="en-US" sz="3600" dirty="0"/>
              <a:t>Variable Labels 	</a:t>
            </a:r>
            <a:endParaRPr lang="en-US" sz="3600" dirty="0" smtClean="0"/>
          </a:p>
          <a:p>
            <a:pPr marL="813816" lvl="2" indent="-457200">
              <a:buFont typeface="+mj-lt"/>
              <a:buAutoNum type="alphaLcParenR"/>
            </a:pPr>
            <a:r>
              <a:rPr lang="en-US" sz="3600" dirty="0" smtClean="0"/>
              <a:t>Value Labels	</a:t>
            </a:r>
          </a:p>
          <a:p>
            <a:pPr marL="813816" lvl="2" indent="-457200">
              <a:buFont typeface="+mj-lt"/>
              <a:buAutoNum type="alphaLcParenR"/>
            </a:pPr>
            <a:r>
              <a:rPr lang="en-US" sz="3600" dirty="0" smtClean="0"/>
              <a:t>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Compute</a:t>
            </a:r>
            <a:r>
              <a:rPr lang="en-US" dirty="0" smtClean="0"/>
              <a:t> new variables and values (fill in missing codes, recode scores, categorize/group values, combine (average, sum, …),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b="1" dirty="0" smtClean="0"/>
              <a:t>FREQUENCIES</a:t>
            </a:r>
            <a:r>
              <a:rPr lang="en-US" dirty="0" smtClean="0"/>
              <a:t> to check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19772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c: </a:t>
            </a:r>
            <a:r>
              <a:rPr lang="en-US" dirty="0"/>
              <a:t>IHNO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01208"/>
            <a:ext cx="7342044" cy="47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055" y="141871"/>
            <a:ext cx="9720072" cy="1499616"/>
          </a:xfrm>
        </p:spPr>
        <p:txBody>
          <a:bodyPr/>
          <a:lstStyle/>
          <a:p>
            <a:r>
              <a:rPr lang="en-US" dirty="0" smtClean="0"/>
              <a:t>SPSS: </a:t>
            </a:r>
            <a:r>
              <a:rPr lang="en-US" dirty="0"/>
              <a:t>specifying </a:t>
            </a:r>
            <a:r>
              <a:rPr lang="en-US" dirty="0" smtClean="0"/>
              <a:t>variable 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7" y="1335024"/>
            <a:ext cx="8534400" cy="2886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8" y="4199814"/>
            <a:ext cx="79438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178</TotalTime>
  <Words>109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Cambria Math</vt:lpstr>
      <vt:lpstr>Tw Cen MT</vt:lpstr>
      <vt:lpstr>Tw Cen MT Condensed</vt:lpstr>
      <vt:lpstr>Wingdings</vt:lpstr>
      <vt:lpstr>Wingdings 3</vt:lpstr>
      <vt:lpstr>Integral</vt:lpstr>
      <vt:lpstr>Cohen chap 1. Intro to Stats</vt:lpstr>
      <vt:lpstr>SCALE VS. VARIABLE</vt:lpstr>
      <vt:lpstr>Observational Study vs. Experiment</vt:lpstr>
      <vt:lpstr>Rounding off numbers</vt:lpstr>
      <vt:lpstr>Summation notation</vt:lpstr>
      <vt:lpstr>Summation Rules</vt:lpstr>
      <vt:lpstr>Spss: STEPS FOR DATASET PREP</vt:lpstr>
      <vt:lpstr>Appendix c: IHNO Data KEY</vt:lpstr>
      <vt:lpstr>SPSS: specifying variable labels</vt:lpstr>
      <vt:lpstr>SPSS: specifying Value labels</vt:lpstr>
      <vt:lpstr>SPSS: declaring missing values</vt:lpstr>
      <vt:lpstr>Spss: computing new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1. Intro to Stats</dc:title>
  <dc:creator>Sarah Schwartz</dc:creator>
  <cp:lastModifiedBy>Sarah Schwartz</cp:lastModifiedBy>
  <cp:revision>17</cp:revision>
  <dcterms:created xsi:type="dcterms:W3CDTF">2015-07-01T07:12:06Z</dcterms:created>
  <dcterms:modified xsi:type="dcterms:W3CDTF">2016-06-27T07:19:14Z</dcterms:modified>
</cp:coreProperties>
</file>