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1" r:id="rId5"/>
    <p:sldId id="265" r:id="rId6"/>
    <p:sldId id="266" r:id="rId7"/>
    <p:sldId id="262" r:id="rId8"/>
    <p:sldId id="263" r:id="rId9"/>
    <p:sldId id="267" r:id="rId10"/>
    <p:sldId id="264"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58"/>
            <p14:sldId id="259"/>
            <p14:sldId id="261"/>
            <p14:sldId id="265"/>
            <p14:sldId id="266"/>
            <p14:sldId id="262"/>
            <p14:sldId id="263"/>
            <p14:sldId id="267"/>
            <p14:sldId id="264"/>
            <p14:sldId id="268"/>
            <p14:sldId id="26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8" d="100"/>
          <a:sy n="88" d="100"/>
        </p:scale>
        <p:origin x="9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7/13/2015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085B467-56BA-4AF8-BEC8-51F75ED632DC}" type="datetime1">
              <a:rPr lang="en-US" smtClean="0"/>
              <a:t>7/15/2015</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7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5297-C5CD-4232-B26E-0AA4D4E243EE}" type="datetime1">
              <a:rPr lang="en-US" smtClean="0"/>
              <a:t>7/15/2015</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689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001237-7664-4BFB-88BC-9472F8218587}" type="datetime1">
              <a:rPr lang="en-US" smtClean="0"/>
              <a:t>7/15/2015</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7E5E5F-00D4-406E-9F70-553F284C1048}" type="datetime1">
              <a:rPr lang="en-US" smtClean="0"/>
              <a:t>7/15/2015</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99659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9F490-B1B1-4B38-B63D-04155E69651B}" type="datetime1">
              <a:rPr lang="en-US" smtClean="0"/>
              <a:t>7/15/2015</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A3E9C9-2421-42AC-A69E-11B326E69BE9}" type="datetime1">
              <a:rPr lang="en-US" smtClean="0"/>
              <a:t>7/15/2015</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410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8D23A8-1819-419E-9461-9685C32BC23F}" type="datetime1">
              <a:rPr lang="en-US" smtClean="0"/>
              <a:t>7/15/2015</a:t>
            </a:fld>
            <a:endParaRPr lang="en-US"/>
          </a:p>
        </p:txBody>
      </p:sp>
      <p:sp>
        <p:nvSpPr>
          <p:cNvPr id="8" name="Footer Placeholder 7"/>
          <p:cNvSpPr>
            <a:spLocks noGrp="1"/>
          </p:cNvSpPr>
          <p:nvPr>
            <p:ph type="ftr" sz="quarter" idx="11"/>
          </p:nvPr>
        </p:nvSpPr>
        <p:spPr/>
        <p:txBody>
          <a:bodyPr/>
          <a:lstStyle/>
          <a:p>
            <a:r>
              <a:rPr lang="en-US" smtClean="0"/>
              <a:t>Cohen Chap 10 - Linear Regression</a:t>
            </a:r>
            <a:endParaRPr lang="en-US"/>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306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F73E1-FE0E-493E-BAE6-3CA4059694EF}" type="datetime1">
              <a:rPr lang="en-US" smtClean="0"/>
              <a:t>7/15/2015</a:t>
            </a:fld>
            <a:endParaRPr lang="en-US"/>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591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A13E1-5E55-4435-89A0-6FF9B06F6043}" type="datetime1">
              <a:rPr lang="en-US" smtClean="0"/>
              <a:t>7/15/2015</a:t>
            </a:fld>
            <a:endParaRPr lang="en-US"/>
          </a:p>
        </p:txBody>
      </p:sp>
      <p:sp>
        <p:nvSpPr>
          <p:cNvPr id="3" name="Footer Placeholder 2"/>
          <p:cNvSpPr>
            <a:spLocks noGrp="1"/>
          </p:cNvSpPr>
          <p:nvPr>
            <p:ph type="ftr" sz="quarter" idx="11"/>
          </p:nvPr>
        </p:nvSpPr>
        <p:spPr/>
        <p:txBody>
          <a:bodyPr/>
          <a:lstStyle/>
          <a:p>
            <a:r>
              <a:rPr lang="en-US" smtClean="0"/>
              <a:t>Cohen Chap 10 - Linear Regression</a:t>
            </a:r>
            <a:endParaRPr lang="en-US"/>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195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A44E3-984C-429E-A4D7-23C44F20E2AA}" type="datetime1">
              <a:rPr lang="en-US" smtClean="0"/>
              <a:t>7/15/2015</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961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71077-C22A-4479-A5B6-9E1EC0F30CF3}" type="datetime1">
              <a:rPr lang="en-US" smtClean="0"/>
              <a:t>7/15/2015</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3F4067-80AA-45C4-AF86-2FD264F6DE39}" type="datetime1">
              <a:rPr lang="en-US" smtClean="0"/>
              <a:t>7/15/2015</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Cohen Chap 10 - Linear Regression</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4546" y="4960137"/>
            <a:ext cx="8075054" cy="1463040"/>
          </a:xfrm>
        </p:spPr>
        <p:txBody>
          <a:bodyPr>
            <a:normAutofit/>
          </a:bodyPr>
          <a:lstStyle/>
          <a:p>
            <a:r>
              <a:rPr lang="en-US" dirty="0" smtClean="0"/>
              <a:t>Cohen chap </a:t>
            </a:r>
            <a:r>
              <a:rPr lang="en-US" dirty="0" smtClean="0"/>
              <a:t>10. Linear Regression</a:t>
            </a:r>
            <a:endParaRPr lang="en-US" dirty="0"/>
          </a:p>
        </p:txBody>
      </p:sp>
      <p:sp>
        <p:nvSpPr>
          <p:cNvPr id="3" name="Subtitle 2"/>
          <p:cNvSpPr>
            <a:spLocks noGrp="1"/>
          </p:cNvSpPr>
          <p:nvPr>
            <p:ph type="subTitle" idx="1"/>
          </p:nvPr>
        </p:nvSpPr>
        <p:spPr>
          <a:xfrm>
            <a:off x="8638309" y="4960137"/>
            <a:ext cx="3200400" cy="1463040"/>
          </a:xfrm>
        </p:spPr>
        <p:txBody>
          <a:bodyPr/>
          <a:lstStyle/>
          <a:p>
            <a:r>
              <a:rPr lang="en-US" dirty="0" smtClean="0"/>
              <a:t>For EDUC/PSY 6600</a:t>
            </a:r>
            <a:endParaRPr lang="en-US" dirty="0"/>
          </a:p>
        </p:txBody>
      </p:sp>
      <p:sp>
        <p:nvSpPr>
          <p:cNvPr id="8" name="Footer Placeholder 7"/>
          <p:cNvSpPr>
            <a:spLocks noGrp="1"/>
          </p:cNvSpPr>
          <p:nvPr>
            <p:ph type="ftr" sz="quarter" idx="11"/>
          </p:nvPr>
        </p:nvSpPr>
        <p:spPr/>
        <p:txBody>
          <a:bodyPr/>
          <a:lstStyle/>
          <a:p>
            <a:r>
              <a:rPr lang="en-US" smtClean="0"/>
              <a:t>Cohen Chap 10 - Linear Regression</a:t>
            </a:r>
            <a:endParaRPr lang="en-US" dirty="0" smtClean="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7" name="Rounded Rectangle 6"/>
          <p:cNvSpPr/>
          <p:nvPr/>
        </p:nvSpPr>
        <p:spPr>
          <a:xfrm>
            <a:off x="4506039" y="269949"/>
            <a:ext cx="7198242" cy="3859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altLang="en-US" sz="2400" i="1" dirty="0">
                <a:solidFill>
                  <a:schemeClr val="tx1"/>
                </a:solidFill>
              </a:rPr>
              <a:t>“Fit the analysis to the data, </a:t>
            </a:r>
            <a:endParaRPr lang="en-US" altLang="en-US" sz="2400" i="1" dirty="0" smtClean="0">
              <a:solidFill>
                <a:schemeClr val="tx1"/>
              </a:solidFill>
            </a:endParaRPr>
          </a:p>
          <a:p>
            <a:pPr algn="ctr">
              <a:spcBef>
                <a:spcPct val="50000"/>
              </a:spcBef>
            </a:pPr>
            <a:r>
              <a:rPr lang="en-US" altLang="en-US" sz="2400" i="1" dirty="0" smtClean="0">
                <a:solidFill>
                  <a:schemeClr val="tx1"/>
                </a:solidFill>
              </a:rPr>
              <a:t>NOT </a:t>
            </a:r>
            <a:r>
              <a:rPr lang="en-US" altLang="en-US" sz="2400" i="1" dirty="0">
                <a:solidFill>
                  <a:schemeClr val="tx1"/>
                </a:solidFill>
              </a:rPr>
              <a:t>the data to the analysis.”</a:t>
            </a:r>
          </a:p>
          <a:p>
            <a:pPr algn="ctr">
              <a:spcBef>
                <a:spcPct val="50000"/>
              </a:spcBef>
            </a:pPr>
            <a:r>
              <a:rPr lang="en-US" altLang="en-US" sz="2400" b="1" dirty="0">
                <a:solidFill>
                  <a:schemeClr val="tx1"/>
                </a:solidFill>
              </a:rPr>
              <a:t>-Statistical </a:t>
            </a:r>
            <a:r>
              <a:rPr lang="en-US" altLang="en-US" sz="2400" b="1" dirty="0" smtClean="0">
                <a:solidFill>
                  <a:schemeClr val="tx1"/>
                </a:solidFill>
              </a:rPr>
              <a:t>Maxim</a:t>
            </a:r>
            <a:endParaRPr lang="en-US" altLang="en-US" sz="24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80852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34845"/>
            <a:ext cx="9720072" cy="1499616"/>
          </a:xfrm>
        </p:spPr>
        <p:txBody>
          <a:bodyPr/>
          <a:lstStyle/>
          <a:p>
            <a:r>
              <a:rPr lang="en-US" altLang="en-US" dirty="0">
                <a:ea typeface="ＭＳ Ｐゴシック" panose="020B0600070205080204" pitchFamily="34" charset="-128"/>
              </a:rPr>
              <a:t>Standardized Regression Coefficients</a:t>
            </a:r>
            <a:endParaRPr lang="en-US" dirty="0"/>
          </a:p>
        </p:txBody>
      </p:sp>
      <p:sp>
        <p:nvSpPr>
          <p:cNvPr id="3" name="Content Placeholder 2"/>
          <p:cNvSpPr>
            <a:spLocks noGrp="1"/>
          </p:cNvSpPr>
          <p:nvPr>
            <p:ph idx="1"/>
          </p:nvPr>
        </p:nvSpPr>
        <p:spPr>
          <a:xfrm>
            <a:off x="1110343" y="1621971"/>
            <a:ext cx="9633856" cy="4687389"/>
          </a:xfrm>
        </p:spPr>
        <p:txBody>
          <a:bodyPr>
            <a:normAutofit/>
          </a:bodyPr>
          <a:lstStyle/>
          <a:p>
            <a:r>
              <a:rPr lang="en-US" altLang="en-US" sz="2400" dirty="0">
                <a:ea typeface="ＭＳ Ｐゴシック" panose="020B0600070205080204" pitchFamily="34" charset="-128"/>
              </a:rPr>
              <a:t>Aka: “Beta weights” or </a:t>
            </a:r>
            <a:r>
              <a:rPr lang="en-US" altLang="en-US" sz="2400" i="1" dirty="0">
                <a:ea typeface="ＭＳ Ｐゴシック" panose="020B0600070205080204" pitchFamily="34" charset="-128"/>
              </a:rPr>
              <a:t>β</a:t>
            </a: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1 </a:t>
            </a:r>
            <a:r>
              <a:rPr lang="en-US" altLang="en-US" sz="2400" i="1" dirty="0">
                <a:ea typeface="ＭＳ Ｐゴシック" panose="020B0600070205080204" pitchFamily="34" charset="-128"/>
              </a:rPr>
              <a:t>SD</a:t>
            </a:r>
            <a:r>
              <a:rPr lang="en-US" altLang="en-US" sz="2400" dirty="0">
                <a:ea typeface="ＭＳ Ｐゴシック" panose="020B0600070205080204" pitchFamily="34" charset="-128"/>
              </a:rPr>
              <a:t>-unit change in </a:t>
            </a:r>
            <a:r>
              <a:rPr lang="en-US" altLang="en-US" sz="2400" i="1" dirty="0">
                <a:latin typeface="Times New Roman" panose="02020603050405020304" pitchFamily="18" charset="0"/>
                <a:ea typeface="ＭＳ Ｐゴシック" panose="020B0600070205080204" pitchFamily="34" charset="-128"/>
              </a:rPr>
              <a:t>X</a:t>
            </a:r>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represents a </a:t>
            </a:r>
            <a:r>
              <a:rPr lang="en-US" altLang="en-US" sz="2400" i="1" dirty="0">
                <a:ea typeface="ＭＳ Ｐゴシック" panose="020B0600070205080204" pitchFamily="34" charset="-128"/>
              </a:rPr>
              <a:t>β</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SD </a:t>
            </a:r>
            <a:r>
              <a:rPr lang="en-US" altLang="en-US" sz="2400" dirty="0">
                <a:ea typeface="ＭＳ Ｐゴシック" panose="020B0600070205080204" pitchFamily="34" charset="-128"/>
              </a:rPr>
              <a:t>change in </a:t>
            </a:r>
            <a:r>
              <a:rPr lang="en-US" altLang="en-US" sz="2400" i="1" dirty="0">
                <a:latin typeface="Times New Roman" panose="02020603050405020304" pitchFamily="18" charset="0"/>
                <a:ea typeface="ＭＳ Ｐゴシック" panose="020B0600070205080204" pitchFamily="34" charset="-128"/>
              </a:rPr>
              <a:t>Y</a:t>
            </a: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Intercept = 0 and is not reported when using </a:t>
            </a:r>
            <a:r>
              <a:rPr lang="en-US" altLang="en-US" sz="2400" i="1" dirty="0">
                <a:ea typeface="ＭＳ Ｐゴシック" panose="020B0600070205080204" pitchFamily="34" charset="-128"/>
              </a:rPr>
              <a:t>β</a:t>
            </a:r>
            <a:endParaRPr lang="en-US" altLang="en-US" sz="2400" dirty="0">
              <a:ea typeface="ＭＳ Ｐゴシック" panose="020B0600070205080204" pitchFamily="34" charset="-128"/>
            </a:endParaRPr>
          </a:p>
          <a:p>
            <a:pPr lvl="4"/>
            <a:endParaRPr lang="en-US" altLang="en-US" sz="1600" i="1" dirty="0">
              <a:ea typeface="ＭＳ Ｐゴシック" panose="020B0600070205080204" pitchFamily="34" charset="-128"/>
            </a:endParaRPr>
          </a:p>
          <a:p>
            <a:r>
              <a:rPr lang="en-US" altLang="en-US" sz="2400" dirty="0">
                <a:ea typeface="ＭＳ Ｐゴシック" panose="020B0600070205080204" pitchFamily="34" charset="-128"/>
              </a:rPr>
              <a:t>For simple regression ONLY</a:t>
            </a:r>
            <a:r>
              <a:rPr lang="en-US" altLang="en-US" sz="2400" i="1" dirty="0">
                <a:ea typeface="ＭＳ Ｐゴシック" panose="020B0600070205080204" pitchFamily="34" charset="-128"/>
              </a:rPr>
              <a:t> </a:t>
            </a:r>
          </a:p>
          <a:p>
            <a:pPr lvl="1"/>
            <a:r>
              <a:rPr lang="en-US" altLang="en-US" sz="2000" i="1" dirty="0">
                <a:latin typeface="Times New Roman" panose="02020603050405020304" pitchFamily="18" charset="0"/>
                <a:ea typeface="ＭＳ Ｐゴシック" panose="020B0600070205080204" pitchFamily="34" charset="-128"/>
              </a:rPr>
              <a:t>r</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β </a:t>
            </a:r>
            <a:r>
              <a:rPr lang="en-US" altLang="en-US" sz="2000" dirty="0">
                <a:ea typeface="ＭＳ Ｐゴシック" panose="020B0600070205080204" pitchFamily="34" charset="-128"/>
              </a:rPr>
              <a:t>and </a:t>
            </a:r>
            <a:r>
              <a:rPr lang="en-US" altLang="en-US" sz="2000" i="1" dirty="0">
                <a:latin typeface="Times New Roman" panose="02020603050405020304" pitchFamily="18" charset="0"/>
                <a:ea typeface="ＭＳ Ｐゴシック" panose="020B0600070205080204" pitchFamily="34" charset="-128"/>
              </a:rPr>
              <a:t>r</a:t>
            </a:r>
            <a:r>
              <a:rPr lang="en-US" altLang="en-US" sz="2000" i="1" baseline="30000" dirty="0">
                <a:latin typeface="Times New Roman" panose="02020603050405020304" pitchFamily="18" charset="0"/>
                <a:ea typeface="ＭＳ Ｐゴシック" panose="020B0600070205080204" pitchFamily="34" charset="-128"/>
              </a:rPr>
              <a:t>2 </a:t>
            </a:r>
            <a:r>
              <a:rPr lang="en-US" altLang="en-US" sz="2000" dirty="0">
                <a:latin typeface="Times New Roman" panose="02020603050405020304" pitchFamily="18" charset="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β</a:t>
            </a:r>
            <a:r>
              <a:rPr lang="en-US" altLang="en-US" sz="2000" i="1" baseline="30000" dirty="0">
                <a:latin typeface="Times New Roman" panose="02020603050405020304" pitchFamily="18" charset="0"/>
                <a:ea typeface="ＭＳ Ｐゴシック" panose="020B0600070205080204" pitchFamily="34" charset="-128"/>
              </a:rPr>
              <a:t>2</a:t>
            </a:r>
            <a:r>
              <a:rPr lang="en-US" altLang="en-US" sz="2000" i="1" dirty="0">
                <a:ea typeface="ＭＳ Ｐゴシック" panose="020B0600070205080204" pitchFamily="34" charset="-128"/>
              </a:rPr>
              <a:t> </a:t>
            </a: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When raw scores are transformed into z-score units </a:t>
            </a:r>
            <a:r>
              <a:rPr lang="en-US" altLang="en-US" sz="2000" i="1" dirty="0">
                <a:latin typeface="Times New Roman" panose="02020603050405020304" pitchFamily="18" charset="0"/>
                <a:ea typeface="ＭＳ Ｐゴシック" panose="020B0600070205080204" pitchFamily="34" charset="-128"/>
              </a:rPr>
              <a:t>r = b</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β</a:t>
            </a:r>
            <a:endParaRPr lang="en-US" altLang="en-US" sz="2000" dirty="0">
              <a:latin typeface="Times New Roman" panose="02020603050405020304" pitchFamily="18" charset="0"/>
              <a:ea typeface="ＭＳ Ｐゴシック" panose="020B0600070205080204" pitchFamily="34" charset="-128"/>
            </a:endParaRP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Useful for variables w/ abstract unit of measurement</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Tree>
    <p:extLst>
      <p:ext uri="{BB962C8B-B14F-4D97-AF65-F5344CB8AC3E}">
        <p14:creationId xmlns:p14="http://schemas.microsoft.com/office/powerpoint/2010/main" val="466268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56532" y="1962384"/>
            <a:ext cx="7029450" cy="4591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915271" y="310897"/>
            <a:ext cx="9720072" cy="1499616"/>
          </a:xfrm>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pic>
        <p:nvPicPr>
          <p:cNvPr id="11" name="Picture 10"/>
          <p:cNvPicPr>
            <a:picLocks noChangeAspect="1"/>
          </p:cNvPicPr>
          <p:nvPr/>
        </p:nvPicPr>
        <p:blipFill>
          <a:blip r:embed="rId3"/>
          <a:stretch>
            <a:fillRect/>
          </a:stretch>
        </p:blipFill>
        <p:spPr>
          <a:xfrm>
            <a:off x="3166382" y="574930"/>
            <a:ext cx="4248150"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0455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23959"/>
            <a:ext cx="9720072" cy="1499616"/>
          </a:xfrm>
        </p:spPr>
        <p:txBody>
          <a:bodyPr/>
          <a:lstStyle/>
          <a:p>
            <a:r>
              <a:rPr lang="en-US" dirty="0" smtClean="0"/>
              <a:t>Assumptions</a:t>
            </a:r>
            <a:endParaRPr lang="en-US" dirty="0"/>
          </a:p>
        </p:txBody>
      </p:sp>
      <p:sp>
        <p:nvSpPr>
          <p:cNvPr id="3" name="Content Placeholder 2"/>
          <p:cNvSpPr>
            <a:spLocks noGrp="1"/>
          </p:cNvSpPr>
          <p:nvPr>
            <p:ph idx="1"/>
          </p:nvPr>
        </p:nvSpPr>
        <p:spPr>
          <a:xfrm>
            <a:off x="1024128" y="1730829"/>
            <a:ext cx="10667129" cy="4578531"/>
          </a:xfrm>
        </p:spPr>
        <p:txBody>
          <a:bodyPr>
            <a:normAutofit/>
          </a:bodyPr>
          <a:lstStyle/>
          <a:p>
            <a:r>
              <a:rPr lang="en-US" altLang="en-US" sz="2800" dirty="0">
                <a:ea typeface="ＭＳ Ｐゴシック" panose="020B0600070205080204" pitchFamily="34" charset="-128"/>
              </a:rPr>
              <a:t>Independence of observations</a:t>
            </a:r>
          </a:p>
          <a:p>
            <a:pPr lvl="4"/>
            <a:endParaRPr lang="en-US" altLang="en-US" sz="1800" i="1" dirty="0">
              <a:ea typeface="ＭＳ Ｐゴシック" panose="020B0600070205080204" pitchFamily="34" charset="-128"/>
            </a:endParaRPr>
          </a:p>
          <a:p>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normally distributed </a:t>
            </a:r>
          </a:p>
          <a:p>
            <a:pPr lvl="1"/>
            <a:r>
              <a:rPr lang="en-US" altLang="en-US" sz="2400" dirty="0">
                <a:ea typeface="ＭＳ Ｐゴシック" panose="020B0600070205080204" pitchFamily="34" charset="-128"/>
              </a:rPr>
              <a:t>Does NOT apply to predictor variable(s) </a:t>
            </a:r>
            <a:r>
              <a:rPr lang="en-US" altLang="en-US" sz="2400" i="1" dirty="0">
                <a:latin typeface="Times New Roman" panose="02020603050405020304" pitchFamily="18" charset="0"/>
                <a:ea typeface="ＭＳ Ｐゴシック" panose="020B0600070205080204" pitchFamily="34" charset="-128"/>
              </a:rPr>
              <a:t>X</a:t>
            </a:r>
          </a:p>
          <a:p>
            <a:pPr lvl="2"/>
            <a:r>
              <a:rPr lang="en-US" altLang="en-US" sz="1800" dirty="0">
                <a:ea typeface="ＭＳ Ｐゴシック" panose="020B0600070205080204" pitchFamily="34" charset="-128"/>
              </a:rPr>
              <a:t>Can be categorical or continuous</a:t>
            </a:r>
          </a:p>
          <a:p>
            <a:pPr lvl="4"/>
            <a:endParaRPr lang="en-US" altLang="en-US" sz="1800" dirty="0">
              <a:ea typeface="ＭＳ Ｐゴシック" panose="020B0600070205080204" pitchFamily="34" charset="-128"/>
            </a:endParaRPr>
          </a:p>
          <a:p>
            <a:r>
              <a:rPr lang="en-US" altLang="en-US" sz="2800" dirty="0">
                <a:ea typeface="ＭＳ Ｐゴシック" panose="020B0600070205080204" pitchFamily="34" charset="-128"/>
              </a:rPr>
              <a:t>Sampling distribution of the slope (</a:t>
            </a:r>
            <a:r>
              <a:rPr lang="en-US" altLang="en-US" sz="2800" i="1" dirty="0">
                <a:latin typeface="Times New Roman" panose="02020603050405020304" pitchFamily="18" charset="0"/>
                <a:ea typeface="ＭＳ Ｐゴシック" panose="020B0600070205080204" pitchFamily="34" charset="-128"/>
              </a:rPr>
              <a:t>b</a:t>
            </a:r>
            <a:r>
              <a:rPr lang="en-US" altLang="en-US" sz="2800" i="1" baseline="-25000" dirty="0">
                <a:latin typeface="Times New Roman" panose="02020603050405020304" pitchFamily="18" charset="0"/>
                <a:ea typeface="ＭＳ Ｐゴシック" panose="020B0600070205080204" pitchFamily="34" charset="-128"/>
              </a:rPr>
              <a:t>1</a:t>
            </a:r>
            <a:r>
              <a:rPr lang="en-US" altLang="en-US" sz="2800" dirty="0">
                <a:ea typeface="ＭＳ Ｐゴシック" panose="020B0600070205080204" pitchFamily="34" charset="-128"/>
              </a:rPr>
              <a:t>) assumed normally distributed</a:t>
            </a:r>
          </a:p>
          <a:p>
            <a:pPr lvl="4"/>
            <a:endParaRPr lang="en-US" altLang="en-US" sz="1800" dirty="0">
              <a:ea typeface="ＭＳ Ｐゴシック" panose="020B0600070205080204" pitchFamily="34" charset="-128"/>
            </a:endParaRPr>
          </a:p>
          <a:p>
            <a:r>
              <a:rPr lang="en-US" altLang="en-US" sz="2800" dirty="0">
                <a:ea typeface="ＭＳ Ｐゴシック" panose="020B0600070205080204" pitchFamily="34" charset="-128"/>
              </a:rPr>
              <a:t>Straight line best fits </a:t>
            </a:r>
            <a:r>
              <a:rPr lang="en-US" altLang="en-US" sz="2800" dirty="0" smtClean="0">
                <a:ea typeface="ＭＳ Ｐゴシック" panose="020B0600070205080204" pitchFamily="34" charset="-128"/>
              </a:rPr>
              <a:t>data</a:t>
            </a:r>
            <a:endParaRPr lang="en-US" sz="28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218247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13073"/>
            <a:ext cx="9720072" cy="1499616"/>
          </a:xfrm>
        </p:spPr>
        <p:txBody>
          <a:bodyPr/>
          <a:lstStyle/>
          <a:p>
            <a:r>
              <a:rPr lang="en-US" dirty="0" smtClean="0"/>
              <a:t>assumptions</a:t>
            </a:r>
            <a:endParaRPr lang="en-US" dirty="0"/>
          </a:p>
        </p:txBody>
      </p:sp>
      <p:sp>
        <p:nvSpPr>
          <p:cNvPr id="3" name="Content Placeholder 2"/>
          <p:cNvSpPr>
            <a:spLocks noGrp="1"/>
          </p:cNvSpPr>
          <p:nvPr>
            <p:ph idx="1"/>
          </p:nvPr>
        </p:nvSpPr>
        <p:spPr>
          <a:xfrm>
            <a:off x="1024128" y="1698172"/>
            <a:ext cx="9720071" cy="4023360"/>
          </a:xfrm>
        </p:spPr>
        <p:txBody>
          <a:bodyPr/>
          <a:lstStyle/>
          <a:p>
            <a:r>
              <a:rPr lang="en-US" altLang="en-US" sz="2800" dirty="0">
                <a:ea typeface="ＭＳ Ｐゴシック" panose="020B0600070205080204" pitchFamily="34" charset="-128"/>
              </a:rPr>
              <a:t>Homogeneity of variance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for all values of </a:t>
            </a:r>
            <a:r>
              <a:rPr lang="en-US" altLang="en-US" sz="2800" i="1" dirty="0">
                <a:latin typeface="Times New Roman" panose="02020603050405020304" pitchFamily="18" charset="0"/>
                <a:ea typeface="ＭＳ Ｐゴシック" panose="020B0600070205080204" pitchFamily="34" charset="-128"/>
              </a:rPr>
              <a:t>X</a:t>
            </a:r>
            <a:endParaRPr lang="en-US" altLang="en-US" sz="2800" dirty="0">
              <a:latin typeface="Times New Roman" panose="02020603050405020304" pitchFamily="18" charset="0"/>
              <a:ea typeface="ＭＳ Ｐゴシック" panose="020B0600070205080204" pitchFamily="34" charset="-128"/>
            </a:endParaRPr>
          </a:p>
          <a:p>
            <a:pPr lvl="1"/>
            <a:r>
              <a:rPr lang="en-US" altLang="en-US" sz="2400" dirty="0">
                <a:ea typeface="ＭＳ Ｐゴシック" panose="020B0600070205080204" pitchFamily="34" charset="-128"/>
              </a:rPr>
              <a:t>Computed error variance (</a:t>
            </a:r>
            <a:r>
              <a:rPr lang="en-US" altLang="en-US" sz="2400" i="1" dirty="0">
                <a:latin typeface="Times New Roman" panose="02020603050405020304" pitchFamily="18" charset="0"/>
                <a:ea typeface="ＭＳ Ｐゴシック" panose="020B0600070205080204" pitchFamily="34" charset="-128"/>
              </a:rPr>
              <a:t>s</a:t>
            </a:r>
            <a:r>
              <a:rPr lang="en-US" altLang="en-US" sz="2400" i="1" baseline="30000" dirty="0">
                <a:latin typeface="Times New Roman" panose="02020603050405020304" pitchFamily="18" charset="0"/>
                <a:ea typeface="ＭＳ Ｐゴシック" panose="020B0600070205080204" pitchFamily="34" charset="-128"/>
              </a:rPr>
              <a:t>2</a:t>
            </a:r>
            <a:r>
              <a:rPr lang="en-US" altLang="en-US" sz="2400" i="1" baseline="-25000" dirty="0">
                <a:latin typeface="Times New Roman" panose="02020603050405020304" pitchFamily="18" charset="0"/>
                <a:ea typeface="ＭＳ Ｐゴシック" panose="020B0600070205080204" pitchFamily="34" charset="-128"/>
              </a:rPr>
              <a:t>Y.X</a:t>
            </a:r>
            <a:r>
              <a:rPr lang="en-US" altLang="en-US" sz="2400" dirty="0">
                <a:latin typeface="Times New Roman" panose="02020603050405020304" pitchFamily="18" charset="0"/>
                <a:ea typeface="ＭＳ Ｐゴシック" panose="020B0600070205080204" pitchFamily="34" charset="-128"/>
              </a:rPr>
              <a:t> </a:t>
            </a:r>
            <a:r>
              <a:rPr lang="en-US" altLang="en-US" sz="2400" dirty="0">
                <a:ea typeface="ＭＳ Ｐゴシック" panose="020B0600070205080204" pitchFamily="34" charset="-128"/>
              </a:rPr>
              <a:t>or </a:t>
            </a:r>
            <a:r>
              <a:rPr lang="en-US" altLang="en-US" sz="2400" i="1" dirty="0">
                <a:ea typeface="ＭＳ Ｐゴシック" panose="020B0600070205080204" pitchFamily="34" charset="-128"/>
              </a:rPr>
              <a:t>MSE</a:t>
            </a:r>
            <a:r>
              <a:rPr lang="en-US" altLang="en-US" sz="2400" dirty="0">
                <a:ea typeface="ＭＳ Ｐゴシック" panose="020B0600070205080204" pitchFamily="34" charset="-128"/>
              </a:rPr>
              <a:t>) is representative of all individual conditional error variances (for each value of </a:t>
            </a:r>
            <a:r>
              <a:rPr lang="en-US" altLang="en-US" sz="2400" i="1" dirty="0">
                <a:latin typeface="Times New Roman" panose="02020603050405020304" pitchFamily="18" charset="0"/>
                <a:ea typeface="ＭＳ Ｐゴシック" panose="020B0600070205080204" pitchFamily="34" charset="-128"/>
              </a:rPr>
              <a:t>X</a:t>
            </a:r>
            <a:r>
              <a:rPr lang="en-US" altLang="en-US" sz="2400" dirty="0">
                <a:ea typeface="ＭＳ Ｐゴシック" panose="020B0600070205080204" pitchFamily="34" charset="-128"/>
              </a:rPr>
              <a:t>)</a:t>
            </a:r>
          </a:p>
          <a:p>
            <a:pPr lvl="1"/>
            <a:r>
              <a:rPr lang="en-US" altLang="en-US" sz="2400" dirty="0">
                <a:ea typeface="ＭＳ Ｐゴシック" panose="020B0600070205080204" pitchFamily="34" charset="-128"/>
              </a:rPr>
              <a:t>‘Homoscedasticity’</a:t>
            </a:r>
          </a:p>
          <a:p>
            <a:pPr lvl="2"/>
            <a:r>
              <a:rPr lang="en-US" altLang="en-US" sz="2000" dirty="0">
                <a:ea typeface="ＭＳ Ｐゴシック" panose="020B0600070205080204" pitchFamily="34" charset="-128"/>
              </a:rPr>
              <a:t>Violation = ‘Heteroscedasticity’</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pic>
        <p:nvPicPr>
          <p:cNvPr id="6" name="Picture 5" descr="Figure - Homogeneity of vari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2" y="3773035"/>
            <a:ext cx="3717925"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ure - Homogeneity of varianc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932" y="3758747"/>
            <a:ext cx="39306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419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SPSS - basic</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pic>
        <p:nvPicPr>
          <p:cNvPr id="6" name="Picture 5"/>
          <p:cNvPicPr>
            <a:picLocks noChangeAspect="1"/>
          </p:cNvPicPr>
          <p:nvPr/>
        </p:nvPicPr>
        <p:blipFill>
          <a:blip r:embed="rId2"/>
          <a:stretch>
            <a:fillRect/>
          </a:stretch>
        </p:blipFill>
        <p:spPr>
          <a:xfrm>
            <a:off x="284390" y="1902514"/>
            <a:ext cx="6115050" cy="1409700"/>
          </a:xfrm>
          <a:prstGeom prst="rect">
            <a:avLst/>
          </a:prstGeom>
        </p:spPr>
      </p:pic>
      <p:pic>
        <p:nvPicPr>
          <p:cNvPr id="7" name="Picture 6"/>
          <p:cNvPicPr>
            <a:picLocks noChangeAspect="1"/>
          </p:cNvPicPr>
          <p:nvPr/>
        </p:nvPicPr>
        <p:blipFill>
          <a:blip r:embed="rId3"/>
          <a:stretch>
            <a:fillRect/>
          </a:stretch>
        </p:blipFill>
        <p:spPr>
          <a:xfrm>
            <a:off x="5884164" y="153724"/>
            <a:ext cx="6057900" cy="6591300"/>
          </a:xfrm>
          <a:prstGeom prst="rect">
            <a:avLst/>
          </a:prstGeom>
        </p:spPr>
      </p:pic>
    </p:spTree>
    <p:extLst>
      <p:ext uri="{BB962C8B-B14F-4D97-AF65-F5344CB8AC3E}">
        <p14:creationId xmlns:p14="http://schemas.microsoft.com/office/powerpoint/2010/main" val="1774346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SPSS</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pic>
        <p:nvPicPr>
          <p:cNvPr id="6" name="Picture 5"/>
          <p:cNvPicPr>
            <a:picLocks noChangeAspect="1"/>
          </p:cNvPicPr>
          <p:nvPr/>
        </p:nvPicPr>
        <p:blipFill>
          <a:blip r:embed="rId2"/>
          <a:stretch>
            <a:fillRect/>
          </a:stretch>
        </p:blipFill>
        <p:spPr>
          <a:xfrm>
            <a:off x="3381375" y="2568347"/>
            <a:ext cx="6496050" cy="2200275"/>
          </a:xfrm>
          <a:prstGeom prst="rect">
            <a:avLst/>
          </a:prstGeom>
        </p:spPr>
      </p:pic>
    </p:spTree>
    <p:extLst>
      <p:ext uri="{BB962C8B-B14F-4D97-AF65-F5344CB8AC3E}">
        <p14:creationId xmlns:p14="http://schemas.microsoft.com/office/powerpoint/2010/main" val="557486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53" y="413766"/>
            <a:ext cx="9720072" cy="1499616"/>
          </a:xfrm>
        </p:spPr>
        <p:txBody>
          <a:bodyPr/>
          <a:lstStyle/>
          <a:p>
            <a:r>
              <a:rPr lang="en-US" dirty="0" smtClean="0"/>
              <a:t>Motivating example</a:t>
            </a:r>
            <a:endParaRPr lang="en-US" dirty="0"/>
          </a:p>
        </p:txBody>
      </p:sp>
      <p:sp>
        <p:nvSpPr>
          <p:cNvPr id="3" name="Content Placeholder 2"/>
          <p:cNvSpPr>
            <a:spLocks noGrp="1"/>
          </p:cNvSpPr>
          <p:nvPr>
            <p:ph idx="1"/>
          </p:nvPr>
        </p:nvSpPr>
        <p:spPr>
          <a:xfrm>
            <a:off x="304800" y="1913381"/>
            <a:ext cx="11410950" cy="4630293"/>
          </a:xfrm>
        </p:spPr>
        <p:txBody>
          <a:bodyPr>
            <a:normAutofit/>
          </a:bodyPr>
          <a:lstStyle/>
          <a:p>
            <a:r>
              <a:rPr lang="en-US" altLang="en-US" i="1" dirty="0">
                <a:ea typeface="ＭＳ Ｐゴシック" panose="020B0600070205080204" pitchFamily="34" charset="-128"/>
              </a:rPr>
              <a:t>Dr. Ramsey conducts a </a:t>
            </a:r>
            <a:r>
              <a:rPr lang="en-US" altLang="en-US" b="1" i="1" dirty="0">
                <a:ea typeface="ＭＳ Ｐゴシック" panose="020B0600070205080204" pitchFamily="34" charset="-128"/>
              </a:rPr>
              <a:t>non-experimental</a:t>
            </a:r>
            <a:r>
              <a:rPr lang="en-US" altLang="en-US" i="1" dirty="0">
                <a:ea typeface="ＭＳ Ｐゴシック" panose="020B0600070205080204" pitchFamily="34" charset="-128"/>
              </a:rPr>
              <a:t> study to evaluate what she refers to as the ‘strength-injury hypothesis’. It states that overall body strength in elderly women determines the number and severity of accidents that cause bodily injury. If the results of her prediction study support her hypothesis, she plans to conduct an experimental study to assess whether weight training reduces injuries in elderly women.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Data </a:t>
            </a:r>
            <a:r>
              <a:rPr lang="en-US" altLang="en-US" i="1" dirty="0">
                <a:ea typeface="ＭＳ Ｐゴシック" panose="020B0600070205080204" pitchFamily="34" charset="-128"/>
              </a:rPr>
              <a:t>from 100 women who range in age from 60 to 70 years old are collected. The women initially undergo a series of measures that assess upper and lower body strength, and these measures are summarized into an overall index of body strength.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Over </a:t>
            </a:r>
            <a:r>
              <a:rPr lang="en-US" altLang="en-US" i="1" dirty="0">
                <a:ea typeface="ＭＳ Ｐゴシック" panose="020B0600070205080204" pitchFamily="34" charset="-128"/>
              </a:rPr>
              <a:t>the next 5 years, the women record each time they have an accident that results in a bodily injury and describe fully the extent of the injury. On the basis of these data, Dr. Ramsey calculates an overall injury index for each woman.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A </a:t>
            </a:r>
            <a:r>
              <a:rPr lang="en-US" altLang="en-US" i="1" dirty="0">
                <a:ea typeface="ＭＳ Ｐゴシック" panose="020B0600070205080204" pitchFamily="34" charset="-128"/>
              </a:rPr>
              <a:t>simple regression analysis is conducted with the overall index of body strength as the </a:t>
            </a:r>
            <a:r>
              <a:rPr lang="en-US" altLang="en-US" b="1" i="1" dirty="0">
                <a:ea typeface="ＭＳ Ｐゴシック" panose="020B0600070205080204" pitchFamily="34" charset="-128"/>
              </a:rPr>
              <a:t>predictor</a:t>
            </a:r>
            <a:r>
              <a:rPr lang="en-US" altLang="en-US" i="1" dirty="0">
                <a:ea typeface="ＭＳ Ｐゴシック" panose="020B0600070205080204" pitchFamily="34" charset="-128"/>
              </a:rPr>
              <a:t> (independent) variable and the overall injury index as the </a:t>
            </a:r>
            <a:r>
              <a:rPr lang="en-US" altLang="en-US" b="1" i="1" dirty="0">
                <a:ea typeface="ＭＳ Ｐゴシック" panose="020B0600070205080204" pitchFamily="34" charset="-128"/>
              </a:rPr>
              <a:t>outcome</a:t>
            </a:r>
            <a:r>
              <a:rPr lang="en-US" altLang="en-US" i="1" dirty="0">
                <a:ea typeface="ＭＳ Ｐゴシック" panose="020B0600070205080204" pitchFamily="34" charset="-128"/>
              </a:rPr>
              <a:t> (dependent) variable.</a:t>
            </a:r>
            <a:r>
              <a:rPr lang="en-US" altLang="en-US" sz="1600" dirty="0">
                <a:ea typeface="ＭＳ Ｐゴシック" panose="020B0600070205080204" pitchFamily="34" charset="-128"/>
              </a:rPr>
              <a:t> </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892954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vs. Regression</a:t>
            </a:r>
            <a:endParaRPr lang="en-US" dirty="0"/>
          </a:p>
        </p:txBody>
      </p:sp>
      <p:sp>
        <p:nvSpPr>
          <p:cNvPr id="3" name="Content Placeholder 2"/>
          <p:cNvSpPr>
            <a:spLocks noGrp="1"/>
          </p:cNvSpPr>
          <p:nvPr>
            <p:ph idx="1"/>
          </p:nvPr>
        </p:nvSpPr>
        <p:spPr>
          <a:xfrm>
            <a:off x="490728" y="2084832"/>
            <a:ext cx="5233797" cy="341632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altLang="en-US" sz="2400" b="1" u="sng" dirty="0">
                <a:ea typeface="ＭＳ Ｐゴシック" panose="020B0600070205080204" pitchFamily="34" charset="-128"/>
              </a:rPr>
              <a:t>Correlation</a:t>
            </a:r>
          </a:p>
          <a:p>
            <a:pPr lvl="1">
              <a:buFont typeface="Wingdings" panose="05000000000000000000" pitchFamily="2" charset="2"/>
              <a:buChar char="§"/>
            </a:pPr>
            <a:r>
              <a:rPr lang="en-US" altLang="en-US" sz="2000" dirty="0">
                <a:ea typeface="ＭＳ Ｐゴシック" panose="020B0600070205080204" pitchFamily="34" charset="-128"/>
              </a:rPr>
              <a:t>Does a relationship exist between 2 variables?</a:t>
            </a:r>
          </a:p>
          <a:p>
            <a:pPr lvl="2"/>
            <a:r>
              <a:rPr lang="en-US" altLang="en-US" sz="1800" dirty="0">
                <a:ea typeface="ＭＳ Ｐゴシック" panose="020B0600070205080204" pitchFamily="34" charset="-128"/>
              </a:rPr>
              <a:t>No IV / DV distinction </a:t>
            </a:r>
            <a:endParaRPr lang="en-US" altLang="en-US" sz="1800" dirty="0" smtClean="0">
              <a:ea typeface="ＭＳ Ｐゴシック" panose="020B0600070205080204" pitchFamily="34" charset="-128"/>
            </a:endParaRPr>
          </a:p>
          <a:p>
            <a:pPr marL="310896" lvl="2" indent="0">
              <a:buNone/>
            </a:pPr>
            <a:endParaRPr lang="en-US" altLang="en-US" sz="1800" dirty="0">
              <a:ea typeface="ＭＳ Ｐゴシック" panose="020B0600070205080204" pitchFamily="34" charset="-128"/>
            </a:endParaRPr>
          </a:p>
          <a:p>
            <a:pPr lvl="1"/>
            <a:r>
              <a:rPr lang="en-US" altLang="en-US" sz="2000" dirty="0">
                <a:ea typeface="ＭＳ Ｐゴシック" panose="020B0600070205080204" pitchFamily="34" charset="-128"/>
              </a:rPr>
              <a:t>How strong is relationship</a:t>
            </a:r>
            <a:r>
              <a:rPr lang="en-US" altLang="en-US" sz="2000" dirty="0" smtClean="0">
                <a:ea typeface="ＭＳ Ｐゴシック" panose="020B0600070205080204" pitchFamily="34" charset="-128"/>
              </a:rPr>
              <a:t>?</a:t>
            </a:r>
          </a:p>
          <a:p>
            <a:pPr marL="128016" lvl="1" indent="0">
              <a:buNone/>
            </a:pP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In what direction is relationship</a:t>
            </a:r>
            <a:r>
              <a:rPr lang="en-US" altLang="en-US" sz="2000" dirty="0" smtClean="0">
                <a:ea typeface="ＭＳ Ｐゴシック" panose="020B0600070205080204" pitchFamily="34" charset="-128"/>
              </a:rPr>
              <a:t>?</a:t>
            </a:r>
            <a:endParaRPr lang="en-US" altLang="en-US" sz="2400" dirty="0">
              <a:ea typeface="ＭＳ Ｐゴシック" panose="020B0600070205080204"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
        <p:nvSpPr>
          <p:cNvPr id="6" name="Rectangle 5"/>
          <p:cNvSpPr/>
          <p:nvPr/>
        </p:nvSpPr>
        <p:spPr>
          <a:xfrm>
            <a:off x="6076949" y="2084832"/>
            <a:ext cx="5657851"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altLang="en-US" sz="2400" b="1" u="sng" dirty="0">
                <a:ea typeface="ＭＳ Ｐゴシック" panose="020B0600070205080204" pitchFamily="34" charset="-128"/>
              </a:rPr>
              <a:t>Regression</a:t>
            </a:r>
          </a:p>
          <a:p>
            <a:pPr marL="800100" lvl="1" indent="-342900">
              <a:buFont typeface="Wingdings" panose="05000000000000000000" pitchFamily="2" charset="2"/>
              <a:buChar char="§"/>
            </a:pPr>
            <a:r>
              <a:rPr lang="en-US" altLang="en-US" sz="2000" dirty="0">
                <a:ea typeface="ＭＳ Ｐゴシック" panose="020B0600070205080204" pitchFamily="34" charset="-128"/>
              </a:rPr>
              <a:t>What is the form of </a:t>
            </a:r>
            <a:r>
              <a:rPr lang="en-US" altLang="en-US" sz="2000" dirty="0" smtClean="0">
                <a:ea typeface="ＭＳ Ｐゴシック" panose="020B0600070205080204" pitchFamily="34" charset="-128"/>
              </a:rPr>
              <a:t>relationship?</a:t>
            </a: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Can </a:t>
            </a:r>
            <a:r>
              <a:rPr lang="en-US" altLang="en-US" sz="2000" dirty="0">
                <a:ea typeface="ＭＳ Ｐゴシック" panose="020B0600070205080204" pitchFamily="34" charset="-128"/>
              </a:rPr>
              <a:t>we predict values of one variable from knowledge of one or more, highly correlated variable(s</a:t>
            </a:r>
            <a:r>
              <a:rPr lang="en-US" altLang="en-US" sz="2000" dirty="0" smtClean="0">
                <a:ea typeface="ＭＳ Ｐゴシック" panose="020B0600070205080204" pitchFamily="34" charset="-128"/>
              </a:rPr>
              <a:t>)?</a:t>
            </a:r>
          </a:p>
          <a:p>
            <a:pPr marL="1257300" lvl="2" indent="-342900">
              <a:buFont typeface="Wingdings" panose="05000000000000000000" pitchFamily="2" charset="2"/>
              <a:buChar char="§"/>
            </a:pPr>
            <a:r>
              <a:rPr lang="en-US" altLang="en-US" dirty="0" smtClean="0">
                <a:ea typeface="ＭＳ Ｐゴシック" panose="020B0600070205080204" pitchFamily="34" charset="-128"/>
              </a:rPr>
              <a:t>Perfect </a:t>
            </a:r>
            <a:r>
              <a:rPr lang="en-US" altLang="en-US" dirty="0">
                <a:ea typeface="ＭＳ Ｐゴシック" panose="020B0600070205080204" pitchFamily="34" charset="-128"/>
              </a:rPr>
              <a:t>correlation = Perfect </a:t>
            </a:r>
            <a:r>
              <a:rPr lang="en-US" altLang="en-US" dirty="0" smtClean="0">
                <a:ea typeface="ＭＳ Ｐゴシック" panose="020B0600070205080204" pitchFamily="34" charset="-128"/>
              </a:rPr>
              <a:t>prediction</a:t>
            </a:r>
          </a:p>
          <a:p>
            <a:pPr marL="1257300" lvl="2" indent="-342900">
              <a:buFont typeface="Wingdings" panose="05000000000000000000" pitchFamily="2" charset="2"/>
              <a:buChar char="§"/>
            </a:pPr>
            <a:r>
              <a:rPr lang="en-US" altLang="en-US" dirty="0" smtClean="0">
                <a:ea typeface="ＭＳ Ｐゴシック" panose="020B0600070205080204" pitchFamily="34" charset="-128"/>
              </a:rPr>
              <a:t>Imperfect </a:t>
            </a:r>
            <a:r>
              <a:rPr lang="en-US" altLang="en-US" dirty="0">
                <a:ea typeface="ＭＳ Ｐゴシック" panose="020B0600070205080204" pitchFamily="34" charset="-128"/>
              </a:rPr>
              <a:t>correlation = Imperfect prediction (with </a:t>
            </a:r>
            <a:r>
              <a:rPr lang="en-US" altLang="en-US" dirty="0" smtClean="0">
                <a:ea typeface="ＭＳ Ｐゴシック" panose="020B0600070205080204" pitchFamily="34" charset="-128"/>
              </a:rPr>
              <a:t>error)</a:t>
            </a:r>
          </a:p>
          <a:p>
            <a:pPr marL="1257300" lvl="2" indent="-342900">
              <a:buFont typeface="Wingdings" panose="05000000000000000000" pitchFamily="2" charset="2"/>
              <a:buChar char="§"/>
            </a:pPr>
            <a:endParaRPr lang="en-US" altLang="en-US" dirty="0" smtClean="0">
              <a:ea typeface="ＭＳ Ｐゴシック" panose="020B0600070205080204" pitchFamily="34" charset="-128"/>
            </a:endParaRP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Simple </a:t>
            </a:r>
            <a:r>
              <a:rPr lang="en-US" altLang="en-US" sz="2000" dirty="0">
                <a:ea typeface="ＭＳ Ｐゴシック" panose="020B0600070205080204" pitchFamily="34" charset="-128"/>
              </a:rPr>
              <a:t>linear regression (SLR): 1 DV, 1 </a:t>
            </a:r>
            <a:r>
              <a:rPr lang="en-US" altLang="en-US" sz="2000" dirty="0" smtClean="0">
                <a:ea typeface="ＭＳ Ｐゴシック" panose="020B0600070205080204" pitchFamily="34" charset="-128"/>
              </a:rPr>
              <a:t>IV</a:t>
            </a: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Multiple </a:t>
            </a:r>
            <a:r>
              <a:rPr lang="en-US" altLang="en-US" sz="2000" dirty="0">
                <a:ea typeface="ＭＳ Ｐゴシック" panose="020B0600070205080204" pitchFamily="34" charset="-128"/>
              </a:rPr>
              <a:t>linear regression (MLR): 1 DV, &gt;1 IV</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350598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253" y="315917"/>
            <a:ext cx="9720072" cy="1499616"/>
          </a:xfrm>
        </p:spPr>
        <p:txBody>
          <a:bodyPr/>
          <a:lstStyle/>
          <a:p>
            <a:r>
              <a:rPr lang="en-US" dirty="0" smtClean="0"/>
              <a:t>Regression basics</a:t>
            </a:r>
            <a:endParaRPr lang="en-US" dirty="0"/>
          </a:p>
        </p:txBody>
      </p:sp>
      <p:sp>
        <p:nvSpPr>
          <p:cNvPr id="3" name="Content Placeholder 2"/>
          <p:cNvSpPr>
            <a:spLocks noGrp="1"/>
          </p:cNvSpPr>
          <p:nvPr>
            <p:ph idx="1"/>
          </p:nvPr>
        </p:nvSpPr>
        <p:spPr>
          <a:xfrm>
            <a:off x="483319" y="1815533"/>
            <a:ext cx="4795647" cy="462343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altLang="en-US" sz="2000" b="1" i="1" u="sng" dirty="0">
                <a:latin typeface="Times New Roman" panose="02020603050405020304" pitchFamily="18" charset="0"/>
                <a:ea typeface="ＭＳ Ｐゴシック" panose="020B0600070205080204" pitchFamily="34" charset="-128"/>
              </a:rPr>
              <a:t>Y</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usually predicted variable</a:t>
            </a:r>
          </a:p>
          <a:p>
            <a:pPr lvl="1"/>
            <a:r>
              <a:rPr lang="en-US" altLang="en-US" dirty="0">
                <a:ea typeface="ＭＳ Ｐゴシック" panose="020B0600070205080204" pitchFamily="34" charset="-128"/>
              </a:rPr>
              <a:t>Dependent, criterion, outcome, response variable</a:t>
            </a:r>
          </a:p>
          <a:p>
            <a:pPr lvl="1"/>
            <a:r>
              <a:rPr lang="en-US" altLang="en-US" dirty="0">
                <a:ea typeface="ＭＳ Ｐゴシック" panose="020B0600070205080204" pitchFamily="34" charset="-128"/>
              </a:rPr>
              <a:t>Predicting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 from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 </a:t>
            </a:r>
            <a:r>
              <a:rPr lang="en-US" altLang="en-US" dirty="0">
                <a:ea typeface="ＭＳ Ｐゴシック" panose="020B0600070205080204" pitchFamily="34" charset="-128"/>
              </a:rPr>
              <a:t>‘Regressing </a:t>
            </a:r>
            <a:r>
              <a:rPr lang="en-US" altLang="en-US" i="1" dirty="0">
                <a:latin typeface="Times New Roman" panose="02020603050405020304" pitchFamily="18" charset="0"/>
                <a:ea typeface="ＭＳ Ｐゴシック" panose="020B0600070205080204" pitchFamily="34" charset="-128"/>
              </a:rPr>
              <a:t>Y</a:t>
            </a:r>
            <a:r>
              <a:rPr lang="en-US" altLang="en-US" i="1" dirty="0">
                <a:ea typeface="ＭＳ Ｐゴシック" panose="020B0600070205080204" pitchFamily="34" charset="-128"/>
              </a:rPr>
              <a:t> </a:t>
            </a:r>
            <a:r>
              <a:rPr lang="en-US" altLang="en-US" dirty="0">
                <a:ea typeface="ＭＳ Ｐゴシック" panose="020B0600070205080204" pitchFamily="34" charset="-128"/>
              </a:rPr>
              <a:t>on </a:t>
            </a:r>
            <a:r>
              <a:rPr lang="en-US" altLang="en-US" i="1" dirty="0">
                <a:latin typeface="Times New Roman" panose="02020603050405020304" pitchFamily="18" charset="0"/>
                <a:ea typeface="ＭＳ Ｐゴシック" panose="020B0600070205080204" pitchFamily="34" charset="-128"/>
              </a:rPr>
              <a:t>X</a:t>
            </a:r>
            <a:r>
              <a:rPr lang="en-US" altLang="en-US" dirty="0">
                <a:ea typeface="ＭＳ Ｐゴシック" panose="020B0600070205080204" pitchFamily="34" charset="-128"/>
              </a:rPr>
              <a:t>’</a:t>
            </a:r>
          </a:p>
          <a:p>
            <a:pPr lvl="1"/>
            <a:r>
              <a:rPr lang="en-US" altLang="en-US" dirty="0">
                <a:ea typeface="ＭＳ Ｐゴシック" panose="020B0600070205080204" pitchFamily="34" charset="-128"/>
              </a:rPr>
              <a:t>Predicting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a:t>
            </a:r>
            <a:r>
              <a:rPr lang="en-US" altLang="en-US" dirty="0">
                <a:ea typeface="ＭＳ Ｐゴシック" panose="020B0600070205080204" pitchFamily="34" charset="-128"/>
              </a:rPr>
              <a:t>from </a:t>
            </a:r>
            <a:r>
              <a:rPr lang="en-US" altLang="en-US" i="1" dirty="0">
                <a:latin typeface="Times New Roman" panose="02020603050405020304" pitchFamily="18" charset="0"/>
                <a:ea typeface="ＭＳ Ｐゴシック" panose="020B0600070205080204" pitchFamily="34" charset="-128"/>
              </a:rPr>
              <a:t>Y</a:t>
            </a:r>
            <a:r>
              <a:rPr lang="en-US" altLang="en-US" i="1" dirty="0">
                <a:ea typeface="ＭＳ Ｐゴシック" panose="020B0600070205080204" pitchFamily="34" charset="-128"/>
              </a:rPr>
              <a:t> = </a:t>
            </a:r>
            <a:r>
              <a:rPr lang="en-US" altLang="en-US" dirty="0">
                <a:ea typeface="ＭＳ Ｐゴシック" panose="020B0600070205080204" pitchFamily="34" charset="-128"/>
              </a:rPr>
              <a:t>‘Regressing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a:t>
            </a:r>
            <a:r>
              <a:rPr lang="en-US" altLang="en-US" dirty="0">
                <a:ea typeface="ＭＳ Ｐゴシック" panose="020B0600070205080204" pitchFamily="34" charset="-128"/>
              </a:rPr>
              <a:t>on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a:t>
            </a:r>
          </a:p>
          <a:p>
            <a:pPr lvl="4"/>
            <a:endParaRPr lang="en-US" altLang="en-US" dirty="0">
              <a:latin typeface="Times New Roman" panose="02020603050405020304" pitchFamily="18" charset="0"/>
              <a:ea typeface="ＭＳ Ｐゴシック" panose="020B0600070205080204" pitchFamily="34" charset="-128"/>
            </a:endParaRPr>
          </a:p>
          <a:p>
            <a:pPr algn="ctr"/>
            <a:r>
              <a:rPr lang="en-US" altLang="en-US" sz="2000" b="1" i="1" u="sng" dirty="0">
                <a:latin typeface="Times New Roman" panose="02020603050405020304" pitchFamily="18" charset="0"/>
                <a:ea typeface="ＭＳ Ｐゴシック" panose="020B0600070205080204" pitchFamily="34" charset="-128"/>
              </a:rPr>
              <a:t>X</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usually variable used to predict </a:t>
            </a:r>
            <a:r>
              <a:rPr lang="en-US" altLang="en-US" sz="2000" b="1" i="1" u="sng" dirty="0">
                <a:latin typeface="Times New Roman" panose="02020603050405020304" pitchFamily="18" charset="0"/>
                <a:ea typeface="ＭＳ Ｐゴシック" panose="020B0600070205080204" pitchFamily="34" charset="-128"/>
              </a:rPr>
              <a:t>Y</a:t>
            </a:r>
          </a:p>
          <a:p>
            <a:pPr lvl="1"/>
            <a:r>
              <a:rPr lang="en-US" altLang="en-US" dirty="0">
                <a:ea typeface="ＭＳ Ｐゴシック" panose="020B0600070205080204" pitchFamily="34" charset="-128"/>
              </a:rPr>
              <a:t>Independent, predictor, explanatory variable</a:t>
            </a:r>
          </a:p>
          <a:p>
            <a:pPr lvl="4"/>
            <a:endParaRPr lang="en-US" altLang="en-US" dirty="0">
              <a:ea typeface="ＭＳ Ｐゴシック" panose="020B0600070205080204" pitchFamily="34" charset="-128"/>
            </a:endParaRPr>
          </a:p>
          <a:p>
            <a:pPr algn="ctr"/>
            <a:r>
              <a:rPr lang="en-US" altLang="en-US" sz="2000" b="1" u="sng" dirty="0">
                <a:ea typeface="ＭＳ Ｐゴシック" panose="020B0600070205080204" pitchFamily="34" charset="-128"/>
              </a:rPr>
              <a:t>Different results when </a:t>
            </a:r>
            <a:r>
              <a:rPr lang="en-US" altLang="en-US" sz="2000" b="1" i="1" u="sng" dirty="0" smtClean="0">
                <a:latin typeface="Times New Roman" panose="02020603050405020304" pitchFamily="18" charset="0"/>
                <a:ea typeface="ＭＳ Ｐゴシック" panose="020B0600070205080204" pitchFamily="34" charset="-128"/>
              </a:rPr>
              <a:t>X</a:t>
            </a:r>
            <a:r>
              <a:rPr lang="en-US" altLang="en-US" sz="2000" b="1" i="1" u="sng" dirty="0" smtClean="0">
                <a:ea typeface="ＭＳ Ｐゴシック" panose="020B0600070205080204" pitchFamily="34" charset="-128"/>
              </a:rPr>
              <a:t> &amp;</a:t>
            </a:r>
            <a:r>
              <a:rPr lang="en-US" altLang="en-US" sz="2000" b="1" u="sng" dirty="0" smtClean="0">
                <a:ea typeface="ＭＳ Ｐゴシック" panose="020B0600070205080204" pitchFamily="34" charset="-128"/>
              </a:rPr>
              <a:t> </a:t>
            </a:r>
            <a:r>
              <a:rPr lang="en-US" altLang="en-US" sz="2000" b="1" i="1" u="sng" dirty="0">
                <a:latin typeface="Times New Roman" panose="02020603050405020304" pitchFamily="18" charset="0"/>
                <a:ea typeface="ＭＳ Ｐゴシック" panose="020B0600070205080204" pitchFamily="34" charset="-128"/>
              </a:rPr>
              <a:t>Y</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switched</a:t>
            </a:r>
          </a:p>
          <a:p>
            <a:pPr lvl="1"/>
            <a:r>
              <a:rPr lang="en-US" altLang="en-US" dirty="0">
                <a:ea typeface="ＭＳ Ｐゴシック" panose="020B0600070205080204" pitchFamily="34" charset="-128"/>
              </a:rPr>
              <a:t>Lecture assumes DV is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 IV is </a:t>
            </a:r>
            <a:r>
              <a:rPr lang="en-US" altLang="en-US" i="1" dirty="0">
                <a:latin typeface="Times New Roman" panose="02020603050405020304" pitchFamily="18" charset="0"/>
                <a:ea typeface="ＭＳ Ｐゴシック" panose="020B0600070205080204" pitchFamily="34" charset="-128"/>
              </a:rPr>
              <a:t>X</a:t>
            </a:r>
          </a:p>
          <a:p>
            <a:endParaRPr lang="en-US" sz="16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4</a:t>
            </a:fld>
            <a:endParaRPr lang="en-US"/>
          </a:p>
        </p:txBody>
      </p:sp>
      <p:sp>
        <p:nvSpPr>
          <p:cNvPr id="6" name="Rectangle 5"/>
          <p:cNvSpPr/>
          <p:nvPr/>
        </p:nvSpPr>
        <p:spPr>
          <a:xfrm>
            <a:off x="5715000" y="411609"/>
            <a:ext cx="6096000" cy="605909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lnSpc>
                <a:spcPct val="80000"/>
              </a:lnSpc>
            </a:pPr>
            <a:r>
              <a:rPr lang="en-US" altLang="en-US" sz="2800" dirty="0">
                <a:ea typeface="ＭＳ Ｐゴシック" panose="020B0600070205080204" pitchFamily="34" charset="-128"/>
              </a:rPr>
              <a:t>Regression analysis is procedure for obtaining </a:t>
            </a:r>
            <a:r>
              <a:rPr lang="en-US" altLang="en-US" sz="2800" dirty="0" smtClean="0">
                <a:ea typeface="ＭＳ Ｐゴシック" panose="020B0600070205080204" pitchFamily="34" charset="-128"/>
              </a:rPr>
              <a:t>THE line </a:t>
            </a:r>
            <a:r>
              <a:rPr lang="en-US" altLang="en-US" sz="2800" dirty="0">
                <a:ea typeface="ＭＳ Ｐゴシック" panose="020B0600070205080204" pitchFamily="34" charset="-128"/>
              </a:rPr>
              <a:t>that best fits </a:t>
            </a:r>
            <a:r>
              <a:rPr lang="en-US" altLang="en-US" sz="2800" dirty="0" smtClean="0">
                <a:ea typeface="ＭＳ Ｐゴシック" panose="020B0600070205080204" pitchFamily="34" charset="-128"/>
              </a:rPr>
              <a:t>data</a:t>
            </a:r>
          </a:p>
          <a:p>
            <a:pPr algn="ctr">
              <a:lnSpc>
                <a:spcPct val="80000"/>
              </a:lnSpc>
            </a:pPr>
            <a:endParaRPr lang="en-US" altLang="en-US" sz="2800" dirty="0" smtClean="0">
              <a:ea typeface="ＭＳ Ｐゴシック" panose="020B0600070205080204" pitchFamily="34" charset="-128"/>
            </a:endParaRPr>
          </a:p>
          <a:p>
            <a:pPr algn="ctr">
              <a:lnSpc>
                <a:spcPct val="80000"/>
              </a:lnSpc>
            </a:pPr>
            <a:r>
              <a:rPr lang="en-US" altLang="en-US" sz="2800" i="1" dirty="0" smtClean="0">
                <a:ea typeface="ＭＳ Ｐゴシック" panose="020B0600070205080204" pitchFamily="34" charset="-128"/>
              </a:rPr>
              <a:t>(</a:t>
            </a:r>
            <a:r>
              <a:rPr lang="en-US" altLang="en-US" sz="2400" i="1" dirty="0" smtClean="0">
                <a:ea typeface="ＭＳ Ｐゴシック" panose="020B0600070205080204" pitchFamily="34" charset="-128"/>
              </a:rPr>
              <a:t>Assuming </a:t>
            </a:r>
            <a:r>
              <a:rPr lang="en-US" altLang="en-US" sz="2400" i="1" dirty="0">
                <a:ea typeface="ＭＳ Ｐゴシック" panose="020B0600070205080204" pitchFamily="34" charset="-128"/>
              </a:rPr>
              <a:t>relationship is best described as </a:t>
            </a:r>
            <a:r>
              <a:rPr lang="en-US" altLang="en-US" sz="2400" i="1" dirty="0" smtClean="0">
                <a:ea typeface="ＭＳ Ｐゴシック" panose="020B0600070205080204" pitchFamily="34" charset="-128"/>
              </a:rPr>
              <a:t>linear)</a:t>
            </a:r>
            <a:endParaRPr lang="en-US" altLang="en-US" sz="2400" i="1" dirty="0">
              <a:ea typeface="ＭＳ Ｐゴシック" panose="020B0600070205080204" pitchFamily="34" charset="-128"/>
            </a:endParaRPr>
          </a:p>
          <a:p>
            <a:pPr lvl="4">
              <a:lnSpc>
                <a:spcPct val="80000"/>
              </a:lnSpc>
            </a:pPr>
            <a:endParaRPr lang="en-US" altLang="en-US" dirty="0" smtClean="0">
              <a:ea typeface="ＭＳ Ｐゴシック" panose="020B0600070205080204" pitchFamily="34" charset="-128"/>
            </a:endParaRPr>
          </a:p>
          <a:p>
            <a:pPr lvl="4">
              <a:lnSpc>
                <a:spcPct val="80000"/>
              </a:lnSpc>
            </a:pPr>
            <a:endParaRPr lang="en-US" altLang="en-US" dirty="0">
              <a:ea typeface="ＭＳ Ｐゴシック" panose="020B0600070205080204" pitchFamily="34" charset="-128"/>
            </a:endParaRPr>
          </a:p>
          <a:p>
            <a:pPr algn="ctr">
              <a:lnSpc>
                <a:spcPct val="80000"/>
              </a:lnSpc>
            </a:pPr>
            <a:r>
              <a:rPr lang="en-US" altLang="en-US" sz="2800" dirty="0">
                <a:ea typeface="ＭＳ Ｐゴシック" panose="020B0600070205080204" pitchFamily="34" charset="-128"/>
              </a:rPr>
              <a:t>Equation for straight line: </a:t>
            </a:r>
            <a:endParaRPr lang="en-US" altLang="en-US" sz="2800" dirty="0" smtClean="0">
              <a:ea typeface="ＭＳ Ｐゴシック" panose="020B0600070205080204" pitchFamily="34" charset="-128"/>
            </a:endParaRPr>
          </a:p>
          <a:p>
            <a:pPr algn="ctr">
              <a:lnSpc>
                <a:spcPct val="80000"/>
              </a:lnSpc>
            </a:pPr>
            <a:endParaRPr lang="en-US" altLang="en-US" sz="2800" dirty="0" smtClean="0">
              <a:ea typeface="ＭＳ Ｐゴシック" panose="020B0600070205080204" pitchFamily="34" charset="-128"/>
            </a:endParaRPr>
          </a:p>
          <a:p>
            <a:pPr algn="ctr">
              <a:lnSpc>
                <a:spcPct val="80000"/>
              </a:lnSpc>
            </a:pPr>
            <a:r>
              <a:rPr lang="en-US" altLang="en-US" sz="2800" b="1" i="1" dirty="0" err="1" smtClean="0">
                <a:solidFill>
                  <a:srgbClr val="7030A0"/>
                </a:solidFill>
                <a:latin typeface="Times New Roman" panose="02020603050405020304" pitchFamily="18" charset="0"/>
                <a:ea typeface="ＭＳ Ｐゴシック" panose="020B0600070205080204" pitchFamily="34" charset="-128"/>
              </a:rPr>
              <a:t>Yhat</a:t>
            </a:r>
            <a:r>
              <a:rPr lang="en-US" altLang="en-US" sz="2800" b="1" i="1" baseline="-25000" dirty="0" err="1" smtClean="0">
                <a:solidFill>
                  <a:srgbClr val="7030A0"/>
                </a:solidFill>
                <a:latin typeface="Times New Roman" panose="02020603050405020304" pitchFamily="18" charset="0"/>
                <a:ea typeface="ＭＳ Ｐゴシック" panose="020B0600070205080204" pitchFamily="34" charset="-128"/>
              </a:rPr>
              <a:t>i</a:t>
            </a:r>
            <a:r>
              <a:rPr lang="en-US" altLang="en-US" sz="2800" b="1" i="1" dirty="0" smtClean="0">
                <a:solidFill>
                  <a:srgbClr val="7030A0"/>
                </a:solidFill>
                <a:latin typeface="Times New Roman" panose="02020603050405020304" pitchFamily="18" charset="0"/>
                <a:ea typeface="ＭＳ Ｐゴシック" panose="020B0600070205080204" pitchFamily="34" charset="-128"/>
              </a:rPr>
              <a:t> </a:t>
            </a:r>
            <a:r>
              <a:rPr lang="en-US" altLang="en-US" sz="2800" b="1" dirty="0">
                <a:solidFill>
                  <a:srgbClr val="7030A0"/>
                </a:solidFill>
                <a:latin typeface="Times New Roman" panose="02020603050405020304" pitchFamily="18" charset="0"/>
                <a:ea typeface="ＭＳ Ｐゴシック" panose="020B0600070205080204" pitchFamily="34" charset="-128"/>
              </a:rPr>
              <a:t>=</a:t>
            </a:r>
            <a:r>
              <a:rPr lang="en-US" altLang="en-US" sz="2800" b="1" dirty="0">
                <a:solidFill>
                  <a:srgbClr val="00B050"/>
                </a:solidFill>
                <a:latin typeface="Times New Roman" panose="02020603050405020304" pitchFamily="18" charset="0"/>
                <a:ea typeface="ＭＳ Ｐゴシック" panose="020B0600070205080204" pitchFamily="34" charset="-128"/>
              </a:rPr>
              <a:t> </a:t>
            </a:r>
            <a:r>
              <a:rPr lang="en-US" altLang="en-US" sz="2800" b="1" i="1" dirty="0">
                <a:solidFill>
                  <a:srgbClr val="00B050"/>
                </a:solidFill>
                <a:latin typeface="Times New Roman" panose="02020603050405020304" pitchFamily="18" charset="0"/>
                <a:ea typeface="ＭＳ Ｐゴシック" panose="020B0600070205080204" pitchFamily="34" charset="-128"/>
              </a:rPr>
              <a:t>b</a:t>
            </a:r>
            <a:r>
              <a:rPr lang="en-US" altLang="en-US" sz="2800" b="1" i="1" baseline="-25000" dirty="0">
                <a:solidFill>
                  <a:srgbClr val="00B050"/>
                </a:solidFill>
                <a:latin typeface="Times New Roman" panose="02020603050405020304" pitchFamily="18" charset="0"/>
                <a:ea typeface="ＭＳ Ｐゴシック" panose="020B0600070205080204" pitchFamily="34" charset="-128"/>
              </a:rPr>
              <a:t>0</a:t>
            </a:r>
            <a:r>
              <a:rPr lang="en-US" altLang="en-US" sz="2800" b="1" i="1" dirty="0">
                <a:solidFill>
                  <a:srgbClr val="00B050"/>
                </a:solidFill>
                <a:latin typeface="Times New Roman" panose="02020603050405020304" pitchFamily="18" charset="0"/>
                <a:ea typeface="ＭＳ Ｐゴシック" panose="020B0600070205080204" pitchFamily="34" charset="-128"/>
              </a:rPr>
              <a:t> </a:t>
            </a:r>
            <a:r>
              <a:rPr lang="en-US" altLang="en-US" sz="2800" b="1" dirty="0">
                <a:solidFill>
                  <a:srgbClr val="7030A0"/>
                </a:solidFill>
                <a:latin typeface="Times New Roman" panose="02020603050405020304" pitchFamily="18" charset="0"/>
                <a:ea typeface="ＭＳ Ｐゴシック" panose="020B0600070205080204" pitchFamily="34" charset="-128"/>
              </a:rPr>
              <a:t>+ </a:t>
            </a:r>
            <a:r>
              <a:rPr lang="en-US" altLang="en-US" sz="2800" b="1" i="1" dirty="0" smtClean="0">
                <a:solidFill>
                  <a:srgbClr val="FFC000"/>
                </a:solidFill>
                <a:latin typeface="Times New Roman" panose="02020603050405020304" pitchFamily="18" charset="0"/>
                <a:ea typeface="ＭＳ Ｐゴシック" panose="020B0600070205080204" pitchFamily="34" charset="-128"/>
              </a:rPr>
              <a:t>b</a:t>
            </a:r>
            <a:r>
              <a:rPr lang="en-US" altLang="en-US" sz="2800" b="1" i="1" baseline="-25000" dirty="0" smtClean="0">
                <a:solidFill>
                  <a:srgbClr val="FFC000"/>
                </a:solidFill>
                <a:latin typeface="Times New Roman" panose="02020603050405020304" pitchFamily="18" charset="0"/>
                <a:ea typeface="ＭＳ Ｐゴシック" panose="020B0600070205080204" pitchFamily="34" charset="-128"/>
              </a:rPr>
              <a:t>1 </a:t>
            </a:r>
            <a:r>
              <a:rPr lang="en-US" altLang="en-US" sz="2800" b="1" i="1" dirty="0" smtClean="0">
                <a:solidFill>
                  <a:srgbClr val="0070C0"/>
                </a:solidFill>
                <a:latin typeface="Times New Roman" panose="02020603050405020304" pitchFamily="18" charset="0"/>
                <a:ea typeface="ＭＳ Ｐゴシック" panose="020B0600070205080204" pitchFamily="34" charset="-128"/>
              </a:rPr>
              <a:t>X</a:t>
            </a:r>
            <a:r>
              <a:rPr lang="en-US" altLang="en-US" sz="2800" b="1" i="1" baseline="-25000" dirty="0" smtClean="0">
                <a:solidFill>
                  <a:srgbClr val="0070C0"/>
                </a:solidFill>
                <a:latin typeface="Times New Roman" panose="02020603050405020304" pitchFamily="18" charset="0"/>
                <a:ea typeface="ＭＳ Ｐゴシック" panose="020B0600070205080204" pitchFamily="34" charset="-128"/>
              </a:rPr>
              <a:t>i</a:t>
            </a:r>
          </a:p>
          <a:p>
            <a:pPr marL="800100" lvl="2">
              <a:lnSpc>
                <a:spcPct val="80000"/>
              </a:lnSpc>
            </a:pPr>
            <a:endParaRPr lang="en-US" altLang="en-US" sz="2800" i="1" baseline="-25000" dirty="0">
              <a:latin typeface="Times New Roman" panose="02020603050405020304" pitchFamily="18" charset="0"/>
              <a:ea typeface="ＭＳ Ｐゴシック" panose="020B0600070205080204" pitchFamily="34" charset="-128"/>
            </a:endParaRPr>
          </a:p>
          <a:p>
            <a:pPr marL="114300" lvl="2">
              <a:lnSpc>
                <a:spcPct val="80000"/>
              </a:lnSpc>
            </a:pPr>
            <a:r>
              <a:rPr lang="en-US" altLang="en-US" b="1" i="1" dirty="0" err="1" smtClean="0">
                <a:solidFill>
                  <a:srgbClr val="7030A0"/>
                </a:solidFill>
                <a:latin typeface="Times New Roman" panose="02020603050405020304" pitchFamily="18" charset="0"/>
                <a:ea typeface="ＭＳ Ｐゴシック" panose="020B0600070205080204" pitchFamily="34" charset="-128"/>
              </a:rPr>
              <a:t>Yhat</a:t>
            </a:r>
            <a:r>
              <a:rPr lang="en-US" altLang="en-US" b="1" i="1" baseline="-25000" dirty="0" err="1" smtClean="0">
                <a:solidFill>
                  <a:srgbClr val="7030A0"/>
                </a:solidFill>
                <a:latin typeface="Times New Roman" panose="02020603050405020304" pitchFamily="18" charset="0"/>
                <a:ea typeface="ＭＳ Ｐゴシック" panose="020B0600070205080204" pitchFamily="34" charset="-128"/>
              </a:rPr>
              <a:t>i</a:t>
            </a:r>
            <a:r>
              <a:rPr lang="en-US" altLang="en-US" b="1" i="1" dirty="0" smtClean="0">
                <a:ea typeface="ＭＳ Ｐゴシック" panose="020B0600070205080204" pitchFamily="34" charset="-128"/>
              </a:rPr>
              <a:t> </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predicted (unobserved) value of </a:t>
            </a:r>
            <a:r>
              <a:rPr lang="en-US" altLang="en-US" i="1" dirty="0" smtClean="0">
                <a:ea typeface="ＭＳ Ｐゴシック" panose="020B0600070205080204" pitchFamily="34" charset="-128"/>
              </a:rPr>
              <a:t>Y</a:t>
            </a:r>
            <a:r>
              <a:rPr lang="en-US" altLang="en-US" dirty="0" smtClean="0">
                <a:ea typeface="ＭＳ Ｐゴシック" panose="020B0600070205080204" pitchFamily="34" charset="-128"/>
              </a:rPr>
              <a:t> for a given case </a:t>
            </a:r>
            <a:r>
              <a:rPr lang="en-US" altLang="en-US" i="1" dirty="0" err="1" smtClean="0">
                <a:ea typeface="ＭＳ Ｐゴシック" panose="020B0600070205080204" pitchFamily="34" charset="-128"/>
              </a:rPr>
              <a:t>i</a:t>
            </a:r>
            <a:endParaRPr lang="en-US" altLang="en-US" dirty="0" smtClean="0">
              <a:ea typeface="ＭＳ Ｐゴシック" panose="020B0600070205080204" pitchFamily="34" charset="-128"/>
            </a:endParaRPr>
          </a:p>
          <a:p>
            <a:pPr marL="114300" lvl="2">
              <a:lnSpc>
                <a:spcPct val="80000"/>
              </a:lnSpc>
            </a:pPr>
            <a:endParaRPr lang="en-US" altLang="en-US" i="1" dirty="0" smtClean="0">
              <a:latin typeface="Times New Roman" panose="02020603050405020304" pitchFamily="18" charset="0"/>
              <a:ea typeface="ＭＳ Ｐゴシック" panose="020B0600070205080204" pitchFamily="34" charset="-128"/>
            </a:endParaRPr>
          </a:p>
          <a:p>
            <a:pPr marL="114300" lvl="2">
              <a:lnSpc>
                <a:spcPct val="80000"/>
              </a:lnSpc>
            </a:pPr>
            <a:r>
              <a:rPr lang="en-US" altLang="en-US" i="1" dirty="0" smtClean="0">
                <a:solidFill>
                  <a:srgbClr val="00B050"/>
                </a:solidFill>
                <a:latin typeface="Times New Roman" panose="02020603050405020304" pitchFamily="18" charset="0"/>
                <a:ea typeface="ＭＳ Ｐゴシック" panose="020B0600070205080204" pitchFamily="34" charset="-128"/>
              </a:rPr>
              <a:t>b</a:t>
            </a:r>
            <a:r>
              <a:rPr lang="en-US" altLang="en-US" i="1" baseline="-25000" dirty="0" smtClean="0">
                <a:solidFill>
                  <a:srgbClr val="00B050"/>
                </a:solidFill>
                <a:latin typeface="Times New Roman" panose="02020603050405020304" pitchFamily="18" charset="0"/>
                <a:ea typeface="ＭＳ Ｐゴシック" panose="020B0600070205080204" pitchFamily="34" charset="-128"/>
              </a:rPr>
              <a:t>0</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 </a:t>
            </a:r>
            <a:r>
              <a:rPr lang="en-US" altLang="en-US" i="1" dirty="0" smtClean="0">
                <a:ea typeface="ＭＳ Ｐゴシック" panose="020B0600070205080204" pitchFamily="34" charset="-128"/>
              </a:rPr>
              <a:t>y</a:t>
            </a:r>
            <a:r>
              <a:rPr lang="en-US" altLang="en-US" dirty="0" smtClean="0">
                <a:ea typeface="ＭＳ Ｐゴシック" panose="020B0600070205080204" pitchFamily="34" charset="-128"/>
              </a:rPr>
              <a:t>-intercept </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Constant</a:t>
            </a:r>
          </a:p>
          <a:p>
            <a:pPr marL="114300" lvl="2">
              <a:lnSpc>
                <a:spcPct val="80000"/>
              </a:lnSpc>
            </a:pPr>
            <a:r>
              <a:rPr lang="en-US" altLang="en-US" sz="1600" i="1" dirty="0">
                <a:ea typeface="ＭＳ Ｐゴシック" panose="020B0600070205080204" pitchFamily="34" charset="-128"/>
              </a:rPr>
              <a:t>	</a:t>
            </a:r>
            <a:r>
              <a:rPr lang="en-US" altLang="en-US" sz="1600" i="1" dirty="0" err="1" smtClean="0">
                <a:ea typeface="ＭＳ Ｐゴシック" panose="020B0600070205080204" pitchFamily="34" charset="-128"/>
              </a:rPr>
              <a:t>Yhat</a:t>
            </a:r>
            <a:r>
              <a:rPr lang="en-US" altLang="en-US" sz="1600" dirty="0" smtClean="0">
                <a:ea typeface="ＭＳ Ｐゴシック" panose="020B0600070205080204" pitchFamily="34" charset="-128"/>
              </a:rPr>
              <a:t> </a:t>
            </a:r>
            <a:r>
              <a:rPr lang="en-US" altLang="en-US" sz="1600" dirty="0">
                <a:ea typeface="ＭＳ Ｐゴシック" panose="020B0600070205080204" pitchFamily="34" charset="-128"/>
              </a:rPr>
              <a:t>when </a:t>
            </a:r>
            <a:r>
              <a:rPr lang="en-US" altLang="en-US" sz="1600" i="1" dirty="0">
                <a:ea typeface="ＭＳ Ｐゴシック" panose="020B0600070205080204" pitchFamily="34" charset="-128"/>
              </a:rPr>
              <a:t>X</a:t>
            </a:r>
            <a:r>
              <a:rPr lang="en-US" altLang="en-US" sz="1600" dirty="0">
                <a:ea typeface="ＭＳ Ｐゴシック" panose="020B0600070205080204" pitchFamily="34" charset="-128"/>
              </a:rPr>
              <a:t> = </a:t>
            </a:r>
            <a:r>
              <a:rPr lang="en-US" altLang="en-US" sz="1600" dirty="0" smtClean="0">
                <a:ea typeface="ＭＳ Ｐゴシック" panose="020B0600070205080204" pitchFamily="34" charset="-128"/>
              </a:rPr>
              <a:t>0</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only </a:t>
            </a:r>
            <a:r>
              <a:rPr lang="en-US" altLang="en-US" sz="1600" dirty="0">
                <a:ea typeface="ＭＳ Ｐゴシック" panose="020B0600070205080204" pitchFamily="34" charset="-128"/>
              </a:rPr>
              <a:t>interpreted if </a:t>
            </a:r>
            <a:r>
              <a:rPr lang="en-US" altLang="en-US" sz="1600" i="1" dirty="0">
                <a:latin typeface="Times New Roman" panose="02020603050405020304" pitchFamily="18" charset="0"/>
                <a:ea typeface="ＭＳ Ｐゴシック" panose="020B0600070205080204" pitchFamily="34" charset="-128"/>
              </a:rPr>
              <a:t>X</a:t>
            </a:r>
            <a:r>
              <a:rPr lang="en-US" altLang="en-US" sz="1600" i="1" dirty="0">
                <a:ea typeface="ＭＳ Ｐゴシック" panose="020B0600070205080204" pitchFamily="34" charset="-128"/>
              </a:rPr>
              <a:t> </a:t>
            </a:r>
            <a:r>
              <a:rPr lang="en-US" altLang="en-US" sz="1600" dirty="0">
                <a:ea typeface="ＭＳ Ｐゴシック" panose="020B0600070205080204" pitchFamily="34" charset="-128"/>
              </a:rPr>
              <a:t>= 0 is meaningful</a:t>
            </a:r>
          </a:p>
          <a:p>
            <a:pPr marL="114300" lvl="3">
              <a:lnSpc>
                <a:spcPct val="80000"/>
              </a:lnSpc>
            </a:pPr>
            <a:r>
              <a:rPr lang="en-US" altLang="en-US" sz="1600" dirty="0" smtClean="0">
                <a:ea typeface="ＭＳ Ｐゴシック" panose="020B0600070205080204" pitchFamily="34" charset="-128"/>
              </a:rPr>
              <a:t>	Alternative </a:t>
            </a:r>
            <a:r>
              <a:rPr lang="en-US" altLang="en-US" sz="1600" dirty="0">
                <a:ea typeface="ＭＳ Ｐゴシック" panose="020B0600070205080204" pitchFamily="34" charset="-128"/>
              </a:rPr>
              <a:t>notation: ‘</a:t>
            </a:r>
            <a:r>
              <a:rPr lang="en-US" altLang="en-US" sz="1600" i="1" dirty="0">
                <a:latin typeface="Times New Roman" panose="02020603050405020304" pitchFamily="18" charset="0"/>
                <a:ea typeface="ＭＳ Ｐゴシック" panose="020B0600070205080204" pitchFamily="34" charset="-128"/>
              </a:rPr>
              <a:t>a</a:t>
            </a:r>
            <a:r>
              <a:rPr lang="en-US" altLang="en-US" sz="1600" dirty="0">
                <a:ea typeface="ＭＳ Ｐゴシック" panose="020B0600070205080204" pitchFamily="34" charset="-128"/>
              </a:rPr>
              <a:t>’</a:t>
            </a:r>
            <a:r>
              <a:rPr lang="en-US" altLang="en-US" sz="1600" i="1" dirty="0">
                <a:ea typeface="ＭＳ Ｐゴシック" panose="020B0600070205080204" pitchFamily="34" charset="-128"/>
              </a:rPr>
              <a:t> or </a:t>
            </a:r>
            <a:r>
              <a:rPr lang="en-US" altLang="en-US" sz="1600" dirty="0">
                <a:ea typeface="ＭＳ Ｐゴシック" panose="020B0600070205080204" pitchFamily="34" charset="-128"/>
              </a:rPr>
              <a:t>‘</a:t>
            </a:r>
            <a:r>
              <a:rPr lang="en-US" altLang="en-US" sz="1600" i="1" dirty="0" err="1">
                <a:latin typeface="Times New Roman" panose="02020603050405020304" pitchFamily="18" charset="0"/>
                <a:ea typeface="ＭＳ Ｐゴシック" panose="020B0600070205080204" pitchFamily="34" charset="-128"/>
              </a:rPr>
              <a:t>a</a:t>
            </a:r>
            <a:r>
              <a:rPr lang="en-US" altLang="en-US" sz="1600" i="1" baseline="-25000" dirty="0" err="1">
                <a:latin typeface="Times New Roman" panose="02020603050405020304" pitchFamily="18" charset="0"/>
                <a:ea typeface="ＭＳ Ｐゴシック" panose="020B0600070205080204" pitchFamily="34" charset="-128"/>
              </a:rPr>
              <a:t>XY</a:t>
            </a:r>
            <a:r>
              <a:rPr lang="en-US" altLang="en-US" sz="1600" dirty="0">
                <a:ea typeface="ＭＳ Ｐゴシック" panose="020B0600070205080204" pitchFamily="34" charset="-128"/>
              </a:rPr>
              <a:t>’</a:t>
            </a:r>
            <a:r>
              <a:rPr lang="en-US" altLang="en-US" sz="1600" i="1" dirty="0">
                <a:ea typeface="ＭＳ Ｐゴシック" panose="020B0600070205080204" pitchFamily="34" charset="-128"/>
              </a:rPr>
              <a:t> </a:t>
            </a:r>
            <a:endParaRPr lang="en-US" altLang="en-US" sz="1600" i="1" dirty="0" smtClean="0">
              <a:ea typeface="ＭＳ Ｐゴシック" panose="020B0600070205080204" pitchFamily="34" charset="-128"/>
            </a:endParaRPr>
          </a:p>
          <a:p>
            <a:pPr marL="114300" lvl="3">
              <a:lnSpc>
                <a:spcPct val="80000"/>
              </a:lnSpc>
            </a:pPr>
            <a:endParaRPr lang="en-US" altLang="en-US" sz="1600" i="1" dirty="0">
              <a:ea typeface="ＭＳ Ｐゴシック" panose="020B0600070205080204" pitchFamily="34" charset="-128"/>
            </a:endParaRPr>
          </a:p>
          <a:p>
            <a:pPr marL="114300" lvl="2">
              <a:lnSpc>
                <a:spcPct val="80000"/>
              </a:lnSpc>
            </a:pPr>
            <a:r>
              <a:rPr lang="en-US" altLang="en-US" b="1" i="1" dirty="0">
                <a:solidFill>
                  <a:srgbClr val="FFC000"/>
                </a:solidFill>
                <a:latin typeface="Times New Roman" panose="02020603050405020304" pitchFamily="18" charset="0"/>
                <a:ea typeface="ＭＳ Ｐゴシック" panose="020B0600070205080204" pitchFamily="34" charset="-128"/>
              </a:rPr>
              <a:t>b</a:t>
            </a:r>
            <a:r>
              <a:rPr lang="en-US" altLang="en-US" b="1" i="1" baseline="-25000" dirty="0">
                <a:solidFill>
                  <a:srgbClr val="FFC000"/>
                </a:solidFill>
                <a:latin typeface="Times New Roman" panose="02020603050405020304" pitchFamily="18" charset="0"/>
                <a:ea typeface="ＭＳ Ｐゴシック" panose="020B0600070205080204" pitchFamily="34" charset="-128"/>
              </a:rPr>
              <a:t>1</a:t>
            </a:r>
            <a:r>
              <a:rPr lang="en-US" altLang="en-US" dirty="0">
                <a:ea typeface="ＭＳ Ｐゴシック" panose="020B0600070205080204" pitchFamily="34" charset="-128"/>
              </a:rPr>
              <a:t> = slope of regression line for 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a:t>
            </a:r>
            <a:r>
              <a:rPr lang="en-US" altLang="en-US" dirty="0" smtClean="0">
                <a:ea typeface="ＭＳ Ｐゴシック" panose="020B0600070205080204" pitchFamily="34" charset="-128"/>
              </a:rPr>
              <a:t>IV</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Constant</a:t>
            </a:r>
            <a:endParaRPr lang="en-US" altLang="en-US" sz="1600" dirty="0">
              <a:ea typeface="ＭＳ Ｐゴシック" panose="020B0600070205080204" pitchFamily="34" charset="-128"/>
            </a:endParaRPr>
          </a:p>
          <a:p>
            <a:pPr marL="114300" lvl="3">
              <a:lnSpc>
                <a:spcPct val="80000"/>
              </a:lnSpc>
            </a:pPr>
            <a:r>
              <a:rPr lang="en-US" altLang="en-US" sz="1600" dirty="0" smtClean="0">
                <a:ea typeface="ＭＳ Ｐゴシック" panose="020B0600070205080204" pitchFamily="34" charset="-128"/>
              </a:rPr>
              <a:t>	Rate </a:t>
            </a:r>
            <a:r>
              <a:rPr lang="en-US" altLang="en-US" sz="1600" dirty="0">
                <a:ea typeface="ＭＳ Ｐゴシック" panose="020B0600070205080204" pitchFamily="34" charset="-128"/>
              </a:rPr>
              <a:t>of change in </a:t>
            </a:r>
            <a:r>
              <a:rPr lang="en-US" altLang="en-US" sz="1600" i="1" dirty="0">
                <a:ea typeface="ＭＳ Ｐゴシック" panose="020B0600070205080204" pitchFamily="34" charset="-128"/>
              </a:rPr>
              <a:t>Y</a:t>
            </a:r>
            <a:r>
              <a:rPr lang="en-US" altLang="en-US" sz="1600" dirty="0">
                <a:ea typeface="ＭＳ Ｐゴシック" panose="020B0600070205080204" pitchFamily="34" charset="-128"/>
              </a:rPr>
              <a:t> for every 1-unit change in </a:t>
            </a:r>
            <a:r>
              <a:rPr lang="en-US" altLang="en-US" sz="1600" i="1" dirty="0">
                <a:latin typeface="Times New Roman" panose="02020603050405020304" pitchFamily="18" charset="0"/>
                <a:ea typeface="ＭＳ Ｐゴシック" panose="020B0600070205080204" pitchFamily="34" charset="-128"/>
              </a:rPr>
              <a:t>X</a:t>
            </a:r>
          </a:p>
          <a:p>
            <a:pPr marL="114300" lvl="3">
              <a:lnSpc>
                <a:spcPct val="80000"/>
              </a:lnSpc>
            </a:pPr>
            <a:r>
              <a:rPr lang="en-US" altLang="en-US" sz="1600" dirty="0" smtClean="0">
                <a:ea typeface="ＭＳ Ｐゴシック" panose="020B0600070205080204" pitchFamily="34" charset="-128"/>
              </a:rPr>
              <a:t>	Alternative </a:t>
            </a:r>
            <a:r>
              <a:rPr lang="en-US" altLang="en-US" sz="1600" dirty="0">
                <a:ea typeface="ＭＳ Ｐゴシック" panose="020B0600070205080204" pitchFamily="34" charset="-128"/>
              </a:rPr>
              <a:t>notation: ‘</a:t>
            </a:r>
            <a:r>
              <a:rPr lang="en-US" altLang="en-US" sz="1600" i="1" dirty="0" err="1">
                <a:latin typeface="Times New Roman" panose="02020603050405020304" pitchFamily="18" charset="0"/>
                <a:ea typeface="ＭＳ Ｐゴシック" panose="020B0600070205080204" pitchFamily="34" charset="-128"/>
              </a:rPr>
              <a:t>b</a:t>
            </a:r>
            <a:r>
              <a:rPr lang="en-US" altLang="en-US" sz="1600" i="1" baseline="-25000" dirty="0" err="1">
                <a:latin typeface="Times New Roman" panose="02020603050405020304" pitchFamily="18" charset="0"/>
                <a:ea typeface="ＭＳ Ｐゴシック" panose="020B0600070205080204" pitchFamily="34" charset="-128"/>
              </a:rPr>
              <a:t>XY</a:t>
            </a:r>
            <a:r>
              <a:rPr lang="en-US" altLang="en-US" sz="1600" dirty="0" smtClean="0">
                <a:ea typeface="ＭＳ Ｐゴシック" panose="020B0600070205080204" pitchFamily="34" charset="-128"/>
              </a:rPr>
              <a:t>’</a:t>
            </a:r>
          </a:p>
          <a:p>
            <a:pPr marL="114300" lvl="3">
              <a:lnSpc>
                <a:spcPct val="80000"/>
              </a:lnSpc>
            </a:pPr>
            <a:endParaRPr lang="en-US" altLang="en-US" sz="1600" dirty="0">
              <a:ea typeface="ＭＳ Ｐゴシック" panose="020B0600070205080204" pitchFamily="34" charset="-128"/>
            </a:endParaRPr>
          </a:p>
          <a:p>
            <a:pPr marL="114300" lvl="2">
              <a:lnSpc>
                <a:spcPct val="80000"/>
              </a:lnSpc>
            </a:pPr>
            <a:r>
              <a:rPr lang="en-US" altLang="en-US" b="1" i="1" dirty="0">
                <a:solidFill>
                  <a:srgbClr val="0070C0"/>
                </a:solidFill>
                <a:latin typeface="Times New Roman" panose="02020603050405020304" pitchFamily="18" charset="0"/>
                <a:ea typeface="ＭＳ Ｐゴシック" panose="020B0600070205080204" pitchFamily="34" charset="-128"/>
              </a:rPr>
              <a:t>X</a:t>
            </a:r>
            <a:r>
              <a:rPr lang="en-US" altLang="en-US" b="1" i="1" baseline="-25000" dirty="0">
                <a:solidFill>
                  <a:srgbClr val="0070C0"/>
                </a:solidFill>
                <a:latin typeface="Times New Roman" panose="02020603050405020304" pitchFamily="18" charset="0"/>
                <a:ea typeface="ＭＳ Ｐゴシック" panose="020B0600070205080204" pitchFamily="34" charset="-128"/>
              </a:rPr>
              <a:t>i</a:t>
            </a:r>
            <a:r>
              <a:rPr lang="en-US" altLang="en-US" b="1" i="1" dirty="0">
                <a:solidFill>
                  <a:srgbClr val="0070C0"/>
                </a:solidFill>
                <a:ea typeface="ＭＳ Ｐゴシック" panose="020B0600070205080204" pitchFamily="34" charset="-128"/>
              </a:rPr>
              <a:t> </a:t>
            </a:r>
            <a:r>
              <a:rPr lang="en-US" altLang="en-US" i="1" dirty="0">
                <a:ea typeface="ＭＳ Ｐゴシック" panose="020B0600070205080204" pitchFamily="34" charset="-128"/>
              </a:rPr>
              <a:t>= </a:t>
            </a:r>
            <a:r>
              <a:rPr lang="en-US" altLang="en-US" dirty="0">
                <a:ea typeface="ＭＳ Ｐゴシック" panose="020B0600070205080204" pitchFamily="34" charset="-128"/>
              </a:rPr>
              <a:t>value of predictor for a given case </a:t>
            </a:r>
            <a:r>
              <a:rPr lang="en-US" altLang="en-US" i="1" dirty="0" err="1">
                <a:latin typeface="Times New Roman" panose="02020603050405020304" pitchFamily="18" charset="0"/>
                <a:ea typeface="ＭＳ Ｐゴシック" panose="020B0600070205080204" pitchFamily="34" charset="-128"/>
              </a:rPr>
              <a:t>i</a:t>
            </a:r>
            <a:endParaRPr lang="en-US" altLang="en-US" i="1"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5017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96527"/>
            <a:ext cx="9720072" cy="1499616"/>
          </a:xfrm>
        </p:spPr>
        <p:txBody>
          <a:bodyPr/>
          <a:lstStyle/>
          <a:p>
            <a:r>
              <a:rPr lang="en-US" altLang="en-US" dirty="0">
                <a:ea typeface="ＭＳ Ｐゴシック" panose="020B0600070205080204" pitchFamily="34" charset="-128"/>
              </a:rPr>
              <a:t>Accuracy of Prediction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1796143"/>
                <a:ext cx="10786872" cy="4513217"/>
              </a:xfrm>
            </p:spPr>
            <p:txBody>
              <a:bodyPr>
                <a:normAutofit/>
              </a:bodyPr>
              <a:lstStyle/>
              <a:p>
                <a:pPr algn="ctr">
                  <a:lnSpc>
                    <a:spcPct val="80000"/>
                  </a:lnSpc>
                </a:pPr>
                <a:r>
                  <a:rPr lang="en-US" altLang="en-US" sz="2800" b="1" dirty="0" smtClean="0">
                    <a:solidFill>
                      <a:srgbClr val="FF0000"/>
                    </a:solidFill>
                    <a:ea typeface="ＭＳ Ｐゴシック" panose="020B0600070205080204" pitchFamily="34" charset="-128"/>
                  </a:rPr>
                  <a:t>Correlation ≠ Causation</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All points do not fall on regression line</a:t>
                </a:r>
              </a:p>
              <a:p>
                <a:pPr lvl="1">
                  <a:lnSpc>
                    <a:spcPct val="80000"/>
                  </a:lnSpc>
                </a:pPr>
                <a:r>
                  <a:rPr lang="en-US" altLang="en-US" sz="2400" dirty="0">
                    <a:ea typeface="ＭＳ Ｐゴシック" panose="020B0600070205080204" pitchFamily="34" charset="-128"/>
                  </a:rPr>
                  <a:t>Prediction works for most, but not all in sample</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W/out knowledge of </a:t>
                </a:r>
                <a:r>
                  <a:rPr lang="en-US" altLang="en-US" sz="2800" i="1" dirty="0">
                    <a:latin typeface="Times New Roman" panose="02020603050405020304" pitchFamily="18" charset="0"/>
                    <a:ea typeface="ＭＳ Ｐゴシック" panose="020B0600070205080204" pitchFamily="34" charset="-128"/>
                  </a:rPr>
                  <a:t>X</a:t>
                </a:r>
                <a:r>
                  <a:rPr lang="en-US" altLang="en-US" sz="2800" dirty="0">
                    <a:ea typeface="ＭＳ Ｐゴシック" panose="020B0600070205080204" pitchFamily="34" charset="-128"/>
                  </a:rPr>
                  <a:t>, best prediction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a:t>
                </a:r>
                <a:r>
                  <a:rPr lang="en-US" altLang="en-US" sz="2800" dirty="0" smtClean="0">
                    <a:ea typeface="ＭＳ Ｐゴシック" panose="020B0600070205080204" pitchFamily="34" charset="-128"/>
                  </a:rPr>
                  <a:t>mean of Y (</a:t>
                </a:r>
                <a14:m>
                  <m:oMath xmlns:m="http://schemas.openxmlformats.org/officeDocument/2006/math">
                    <m:acc>
                      <m:accPr>
                        <m:chr m:val="̅"/>
                        <m:ctrlPr>
                          <a:rPr lang="en-US" altLang="en-US" sz="2800" i="1" smtClean="0">
                            <a:latin typeface="Cambria Math" panose="02040503050406030204" pitchFamily="18" charset="0"/>
                            <a:ea typeface="ＭＳ Ｐゴシック" panose="020B0600070205080204" pitchFamily="34" charset="-128"/>
                          </a:rPr>
                        </m:ctrlPr>
                      </m:accPr>
                      <m:e>
                        <m:r>
                          <a:rPr lang="en-US" altLang="en-US" sz="2800" b="0" i="1" smtClean="0">
                            <a:latin typeface="Cambria Math" panose="02040503050406030204" pitchFamily="18" charset="0"/>
                            <a:ea typeface="ＭＳ Ｐゴシック" panose="020B0600070205080204" pitchFamily="34" charset="-128"/>
                          </a:rPr>
                          <m:t>𝑌</m:t>
                        </m:r>
                      </m:e>
                    </m:acc>
                  </m:oMath>
                </a14:m>
                <a:r>
                  <a:rPr lang="en-US" altLang="en-US" sz="2800" dirty="0" smtClean="0">
                    <a:ea typeface="ＭＳ Ｐゴシック" panose="020B0600070205080204" pitchFamily="34" charset="-128"/>
                  </a:rPr>
                  <a:t>)</a:t>
                </a:r>
                <a:endParaRPr lang="en-US" altLang="en-US" sz="2800" i="1" dirty="0">
                  <a:ea typeface="ＭＳ Ｐゴシック" panose="020B0600070205080204" pitchFamily="34" charset="-128"/>
                </a:endParaRPr>
              </a:p>
              <a:p>
                <a:pPr lvl="1">
                  <a:lnSpc>
                    <a:spcPct val="80000"/>
                  </a:lnSpc>
                </a:pPr>
                <a:r>
                  <a:rPr lang="en-US" altLang="en-US" sz="2400" i="1" dirty="0" err="1">
                    <a:ea typeface="ＭＳ Ｐゴシック" panose="020B0600070205080204" pitchFamily="34" charset="-128"/>
                  </a:rPr>
                  <a:t>s</a:t>
                </a:r>
                <a:r>
                  <a:rPr lang="en-US" altLang="en-US" sz="2400" i="1" baseline="-25000" dirty="0" err="1">
                    <a:ea typeface="ＭＳ Ｐゴシック" panose="020B0600070205080204" pitchFamily="34" charset="-128"/>
                  </a:rPr>
                  <a:t>Y</a:t>
                </a:r>
                <a:r>
                  <a:rPr lang="en-US" altLang="en-US" sz="2400" dirty="0">
                    <a:ea typeface="ＭＳ Ｐゴシック" panose="020B0600070205080204" pitchFamily="34" charset="-128"/>
                  </a:rPr>
                  <a:t>: best measure of prediction error</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With knowledge of </a:t>
                </a:r>
                <a:r>
                  <a:rPr lang="en-US" altLang="en-US" sz="2800" i="1" dirty="0">
                    <a:latin typeface="Times New Roman" panose="02020603050405020304" pitchFamily="18" charset="0"/>
                    <a:ea typeface="ＭＳ Ｐゴシック" panose="020B0600070205080204" pitchFamily="34" charset="-128"/>
                  </a:rPr>
                  <a:t>X</a:t>
                </a:r>
                <a:r>
                  <a:rPr lang="en-US" altLang="en-US" sz="2800" dirty="0">
                    <a:ea typeface="ＭＳ Ｐゴシック" panose="020B0600070205080204" pitchFamily="34" charset="-128"/>
                  </a:rPr>
                  <a:t>, best prediction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smtClean="0">
                    <a:ea typeface="ＭＳ Ｐゴシック" panose="020B0600070205080204" pitchFamily="34" charset="-128"/>
                  </a:rPr>
                  <a:t>is from the equation (</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a:latin typeface="Cambria Math" panose="02040503050406030204" pitchFamily="18" charset="0"/>
                            <a:ea typeface="ＭＳ Ｐゴシック" panose="020B0600070205080204" pitchFamily="34" charset="-128"/>
                          </a:rPr>
                          <m:t>𝑌</m:t>
                        </m:r>
                      </m:e>
                    </m:acc>
                  </m:oMath>
                </a14:m>
                <a:r>
                  <a:rPr lang="en-US" altLang="en-US" sz="2800" dirty="0" smtClean="0">
                    <a:ea typeface="ＭＳ Ｐゴシック" panose="020B0600070205080204" pitchFamily="34" charset="-128"/>
                  </a:rPr>
                  <a:t>) </a:t>
                </a:r>
                <a:endParaRPr lang="en-US" altLang="en-US" sz="2800" i="1" dirty="0">
                  <a:ea typeface="ＭＳ Ｐゴシック" panose="020B0600070205080204" pitchFamily="34" charset="-128"/>
                </a:endParaRPr>
              </a:p>
              <a:p>
                <a:pPr lvl="1">
                  <a:lnSpc>
                    <a:spcPct val="80000"/>
                  </a:lnSpc>
                </a:pPr>
                <a:r>
                  <a:rPr lang="en-US" altLang="en-US" sz="2400" dirty="0">
                    <a:ea typeface="ＭＳ Ｐゴシック" panose="020B0600070205080204" pitchFamily="34" charset="-128"/>
                  </a:rPr>
                  <a:t>Standard error of estimate (</a:t>
                </a:r>
                <a:r>
                  <a:rPr lang="en-US" altLang="en-US" sz="2400" i="1" dirty="0">
                    <a:ea typeface="ＭＳ Ｐゴシック" panose="020B0600070205080204" pitchFamily="34" charset="-128"/>
                  </a:rPr>
                  <a:t>SE</a:t>
                </a:r>
                <a:r>
                  <a:rPr lang="en-US" altLang="en-US" sz="2400" i="1" baseline="-25000" dirty="0">
                    <a:ea typeface="ＭＳ Ｐゴシック" panose="020B0600070205080204" pitchFamily="34" charset="-128"/>
                  </a:rPr>
                  <a:t>E</a:t>
                </a:r>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or </a:t>
                </a: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dirty="0">
                    <a:ea typeface="ＭＳ Ｐゴシック" panose="020B0600070205080204" pitchFamily="34" charset="-128"/>
                  </a:rPr>
                  <a:t>): best measure of prediction error</a:t>
                </a:r>
              </a:p>
              <a:p>
                <a:pPr lvl="2">
                  <a:lnSpc>
                    <a:spcPct val="80000"/>
                  </a:lnSpc>
                </a:pPr>
                <a:r>
                  <a:rPr lang="en-US" altLang="en-US" sz="2000" dirty="0">
                    <a:ea typeface="ＭＳ Ｐゴシック" panose="020B0600070205080204" pitchFamily="34" charset="-128"/>
                  </a:rPr>
                  <a:t>Estimated </a:t>
                </a:r>
                <a:r>
                  <a:rPr lang="en-US" altLang="en-US" sz="2000" i="1" dirty="0">
                    <a:ea typeface="ＭＳ Ｐゴシック" panose="020B0600070205080204" pitchFamily="34" charset="-128"/>
                  </a:rPr>
                  <a:t>SD</a:t>
                </a:r>
                <a:r>
                  <a:rPr lang="en-US" altLang="en-US" sz="2000" dirty="0">
                    <a:ea typeface="ＭＳ Ｐゴシック" panose="020B0600070205080204" pitchFamily="34" charset="-128"/>
                  </a:rPr>
                  <a:t> of residuals in population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1796143"/>
                <a:ext cx="10786872" cy="4513217"/>
              </a:xfrm>
              <a:blipFill rotWithShape="0">
                <a:blip r:embed="rId2"/>
                <a:stretch>
                  <a:fillRect l="-678" t="-32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5</a:t>
            </a:fld>
            <a:endParaRPr lang="en-US"/>
          </a:p>
        </p:txBody>
      </p:sp>
    </p:spTree>
    <p:extLst>
      <p:ext uri="{BB962C8B-B14F-4D97-AF65-F5344CB8AC3E}">
        <p14:creationId xmlns:p14="http://schemas.microsoft.com/office/powerpoint/2010/main" val="365334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prediction</a:t>
            </a:r>
            <a:endParaRPr lang="en-US" dirty="0"/>
          </a:p>
        </p:txBody>
      </p:sp>
      <p:sp>
        <p:nvSpPr>
          <p:cNvPr id="3" name="Content Placeholder 2"/>
          <p:cNvSpPr>
            <a:spLocks noGrp="1"/>
          </p:cNvSpPr>
          <p:nvPr>
            <p:ph idx="1"/>
          </p:nvPr>
        </p:nvSpPr>
        <p:spPr>
          <a:xfrm>
            <a:off x="1024128" y="1807029"/>
            <a:ext cx="9720071" cy="4502331"/>
          </a:xfrm>
        </p:spPr>
        <p:txBody>
          <a:bodyPr>
            <a:normAutofit fontScale="92500" lnSpcReduction="20000"/>
          </a:bodyPr>
          <a:lstStyle/>
          <a:p>
            <a:pPr>
              <a:lnSpc>
                <a:spcPct val="80000"/>
              </a:lnSpc>
            </a:pP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i="1" baseline="-25000" dirty="0">
                <a:ea typeface="ＭＳ Ｐゴシック" panose="020B0600070205080204" pitchFamily="34" charset="-128"/>
              </a:rPr>
              <a:t> </a:t>
            </a:r>
            <a:r>
              <a:rPr lang="en-US" altLang="en-US" sz="2400" i="1" dirty="0">
                <a:ea typeface="ＭＳ Ｐゴシック" panose="020B0600070205080204" pitchFamily="34" charset="-128"/>
              </a:rPr>
              <a:t>= s</a:t>
            </a:r>
            <a:r>
              <a:rPr lang="en-US" altLang="en-US" sz="2400" dirty="0">
                <a:ea typeface="ＭＳ Ｐゴシック" panose="020B0600070205080204" pitchFamily="34" charset="-128"/>
              </a:rPr>
              <a:t>tandard error of estimate</a:t>
            </a: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a:latin typeface="Times New Roman" panose="02020603050405020304" pitchFamily="18" charset="0"/>
                <a:ea typeface="ＭＳ Ｐゴシック" panose="020B0600070205080204" pitchFamily="34" charset="-128"/>
              </a:rPr>
              <a:t>s</a:t>
            </a:r>
            <a:r>
              <a:rPr lang="en-US" altLang="en-US" sz="2400" i="1" baseline="30000" dirty="0">
                <a:latin typeface="Times New Roman" panose="02020603050405020304" pitchFamily="18" charset="0"/>
                <a:ea typeface="ＭＳ Ｐゴシック" panose="020B0600070205080204" pitchFamily="34" charset="-128"/>
              </a:rPr>
              <a:t>2</a:t>
            </a:r>
            <a:r>
              <a:rPr lang="en-US" altLang="en-US" sz="2400" i="1" baseline="-25000" dirty="0">
                <a:latin typeface="Times New Roman" panose="02020603050405020304" pitchFamily="18" charset="0"/>
                <a:ea typeface="ＭＳ Ｐゴシック" panose="020B0600070205080204" pitchFamily="34" charset="-128"/>
              </a:rPr>
              <a:t>y.x</a:t>
            </a:r>
            <a:r>
              <a:rPr lang="en-US" altLang="en-US" sz="2400" i="1" dirty="0">
                <a:ea typeface="ＭＳ Ｐゴシック" panose="020B0600070205080204" pitchFamily="34" charset="-128"/>
              </a:rPr>
              <a:t> = </a:t>
            </a:r>
            <a:r>
              <a:rPr lang="en-US" altLang="en-US" sz="2400" u="sng" dirty="0">
                <a:ea typeface="ＭＳ Ｐゴシック" panose="020B0600070205080204" pitchFamily="34" charset="-128"/>
              </a:rPr>
              <a:t>residual or error variance</a:t>
            </a:r>
            <a:r>
              <a:rPr lang="en-US" altLang="en-US" sz="2400" dirty="0">
                <a:ea typeface="ＭＳ Ｐゴシック" panose="020B0600070205080204" pitchFamily="34" charset="-128"/>
              </a:rPr>
              <a:t> or </a:t>
            </a:r>
            <a:r>
              <a:rPr lang="en-US" altLang="en-US" sz="2400" u="sng" dirty="0">
                <a:ea typeface="ＭＳ Ｐゴシック" panose="020B0600070205080204" pitchFamily="34" charset="-128"/>
              </a:rPr>
              <a:t>mean square error</a:t>
            </a: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err="1">
                <a:latin typeface="Times New Roman" panose="02020603050405020304" pitchFamily="18" charset="0"/>
                <a:ea typeface="ＭＳ Ｐゴシック" panose="020B0600070205080204" pitchFamily="34" charset="-128"/>
              </a:rPr>
              <a:t>df</a:t>
            </a:r>
            <a:r>
              <a:rPr lang="en-US" altLang="en-US" sz="2400" i="1" dirty="0">
                <a:latin typeface="Times New Roman" panose="02020603050405020304" pitchFamily="18" charset="0"/>
                <a:ea typeface="ＭＳ Ｐゴシック" panose="020B0600070205080204" pitchFamily="34" charset="-128"/>
              </a:rPr>
              <a:t> </a:t>
            </a:r>
            <a:r>
              <a:rPr lang="en-US" altLang="en-US" sz="24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N </a:t>
            </a:r>
            <a:r>
              <a:rPr lang="en-US" altLang="en-US" sz="2400" dirty="0">
                <a:latin typeface="Times New Roman" panose="02020603050405020304" pitchFamily="18" charset="0"/>
                <a:ea typeface="ＭＳ Ｐゴシック" panose="020B0600070205080204" pitchFamily="34" charset="-128"/>
              </a:rPr>
              <a:t>– 2</a:t>
            </a:r>
          </a:p>
          <a:p>
            <a:pPr lvl="1">
              <a:lnSpc>
                <a:spcPct val="80000"/>
              </a:lnSpc>
            </a:pPr>
            <a:r>
              <a:rPr lang="en-US" altLang="en-US" sz="2000" dirty="0">
                <a:ea typeface="ＭＳ Ｐゴシック" panose="020B0600070205080204" pitchFamily="34" charset="-128"/>
              </a:rPr>
              <a:t>2 </a:t>
            </a:r>
            <a:r>
              <a:rPr lang="en-US" altLang="en-US" sz="2000" i="1" dirty="0" err="1">
                <a:latin typeface="Times New Roman" panose="02020603050405020304" pitchFamily="18" charset="0"/>
                <a:ea typeface="ＭＳ Ｐゴシック" panose="020B0600070205080204" pitchFamily="34" charset="-128"/>
              </a:rPr>
              <a:t>df</a:t>
            </a:r>
            <a:r>
              <a:rPr lang="en-US" altLang="en-US" sz="2000" i="1"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rPr>
              <a:t>lost in estimating regression coefficients</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400" dirty="0">
                <a:ea typeface="ＭＳ Ｐゴシック" panose="020B0600070205080204" pitchFamily="34" charset="-128"/>
              </a:rPr>
              <a:t>Seeking smallest </a:t>
            </a: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dirty="0">
                <a:ea typeface="ＭＳ Ｐゴシック" panose="020B0600070205080204" pitchFamily="34" charset="-128"/>
              </a:rPr>
              <a:t>as it is a measure of variation of observations around regression line</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Picture 5"/>
          <p:cNvPicPr>
            <a:picLocks noChangeAspect="1"/>
          </p:cNvPicPr>
          <p:nvPr/>
        </p:nvPicPr>
        <p:blipFill>
          <a:blip r:embed="rId2"/>
          <a:stretch>
            <a:fillRect/>
          </a:stretch>
        </p:blipFill>
        <p:spPr>
          <a:xfrm>
            <a:off x="2958193" y="2101378"/>
            <a:ext cx="4030436" cy="988793"/>
          </a:xfrm>
          <a:prstGeom prst="rect">
            <a:avLst/>
          </a:prstGeom>
        </p:spPr>
      </p:pic>
      <p:pic>
        <p:nvPicPr>
          <p:cNvPr id="7" name="Picture 6"/>
          <p:cNvPicPr>
            <a:picLocks noChangeAspect="1"/>
          </p:cNvPicPr>
          <p:nvPr/>
        </p:nvPicPr>
        <p:blipFill>
          <a:blip r:embed="rId3"/>
          <a:stretch>
            <a:fillRect/>
          </a:stretch>
        </p:blipFill>
        <p:spPr>
          <a:xfrm>
            <a:off x="2958193" y="3676560"/>
            <a:ext cx="3938376" cy="949869"/>
          </a:xfrm>
          <a:prstGeom prst="rect">
            <a:avLst/>
          </a:prstGeom>
        </p:spPr>
      </p:pic>
    </p:spTree>
    <p:extLst>
      <p:ext uri="{BB962C8B-B14F-4D97-AF65-F5344CB8AC3E}">
        <p14:creationId xmlns:p14="http://schemas.microsoft.com/office/powerpoint/2010/main" val="193948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66141"/>
            <a:ext cx="9720072" cy="1499616"/>
          </a:xfrm>
        </p:spPr>
        <p:txBody>
          <a:bodyPr/>
          <a:lstStyle/>
          <a:p>
            <a:r>
              <a:rPr lang="en-US" dirty="0" smtClean="0"/>
              <a:t>“Line of best fit”</a:t>
            </a:r>
            <a:endParaRPr lang="en-US" dirty="0"/>
          </a:p>
        </p:txBody>
      </p:sp>
      <p:sp>
        <p:nvSpPr>
          <p:cNvPr id="3" name="Content Placeholder 2"/>
          <p:cNvSpPr>
            <a:spLocks noGrp="1"/>
          </p:cNvSpPr>
          <p:nvPr>
            <p:ph idx="1"/>
          </p:nvPr>
        </p:nvSpPr>
        <p:spPr>
          <a:xfrm>
            <a:off x="590550" y="1733550"/>
            <a:ext cx="6105525" cy="4737154"/>
          </a:xfrm>
        </p:spPr>
        <p:txBody>
          <a:bodyPr/>
          <a:lstStyle/>
          <a:p>
            <a:pPr marL="0" indent="0" algn="ctr">
              <a:buNone/>
            </a:pPr>
            <a:r>
              <a:rPr lang="en-US" altLang="en-US" sz="2800" dirty="0" smtClean="0">
                <a:ea typeface="ＭＳ Ｐゴシック" panose="020B0600070205080204" pitchFamily="34" charset="-128"/>
              </a:rPr>
              <a:t>As </a:t>
            </a:r>
            <a:r>
              <a:rPr lang="en-US" altLang="en-US" sz="2800" dirty="0">
                <a:ea typeface="ＭＳ Ｐゴシック" panose="020B0600070205080204" pitchFamily="34" charset="-128"/>
              </a:rPr>
              <a:t>prediction is not usually perfect, regression coefficients (</a:t>
            </a:r>
            <a:r>
              <a:rPr lang="en-US" altLang="en-US" sz="2800" i="1" dirty="0">
                <a:latin typeface="Times New Roman" panose="02020603050405020304" pitchFamily="18" charset="0"/>
                <a:ea typeface="ＭＳ Ｐゴシック" panose="020B0600070205080204" pitchFamily="34" charset="-128"/>
              </a:rPr>
              <a:t>b</a:t>
            </a:r>
            <a:r>
              <a:rPr lang="en-US" altLang="en-US" sz="2800" i="1" baseline="-25000" dirty="0">
                <a:latin typeface="Times New Roman" panose="02020603050405020304" pitchFamily="18" charset="0"/>
                <a:ea typeface="ＭＳ Ｐゴシック" panose="020B0600070205080204" pitchFamily="34" charset="-128"/>
              </a:rPr>
              <a:t>0</a:t>
            </a:r>
            <a:r>
              <a:rPr lang="en-US" altLang="en-US" sz="2800" i="1" dirty="0">
                <a:latin typeface="Times New Roman" panose="02020603050405020304" pitchFamily="18" charset="0"/>
                <a:ea typeface="ＭＳ Ｐゴシック" panose="020B0600070205080204" pitchFamily="34" charset="-128"/>
              </a:rPr>
              <a:t>, b</a:t>
            </a:r>
            <a:r>
              <a:rPr lang="en-US" altLang="en-US" sz="2800" i="1" baseline="-25000" dirty="0">
                <a:latin typeface="Times New Roman" panose="02020603050405020304" pitchFamily="18" charset="0"/>
                <a:ea typeface="ＭＳ Ｐゴシック" panose="020B0600070205080204" pitchFamily="34" charset="-128"/>
              </a:rPr>
              <a:t>1</a:t>
            </a:r>
            <a:r>
              <a:rPr lang="en-US" altLang="en-US" sz="2800" dirty="0">
                <a:ea typeface="ＭＳ Ｐゴシック" panose="020B0600070205080204" pitchFamily="34" charset="-128"/>
              </a:rPr>
              <a:t>) computed to minimize error as much as </a:t>
            </a:r>
            <a:r>
              <a:rPr lang="en-US" altLang="en-US" sz="2800" dirty="0" smtClean="0">
                <a:ea typeface="ＭＳ Ｐゴシック" panose="020B0600070205080204" pitchFamily="34" charset="-128"/>
              </a:rPr>
              <a:t>possible</a:t>
            </a:r>
          </a:p>
          <a:p>
            <a:pPr marL="0" indent="0" algn="ctr">
              <a:buNone/>
            </a:pPr>
            <a:endParaRPr lang="en-US" altLang="en-US" sz="2800" dirty="0">
              <a:ea typeface="ＭＳ Ｐゴシック" panose="020B0600070205080204" pitchFamily="34" charset="-128"/>
            </a:endParaRPr>
          </a:p>
          <a:p>
            <a:pPr lvl="1"/>
            <a:r>
              <a:rPr lang="en-US" altLang="en-US" sz="2400" b="1" u="sng" dirty="0">
                <a:ea typeface="ＭＳ Ｐゴシック" panose="020B0600070205080204" pitchFamily="34" charset="-128"/>
              </a:rPr>
              <a:t>Error or residuals: </a:t>
            </a:r>
            <a:r>
              <a:rPr lang="en-US" altLang="en-US" sz="2400" dirty="0">
                <a:ea typeface="ＭＳ Ｐゴシック" panose="020B0600070205080204" pitchFamily="34" charset="-128"/>
              </a:rPr>
              <a:t>difference between observed </a:t>
            </a:r>
            <a:r>
              <a:rPr lang="en-US" altLang="en-US" sz="2400" i="1" dirty="0">
                <a:latin typeface="Times New Roman" panose="02020603050405020304" pitchFamily="18" charset="0"/>
                <a:ea typeface="ＭＳ Ｐゴシック" panose="020B0600070205080204" pitchFamily="34" charset="-128"/>
              </a:rPr>
              <a:t>Y</a:t>
            </a:r>
            <a:r>
              <a:rPr lang="en-US" altLang="en-US" sz="2400" dirty="0">
                <a:ea typeface="ＭＳ Ｐゴシック" panose="020B0600070205080204" pitchFamily="34" charset="-128"/>
              </a:rPr>
              <a:t> and predicted </a:t>
            </a:r>
            <a:r>
              <a:rPr lang="en-US" altLang="en-US" sz="2400" i="1" dirty="0">
                <a:latin typeface="Times New Roman" panose="02020603050405020304" pitchFamily="18" charset="0"/>
                <a:ea typeface="ＭＳ Ｐゴシック" panose="020B0600070205080204" pitchFamily="34" charset="-128"/>
              </a:rPr>
              <a:t>Y’</a:t>
            </a:r>
          </a:p>
          <a:p>
            <a:pPr lvl="2"/>
            <a:r>
              <a:rPr lang="en-US" altLang="en-US" sz="2000" i="1" dirty="0" err="1">
                <a:latin typeface="Times New Roman" panose="02020603050405020304" pitchFamily="18" charset="0"/>
                <a:ea typeface="ＭＳ Ｐゴシック" panose="020B0600070205080204" pitchFamily="34" charset="-128"/>
              </a:rPr>
              <a:t>e</a:t>
            </a:r>
            <a:r>
              <a:rPr lang="en-US" altLang="en-US" sz="2000" i="1" baseline="-25000" dirty="0" err="1">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Y</a:t>
            </a:r>
            <a:r>
              <a:rPr lang="en-US" altLang="en-US" sz="2000" i="1" baseline="-25000" dirty="0">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 – </a:t>
            </a:r>
            <a:r>
              <a:rPr lang="en-US" altLang="en-US" sz="2000" i="1" dirty="0" err="1">
                <a:latin typeface="Times New Roman" panose="02020603050405020304" pitchFamily="18" charset="0"/>
                <a:ea typeface="ＭＳ Ｐゴシック" panose="020B0600070205080204" pitchFamily="34" charset="-128"/>
              </a:rPr>
              <a:t>Y’</a:t>
            </a:r>
            <a:r>
              <a:rPr lang="en-US" altLang="en-US" sz="2000" i="1" baseline="-25000" dirty="0" err="1">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a:t>
            </a:r>
          </a:p>
          <a:p>
            <a:pPr lvl="1"/>
            <a:r>
              <a:rPr lang="en-US" altLang="en-US" sz="2400" b="1" u="sng" dirty="0">
                <a:ea typeface="ＭＳ Ｐゴシック" panose="020B0600070205080204" pitchFamily="34" charset="-128"/>
              </a:rPr>
              <a:t>Technique: </a:t>
            </a:r>
            <a:r>
              <a:rPr lang="en-US" altLang="en-US" sz="2400" dirty="0">
                <a:ea typeface="ＭＳ Ｐゴシック" panose="020B0600070205080204" pitchFamily="34" charset="-128"/>
              </a:rPr>
              <a:t>ordinary least squares (OLS) regression</a:t>
            </a:r>
          </a:p>
          <a:p>
            <a:pPr lvl="2"/>
            <a:r>
              <a:rPr lang="en-US" altLang="en-US" sz="2000" dirty="0">
                <a:ea typeface="ＭＳ Ｐゴシック" panose="020B0600070205080204" pitchFamily="34" charset="-128"/>
              </a:rPr>
              <a:t>Goal: minimize </a:t>
            </a:r>
            <a:r>
              <a:rPr lang="en-US" altLang="en-US" sz="2000" i="1" dirty="0">
                <a:ea typeface="ＭＳ Ｐゴシック" panose="020B0600070205080204" pitchFamily="34" charset="-128"/>
              </a:rPr>
              <a:t>SS </a:t>
            </a:r>
            <a:r>
              <a:rPr lang="en-US" altLang="en-US" sz="2000" dirty="0" smtClean="0">
                <a:ea typeface="ＭＳ Ｐゴシック" panose="020B0600070205080204" pitchFamily="34" charset="-128"/>
              </a:rPr>
              <a:t>error, i.e. </a:t>
            </a:r>
            <a:r>
              <a:rPr lang="en-US" altLang="en-US" sz="2000" i="1" dirty="0">
                <a:ea typeface="ＭＳ Ｐゴシック" panose="020B0600070205080204" pitchFamily="34" charset="-128"/>
              </a:rPr>
              <a:t>SS </a:t>
            </a:r>
            <a:r>
              <a:rPr lang="en-US" altLang="en-US" sz="2000" dirty="0">
                <a:ea typeface="ＭＳ Ｐゴシック" panose="020B0600070205080204" pitchFamily="34" charset="-128"/>
              </a:rPr>
              <a:t>residuals</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Picture 5"/>
          <p:cNvPicPr>
            <a:picLocks noChangeAspect="1"/>
          </p:cNvPicPr>
          <p:nvPr/>
        </p:nvPicPr>
        <p:blipFill>
          <a:blip r:embed="rId2"/>
          <a:stretch>
            <a:fillRect/>
          </a:stretch>
        </p:blipFill>
        <p:spPr>
          <a:xfrm>
            <a:off x="1558923" y="5607570"/>
            <a:ext cx="2978944" cy="863134"/>
          </a:xfrm>
          <a:prstGeom prst="rect">
            <a:avLst/>
          </a:prstGeom>
          <a:ln>
            <a:noFill/>
          </a:ln>
          <a:effectLst>
            <a:outerShdw blurRad="292100" dist="139700" dir="2700000" algn="tl" rotWithShape="0">
              <a:srgbClr val="333333">
                <a:alpha val="65000"/>
              </a:srgbClr>
            </a:outerShdw>
          </a:effectLst>
        </p:spPr>
      </p:pic>
      <p:pic>
        <p:nvPicPr>
          <p:cNvPr id="8" name="Picture 7" descr="Figure - Residu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140" y="1522752"/>
            <a:ext cx="47244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26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886410" y="441280"/>
            <a:ext cx="5991225" cy="4800600"/>
          </a:xfrm>
          <a:prstGeom prst="rect">
            <a:avLst/>
          </a:prstGeom>
        </p:spPr>
      </p:pic>
      <p:pic>
        <p:nvPicPr>
          <p:cNvPr id="15" name="Picture 14"/>
          <p:cNvPicPr>
            <a:picLocks noChangeAspect="1"/>
          </p:cNvPicPr>
          <p:nvPr/>
        </p:nvPicPr>
        <p:blipFill>
          <a:blip r:embed="rId3"/>
          <a:stretch>
            <a:fillRect/>
          </a:stretch>
        </p:blipFill>
        <p:spPr>
          <a:xfrm>
            <a:off x="240284" y="5430978"/>
            <a:ext cx="5110163" cy="1176886"/>
          </a:xfrm>
          <a:prstGeom prst="rect">
            <a:avLst/>
          </a:prstGeom>
        </p:spPr>
      </p:pic>
      <p:pic>
        <p:nvPicPr>
          <p:cNvPr id="16" name="Picture 15"/>
          <p:cNvPicPr>
            <a:picLocks noChangeAspect="1"/>
          </p:cNvPicPr>
          <p:nvPr/>
        </p:nvPicPr>
        <p:blipFill>
          <a:blip r:embed="rId4"/>
          <a:stretch>
            <a:fillRect/>
          </a:stretch>
        </p:blipFill>
        <p:spPr>
          <a:xfrm>
            <a:off x="3114481" y="4579686"/>
            <a:ext cx="2506006" cy="56086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4021448013"/>
              </p:ext>
            </p:extLst>
          </p:nvPr>
        </p:nvGraphicFramePr>
        <p:xfrm>
          <a:off x="498042" y="2276298"/>
          <a:ext cx="2153726" cy="3017520"/>
        </p:xfrm>
        <a:graphic>
          <a:graphicData uri="http://schemas.openxmlformats.org/drawingml/2006/table">
            <a:tbl>
              <a:tblPr firstRow="1" bandRow="1">
                <a:tableStyleId>{3B4B98B0-60AC-42C2-AFA5-B58CD77FA1E5}</a:tableStyleId>
              </a:tblPr>
              <a:tblGrid>
                <a:gridCol w="1076863"/>
                <a:gridCol w="1076863"/>
              </a:tblGrid>
              <a:tr h="271044">
                <a:tc>
                  <a:txBody>
                    <a:bodyPr/>
                    <a:lstStyle/>
                    <a:p>
                      <a:pPr algn="ctr"/>
                      <a:r>
                        <a:rPr lang="en-US" sz="1200" dirty="0" smtClean="0"/>
                        <a:t>Verbal SAT</a:t>
                      </a:r>
                      <a:endParaRPr lang="en-US" sz="1200" dirty="0">
                        <a:solidFill>
                          <a:srgbClr val="0070C0"/>
                        </a:solidFill>
                      </a:endParaRPr>
                    </a:p>
                  </a:txBody>
                  <a:tcPr/>
                </a:tc>
                <a:tc>
                  <a:txBody>
                    <a:bodyPr/>
                    <a:lstStyle/>
                    <a:p>
                      <a:pPr algn="ctr"/>
                      <a:r>
                        <a:rPr lang="en-US" sz="1200" dirty="0" smtClean="0"/>
                        <a:t>GPA</a:t>
                      </a:r>
                      <a:endParaRPr lang="en-US" sz="1200" dirty="0">
                        <a:solidFill>
                          <a:srgbClr val="0070C0"/>
                        </a:solidFill>
                      </a:endParaRPr>
                    </a:p>
                  </a:txBody>
                  <a:tcPr/>
                </a:tc>
              </a:tr>
              <a:tr h="271044">
                <a:tc>
                  <a:txBody>
                    <a:bodyPr/>
                    <a:lstStyle/>
                    <a:p>
                      <a:pPr algn="ctr"/>
                      <a:r>
                        <a:rPr lang="en-US" sz="1200" dirty="0" smtClean="0"/>
                        <a:t>510</a:t>
                      </a:r>
                      <a:endParaRPr lang="en-US" sz="1200" dirty="0" smtClean="0">
                        <a:solidFill>
                          <a:srgbClr val="0070C0"/>
                        </a:solidFill>
                      </a:endParaRPr>
                    </a:p>
                  </a:txBody>
                  <a:tcPr/>
                </a:tc>
                <a:tc>
                  <a:txBody>
                    <a:bodyPr/>
                    <a:lstStyle/>
                    <a:p>
                      <a:pPr algn="ctr"/>
                      <a:r>
                        <a:rPr lang="en-US" sz="1200" dirty="0" smtClean="0"/>
                        <a:t>2.1</a:t>
                      </a:r>
                      <a:endParaRPr lang="en-US" sz="1200" dirty="0">
                        <a:solidFill>
                          <a:srgbClr val="0070C0"/>
                        </a:solidFill>
                      </a:endParaRPr>
                    </a:p>
                  </a:txBody>
                  <a:tcPr/>
                </a:tc>
              </a:tr>
              <a:tr h="271044">
                <a:tc>
                  <a:txBody>
                    <a:bodyPr/>
                    <a:lstStyle/>
                    <a:p>
                      <a:pPr algn="ctr"/>
                      <a:r>
                        <a:rPr lang="en-US" sz="1200" dirty="0" smtClean="0"/>
                        <a:t>620</a:t>
                      </a:r>
                      <a:endParaRPr lang="en-US" sz="1200" dirty="0">
                        <a:solidFill>
                          <a:srgbClr val="0070C0"/>
                        </a:solidFill>
                      </a:endParaRPr>
                    </a:p>
                  </a:txBody>
                  <a:tcPr/>
                </a:tc>
                <a:tc>
                  <a:txBody>
                    <a:bodyPr/>
                    <a:lstStyle/>
                    <a:p>
                      <a:pPr algn="ctr"/>
                      <a:r>
                        <a:rPr lang="en-US" sz="1200" dirty="0" smtClean="0"/>
                        <a:t>3.8</a:t>
                      </a:r>
                      <a:endParaRPr lang="en-US" sz="1200" dirty="0">
                        <a:solidFill>
                          <a:srgbClr val="0070C0"/>
                        </a:solidFill>
                      </a:endParaRPr>
                    </a:p>
                  </a:txBody>
                  <a:tcPr/>
                </a:tc>
              </a:tr>
              <a:tr h="271044">
                <a:tc>
                  <a:txBody>
                    <a:bodyPr/>
                    <a:lstStyle/>
                    <a:p>
                      <a:pPr algn="ctr"/>
                      <a:r>
                        <a:rPr lang="en-US" sz="1200" dirty="0" smtClean="0"/>
                        <a:t>400</a:t>
                      </a:r>
                      <a:endParaRPr lang="en-US" sz="1200" dirty="0">
                        <a:solidFill>
                          <a:srgbClr val="0070C0"/>
                        </a:solidFill>
                      </a:endParaRPr>
                    </a:p>
                  </a:txBody>
                  <a:tcPr/>
                </a:tc>
                <a:tc>
                  <a:txBody>
                    <a:bodyPr/>
                    <a:lstStyle/>
                    <a:p>
                      <a:pPr algn="ctr"/>
                      <a:r>
                        <a:rPr lang="en-US" sz="1200" dirty="0" smtClean="0"/>
                        <a:t>2.2</a:t>
                      </a:r>
                      <a:endParaRPr lang="en-US" sz="1200" dirty="0">
                        <a:solidFill>
                          <a:srgbClr val="0070C0"/>
                        </a:solidFill>
                      </a:endParaRPr>
                    </a:p>
                  </a:txBody>
                  <a:tcPr/>
                </a:tc>
              </a:tr>
              <a:tr h="271044">
                <a:tc>
                  <a:txBody>
                    <a:bodyPr/>
                    <a:lstStyle/>
                    <a:p>
                      <a:pPr algn="ctr"/>
                      <a:r>
                        <a:rPr lang="en-US" sz="1200" dirty="0" smtClean="0"/>
                        <a:t>480</a:t>
                      </a:r>
                      <a:endParaRPr lang="en-US" sz="1200" dirty="0">
                        <a:solidFill>
                          <a:srgbClr val="0070C0"/>
                        </a:solidFill>
                      </a:endParaRPr>
                    </a:p>
                  </a:txBody>
                  <a:tcPr/>
                </a:tc>
                <a:tc>
                  <a:txBody>
                    <a:bodyPr/>
                    <a:lstStyle/>
                    <a:p>
                      <a:pPr algn="ctr"/>
                      <a:r>
                        <a:rPr lang="en-US" sz="1200" dirty="0" smtClean="0"/>
                        <a:t>3.1</a:t>
                      </a:r>
                      <a:endParaRPr lang="en-US" sz="1200" dirty="0">
                        <a:solidFill>
                          <a:srgbClr val="0070C0"/>
                        </a:solidFill>
                      </a:endParaRPr>
                    </a:p>
                  </a:txBody>
                  <a:tcPr/>
                </a:tc>
              </a:tr>
              <a:tr h="271044">
                <a:tc>
                  <a:txBody>
                    <a:bodyPr/>
                    <a:lstStyle/>
                    <a:p>
                      <a:pPr algn="ctr"/>
                      <a:r>
                        <a:rPr lang="en-US" sz="1200" dirty="0" smtClean="0"/>
                        <a:t>580</a:t>
                      </a:r>
                      <a:endParaRPr lang="en-US" sz="1200" dirty="0">
                        <a:solidFill>
                          <a:srgbClr val="0070C0"/>
                        </a:solidFill>
                      </a:endParaRPr>
                    </a:p>
                  </a:txBody>
                  <a:tcPr/>
                </a:tc>
                <a:tc>
                  <a:txBody>
                    <a:bodyPr/>
                    <a:lstStyle/>
                    <a:p>
                      <a:pPr algn="ctr"/>
                      <a:r>
                        <a:rPr lang="en-US" sz="1200" dirty="0" smtClean="0"/>
                        <a:t>3.9</a:t>
                      </a:r>
                      <a:endParaRPr lang="en-US" sz="1200" dirty="0">
                        <a:solidFill>
                          <a:srgbClr val="0070C0"/>
                        </a:solidFill>
                      </a:endParaRPr>
                    </a:p>
                  </a:txBody>
                  <a:tcPr/>
                </a:tc>
              </a:tr>
              <a:tr h="271044">
                <a:tc>
                  <a:txBody>
                    <a:bodyPr/>
                    <a:lstStyle/>
                    <a:p>
                      <a:pPr algn="ctr"/>
                      <a:r>
                        <a:rPr lang="en-US" sz="1200" dirty="0" smtClean="0"/>
                        <a:t>430</a:t>
                      </a:r>
                      <a:endParaRPr lang="en-US" sz="1200" dirty="0">
                        <a:solidFill>
                          <a:srgbClr val="0070C0"/>
                        </a:solidFill>
                      </a:endParaRPr>
                    </a:p>
                  </a:txBody>
                  <a:tcPr/>
                </a:tc>
                <a:tc>
                  <a:txBody>
                    <a:bodyPr/>
                    <a:lstStyle/>
                    <a:p>
                      <a:pPr algn="ctr"/>
                      <a:r>
                        <a:rPr lang="en-US" sz="1200" dirty="0" smtClean="0"/>
                        <a:t>2.4</a:t>
                      </a:r>
                      <a:endParaRPr lang="en-US" sz="1200" dirty="0">
                        <a:solidFill>
                          <a:srgbClr val="0070C0"/>
                        </a:solidFill>
                      </a:endParaRPr>
                    </a:p>
                  </a:txBody>
                  <a:tcPr/>
                </a:tc>
              </a:tr>
              <a:tr h="271044">
                <a:tc>
                  <a:txBody>
                    <a:bodyPr/>
                    <a:lstStyle/>
                    <a:p>
                      <a:pPr algn="ctr"/>
                      <a:r>
                        <a:rPr lang="en-US" sz="1200" dirty="0" smtClean="0"/>
                        <a:t>530</a:t>
                      </a:r>
                      <a:endParaRPr lang="en-US" sz="1200" dirty="0">
                        <a:solidFill>
                          <a:srgbClr val="0070C0"/>
                        </a:solidFill>
                      </a:endParaRPr>
                    </a:p>
                  </a:txBody>
                  <a:tcPr/>
                </a:tc>
                <a:tc>
                  <a:txBody>
                    <a:bodyPr/>
                    <a:lstStyle/>
                    <a:p>
                      <a:pPr algn="ctr"/>
                      <a:r>
                        <a:rPr lang="en-US" sz="1200" dirty="0" smtClean="0"/>
                        <a:t>3.6</a:t>
                      </a:r>
                      <a:endParaRPr lang="en-US" sz="1200" dirty="0">
                        <a:solidFill>
                          <a:srgbClr val="0070C0"/>
                        </a:solidFill>
                      </a:endParaRPr>
                    </a:p>
                  </a:txBody>
                  <a:tcPr/>
                </a:tc>
              </a:tr>
              <a:tr h="271044">
                <a:tc>
                  <a:txBody>
                    <a:bodyPr/>
                    <a:lstStyle/>
                    <a:p>
                      <a:pPr algn="ctr"/>
                      <a:r>
                        <a:rPr lang="en-US" sz="1200" dirty="0" smtClean="0"/>
                        <a:t>680</a:t>
                      </a:r>
                      <a:endParaRPr lang="en-US" sz="1200" dirty="0">
                        <a:solidFill>
                          <a:srgbClr val="0070C0"/>
                        </a:solidFill>
                      </a:endParaRPr>
                    </a:p>
                  </a:txBody>
                  <a:tcPr/>
                </a:tc>
                <a:tc>
                  <a:txBody>
                    <a:bodyPr/>
                    <a:lstStyle/>
                    <a:p>
                      <a:pPr algn="ctr"/>
                      <a:r>
                        <a:rPr lang="en-US" sz="1200" dirty="0" smtClean="0"/>
                        <a:t>3.5</a:t>
                      </a:r>
                      <a:endParaRPr lang="en-US" sz="1200" dirty="0">
                        <a:solidFill>
                          <a:srgbClr val="0070C0"/>
                        </a:solidFill>
                      </a:endParaRPr>
                    </a:p>
                  </a:txBody>
                  <a:tcPr/>
                </a:tc>
              </a:tr>
              <a:tr h="271044">
                <a:tc>
                  <a:txBody>
                    <a:bodyPr/>
                    <a:lstStyle/>
                    <a:p>
                      <a:pPr algn="ctr"/>
                      <a:r>
                        <a:rPr lang="en-US" sz="1200" dirty="0" smtClean="0"/>
                        <a:t>420</a:t>
                      </a:r>
                      <a:endParaRPr lang="en-US" sz="1200" dirty="0">
                        <a:solidFill>
                          <a:srgbClr val="0070C0"/>
                        </a:solidFill>
                      </a:endParaRPr>
                    </a:p>
                  </a:txBody>
                  <a:tcPr/>
                </a:tc>
                <a:tc>
                  <a:txBody>
                    <a:bodyPr/>
                    <a:lstStyle/>
                    <a:p>
                      <a:pPr algn="ctr"/>
                      <a:r>
                        <a:rPr lang="en-US" sz="1200" dirty="0" smtClean="0"/>
                        <a:t>3.3</a:t>
                      </a:r>
                      <a:endParaRPr lang="en-US" sz="1200" dirty="0">
                        <a:solidFill>
                          <a:srgbClr val="0070C0"/>
                        </a:solidFill>
                      </a:endParaRPr>
                    </a:p>
                  </a:txBody>
                  <a:tcPr/>
                </a:tc>
              </a:tr>
              <a:tr h="271044">
                <a:tc>
                  <a:txBody>
                    <a:bodyPr/>
                    <a:lstStyle/>
                    <a:p>
                      <a:pPr algn="ctr"/>
                      <a:r>
                        <a:rPr lang="en-US" sz="1200" dirty="0" smtClean="0"/>
                        <a:t>570</a:t>
                      </a:r>
                      <a:endParaRPr lang="en-US" sz="1200" dirty="0">
                        <a:solidFill>
                          <a:srgbClr val="0070C0"/>
                        </a:solidFill>
                      </a:endParaRPr>
                    </a:p>
                  </a:txBody>
                  <a:tcPr/>
                </a:tc>
                <a:tc>
                  <a:txBody>
                    <a:bodyPr/>
                    <a:lstStyle/>
                    <a:p>
                      <a:pPr algn="ctr"/>
                      <a:r>
                        <a:rPr lang="en-US" sz="1200" dirty="0" smtClean="0"/>
                        <a:t>3.4</a:t>
                      </a:r>
                      <a:endParaRPr lang="en-US" sz="1200" dirty="0">
                        <a:solidFill>
                          <a:srgbClr val="0070C0"/>
                        </a:solidFill>
                      </a:endParaRPr>
                    </a:p>
                  </a:txBody>
                  <a:tcPr/>
                </a:tc>
              </a:tr>
            </a:tbl>
          </a:graphicData>
        </a:graphic>
      </p:graphicFrame>
      <mc:AlternateContent xmlns:mc="http://schemas.openxmlformats.org/markup-compatibility/2006">
        <mc:Choice xmlns:a14="http://schemas.microsoft.com/office/drawing/2010/main" Requires="a14">
          <p:sp>
            <p:nvSpPr>
              <p:cNvPr id="1028" name="Rectangle 1027"/>
              <p:cNvSpPr/>
              <p:nvPr/>
            </p:nvSpPr>
            <p:spPr>
              <a:xfrm>
                <a:off x="1024422" y="564182"/>
                <a:ext cx="4180119" cy="519758"/>
              </a:xfrm>
              <a:prstGeom prst="rect">
                <a:avLst/>
              </a:prstGeom>
            </p:spPr>
            <p:txBody>
              <a:bodyPr wrap="none">
                <a:spAutoFit/>
              </a:bodyPr>
              <a:lstStyle/>
              <a:p>
                <a:r>
                  <a:rPr lang="en-US" b="1" dirty="0" smtClean="0">
                    <a:solidFill>
                      <a:srgbClr val="FF0000"/>
                    </a:solidFill>
                  </a:rPr>
                  <a:t>SLOPE: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𝒃</m:t>
                        </m:r>
                      </m:e>
                      <m:sub>
                        <m:r>
                          <a:rPr lang="en-US" b="1" i="1" smtClean="0">
                            <a:solidFill>
                              <a:srgbClr val="FF0000"/>
                            </a:solidFill>
                            <a:latin typeface="Cambria Math" panose="02040503050406030204" pitchFamily="18" charset="0"/>
                          </a:rPr>
                          <m:t>𝟏</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𝑟</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𝑦</m:t>
                            </m:r>
                          </m:sub>
                        </m:sSub>
                      </m:num>
                      <m:den>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𝑥</m:t>
                            </m:r>
                          </m:sub>
                        </m:sSub>
                      </m:den>
                    </m:f>
                    <m:r>
                      <a:rPr lang="en-US" b="0" i="1" smtClean="0">
                        <a:solidFill>
                          <a:srgbClr val="FF0000"/>
                        </a:solidFill>
                        <a:latin typeface="Cambria Math" panose="02040503050406030204" pitchFamily="18" charset="0"/>
                      </a:rPr>
                      <m:t>= .661</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.66</m:t>
                        </m:r>
                      </m:num>
                      <m:den>
                        <m:r>
                          <a:rPr lang="en-US" b="0" i="1" smtClean="0">
                            <a:solidFill>
                              <a:srgbClr val="FF0000"/>
                            </a:solidFill>
                            <a:latin typeface="Cambria Math" panose="02040503050406030204" pitchFamily="18" charset="0"/>
                          </a:rPr>
                          <m:t>91.87</m:t>
                        </m:r>
                      </m:den>
                    </m:f>
                    <m:r>
                      <a:rPr lang="en-US" b="0"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𝟎𝟎𝟒𝟕</m:t>
                    </m:r>
                  </m:oMath>
                </a14:m>
                <a:endParaRPr lang="en-US" b="1" dirty="0" smtClean="0">
                  <a:solidFill>
                    <a:srgbClr val="FF0000"/>
                  </a:solidFill>
                </a:endParaRPr>
              </a:p>
            </p:txBody>
          </p:sp>
        </mc:Choice>
        <mc:Fallback>
          <p:sp>
            <p:nvSpPr>
              <p:cNvPr id="1028" name="Rectangle 1027"/>
              <p:cNvSpPr>
                <a:spLocks noRot="1" noChangeAspect="1" noMove="1" noResize="1" noEditPoints="1" noAdjustHandles="1" noChangeArrowheads="1" noChangeShapeType="1" noTextEdit="1"/>
              </p:cNvSpPr>
              <p:nvPr/>
            </p:nvSpPr>
            <p:spPr>
              <a:xfrm>
                <a:off x="1024422" y="564182"/>
                <a:ext cx="4180119" cy="519758"/>
              </a:xfrm>
              <a:prstGeom prst="rect">
                <a:avLst/>
              </a:prstGeom>
              <a:blipFill rotWithShape="0">
                <a:blip r:embed="rId5"/>
                <a:stretch>
                  <a:fillRect l="-1166" b="-1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9" name="Rectangle 1028"/>
              <p:cNvSpPr/>
              <p:nvPr/>
            </p:nvSpPr>
            <p:spPr>
              <a:xfrm>
                <a:off x="452042" y="1080676"/>
                <a:ext cx="5644750" cy="369332"/>
              </a:xfrm>
              <a:prstGeom prst="rect">
                <a:avLst/>
              </a:prstGeom>
            </p:spPr>
            <p:txBody>
              <a:bodyPr wrap="none">
                <a:spAutoFit/>
              </a:bodyPr>
              <a:lstStyle/>
              <a:p>
                <a:r>
                  <a:rPr lang="en-US" b="1" dirty="0" smtClean="0">
                    <a:solidFill>
                      <a:srgbClr val="FF0000"/>
                    </a:solidFill>
                  </a:rPr>
                  <a:t>INTERCEPT: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𝒃</m:t>
                        </m:r>
                      </m:e>
                      <m:sub>
                        <m:r>
                          <a:rPr lang="en-US" b="1" i="1">
                            <a:solidFill>
                              <a:srgbClr val="FF0000"/>
                            </a:solidFill>
                            <a:latin typeface="Cambria Math" panose="02040503050406030204" pitchFamily="18" charset="0"/>
                          </a:rPr>
                          <m:t>𝟎</m:t>
                        </m:r>
                      </m:sub>
                    </m:sSub>
                    <m:r>
                      <a:rPr lang="en-US" b="0" i="1">
                        <a:solidFill>
                          <a:srgbClr val="FF0000"/>
                        </a:solidFill>
                        <a:latin typeface="Cambria Math" panose="02040503050406030204" pitchFamily="18" charset="0"/>
                      </a:rPr>
                      <m:t>=</m:t>
                    </m:r>
                    <m:acc>
                      <m:accPr>
                        <m:chr m:val="̅"/>
                        <m:ctrlPr>
                          <a:rPr lang="en-US" i="1">
                            <a:solidFill>
                              <a:srgbClr val="FF0000"/>
                            </a:solidFill>
                            <a:latin typeface="Cambria Math" panose="02040503050406030204" pitchFamily="18" charset="0"/>
                          </a:rPr>
                        </m:ctrlPr>
                      </m:accPr>
                      <m:e>
                        <m:r>
                          <a:rPr lang="en-US" b="0" i="1">
                            <a:solidFill>
                              <a:srgbClr val="FF0000"/>
                            </a:solidFill>
                            <a:latin typeface="Cambria Math" panose="02040503050406030204" pitchFamily="18" charset="0"/>
                          </a:rPr>
                          <m:t>𝑌</m:t>
                        </m:r>
                      </m:e>
                    </m:acc>
                    <m:r>
                      <a:rPr lang="en-US" b="0"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a:solidFill>
                              <a:srgbClr val="FF0000"/>
                            </a:solidFill>
                            <a:latin typeface="Cambria Math" panose="02040503050406030204" pitchFamily="18" charset="0"/>
                          </a:rPr>
                          <m:t>𝑏</m:t>
                        </m:r>
                      </m:e>
                      <m:sub>
                        <m:r>
                          <a:rPr lang="en-US" b="0" i="1">
                            <a:solidFill>
                              <a:srgbClr val="FF0000"/>
                            </a:solidFill>
                            <a:latin typeface="Cambria Math" panose="02040503050406030204" pitchFamily="18" charset="0"/>
                          </a:rPr>
                          <m:t>1</m:t>
                        </m:r>
                      </m:sub>
                    </m:sSub>
                    <m:acc>
                      <m:accPr>
                        <m:chr m:val="̅"/>
                        <m:ctrlPr>
                          <a:rPr lang="en-US" i="1">
                            <a:solidFill>
                              <a:srgbClr val="FF0000"/>
                            </a:solidFill>
                            <a:latin typeface="Cambria Math" panose="02040503050406030204" pitchFamily="18" charset="0"/>
                          </a:rPr>
                        </m:ctrlPr>
                      </m:accPr>
                      <m:e>
                        <m:r>
                          <a:rPr lang="en-US" b="0" i="1">
                            <a:solidFill>
                              <a:srgbClr val="FF0000"/>
                            </a:solidFill>
                            <a:latin typeface="Cambria Math" panose="02040503050406030204" pitchFamily="18" charset="0"/>
                          </a:rPr>
                          <m:t>𝑋</m:t>
                        </m:r>
                      </m:e>
                    </m:acc>
                    <m:r>
                      <a:rPr lang="en-US" b="0"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3.13</m:t>
                    </m:r>
                    <m:r>
                      <a:rPr lang="en-US" b="0" i="1">
                        <a:solidFill>
                          <a:srgbClr val="FF0000"/>
                        </a:solidFill>
                        <a:latin typeface="Cambria Math" panose="02040503050406030204" pitchFamily="18" charset="0"/>
                      </a:rPr>
                      <m:t>−.00</m:t>
                    </m:r>
                    <m:r>
                      <a:rPr lang="en-US" b="0" i="1" smtClean="0">
                        <a:solidFill>
                          <a:srgbClr val="FF0000"/>
                        </a:solidFill>
                        <a:latin typeface="Cambria Math" panose="02040503050406030204" pitchFamily="18" charset="0"/>
                      </a:rPr>
                      <m:t>47</m:t>
                    </m:r>
                    <m:r>
                      <a:rPr lang="en-US" b="0"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522</m:t>
                    </m:r>
                    <m:r>
                      <a:rPr lang="en-US" b="0"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m:t>
                    </m:r>
                  </m:oMath>
                </a14:m>
                <a:r>
                  <a:rPr lang="en-US" b="1" dirty="0" smtClean="0">
                    <a:solidFill>
                      <a:srgbClr val="FF0000"/>
                    </a:solidFill>
                  </a:rPr>
                  <a:t>68 </a:t>
                </a:r>
                <a:endParaRPr lang="en-US" b="1" dirty="0">
                  <a:solidFill>
                    <a:srgbClr val="FF0000"/>
                  </a:solidFill>
                </a:endParaRPr>
              </a:p>
            </p:txBody>
          </p:sp>
        </mc:Choice>
        <mc:Fallback>
          <p:sp>
            <p:nvSpPr>
              <p:cNvPr id="1029" name="Rectangle 1028"/>
              <p:cNvSpPr>
                <a:spLocks noRot="1" noChangeAspect="1" noMove="1" noResize="1" noEditPoints="1" noAdjustHandles="1" noChangeArrowheads="1" noChangeShapeType="1" noTextEdit="1"/>
              </p:cNvSpPr>
              <p:nvPr/>
            </p:nvSpPr>
            <p:spPr>
              <a:xfrm>
                <a:off x="452042" y="1080676"/>
                <a:ext cx="5644750" cy="369332"/>
              </a:xfrm>
              <a:prstGeom prst="rect">
                <a:avLst/>
              </a:prstGeom>
              <a:blipFill rotWithShape="0">
                <a:blip r:embed="rId6"/>
                <a:stretch>
                  <a:fillRect l="-864" t="-655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Rectangle 70"/>
              <p:cNvSpPr/>
              <p:nvPr/>
            </p:nvSpPr>
            <p:spPr>
              <a:xfrm>
                <a:off x="819097" y="1574351"/>
                <a:ext cx="4934364" cy="471539"/>
              </a:xfrm>
              <a:prstGeom prst="rect">
                <a:avLst/>
              </a:prstGeom>
              <a:ln>
                <a:solidFill>
                  <a:srgbClr val="FF330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sz="2400" b="1" dirty="0" smtClean="0">
                    <a:solidFill>
                      <a:srgbClr val="FF0000"/>
                    </a:solidFill>
                  </a:rPr>
                  <a:t>EQUATION: </a:t>
                </a:r>
                <a14:m>
                  <m:oMath xmlns:m="http://schemas.openxmlformats.org/officeDocument/2006/math">
                    <m:acc>
                      <m:accPr>
                        <m:chr m:val="̂"/>
                        <m:ctrlPr>
                          <a:rPr lang="en-US" sz="2400" b="1"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rPr>
                          <m:t>𝒀</m:t>
                        </m:r>
                      </m:e>
                    </m:acc>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𝟔𝟖</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𝟎𝟎𝟒𝟕</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𝑿</m:t>
                    </m:r>
                  </m:oMath>
                </a14:m>
                <a:endParaRPr lang="en-US" sz="2400" b="1" dirty="0">
                  <a:solidFill>
                    <a:srgbClr val="FF0000"/>
                  </a:solidFill>
                </a:endParaRPr>
              </a:p>
            </p:txBody>
          </p:sp>
        </mc:Choice>
        <mc:Fallback>
          <p:sp>
            <p:nvSpPr>
              <p:cNvPr id="71" name="Rectangle 70"/>
              <p:cNvSpPr>
                <a:spLocks noRot="1" noChangeAspect="1" noMove="1" noResize="1" noEditPoints="1" noAdjustHandles="1" noChangeArrowheads="1" noChangeShapeType="1" noTextEdit="1"/>
              </p:cNvSpPr>
              <p:nvPr/>
            </p:nvSpPr>
            <p:spPr>
              <a:xfrm>
                <a:off x="819097" y="1574351"/>
                <a:ext cx="4934364" cy="471539"/>
              </a:xfrm>
              <a:prstGeom prst="rect">
                <a:avLst/>
              </a:prstGeom>
              <a:blipFill rotWithShape="0">
                <a:blip r:embed="rId7"/>
                <a:stretch>
                  <a:fillRect l="-1722" t="-6173" b="-24691"/>
                </a:stretch>
              </a:blipFill>
              <a:ln>
                <a:solidFill>
                  <a:srgbClr val="FF33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5" name="TextBox 1044"/>
              <p:cNvSpPr txBox="1"/>
              <p:nvPr/>
            </p:nvSpPr>
            <p:spPr>
              <a:xfrm>
                <a:off x="5511594" y="5576750"/>
                <a:ext cx="1311462"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solidFill>
                                <a:srgbClr val="00B050"/>
                              </a:solidFill>
                              <a:latin typeface="Cambria Math" panose="02040503050406030204" pitchFamily="18" charset="0"/>
                            </a:rPr>
                          </m:ctrlPr>
                        </m:sSubPr>
                        <m:e>
                          <m:r>
                            <a:rPr lang="en-US" sz="3200" b="1" i="1" smtClean="0">
                              <a:solidFill>
                                <a:srgbClr val="00B050"/>
                              </a:solidFill>
                              <a:latin typeface="Cambria Math" panose="02040503050406030204" pitchFamily="18" charset="0"/>
                            </a:rPr>
                            <m:t>𝑺𝑺</m:t>
                          </m:r>
                        </m:e>
                        <m:sub>
                          <m:r>
                            <a:rPr lang="en-US" sz="3200" b="1" i="1" smtClean="0">
                              <a:solidFill>
                                <a:srgbClr val="00B050"/>
                              </a:solidFill>
                              <a:latin typeface="Cambria Math" panose="02040503050406030204" pitchFamily="18" charset="0"/>
                            </a:rPr>
                            <m:t>𝒕𝒐𝒕𝒂𝒍</m:t>
                          </m:r>
                        </m:sub>
                      </m:sSub>
                    </m:oMath>
                  </m:oMathPara>
                </a14:m>
                <a:endParaRPr lang="en-US" sz="3200" b="1" dirty="0">
                  <a:solidFill>
                    <a:srgbClr val="00B050"/>
                  </a:solidFill>
                </a:endParaRPr>
              </a:p>
            </p:txBody>
          </p:sp>
        </mc:Choice>
        <mc:Fallback>
          <p:sp>
            <p:nvSpPr>
              <p:cNvPr id="1045" name="TextBox 1044"/>
              <p:cNvSpPr txBox="1">
                <a:spLocks noRot="1" noChangeAspect="1" noMove="1" noResize="1" noEditPoints="1" noAdjustHandles="1" noChangeArrowheads="1" noChangeShapeType="1" noTextEdit="1"/>
              </p:cNvSpPr>
              <p:nvPr/>
            </p:nvSpPr>
            <p:spPr>
              <a:xfrm>
                <a:off x="5511594" y="5576750"/>
                <a:ext cx="1311462" cy="49244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7364749" y="5557303"/>
                <a:ext cx="1311462" cy="53649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solidFill>
                                <a:srgbClr val="FF00FF"/>
                              </a:solidFill>
                              <a:latin typeface="Cambria Math" panose="02040503050406030204" pitchFamily="18" charset="0"/>
                            </a:rPr>
                          </m:ctrlPr>
                        </m:sSubPr>
                        <m:e>
                          <m:r>
                            <a:rPr lang="en-US" sz="3200" b="1" i="1" smtClean="0">
                              <a:solidFill>
                                <a:srgbClr val="FF00FF"/>
                              </a:solidFill>
                              <a:latin typeface="Cambria Math" panose="02040503050406030204" pitchFamily="18" charset="0"/>
                            </a:rPr>
                            <m:t>𝑺𝑺</m:t>
                          </m:r>
                        </m:e>
                        <m:sub>
                          <m:r>
                            <a:rPr lang="en-US" sz="3200" b="1" i="1" smtClean="0">
                              <a:solidFill>
                                <a:srgbClr val="FF00FF"/>
                              </a:solidFill>
                              <a:latin typeface="Cambria Math" panose="02040503050406030204" pitchFamily="18" charset="0"/>
                            </a:rPr>
                            <m:t>𝒆𝒙𝒑𝒍𝒂𝒊𝒏𝒆𝒅</m:t>
                          </m:r>
                        </m:sub>
                      </m:sSub>
                    </m:oMath>
                  </m:oMathPara>
                </a14:m>
                <a:endParaRPr lang="en-US" sz="3200" b="1" dirty="0">
                  <a:solidFill>
                    <a:srgbClr val="FF00FF"/>
                  </a:solidFill>
                </a:endParaRPr>
              </a:p>
            </p:txBody>
          </p:sp>
        </mc:Choice>
        <mc:Fallback>
          <p:sp>
            <p:nvSpPr>
              <p:cNvPr id="98" name="TextBox 97"/>
              <p:cNvSpPr txBox="1">
                <a:spLocks noRot="1" noChangeAspect="1" noMove="1" noResize="1" noEditPoints="1" noAdjustHandles="1" noChangeArrowheads="1" noChangeShapeType="1" noTextEdit="1"/>
              </p:cNvSpPr>
              <p:nvPr/>
            </p:nvSpPr>
            <p:spPr>
              <a:xfrm>
                <a:off x="7364749" y="5557303"/>
                <a:ext cx="1311462" cy="536494"/>
              </a:xfrm>
              <a:prstGeom prst="rect">
                <a:avLst/>
              </a:prstGeom>
              <a:blipFill rotWithShape="0">
                <a:blip r:embed="rId9"/>
                <a:stretch>
                  <a:fillRect r="-4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9677383" y="5540428"/>
                <a:ext cx="1311462" cy="53649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solidFill>
                                <a:srgbClr val="FF9900"/>
                              </a:solidFill>
                              <a:latin typeface="Cambria Math" panose="02040503050406030204" pitchFamily="18" charset="0"/>
                            </a:rPr>
                          </m:ctrlPr>
                        </m:sSubPr>
                        <m:e>
                          <m:r>
                            <a:rPr lang="en-US" sz="3200" b="1" i="1" smtClean="0">
                              <a:solidFill>
                                <a:srgbClr val="FF9900"/>
                              </a:solidFill>
                              <a:latin typeface="Cambria Math" panose="02040503050406030204" pitchFamily="18" charset="0"/>
                            </a:rPr>
                            <m:t>𝑺𝑺</m:t>
                          </m:r>
                        </m:e>
                        <m:sub>
                          <m:r>
                            <a:rPr lang="en-US" sz="3200" b="1" i="1" smtClean="0">
                              <a:solidFill>
                                <a:srgbClr val="FF9900"/>
                              </a:solidFill>
                              <a:latin typeface="Cambria Math" panose="02040503050406030204" pitchFamily="18" charset="0"/>
                            </a:rPr>
                            <m:t>𝒖𝒏𝒆𝒙𝒑𝒍𝒂𝒊𝒏𝒆𝒅</m:t>
                          </m:r>
                        </m:sub>
                      </m:sSub>
                    </m:oMath>
                  </m:oMathPara>
                </a14:m>
                <a:endParaRPr lang="en-US" sz="3200" b="1" dirty="0">
                  <a:solidFill>
                    <a:srgbClr val="FF9900"/>
                  </a:solidFill>
                </a:endParaRPr>
              </a:p>
            </p:txBody>
          </p:sp>
        </mc:Choice>
        <mc:Fallback>
          <p:sp>
            <p:nvSpPr>
              <p:cNvPr id="99" name="TextBox 98"/>
              <p:cNvSpPr txBox="1">
                <a:spLocks noRot="1" noChangeAspect="1" noMove="1" noResize="1" noEditPoints="1" noAdjustHandles="1" noChangeArrowheads="1" noChangeShapeType="1" noTextEdit="1"/>
              </p:cNvSpPr>
              <p:nvPr/>
            </p:nvSpPr>
            <p:spPr>
              <a:xfrm>
                <a:off x="9677383" y="5540428"/>
                <a:ext cx="1311462" cy="536494"/>
              </a:xfrm>
              <a:prstGeom prst="rect">
                <a:avLst/>
              </a:prstGeom>
              <a:blipFill rotWithShape="0">
                <a:blip r:embed="rId10"/>
                <a:stretch>
                  <a:fillRect r="-75926"/>
                </a:stretch>
              </a:blipFill>
            </p:spPr>
            <p:txBody>
              <a:bodyPr/>
              <a:lstStyle/>
              <a:p>
                <a:r>
                  <a:rPr lang="en-US">
                    <a:noFill/>
                  </a:rPr>
                  <a:t> </a:t>
                </a:r>
              </a:p>
            </p:txBody>
          </p:sp>
        </mc:Fallback>
      </mc:AlternateContent>
      <p:sp>
        <p:nvSpPr>
          <p:cNvPr id="1046" name="TextBox 1045"/>
          <p:cNvSpPr txBox="1"/>
          <p:nvPr/>
        </p:nvSpPr>
        <p:spPr>
          <a:xfrm>
            <a:off x="5350447" y="5568766"/>
            <a:ext cx="6757391" cy="523220"/>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t>	       =			   +</a:t>
            </a:r>
            <a:endParaRPr lang="en-US" sz="2800" b="1" dirty="0"/>
          </a:p>
        </p:txBody>
      </p:sp>
      <p:sp>
        <p:nvSpPr>
          <p:cNvPr id="1047" name="TextBox 1046"/>
          <p:cNvSpPr txBox="1"/>
          <p:nvPr/>
        </p:nvSpPr>
        <p:spPr>
          <a:xfrm>
            <a:off x="9677383" y="6069193"/>
            <a:ext cx="2333196" cy="830997"/>
          </a:xfrm>
          <a:prstGeom prst="rect">
            <a:avLst/>
          </a:prstGeom>
          <a:noFill/>
        </p:spPr>
        <p:txBody>
          <a:bodyPr wrap="square" rtlCol="0">
            <a:spAutoFit/>
          </a:bodyPr>
          <a:lstStyle/>
          <a:p>
            <a:pPr algn="ctr"/>
            <a:r>
              <a:rPr lang="en-US" sz="2400" dirty="0" smtClean="0">
                <a:solidFill>
                  <a:srgbClr val="FF9900"/>
                </a:solidFill>
              </a:rPr>
              <a:t>(line to the point)</a:t>
            </a:r>
          </a:p>
          <a:p>
            <a:pPr algn="ctr"/>
            <a:r>
              <a:rPr lang="en-US" sz="2400" dirty="0" smtClean="0">
                <a:solidFill>
                  <a:srgbClr val="FF9900"/>
                </a:solidFill>
              </a:rPr>
              <a:t>“Residuals”</a:t>
            </a:r>
            <a:endParaRPr lang="en-US" sz="2400" dirty="0">
              <a:solidFill>
                <a:srgbClr val="FF9900"/>
              </a:solidFill>
            </a:endParaRPr>
          </a:p>
        </p:txBody>
      </p:sp>
      <p:sp>
        <p:nvSpPr>
          <p:cNvPr id="104" name="TextBox 103"/>
          <p:cNvSpPr txBox="1"/>
          <p:nvPr/>
        </p:nvSpPr>
        <p:spPr>
          <a:xfrm>
            <a:off x="5031328" y="6028075"/>
            <a:ext cx="2815939" cy="461665"/>
          </a:xfrm>
          <a:prstGeom prst="rect">
            <a:avLst/>
          </a:prstGeom>
          <a:noFill/>
        </p:spPr>
        <p:txBody>
          <a:bodyPr wrap="square" rtlCol="0">
            <a:spAutoFit/>
          </a:bodyPr>
          <a:lstStyle/>
          <a:p>
            <a:pPr algn="ctr"/>
            <a:r>
              <a:rPr lang="en-US" sz="2400" dirty="0" smtClean="0">
                <a:solidFill>
                  <a:srgbClr val="00B050"/>
                </a:solidFill>
              </a:rPr>
              <a:t>(mean to the point)</a:t>
            </a:r>
            <a:endParaRPr lang="en-US" sz="2400" dirty="0">
              <a:solidFill>
                <a:srgbClr val="00B050"/>
              </a:solidFill>
            </a:endParaRPr>
          </a:p>
        </p:txBody>
      </p:sp>
      <p:sp>
        <p:nvSpPr>
          <p:cNvPr id="105" name="TextBox 104"/>
          <p:cNvSpPr txBox="1"/>
          <p:nvPr/>
        </p:nvSpPr>
        <p:spPr>
          <a:xfrm>
            <a:off x="7491108" y="6158430"/>
            <a:ext cx="2476067" cy="461665"/>
          </a:xfrm>
          <a:prstGeom prst="rect">
            <a:avLst/>
          </a:prstGeom>
          <a:noFill/>
        </p:spPr>
        <p:txBody>
          <a:bodyPr wrap="square" rtlCol="0">
            <a:spAutoFit/>
          </a:bodyPr>
          <a:lstStyle/>
          <a:p>
            <a:pPr algn="ctr"/>
            <a:r>
              <a:rPr lang="en-US" sz="2400" dirty="0" smtClean="0">
                <a:solidFill>
                  <a:srgbClr val="FF00FF"/>
                </a:solidFill>
              </a:rPr>
              <a:t>(mean to the line)</a:t>
            </a:r>
            <a:endParaRPr lang="en-US" sz="2400" dirty="0">
              <a:solidFill>
                <a:srgbClr val="FF00FF"/>
              </a:solidFill>
            </a:endParaRPr>
          </a:p>
        </p:txBody>
      </p:sp>
    </p:spTree>
    <p:extLst>
      <p:ext uri="{BB962C8B-B14F-4D97-AF65-F5344CB8AC3E}">
        <p14:creationId xmlns:p14="http://schemas.microsoft.com/office/powerpoint/2010/main" val="331252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left)">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left)">
                                      <p:cBhvr>
                                        <p:cTn id="22" dur="500"/>
                                        <p:tgtEl>
                                          <p:spTgt spid="10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1045"/>
                                        </p:tgtEl>
                                        <p:attrNameLst>
                                          <p:attrName>style.visibility</p:attrName>
                                        </p:attrNameLst>
                                      </p:cBhvr>
                                      <p:to>
                                        <p:strVal val="visible"/>
                                      </p:to>
                                    </p:set>
                                    <p:animEffect transition="in" filter="circle(out)">
                                      <p:cBhvr>
                                        <p:cTn id="32" dur="2000"/>
                                        <p:tgtEl>
                                          <p:spTgt spid="104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circle(out)">
                                      <p:cBhvr>
                                        <p:cTn id="37" dur="20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32" fill="hold" grpId="0"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circle(out)">
                                      <p:cBhvr>
                                        <p:cTn id="42" dur="2000"/>
                                        <p:tgtEl>
                                          <p:spTgt spid="99"/>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2" fill="hold" grpId="0" nodeType="clickEffect">
                                  <p:stCondLst>
                                    <p:cond delay="0"/>
                                  </p:stCondLst>
                                  <p:childTnLst>
                                    <p:set>
                                      <p:cBhvr>
                                        <p:cTn id="46" dur="1" fill="hold">
                                          <p:stCondLst>
                                            <p:cond delay="0"/>
                                          </p:stCondLst>
                                        </p:cTn>
                                        <p:tgtEl>
                                          <p:spTgt spid="1046"/>
                                        </p:tgtEl>
                                        <p:attrNameLst>
                                          <p:attrName>style.visibility</p:attrName>
                                        </p:attrNameLst>
                                      </p:cBhvr>
                                      <p:to>
                                        <p:strVal val="visible"/>
                                      </p:to>
                                    </p:set>
                                    <p:animEffect transition="in" filter="wheel(2)">
                                      <p:cBhvr>
                                        <p:cTn id="47" dur="2000"/>
                                        <p:tgtEl>
                                          <p:spTgt spid="10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down)">
                                      <p:cBhvr>
                                        <p:cTn id="52" dur="500"/>
                                        <p:tgtEl>
                                          <p:spTgt spid="10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animEffect transition="in" filter="wipe(down)">
                                      <p:cBhvr>
                                        <p:cTn id="55" dur="500"/>
                                        <p:tgtEl>
                                          <p:spTgt spid="10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047"/>
                                        </p:tgtEl>
                                        <p:attrNameLst>
                                          <p:attrName>style.visibility</p:attrName>
                                        </p:attrNameLst>
                                      </p:cBhvr>
                                      <p:to>
                                        <p:strVal val="visible"/>
                                      </p:to>
                                    </p:set>
                                    <p:animEffect transition="in" filter="wipe(down)">
                                      <p:cBhvr>
                                        <p:cTn id="58"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p:bldP spid="71" grpId="0" animBg="1"/>
      <p:bldP spid="1045" grpId="0"/>
      <p:bldP spid="98" grpId="0"/>
      <p:bldP spid="99" grpId="0"/>
      <p:bldP spid="1046" grpId="0" animBg="1"/>
      <p:bldP spid="1047" grpId="0"/>
      <p:bldP spid="104"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variance</a:t>
            </a:r>
            <a:endParaRPr lang="en-US" dirty="0"/>
          </a:p>
        </p:txBody>
      </p:sp>
      <p:sp>
        <p:nvSpPr>
          <p:cNvPr id="3" name="Content Placeholder 2"/>
          <p:cNvSpPr>
            <a:spLocks noGrp="1"/>
          </p:cNvSpPr>
          <p:nvPr>
            <p:ph idx="1"/>
          </p:nvPr>
        </p:nvSpPr>
        <p:spPr>
          <a:xfrm>
            <a:off x="1024128" y="1717270"/>
            <a:ext cx="10667129" cy="1260183"/>
          </a:xfrm>
        </p:spPr>
        <p:txBody>
          <a:bodyPr>
            <a:normAutofit fontScale="92500" lnSpcReduction="20000"/>
          </a:bodyPr>
          <a:lstStyle/>
          <a:p>
            <a:r>
              <a:rPr lang="en-US" altLang="en-US" sz="2400" b="1" u="sng" dirty="0" smtClean="0">
                <a:ea typeface="ＭＳ Ｐゴシック" panose="020B0600070205080204" pitchFamily="34" charset="-128"/>
              </a:rPr>
              <a:t>Coefficient </a:t>
            </a:r>
            <a:r>
              <a:rPr lang="en-US" altLang="en-US" sz="2400" b="1" u="sng" dirty="0">
                <a:ea typeface="ＭＳ Ｐゴシック" panose="020B0600070205080204" pitchFamily="34" charset="-128"/>
              </a:rPr>
              <a:t>of determination </a:t>
            </a:r>
            <a:r>
              <a:rPr lang="en-US" altLang="en-US" sz="2400" dirty="0">
                <a:ea typeface="ＭＳ Ｐゴシック" panose="020B0600070205080204" pitchFamily="34" charset="-128"/>
              </a:rPr>
              <a:t>(</a:t>
            </a:r>
            <a:r>
              <a:rPr lang="en-US" altLang="en-US" sz="2400" i="1" dirty="0">
                <a:latin typeface="Times New Roman" panose="02020603050405020304" pitchFamily="18" charset="0"/>
                <a:ea typeface="ＭＳ Ｐゴシック" panose="020B0600070205080204" pitchFamily="34" charset="-128"/>
              </a:rPr>
              <a:t>r</a:t>
            </a:r>
            <a:r>
              <a:rPr lang="en-US" altLang="en-US" sz="2400" i="1" baseline="30000" dirty="0">
                <a:ea typeface="ＭＳ Ｐゴシック" panose="020B0600070205080204" pitchFamily="34" charset="-128"/>
              </a:rPr>
              <a:t>2</a:t>
            </a:r>
            <a:r>
              <a:rPr lang="en-US" altLang="en-US" sz="2400" dirty="0">
                <a:ea typeface="ＭＳ Ｐゴシック" panose="020B0600070205080204" pitchFamily="34" charset="-128"/>
              </a:rPr>
              <a:t>) </a:t>
            </a:r>
            <a:endParaRPr lang="en-US" altLang="en-US" sz="2400" dirty="0" smtClean="0">
              <a:ea typeface="ＭＳ Ｐゴシック" panose="020B0600070205080204" pitchFamily="34" charset="-128"/>
            </a:endParaRPr>
          </a:p>
          <a:p>
            <a:pPr lvl="1">
              <a:buFont typeface="Wingdings" panose="05000000000000000000" pitchFamily="2" charset="2"/>
              <a:buChar char="q"/>
            </a:pPr>
            <a:r>
              <a:rPr lang="en-US" altLang="en-US" sz="2000" dirty="0" smtClean="0">
                <a:ea typeface="ＭＳ Ｐゴシック" panose="020B0600070205080204" pitchFamily="34" charset="-128"/>
              </a:rPr>
              <a:t>  computed </a:t>
            </a:r>
            <a:r>
              <a:rPr lang="en-US" altLang="en-US" sz="2000" dirty="0">
                <a:ea typeface="ＭＳ Ｐゴシック" panose="020B0600070205080204" pitchFamily="34" charset="-128"/>
              </a:rPr>
              <a:t>to determine how well regression equation predicts </a:t>
            </a:r>
            <a:r>
              <a:rPr lang="en-US" altLang="en-US" sz="2000" i="1" dirty="0">
                <a:latin typeface="Times New Roman" panose="02020603050405020304" pitchFamily="18" charset="0"/>
                <a:ea typeface="ＭＳ Ｐゴシック" panose="020B0600070205080204" pitchFamily="34" charset="-128"/>
              </a:rPr>
              <a:t>Y</a:t>
            </a:r>
            <a:r>
              <a:rPr lang="en-US" altLang="en-US" sz="2000" dirty="0">
                <a:ea typeface="ＭＳ Ｐゴシック" panose="020B0600070205080204" pitchFamily="34" charset="-128"/>
              </a:rPr>
              <a:t> from </a:t>
            </a:r>
            <a:r>
              <a:rPr lang="en-US" altLang="en-US" sz="2000" i="1" dirty="0" smtClean="0">
                <a:latin typeface="Times New Roman" panose="02020603050405020304" pitchFamily="18" charset="0"/>
                <a:ea typeface="ＭＳ Ｐゴシック" panose="020B0600070205080204" pitchFamily="34" charset="-128"/>
              </a:rPr>
              <a:t>X</a:t>
            </a:r>
          </a:p>
          <a:p>
            <a:pPr lvl="1">
              <a:buFont typeface="Wingdings" panose="05000000000000000000" pitchFamily="2" charset="2"/>
              <a:buChar char="q"/>
            </a:pPr>
            <a:r>
              <a:rPr lang="en-US" altLang="en-US" sz="2000" i="1" dirty="0" smtClean="0">
                <a:latin typeface="Times New Roman" panose="02020603050405020304" pitchFamily="18" charset="0"/>
                <a:ea typeface="ＭＳ Ｐゴシック" panose="020B0600070205080204" pitchFamily="34" charset="-128"/>
              </a:rPr>
              <a:t>  r</a:t>
            </a:r>
            <a:r>
              <a:rPr lang="en-US" altLang="en-US" sz="2000" baseline="30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 Explained variation / Total variation</a:t>
            </a:r>
            <a:r>
              <a:rPr lang="en-US" altLang="en-US" sz="2000" i="1" dirty="0">
                <a:ea typeface="ＭＳ Ｐゴシック" panose="020B0600070205080204" pitchFamily="34" charset="-128"/>
              </a:rPr>
              <a:t> </a:t>
            </a:r>
            <a:r>
              <a:rPr lang="en-US" altLang="en-US" sz="2000" i="1" dirty="0" smtClean="0">
                <a:ea typeface="ＭＳ Ｐゴシック" panose="020B0600070205080204" pitchFamily="34" charset="-128"/>
              </a:rPr>
              <a:t>  -OR-  </a:t>
            </a:r>
            <a:r>
              <a:rPr lang="en-US" altLang="en-US" sz="2000" i="1" dirty="0" smtClean="0">
                <a:latin typeface="Times New Roman" panose="02020603050405020304" pitchFamily="18" charset="0"/>
                <a:ea typeface="ＭＳ Ｐゴシック" panose="020B0600070205080204" pitchFamily="34" charset="-128"/>
              </a:rPr>
              <a:t>r</a:t>
            </a:r>
            <a:r>
              <a:rPr lang="en-US" altLang="en-US" sz="2000" baseline="30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Regression</a:t>
            </a:r>
            <a:r>
              <a:rPr lang="en-US" altLang="en-US" sz="2000" i="1" baseline="-25000" dirty="0">
                <a:ea typeface="ＭＳ Ｐゴシック" panose="020B0600070205080204" pitchFamily="34" charset="-128"/>
              </a:rPr>
              <a:t> </a:t>
            </a:r>
            <a:r>
              <a:rPr lang="en-US" altLang="en-US" sz="2000" baseline="-25000" dirty="0">
                <a:ea typeface="ＭＳ Ｐゴシック" panose="020B0600070205080204" pitchFamily="34" charset="-128"/>
              </a:rPr>
              <a:t>(</a:t>
            </a:r>
            <a:r>
              <a:rPr lang="en-US" altLang="en-US" sz="2000" i="1" baseline="-25000" dirty="0">
                <a:latin typeface="Times New Roman" panose="02020603050405020304" pitchFamily="18" charset="0"/>
                <a:ea typeface="ＭＳ Ｐゴシック" panose="020B0600070205080204" pitchFamily="34" charset="-128"/>
              </a:rPr>
              <a:t>Y</a:t>
            </a:r>
            <a:r>
              <a:rPr lang="en-US" altLang="en-US" sz="2000" i="1" baseline="-25000" dirty="0">
                <a:ea typeface="ＭＳ Ｐゴシック" panose="020B0600070205080204" pitchFamily="34" charset="-128"/>
              </a:rPr>
              <a:t>’</a:t>
            </a:r>
            <a:r>
              <a:rPr lang="en-US" altLang="en-US" sz="2000" baseline="-25000" dirty="0">
                <a:ea typeface="ＭＳ Ｐゴシック" panose="020B0600070205080204" pitchFamily="34" charset="-128"/>
              </a:rPr>
              <a:t>)</a:t>
            </a:r>
            <a:r>
              <a:rPr lang="en-US" altLang="en-US" sz="2000" i="1" dirty="0">
                <a:ea typeface="ＭＳ Ｐゴシック" panose="020B0600070205080204" pitchFamily="34" charset="-128"/>
              </a:rPr>
              <a:t> /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Total</a:t>
            </a:r>
            <a:r>
              <a:rPr lang="en-US" altLang="en-US" sz="2000" i="1" baseline="-25000" dirty="0">
                <a:ea typeface="ＭＳ Ｐゴシック" panose="020B0600070205080204" pitchFamily="34" charset="-128"/>
              </a:rPr>
              <a:t> </a:t>
            </a:r>
            <a:r>
              <a:rPr lang="en-US" altLang="en-US" sz="2000" baseline="-25000" dirty="0">
                <a:ea typeface="ＭＳ Ｐゴシック" panose="020B0600070205080204" pitchFamily="34" charset="-128"/>
              </a:rPr>
              <a:t>(</a:t>
            </a:r>
            <a:r>
              <a:rPr lang="en-US" altLang="en-US" sz="2000" i="1" baseline="-25000" dirty="0">
                <a:latin typeface="Times New Roman" panose="02020603050405020304" pitchFamily="18" charset="0"/>
                <a:ea typeface="ＭＳ Ｐゴシック" panose="020B0600070205080204" pitchFamily="34" charset="-128"/>
              </a:rPr>
              <a:t>Y</a:t>
            </a:r>
            <a:r>
              <a:rPr lang="en-US" altLang="en-US" sz="2000" baseline="-25000" dirty="0">
                <a:ea typeface="ＭＳ Ｐゴシック" panose="020B0600070205080204" pitchFamily="34" charset="-128"/>
              </a:rPr>
              <a:t>)</a:t>
            </a:r>
            <a:endParaRPr lang="en-US" altLang="en-US" sz="2000" dirty="0">
              <a:ea typeface="ＭＳ Ｐゴシック" panose="020B0600070205080204" pitchFamily="34" charset="-128"/>
            </a:endParaRPr>
          </a:p>
          <a:p>
            <a:pPr lvl="1">
              <a:buFont typeface="Wingdings" panose="05000000000000000000" pitchFamily="2" charset="2"/>
              <a:buChar char="q"/>
            </a:pPr>
            <a:r>
              <a:rPr lang="en-US" altLang="en-US" sz="2000" dirty="0" smtClean="0">
                <a:ea typeface="ＭＳ Ｐゴシック" panose="020B0600070205080204" pitchFamily="34" charset="-128"/>
              </a:rPr>
              <a:t>  Ranges </a:t>
            </a:r>
            <a:r>
              <a:rPr lang="en-US" altLang="en-US" sz="2000" dirty="0">
                <a:ea typeface="ＭＳ Ｐゴシック" panose="020B0600070205080204" pitchFamily="34" charset="-128"/>
              </a:rPr>
              <a:t>from 0 to +</a:t>
            </a:r>
            <a:r>
              <a:rPr lang="en-US" altLang="en-US" sz="2000" dirty="0" smtClean="0">
                <a:ea typeface="ＭＳ Ｐゴシック" panose="020B0600070205080204" pitchFamily="34" charset="-128"/>
              </a:rPr>
              <a:t>1</a:t>
            </a:r>
          </a:p>
          <a:p>
            <a:pPr lvl="1">
              <a:buFont typeface="Wingdings" panose="05000000000000000000" pitchFamily="2" charset="2"/>
              <a:buChar char="q"/>
            </a:pPr>
            <a:endParaRPr lang="en-US" altLang="en-US" sz="2000" dirty="0">
              <a:ea typeface="ＭＳ Ｐゴシック" panose="020B0600070205080204" pitchFamily="34" charset="-128"/>
            </a:endParaRPr>
          </a:p>
          <a:p>
            <a:pPr lvl="1">
              <a:buFont typeface="Wingdings" panose="05000000000000000000" pitchFamily="2" charset="2"/>
              <a:buChar char="q"/>
            </a:pPr>
            <a:endParaRPr lang="en-US" altLang="en-US" sz="2000" dirty="0" smtClean="0">
              <a:ea typeface="ＭＳ Ｐゴシック" panose="020B0600070205080204" pitchFamily="34" charset="-128"/>
            </a:endParaRPr>
          </a:p>
          <a:p>
            <a:pPr lvl="1"/>
            <a:endParaRPr lang="en-US" sz="20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6" name="Rectangle 5"/>
          <p:cNvSpPr/>
          <p:nvPr/>
        </p:nvSpPr>
        <p:spPr>
          <a:xfrm>
            <a:off x="8077200" y="2977453"/>
            <a:ext cx="3886201"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altLang="en-US" sz="2400" i="1" dirty="0">
                <a:ea typeface="ＭＳ Ｐゴシック" panose="020B0600070205080204" pitchFamily="34" charset="-128"/>
              </a:rPr>
              <a:t>Interpret </a:t>
            </a:r>
            <a:r>
              <a:rPr lang="en-US" altLang="en-US" sz="2400" i="1" dirty="0">
                <a:latin typeface="Times New Roman" panose="02020603050405020304" pitchFamily="18" charset="0"/>
                <a:ea typeface="ＭＳ Ｐゴシック" panose="020B0600070205080204" pitchFamily="34" charset="-128"/>
              </a:rPr>
              <a:t>r</a:t>
            </a:r>
            <a:r>
              <a:rPr lang="en-US" altLang="en-US" sz="2400" i="1" baseline="30000" dirty="0">
                <a:ea typeface="ＭＳ Ｐゴシック" panose="020B0600070205080204" pitchFamily="34" charset="-128"/>
              </a:rPr>
              <a:t>2</a:t>
            </a:r>
            <a:r>
              <a:rPr lang="en-US" altLang="en-US" sz="2400" i="1" dirty="0">
                <a:ea typeface="ＭＳ Ｐゴシック" panose="020B0600070205080204" pitchFamily="34" charset="-128"/>
              </a:rPr>
              <a:t> as a percent of variance in outcome variable…</a:t>
            </a:r>
          </a:p>
          <a:p>
            <a:pPr lvl="1" algn="ctr"/>
            <a:r>
              <a:rPr lang="en-US" altLang="en-US" sz="2400" b="1" i="1" dirty="0">
                <a:ea typeface="ＭＳ Ｐゴシック" panose="020B0600070205080204" pitchFamily="34" charset="-128"/>
              </a:rPr>
              <a:t>“accounted for”</a:t>
            </a:r>
          </a:p>
          <a:p>
            <a:pPr lvl="1" algn="ctr"/>
            <a:r>
              <a:rPr lang="en-US" altLang="en-US" sz="2400" b="1" i="1" dirty="0">
                <a:ea typeface="ＭＳ Ｐゴシック" panose="020B0600070205080204" pitchFamily="34" charset="-128"/>
              </a:rPr>
              <a:t>“attributable to”</a:t>
            </a:r>
          </a:p>
          <a:p>
            <a:pPr lvl="1" algn="ctr"/>
            <a:r>
              <a:rPr lang="en-US" altLang="en-US" sz="2400" b="1" i="1" dirty="0">
                <a:ea typeface="ＭＳ Ｐゴシック" panose="020B0600070205080204" pitchFamily="34" charset="-128"/>
              </a:rPr>
              <a:t>“predictable from”</a:t>
            </a:r>
          </a:p>
          <a:p>
            <a:pPr lvl="1" algn="ctr"/>
            <a:r>
              <a:rPr lang="en-US" altLang="en-US" sz="2400" b="1" i="1" dirty="0">
                <a:ea typeface="ＭＳ Ｐゴシック" panose="020B0600070205080204" pitchFamily="34" charset="-128"/>
              </a:rPr>
              <a:t>“associated with”</a:t>
            </a:r>
          </a:p>
          <a:p>
            <a:pPr lvl="1" algn="ctr"/>
            <a:r>
              <a:rPr lang="en-US" altLang="en-US" sz="2400" b="1" i="1" dirty="0">
                <a:ea typeface="ＭＳ Ｐゴシック" panose="020B0600070205080204" pitchFamily="34" charset="-128"/>
              </a:rPr>
              <a:t>“explained by”</a:t>
            </a:r>
          </a:p>
          <a:p>
            <a:pPr algn="ctr">
              <a:buNone/>
            </a:pPr>
            <a:r>
              <a:rPr lang="en-US" altLang="en-US" sz="2400" i="1" dirty="0">
                <a:ea typeface="ＭＳ Ｐゴシック" panose="020B0600070205080204" pitchFamily="34" charset="-128"/>
              </a:rPr>
              <a:t>…knowledge of predictor variable</a:t>
            </a:r>
            <a:endParaRPr lang="en-US" altLang="en-US" sz="2400" i="1" dirty="0">
              <a:ea typeface="ＭＳ Ｐゴシック" panose="020B0600070205080204" pitchFamily="34" charset="-128"/>
            </a:endParaRPr>
          </a:p>
        </p:txBody>
      </p:sp>
      <p:sp>
        <p:nvSpPr>
          <p:cNvPr id="7" name="Rectangle 6"/>
          <p:cNvSpPr/>
          <p:nvPr/>
        </p:nvSpPr>
        <p:spPr>
          <a:xfrm>
            <a:off x="5900927" y="669408"/>
            <a:ext cx="6062473" cy="584775"/>
          </a:xfrm>
          <a:prstGeom prst="rect">
            <a:avLst/>
          </a:prstGeom>
        </p:spPr>
        <p:txBody>
          <a:bodyPr wrap="square">
            <a:spAutoFit/>
          </a:bodyPr>
          <a:lstStyle/>
          <a:p>
            <a:pPr algn="ct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Total</a:t>
            </a:r>
            <a:r>
              <a:rPr lang="en-US" altLang="en-US" sz="3200" b="1" i="1" baseline="-25000" dirty="0">
                <a:solidFill>
                  <a:srgbClr val="FF0000"/>
                </a:solidFill>
                <a:ea typeface="ＭＳ Ｐゴシック" panose="020B0600070205080204" pitchFamily="34" charset="-128"/>
              </a:rPr>
              <a:t> </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Y</a:t>
            </a:r>
            <a:r>
              <a:rPr lang="en-US" altLang="en-US" sz="3200" b="1" baseline="-25000" dirty="0">
                <a:solidFill>
                  <a:srgbClr val="FF0000"/>
                </a:solidFill>
                <a:ea typeface="ＭＳ Ｐゴシック" panose="020B0600070205080204" pitchFamily="34" charset="-128"/>
              </a:rPr>
              <a:t>)</a:t>
            </a:r>
            <a:r>
              <a:rPr lang="en-US" altLang="en-US" sz="3200" b="1" i="1" dirty="0">
                <a:solidFill>
                  <a:srgbClr val="FF0000"/>
                </a:solidFill>
                <a:ea typeface="ＭＳ Ｐゴシック" panose="020B0600070205080204" pitchFamily="34" charset="-128"/>
              </a:rPr>
              <a:t> </a:t>
            </a:r>
            <a:r>
              <a:rPr lang="en-US" altLang="en-US" sz="3200" b="1" dirty="0">
                <a:solidFill>
                  <a:srgbClr val="FF0000"/>
                </a:solidFill>
                <a:ea typeface="ＭＳ Ｐゴシック" panose="020B0600070205080204" pitchFamily="34" charset="-128"/>
              </a:rPr>
              <a:t>= </a:t>
            </a: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Regression</a:t>
            </a:r>
            <a:r>
              <a:rPr lang="en-US" altLang="en-US" sz="3200" b="1" i="1" baseline="-25000" dirty="0">
                <a:solidFill>
                  <a:srgbClr val="FF0000"/>
                </a:solidFill>
                <a:ea typeface="ＭＳ Ｐゴシック" panose="020B0600070205080204" pitchFamily="34" charset="-128"/>
              </a:rPr>
              <a:t> </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Y</a:t>
            </a:r>
            <a:r>
              <a:rPr lang="en-US" altLang="en-US" sz="3200" b="1" i="1" baseline="-25000" dirty="0">
                <a:solidFill>
                  <a:srgbClr val="FF0000"/>
                </a:solidFill>
                <a:ea typeface="ＭＳ Ｐゴシック" panose="020B0600070205080204" pitchFamily="34" charset="-128"/>
              </a:rPr>
              <a:t>’</a:t>
            </a:r>
            <a:r>
              <a:rPr lang="en-US" altLang="en-US" sz="3200" b="1" baseline="-25000" dirty="0">
                <a:solidFill>
                  <a:srgbClr val="FF0000"/>
                </a:solidFill>
                <a:ea typeface="ＭＳ Ｐゴシック" panose="020B0600070205080204" pitchFamily="34" charset="-128"/>
              </a:rPr>
              <a:t>)</a:t>
            </a:r>
            <a:r>
              <a:rPr lang="en-US" altLang="en-US" sz="3200" b="1" dirty="0">
                <a:solidFill>
                  <a:srgbClr val="FF0000"/>
                </a:solidFill>
                <a:ea typeface="ＭＳ Ｐゴシック" panose="020B0600070205080204" pitchFamily="34" charset="-128"/>
              </a:rPr>
              <a:t> </a:t>
            </a:r>
            <a:r>
              <a:rPr lang="en-US" altLang="en-US" sz="3200" b="1" i="1" dirty="0">
                <a:solidFill>
                  <a:srgbClr val="FF0000"/>
                </a:solidFill>
                <a:ea typeface="ＭＳ Ｐゴシック" panose="020B0600070205080204" pitchFamily="34" charset="-128"/>
              </a:rPr>
              <a:t>+ </a:t>
            </a: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Residuals</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e</a:t>
            </a:r>
            <a:r>
              <a:rPr lang="en-US" altLang="en-US" sz="3200" b="1" baseline="-25000" dirty="0">
                <a:solidFill>
                  <a:srgbClr val="FF0000"/>
                </a:solidFill>
                <a:ea typeface="ＭＳ Ｐゴシック" panose="020B0600070205080204" pitchFamily="34" charset="-128"/>
              </a:rPr>
              <a:t>)</a:t>
            </a:r>
            <a:endParaRPr lang="en-US" altLang="en-US" sz="3200" b="1" baseline="-25000" dirty="0">
              <a:solidFill>
                <a:srgbClr val="FF0000"/>
              </a:solidFill>
              <a:ea typeface="ＭＳ Ｐゴシック" panose="020B0600070205080204" pitchFamily="34" charset="-128"/>
            </a:endParaRPr>
          </a:p>
        </p:txBody>
      </p:sp>
      <p:sp>
        <p:nvSpPr>
          <p:cNvPr id="8" name="Rectangle 7"/>
          <p:cNvSpPr/>
          <p:nvPr/>
        </p:nvSpPr>
        <p:spPr>
          <a:xfrm>
            <a:off x="826804" y="3054384"/>
            <a:ext cx="6966857" cy="1754326"/>
          </a:xfrm>
          <a:prstGeom prst="rect">
            <a:avLst/>
          </a:prstGeom>
        </p:spPr>
        <p:txBody>
          <a:bodyPr wrap="square">
            <a:spAutoFit/>
          </a:bodyPr>
          <a:lstStyle/>
          <a:p>
            <a:pPr>
              <a:lnSpc>
                <a:spcPct val="90000"/>
              </a:lnSpc>
            </a:pPr>
            <a:r>
              <a:rPr lang="en-US" altLang="en-US" sz="2400" u="sng" dirty="0">
                <a:ea typeface="ＭＳ Ｐゴシック" panose="020B0600070205080204" pitchFamily="34" charset="-128"/>
              </a:rPr>
              <a:t>If each </a:t>
            </a:r>
            <a:r>
              <a:rPr lang="en-US" altLang="en-US" sz="2400" i="1" u="sng" dirty="0">
                <a:ea typeface="ＭＳ Ｐゴシック" panose="020B0600070205080204" pitchFamily="34" charset="-128"/>
              </a:rPr>
              <a:t>SS</a:t>
            </a:r>
            <a:r>
              <a:rPr lang="en-US" altLang="en-US" sz="2400" u="sng" dirty="0">
                <a:ea typeface="ＭＳ Ｐゴシック" panose="020B0600070205080204" pitchFamily="34" charset="-128"/>
              </a:rPr>
              <a:t> was divided by its </a:t>
            </a:r>
            <a:r>
              <a:rPr lang="en-US" altLang="en-US" sz="2400" i="1" u="sng" dirty="0" err="1">
                <a:latin typeface="Times New Roman" panose="02020603050405020304" pitchFamily="18" charset="0"/>
                <a:ea typeface="ＭＳ Ｐゴシック" panose="020B0600070205080204" pitchFamily="34" charset="-128"/>
              </a:rPr>
              <a:t>df</a:t>
            </a:r>
            <a:r>
              <a:rPr lang="en-US" altLang="en-US" sz="2400" i="1" u="sng" dirty="0">
                <a:latin typeface="Times New Roman" panose="02020603050405020304" pitchFamily="18" charset="0"/>
                <a:ea typeface="ＭＳ Ｐゴシック" panose="020B0600070205080204" pitchFamily="34" charset="-128"/>
              </a:rPr>
              <a:t> </a:t>
            </a:r>
            <a:r>
              <a:rPr lang="en-US" altLang="en-US" sz="2400" u="sng" dirty="0" smtClean="0">
                <a:ea typeface="ＭＳ Ｐゴシック" panose="020B0600070205080204" pitchFamily="34" charset="-128"/>
              </a:rPr>
              <a:t>:</a:t>
            </a:r>
          </a:p>
          <a:p>
            <a:pPr marL="800100" lvl="1" indent="-342900">
              <a:lnSpc>
                <a:spcPct val="90000"/>
              </a:lnSpc>
              <a:buFont typeface="Wingdings" panose="05000000000000000000" pitchFamily="2" charset="2"/>
              <a:buChar char="q"/>
            </a:pPr>
            <a:r>
              <a:rPr lang="en-US" altLang="en-US" sz="2000" dirty="0" smtClean="0">
                <a:ea typeface="ＭＳ Ｐゴシック" panose="020B0600070205080204" pitchFamily="34" charset="-128"/>
              </a:rPr>
              <a:t>Explained </a:t>
            </a:r>
            <a:r>
              <a:rPr lang="en-US" altLang="en-US" sz="2000" dirty="0">
                <a:ea typeface="ＭＳ Ｐゴシック" panose="020B0600070205080204" pitchFamily="34" charset="-128"/>
              </a:rPr>
              <a:t>variance: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Reg</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(1)</a:t>
            </a:r>
          </a:p>
          <a:p>
            <a:pPr lvl="2">
              <a:lnSpc>
                <a:spcPct val="90000"/>
              </a:lnSpc>
            </a:pPr>
            <a:r>
              <a:rPr lang="en-US" altLang="en-US" dirty="0">
                <a:ea typeface="ＭＳ Ｐゴシック" panose="020B0600070205080204" pitchFamily="34" charset="-128"/>
              </a:rPr>
              <a:t>“Mean Square Regression” or </a:t>
            </a:r>
            <a:r>
              <a:rPr lang="en-US" altLang="en-US" i="1" dirty="0" err="1" smtClean="0">
                <a:ea typeface="ＭＳ Ｐゴシック" panose="020B0600070205080204" pitchFamily="34" charset="-128"/>
              </a:rPr>
              <a:t>MS</a:t>
            </a:r>
            <a:r>
              <a:rPr lang="en-US" altLang="en-US" i="1" baseline="-25000" dirty="0" err="1" smtClean="0">
                <a:ea typeface="ＭＳ Ｐゴシック" panose="020B0600070205080204" pitchFamily="34" charset="-128"/>
              </a:rPr>
              <a:t>Regression</a:t>
            </a:r>
            <a:endParaRPr lang="en-US" altLang="en-US" i="1" baseline="-25000" dirty="0" smtClean="0">
              <a:ea typeface="ＭＳ Ｐゴシック" panose="020B0600070205080204" pitchFamily="34" charset="-128"/>
            </a:endParaRPr>
          </a:p>
          <a:p>
            <a:pPr lvl="2">
              <a:lnSpc>
                <a:spcPct val="90000"/>
              </a:lnSpc>
            </a:pPr>
            <a:endParaRPr lang="en-US" altLang="en-US" dirty="0">
              <a:ea typeface="ＭＳ Ｐゴシック" panose="020B0600070205080204" pitchFamily="34" charset="-128"/>
            </a:endParaRPr>
          </a:p>
          <a:p>
            <a:pPr marL="800100" lvl="1" indent="-342900">
              <a:lnSpc>
                <a:spcPct val="90000"/>
              </a:lnSpc>
              <a:buFont typeface="Wingdings" panose="05000000000000000000" pitchFamily="2" charset="2"/>
              <a:buChar char="q"/>
            </a:pPr>
            <a:r>
              <a:rPr lang="en-US" altLang="en-US" sz="2000" dirty="0">
                <a:ea typeface="ＭＳ Ｐゴシック" panose="020B0600070205080204" pitchFamily="34" charset="-128"/>
              </a:rPr>
              <a:t>Unexplained variance: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Res</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N </a:t>
            </a:r>
            <a:r>
              <a:rPr lang="en-US" altLang="en-US" sz="2000" dirty="0">
                <a:ea typeface="ＭＳ Ｐゴシック" panose="020B0600070205080204" pitchFamily="34" charset="-128"/>
              </a:rPr>
              <a:t>- 2)</a:t>
            </a:r>
          </a:p>
          <a:p>
            <a:pPr lvl="2">
              <a:lnSpc>
                <a:spcPct val="90000"/>
              </a:lnSpc>
            </a:pPr>
            <a:r>
              <a:rPr lang="en-US" altLang="en-US" dirty="0">
                <a:ea typeface="ＭＳ Ｐゴシック" panose="020B0600070205080204" pitchFamily="34" charset="-128"/>
              </a:rPr>
              <a:t>“Mean Square Residuals” or </a:t>
            </a:r>
            <a:r>
              <a:rPr lang="en-US" altLang="en-US" i="1" dirty="0" err="1">
                <a:ea typeface="ＭＳ Ｐゴシック" panose="020B0600070205080204" pitchFamily="34" charset="-128"/>
              </a:rPr>
              <a:t>MS</a:t>
            </a:r>
            <a:r>
              <a:rPr lang="en-US" altLang="en-US" i="1" baseline="-25000" dirty="0" err="1">
                <a:ea typeface="ＭＳ Ｐゴシック" panose="020B0600070205080204" pitchFamily="34" charset="-128"/>
              </a:rPr>
              <a:t>Error</a:t>
            </a:r>
            <a:r>
              <a:rPr lang="en-US" altLang="en-US" i="1" dirty="0">
                <a:ea typeface="ＭＳ Ｐゴシック" panose="020B0600070205080204" pitchFamily="34" charset="-128"/>
              </a:rPr>
              <a:t> </a:t>
            </a:r>
            <a:r>
              <a:rPr lang="en-US" altLang="en-US" dirty="0">
                <a:ea typeface="ＭＳ Ｐゴシック" panose="020B0600070205080204" pitchFamily="34" charset="-128"/>
              </a:rPr>
              <a:t>or </a:t>
            </a:r>
            <a:r>
              <a:rPr lang="en-US" altLang="en-US" i="1" dirty="0">
                <a:latin typeface="Times New Roman" panose="02020603050405020304" pitchFamily="18" charset="0"/>
                <a:ea typeface="ＭＳ Ｐゴシック" panose="020B0600070205080204" pitchFamily="34" charset="-128"/>
              </a:rPr>
              <a:t>s</a:t>
            </a:r>
            <a:r>
              <a:rPr lang="en-US" altLang="en-US" i="1" baseline="30000" dirty="0">
                <a:latin typeface="Times New Roman" panose="02020603050405020304" pitchFamily="18" charset="0"/>
                <a:ea typeface="ＭＳ Ｐゴシック" panose="020B0600070205080204" pitchFamily="34" charset="-128"/>
              </a:rPr>
              <a:t>2</a:t>
            </a:r>
            <a:r>
              <a:rPr lang="en-US" altLang="en-US" i="1" baseline="-25000" dirty="0">
                <a:latin typeface="Times New Roman" panose="02020603050405020304" pitchFamily="18" charset="0"/>
                <a:ea typeface="ＭＳ Ｐゴシック" panose="020B0600070205080204" pitchFamily="34" charset="-128"/>
              </a:rPr>
              <a:t>Y.X</a:t>
            </a:r>
          </a:p>
        </p:txBody>
      </p:sp>
    </p:spTree>
    <p:extLst>
      <p:ext uri="{BB962C8B-B14F-4D97-AF65-F5344CB8AC3E}">
        <p14:creationId xmlns:p14="http://schemas.microsoft.com/office/powerpoint/2010/main" val="976096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3495</TotalTime>
  <Words>1022</Words>
  <Application>Microsoft Office PowerPoint</Application>
  <PresentationFormat>Widescreen</PresentationFormat>
  <Paragraphs>204</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ＭＳ Ｐゴシック</vt:lpstr>
      <vt:lpstr>Arial</vt:lpstr>
      <vt:lpstr>Calibri</vt:lpstr>
      <vt:lpstr>Cambria Math</vt:lpstr>
      <vt:lpstr>Times New Roman</vt:lpstr>
      <vt:lpstr>Tw Cen MT</vt:lpstr>
      <vt:lpstr>Tw Cen MT Condensed</vt:lpstr>
      <vt:lpstr>Wingdings</vt:lpstr>
      <vt:lpstr>Wingdings 3</vt:lpstr>
      <vt:lpstr>Integral</vt:lpstr>
      <vt:lpstr>Cohen chap 10. Linear Regression</vt:lpstr>
      <vt:lpstr>Motivating example</vt:lpstr>
      <vt:lpstr>Correlation vs. Regression</vt:lpstr>
      <vt:lpstr>Regression basics</vt:lpstr>
      <vt:lpstr>Accuracy of Prediction</vt:lpstr>
      <vt:lpstr>Accuracy of prediction</vt:lpstr>
      <vt:lpstr>“Line of best fit”</vt:lpstr>
      <vt:lpstr>PowerPoint Presentation</vt:lpstr>
      <vt:lpstr>Explaining variance</vt:lpstr>
      <vt:lpstr>Standardized Regression Coefficients</vt:lpstr>
      <vt:lpstr>Example:</vt:lpstr>
      <vt:lpstr>Assumptions</vt:lpstr>
      <vt:lpstr>assumptions</vt:lpstr>
      <vt:lpstr>SPSS - basic</vt:lpstr>
      <vt:lpstr>SPSS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50</cp:revision>
  <dcterms:created xsi:type="dcterms:W3CDTF">2015-07-08T09:52:47Z</dcterms:created>
  <dcterms:modified xsi:type="dcterms:W3CDTF">2015-07-15T12:57:33Z</dcterms:modified>
</cp:coreProperties>
</file>