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7" r:id="rId2"/>
    <p:sldId id="258" r:id="rId3"/>
    <p:sldId id="259" r:id="rId4"/>
    <p:sldId id="261" r:id="rId5"/>
    <p:sldId id="265" r:id="rId6"/>
    <p:sldId id="266" r:id="rId7"/>
    <p:sldId id="262" r:id="rId8"/>
    <p:sldId id="263" r:id="rId9"/>
    <p:sldId id="267" r:id="rId10"/>
    <p:sldId id="264" r:id="rId11"/>
    <p:sldId id="268" r:id="rId12"/>
    <p:sldId id="271" r:id="rId13"/>
    <p:sldId id="275" r:id="rId14"/>
    <p:sldId id="274" r:id="rId15"/>
    <p:sldId id="269" r:id="rId16"/>
    <p:sldId id="270" r:id="rId17"/>
    <p:sldId id="276"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E9B2046-FB26-4DA1-B887-05F2AC999270}">
          <p14:sldIdLst>
            <p14:sldId id="257"/>
            <p14:sldId id="258"/>
            <p14:sldId id="259"/>
            <p14:sldId id="261"/>
            <p14:sldId id="265"/>
            <p14:sldId id="266"/>
            <p14:sldId id="262"/>
            <p14:sldId id="263"/>
            <p14:sldId id="267"/>
            <p14:sldId id="264"/>
            <p14:sldId id="268"/>
            <p14:sldId id="271"/>
            <p14:sldId id="275"/>
            <p14:sldId id="274"/>
            <p14:sldId id="269"/>
            <p14:sldId id="270"/>
            <p14:sldId id="276"/>
            <p14:sldId id="272"/>
            <p14:sldId id="27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ah Schwartz" initials="SS" lastIdx="1" clrIdx="0">
    <p:extLst>
      <p:ext uri="{19B8F6BF-5375-455C-9EA6-DF929625EA0E}">
        <p15:presenceInfo xmlns:p15="http://schemas.microsoft.com/office/powerpoint/2012/main" userId="81bb3b139124cde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99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107" d="100"/>
          <a:sy n="107" d="100"/>
        </p:scale>
        <p:origin x="49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3B2355-98C8-451F-BE71-5FA915B2B77F}" type="datetimeFigureOut">
              <a:rPr lang="en-US" smtClean="0"/>
              <a:t>7/18/2016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8AD8C3-A8D3-403F-8C66-5048C8CDEC52}" type="slidenum">
              <a:rPr lang="en-US" smtClean="0"/>
              <a:t>‹#›</a:t>
            </a:fld>
            <a:endParaRPr lang="en-US"/>
          </a:p>
        </p:txBody>
      </p:sp>
    </p:spTree>
    <p:extLst>
      <p:ext uri="{BB962C8B-B14F-4D97-AF65-F5344CB8AC3E}">
        <p14:creationId xmlns:p14="http://schemas.microsoft.com/office/powerpoint/2010/main" val="469157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a:t>
            </a:fld>
            <a:endParaRPr lang="en-US"/>
          </a:p>
        </p:txBody>
      </p:sp>
    </p:spTree>
    <p:extLst>
      <p:ext uri="{BB962C8B-B14F-4D97-AF65-F5344CB8AC3E}">
        <p14:creationId xmlns:p14="http://schemas.microsoft.com/office/powerpoint/2010/main" val="3261072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085B467-56BA-4AF8-BEC8-51F75ED632DC}" type="datetime1">
              <a:rPr lang="en-US" smtClean="0"/>
              <a:t>7/18/2016</a:t>
            </a:fld>
            <a:endParaRPr lang="en-US"/>
          </a:p>
        </p:txBody>
      </p:sp>
      <p:sp>
        <p:nvSpPr>
          <p:cNvPr id="5" name="Footer Placeholder 4"/>
          <p:cNvSpPr>
            <a:spLocks noGrp="1"/>
          </p:cNvSpPr>
          <p:nvPr>
            <p:ph type="ftr" sz="quarter" idx="11"/>
          </p:nvPr>
        </p:nvSpPr>
        <p:spPr/>
        <p:txBody>
          <a:bodyPr/>
          <a:lstStyle/>
          <a:p>
            <a:r>
              <a:rPr lang="en-US" smtClean="0"/>
              <a:t>Cohen Chap 10 - Linear Regression</a:t>
            </a:r>
            <a:endParaRPr lang="en-US"/>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4071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295297-C5CD-4232-B26E-0AA4D4E243EE}" type="datetime1">
              <a:rPr lang="en-US" smtClean="0"/>
              <a:t>7/18/2016</a:t>
            </a:fld>
            <a:endParaRPr lang="en-US"/>
          </a:p>
        </p:txBody>
      </p:sp>
      <p:sp>
        <p:nvSpPr>
          <p:cNvPr id="5" name="Footer Placeholder 4"/>
          <p:cNvSpPr>
            <a:spLocks noGrp="1"/>
          </p:cNvSpPr>
          <p:nvPr>
            <p:ph type="ftr" sz="quarter" idx="11"/>
          </p:nvPr>
        </p:nvSpPr>
        <p:spPr/>
        <p:txBody>
          <a:bodyPr/>
          <a:lstStyle/>
          <a:p>
            <a:r>
              <a:rPr lang="en-US" smtClean="0"/>
              <a:t>Cohen Chap 10 - Linear Regression</a:t>
            </a:r>
            <a:endParaRPr lang="en-US"/>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2868983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001237-7664-4BFB-88BC-9472F8218587}" type="datetime1">
              <a:rPr lang="en-US" smtClean="0"/>
              <a:t>7/18/2016</a:t>
            </a:fld>
            <a:endParaRPr lang="en-US"/>
          </a:p>
        </p:txBody>
      </p:sp>
      <p:sp>
        <p:nvSpPr>
          <p:cNvPr id="5" name="Footer Placeholder 4"/>
          <p:cNvSpPr>
            <a:spLocks noGrp="1"/>
          </p:cNvSpPr>
          <p:nvPr>
            <p:ph type="ftr" sz="quarter" idx="11"/>
          </p:nvPr>
        </p:nvSpPr>
        <p:spPr/>
        <p:txBody>
          <a:bodyPr/>
          <a:lstStyle/>
          <a:p>
            <a:r>
              <a:rPr lang="en-US" smtClean="0"/>
              <a:t>Cohen Chap 10 - Linear Regression</a:t>
            </a:r>
            <a:endParaRPr lang="en-US"/>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160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7E5E5F-00D4-406E-9F70-553F284C1048}" type="datetime1">
              <a:rPr lang="en-US" smtClean="0"/>
              <a:t>7/18/2016</a:t>
            </a:fld>
            <a:endParaRPr lang="en-US"/>
          </a:p>
        </p:txBody>
      </p:sp>
      <p:sp>
        <p:nvSpPr>
          <p:cNvPr id="5" name="Footer Placeholder 4"/>
          <p:cNvSpPr>
            <a:spLocks noGrp="1"/>
          </p:cNvSpPr>
          <p:nvPr>
            <p:ph type="ftr" sz="quarter" idx="11"/>
          </p:nvPr>
        </p:nvSpPr>
        <p:spPr/>
        <p:txBody>
          <a:bodyPr/>
          <a:lstStyle/>
          <a:p>
            <a:r>
              <a:rPr lang="en-US" smtClean="0"/>
              <a:t>Cohen Chap 10 - Linear Regression</a:t>
            </a:r>
            <a:endParaRPr lang="en-US"/>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2996591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D9F490-B1B1-4B38-B63D-04155E69651B}" type="datetime1">
              <a:rPr lang="en-US" smtClean="0"/>
              <a:t>7/18/2016</a:t>
            </a:fld>
            <a:endParaRPr lang="en-US"/>
          </a:p>
        </p:txBody>
      </p:sp>
      <p:sp>
        <p:nvSpPr>
          <p:cNvPr id="5" name="Footer Placeholder 4"/>
          <p:cNvSpPr>
            <a:spLocks noGrp="1"/>
          </p:cNvSpPr>
          <p:nvPr>
            <p:ph type="ftr" sz="quarter" idx="11"/>
          </p:nvPr>
        </p:nvSpPr>
        <p:spPr/>
        <p:txBody>
          <a:bodyPr/>
          <a:lstStyle/>
          <a:p>
            <a:r>
              <a:rPr lang="en-US" smtClean="0"/>
              <a:t>Cohen Chap 10 - Linear Regression</a:t>
            </a:r>
            <a:endParaRPr lang="en-US"/>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5558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4A3E9C9-2421-42AC-A69E-11B326E69BE9}" type="datetime1">
              <a:rPr lang="en-US" smtClean="0"/>
              <a:t>7/18/2016</a:t>
            </a:fld>
            <a:endParaRPr lang="en-US"/>
          </a:p>
        </p:txBody>
      </p:sp>
      <p:sp>
        <p:nvSpPr>
          <p:cNvPr id="6" name="Footer Placeholder 5"/>
          <p:cNvSpPr>
            <a:spLocks noGrp="1"/>
          </p:cNvSpPr>
          <p:nvPr>
            <p:ph type="ftr" sz="quarter" idx="11"/>
          </p:nvPr>
        </p:nvSpPr>
        <p:spPr/>
        <p:txBody>
          <a:bodyPr/>
          <a:lstStyle/>
          <a:p>
            <a:r>
              <a:rPr lang="en-US" smtClean="0"/>
              <a:t>Cohen Chap 10 - Linear Regression</a:t>
            </a:r>
            <a:endParaRPr lang="en-US"/>
          </a:p>
        </p:txBody>
      </p:sp>
      <p:sp>
        <p:nvSpPr>
          <p:cNvPr id="7" name="Slide Number Placeholder 6"/>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1041037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A8D23A8-1819-419E-9461-9685C32BC23F}" type="datetime1">
              <a:rPr lang="en-US" smtClean="0"/>
              <a:t>7/18/2016</a:t>
            </a:fld>
            <a:endParaRPr lang="en-US"/>
          </a:p>
        </p:txBody>
      </p:sp>
      <p:sp>
        <p:nvSpPr>
          <p:cNvPr id="8" name="Footer Placeholder 7"/>
          <p:cNvSpPr>
            <a:spLocks noGrp="1"/>
          </p:cNvSpPr>
          <p:nvPr>
            <p:ph type="ftr" sz="quarter" idx="11"/>
          </p:nvPr>
        </p:nvSpPr>
        <p:spPr/>
        <p:txBody>
          <a:bodyPr/>
          <a:lstStyle/>
          <a:p>
            <a:r>
              <a:rPr lang="en-US" smtClean="0"/>
              <a:t>Cohen Chap 10 - Linear Regression</a:t>
            </a:r>
            <a:endParaRPr lang="en-US"/>
          </a:p>
        </p:txBody>
      </p:sp>
      <p:sp>
        <p:nvSpPr>
          <p:cNvPr id="9" name="Slide Number Placeholder 8"/>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2730692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32F73E1-FE0E-493E-BAE6-3CA4059694EF}" type="datetime1">
              <a:rPr lang="en-US" smtClean="0"/>
              <a:t>7/18/2016</a:t>
            </a:fld>
            <a:endParaRPr lang="en-US"/>
          </a:p>
        </p:txBody>
      </p:sp>
      <p:sp>
        <p:nvSpPr>
          <p:cNvPr id="4" name="Footer Placeholder 3"/>
          <p:cNvSpPr>
            <a:spLocks noGrp="1"/>
          </p:cNvSpPr>
          <p:nvPr>
            <p:ph type="ftr" sz="quarter" idx="11"/>
          </p:nvPr>
        </p:nvSpPr>
        <p:spPr/>
        <p:txBody>
          <a:bodyPr/>
          <a:lstStyle/>
          <a:p>
            <a:r>
              <a:rPr lang="en-US" smtClean="0"/>
              <a:t>Cohen Chap 10 - Linear Regression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2359117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AA13E1-5E55-4435-89A0-6FF9B06F6043}" type="datetime1">
              <a:rPr lang="en-US" smtClean="0"/>
              <a:t>7/18/2016</a:t>
            </a:fld>
            <a:endParaRPr lang="en-US"/>
          </a:p>
        </p:txBody>
      </p:sp>
      <p:sp>
        <p:nvSpPr>
          <p:cNvPr id="3" name="Footer Placeholder 2"/>
          <p:cNvSpPr>
            <a:spLocks noGrp="1"/>
          </p:cNvSpPr>
          <p:nvPr>
            <p:ph type="ftr" sz="quarter" idx="11"/>
          </p:nvPr>
        </p:nvSpPr>
        <p:spPr/>
        <p:txBody>
          <a:bodyPr/>
          <a:lstStyle/>
          <a:p>
            <a:r>
              <a:rPr lang="en-US" smtClean="0"/>
              <a:t>Cohen Chap 10 - Linear Regression</a:t>
            </a:r>
            <a:endParaRPr lang="en-US"/>
          </a:p>
        </p:txBody>
      </p:sp>
      <p:sp>
        <p:nvSpPr>
          <p:cNvPr id="4" name="Slide Number Placeholder 3"/>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2819549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5A44E3-984C-429E-A4D7-23C44F20E2AA}" type="datetime1">
              <a:rPr lang="en-US" smtClean="0"/>
              <a:t>7/18/2016</a:t>
            </a:fld>
            <a:endParaRPr lang="en-US"/>
          </a:p>
        </p:txBody>
      </p:sp>
      <p:sp>
        <p:nvSpPr>
          <p:cNvPr id="6" name="Footer Placeholder 5"/>
          <p:cNvSpPr>
            <a:spLocks noGrp="1"/>
          </p:cNvSpPr>
          <p:nvPr>
            <p:ph type="ftr" sz="quarter" idx="11"/>
          </p:nvPr>
        </p:nvSpPr>
        <p:spPr/>
        <p:txBody>
          <a:bodyPr/>
          <a:lstStyle/>
          <a:p>
            <a:r>
              <a:rPr lang="en-US" smtClean="0"/>
              <a:t>Cohen Chap 10 - Linear Regression</a:t>
            </a:r>
            <a:endParaRPr lang="en-US"/>
          </a:p>
        </p:txBody>
      </p:sp>
      <p:sp>
        <p:nvSpPr>
          <p:cNvPr id="7" name="Slide Number Placeholder 6"/>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2796151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D71077-C22A-4479-A5B6-9E1EC0F30CF3}" type="datetime1">
              <a:rPr lang="en-US" smtClean="0"/>
              <a:t>7/18/2016</a:t>
            </a:fld>
            <a:endParaRPr lang="en-US"/>
          </a:p>
        </p:txBody>
      </p:sp>
      <p:sp>
        <p:nvSpPr>
          <p:cNvPr id="6" name="Footer Placeholder 5"/>
          <p:cNvSpPr>
            <a:spLocks noGrp="1"/>
          </p:cNvSpPr>
          <p:nvPr>
            <p:ph type="ftr" sz="quarter" idx="11"/>
          </p:nvPr>
        </p:nvSpPr>
        <p:spPr/>
        <p:txBody>
          <a:bodyPr/>
          <a:lstStyle/>
          <a:p>
            <a:r>
              <a:rPr lang="en-US" smtClean="0"/>
              <a:t>Cohen Chap 10 - Linear Regression</a:t>
            </a:r>
            <a:endParaRPr lang="en-US"/>
          </a:p>
        </p:txBody>
      </p:sp>
      <p:sp>
        <p:nvSpPr>
          <p:cNvPr id="7" name="Slide Number Placeholder 6"/>
          <p:cNvSpPr>
            <a:spLocks noGrp="1"/>
          </p:cNvSpPr>
          <p:nvPr>
            <p:ph type="sldNum" sz="quarter" idx="12"/>
          </p:nvPr>
        </p:nvSpPr>
        <p:spPr/>
        <p:txBody>
          <a:bodyPr/>
          <a:lstStyle/>
          <a:p>
            <a:fld id="{42EF8E80-928C-4D02-8039-2537AA9D5938}"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6829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03F4067-80AA-45C4-AF86-2FD264F6DE39}" type="datetime1">
              <a:rPr lang="en-US" smtClean="0"/>
              <a:t>7/18/2016</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smtClean="0"/>
              <a:t>Cohen Chap 10 - Linear Regression</a:t>
            </a:r>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2EF8E80-928C-4D02-8039-2537AA9D5938}"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2025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7.png"/><Relationship Id="rId5" Type="http://schemas.openxmlformats.org/officeDocument/2006/relationships/image" Target="../media/image10.png"/><Relationship Id="rId10" Type="http://schemas.openxmlformats.org/officeDocument/2006/relationships/image" Target="../media/image16.png"/><Relationship Id="rId4" Type="http://schemas.openxmlformats.org/officeDocument/2006/relationships/image" Target="../media/image9.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4546" y="4960137"/>
            <a:ext cx="8075054" cy="1463040"/>
          </a:xfrm>
        </p:spPr>
        <p:txBody>
          <a:bodyPr>
            <a:normAutofit/>
          </a:bodyPr>
          <a:lstStyle/>
          <a:p>
            <a:r>
              <a:rPr lang="en-US" dirty="0" smtClean="0"/>
              <a:t>Cohen chap 10. Linear Regression</a:t>
            </a:r>
            <a:endParaRPr lang="en-US" dirty="0"/>
          </a:p>
        </p:txBody>
      </p:sp>
      <p:sp>
        <p:nvSpPr>
          <p:cNvPr id="3" name="Subtitle 2"/>
          <p:cNvSpPr>
            <a:spLocks noGrp="1"/>
          </p:cNvSpPr>
          <p:nvPr>
            <p:ph type="subTitle" idx="1"/>
          </p:nvPr>
        </p:nvSpPr>
        <p:spPr>
          <a:xfrm>
            <a:off x="8638309" y="4960137"/>
            <a:ext cx="3200400" cy="1463040"/>
          </a:xfrm>
        </p:spPr>
        <p:txBody>
          <a:bodyPr/>
          <a:lstStyle/>
          <a:p>
            <a:r>
              <a:rPr lang="en-US" dirty="0" smtClean="0"/>
              <a:t>For EDUC/PSY 6600</a:t>
            </a:r>
            <a:endParaRPr lang="en-US" dirty="0"/>
          </a:p>
        </p:txBody>
      </p:sp>
      <p:sp>
        <p:nvSpPr>
          <p:cNvPr id="8" name="Footer Placeholder 7"/>
          <p:cNvSpPr>
            <a:spLocks noGrp="1"/>
          </p:cNvSpPr>
          <p:nvPr>
            <p:ph type="ftr" sz="quarter" idx="11"/>
          </p:nvPr>
        </p:nvSpPr>
        <p:spPr/>
        <p:txBody>
          <a:bodyPr/>
          <a:lstStyle/>
          <a:p>
            <a:r>
              <a:rPr lang="en-US" smtClean="0"/>
              <a:t>Cohen Chap 10 - Linear Regression</a:t>
            </a:r>
            <a:endParaRPr lang="en-US" dirty="0" smtClean="0"/>
          </a:p>
        </p:txBody>
      </p:sp>
      <p:sp>
        <p:nvSpPr>
          <p:cNvPr id="9" name="Slide Number Placeholder 8"/>
          <p:cNvSpPr>
            <a:spLocks noGrp="1"/>
          </p:cNvSpPr>
          <p:nvPr>
            <p:ph type="sldNum" sz="quarter" idx="12"/>
          </p:nvPr>
        </p:nvSpPr>
        <p:spPr/>
        <p:txBody>
          <a:bodyPr/>
          <a:lstStyle/>
          <a:p>
            <a:fld id="{4FAB73BC-B049-4115-A692-8D63A059BFB8}" type="slidenum">
              <a:rPr lang="en-US" smtClean="0"/>
              <a:t>1</a:t>
            </a:fld>
            <a:endParaRPr lang="en-US" dirty="0"/>
          </a:p>
        </p:txBody>
      </p:sp>
      <p:sp>
        <p:nvSpPr>
          <p:cNvPr id="7" name="Rounded Rectangle 6"/>
          <p:cNvSpPr/>
          <p:nvPr/>
        </p:nvSpPr>
        <p:spPr>
          <a:xfrm>
            <a:off x="4506039" y="269949"/>
            <a:ext cx="7198242" cy="385961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r>
              <a:rPr lang="en-US" altLang="en-US" sz="2400" i="1" dirty="0">
                <a:solidFill>
                  <a:schemeClr val="tx1"/>
                </a:solidFill>
              </a:rPr>
              <a:t>“Fit the analysis to the data, </a:t>
            </a:r>
            <a:endParaRPr lang="en-US" altLang="en-US" sz="2400" i="1" dirty="0" smtClean="0">
              <a:solidFill>
                <a:schemeClr val="tx1"/>
              </a:solidFill>
            </a:endParaRPr>
          </a:p>
          <a:p>
            <a:pPr algn="ctr">
              <a:spcBef>
                <a:spcPct val="50000"/>
              </a:spcBef>
            </a:pPr>
            <a:r>
              <a:rPr lang="en-US" altLang="en-US" sz="2400" i="1" dirty="0" smtClean="0">
                <a:solidFill>
                  <a:schemeClr val="tx1"/>
                </a:solidFill>
              </a:rPr>
              <a:t>NOT </a:t>
            </a:r>
            <a:r>
              <a:rPr lang="en-US" altLang="en-US" sz="2400" i="1" dirty="0">
                <a:solidFill>
                  <a:schemeClr val="tx1"/>
                </a:solidFill>
              </a:rPr>
              <a:t>the data to the analysis.”</a:t>
            </a:r>
          </a:p>
          <a:p>
            <a:pPr algn="ctr">
              <a:spcBef>
                <a:spcPct val="50000"/>
              </a:spcBef>
            </a:pPr>
            <a:r>
              <a:rPr lang="en-US" altLang="en-US" sz="2400" b="1" dirty="0">
                <a:solidFill>
                  <a:schemeClr val="tx1"/>
                </a:solidFill>
              </a:rPr>
              <a:t>-Statistical </a:t>
            </a:r>
            <a:r>
              <a:rPr lang="en-US" altLang="en-US" sz="2400" b="1" dirty="0" smtClean="0">
                <a:solidFill>
                  <a:schemeClr val="tx1"/>
                </a:solidFill>
              </a:rPr>
              <a:t>Maxim</a:t>
            </a:r>
            <a:endParaRPr lang="en-US" altLang="en-US" sz="2400" b="1" dirty="0">
              <a:solidFill>
                <a:schemeClr val="tx1"/>
              </a:solidFill>
              <a:latin typeface="Arial" panose="020B0604020202020204" pitchFamily="34" charset="0"/>
            </a:endParaRPr>
          </a:p>
        </p:txBody>
      </p:sp>
    </p:spTree>
    <p:extLst>
      <p:ext uri="{BB962C8B-B14F-4D97-AF65-F5344CB8AC3E}">
        <p14:creationId xmlns:p14="http://schemas.microsoft.com/office/powerpoint/2010/main" val="3808528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334845"/>
            <a:ext cx="9720072" cy="1499616"/>
          </a:xfrm>
        </p:spPr>
        <p:txBody>
          <a:bodyPr/>
          <a:lstStyle/>
          <a:p>
            <a:r>
              <a:rPr lang="en-US" altLang="en-US" dirty="0">
                <a:ea typeface="ＭＳ Ｐゴシック" panose="020B0600070205080204" pitchFamily="34" charset="-128"/>
              </a:rPr>
              <a:t>Standardized Regression Coefficients</a:t>
            </a:r>
            <a:endParaRPr lang="en-US" dirty="0"/>
          </a:p>
        </p:txBody>
      </p:sp>
      <p:sp>
        <p:nvSpPr>
          <p:cNvPr id="3" name="Content Placeholder 2"/>
          <p:cNvSpPr>
            <a:spLocks noGrp="1"/>
          </p:cNvSpPr>
          <p:nvPr>
            <p:ph idx="1"/>
          </p:nvPr>
        </p:nvSpPr>
        <p:spPr>
          <a:xfrm>
            <a:off x="1110343" y="1621971"/>
            <a:ext cx="9633856" cy="4687389"/>
          </a:xfrm>
        </p:spPr>
        <p:txBody>
          <a:bodyPr>
            <a:normAutofit/>
          </a:bodyPr>
          <a:lstStyle/>
          <a:p>
            <a:r>
              <a:rPr lang="en-US" altLang="en-US" sz="2400" dirty="0">
                <a:ea typeface="ＭＳ Ｐゴシック" panose="020B0600070205080204" pitchFamily="34" charset="-128"/>
              </a:rPr>
              <a:t>Aka: “Beta weights” or </a:t>
            </a:r>
            <a:r>
              <a:rPr lang="en-US" altLang="en-US" sz="2400" i="1" dirty="0">
                <a:ea typeface="ＭＳ Ｐゴシック" panose="020B0600070205080204" pitchFamily="34" charset="-128"/>
              </a:rPr>
              <a:t>β</a:t>
            </a:r>
          </a:p>
          <a:p>
            <a:pPr lvl="4"/>
            <a:endParaRPr lang="en-US" altLang="en-US" sz="1600" dirty="0">
              <a:ea typeface="ＭＳ Ｐゴシック" panose="020B0600070205080204" pitchFamily="34" charset="-128"/>
            </a:endParaRPr>
          </a:p>
          <a:p>
            <a:r>
              <a:rPr lang="en-US" altLang="en-US" sz="2400" dirty="0">
                <a:ea typeface="ＭＳ Ｐゴシック" panose="020B0600070205080204" pitchFamily="34" charset="-128"/>
              </a:rPr>
              <a:t>1 </a:t>
            </a:r>
            <a:r>
              <a:rPr lang="en-US" altLang="en-US" sz="2400" i="1" dirty="0">
                <a:ea typeface="ＭＳ Ｐゴシック" panose="020B0600070205080204" pitchFamily="34" charset="-128"/>
              </a:rPr>
              <a:t>SD</a:t>
            </a:r>
            <a:r>
              <a:rPr lang="en-US" altLang="en-US" sz="2400" dirty="0">
                <a:ea typeface="ＭＳ Ｐゴシック" panose="020B0600070205080204" pitchFamily="34" charset="-128"/>
              </a:rPr>
              <a:t>-unit change in </a:t>
            </a:r>
            <a:r>
              <a:rPr lang="en-US" altLang="en-US" sz="2400" i="1" dirty="0">
                <a:latin typeface="Times New Roman" panose="02020603050405020304" pitchFamily="18" charset="0"/>
                <a:ea typeface="ＭＳ Ｐゴシック" panose="020B0600070205080204" pitchFamily="34" charset="-128"/>
              </a:rPr>
              <a:t>X</a:t>
            </a:r>
            <a:r>
              <a:rPr lang="en-US" altLang="en-US" sz="2400" i="1" dirty="0">
                <a:ea typeface="ＭＳ Ｐゴシック" panose="020B0600070205080204" pitchFamily="34" charset="-128"/>
              </a:rPr>
              <a:t> </a:t>
            </a:r>
            <a:r>
              <a:rPr lang="en-US" altLang="en-US" sz="2400" dirty="0">
                <a:ea typeface="ＭＳ Ｐゴシック" panose="020B0600070205080204" pitchFamily="34" charset="-128"/>
              </a:rPr>
              <a:t>represents a </a:t>
            </a:r>
            <a:r>
              <a:rPr lang="en-US" altLang="en-US" sz="2400" i="1" dirty="0">
                <a:ea typeface="ＭＳ Ｐゴシック" panose="020B0600070205080204" pitchFamily="34" charset="-128"/>
              </a:rPr>
              <a:t>β</a:t>
            </a:r>
            <a:r>
              <a:rPr lang="en-US" altLang="en-US" sz="2400" dirty="0">
                <a:ea typeface="ＭＳ Ｐゴシック" panose="020B0600070205080204" pitchFamily="34" charset="-128"/>
              </a:rPr>
              <a:t> </a:t>
            </a:r>
            <a:r>
              <a:rPr lang="en-US" altLang="en-US" sz="2400" i="1" dirty="0">
                <a:ea typeface="ＭＳ Ｐゴシック" panose="020B0600070205080204" pitchFamily="34" charset="-128"/>
              </a:rPr>
              <a:t>SD </a:t>
            </a:r>
            <a:r>
              <a:rPr lang="en-US" altLang="en-US" sz="2400" dirty="0">
                <a:ea typeface="ＭＳ Ｐゴシック" panose="020B0600070205080204" pitchFamily="34" charset="-128"/>
              </a:rPr>
              <a:t>change in </a:t>
            </a:r>
            <a:r>
              <a:rPr lang="en-US" altLang="en-US" sz="2400" i="1" dirty="0">
                <a:latin typeface="Times New Roman" panose="02020603050405020304" pitchFamily="18" charset="0"/>
                <a:ea typeface="ＭＳ Ｐゴシック" panose="020B0600070205080204" pitchFamily="34" charset="-128"/>
              </a:rPr>
              <a:t>Y</a:t>
            </a:r>
          </a:p>
          <a:p>
            <a:pPr lvl="4"/>
            <a:endParaRPr lang="en-US" altLang="en-US" sz="1600" dirty="0">
              <a:ea typeface="ＭＳ Ｐゴシック" panose="020B0600070205080204" pitchFamily="34" charset="-128"/>
            </a:endParaRPr>
          </a:p>
          <a:p>
            <a:r>
              <a:rPr lang="en-US" altLang="en-US" sz="2400" dirty="0">
                <a:ea typeface="ＭＳ Ｐゴシック" panose="020B0600070205080204" pitchFamily="34" charset="-128"/>
              </a:rPr>
              <a:t>Intercept = 0 and is not reported when using </a:t>
            </a:r>
            <a:r>
              <a:rPr lang="en-US" altLang="en-US" sz="2400" i="1" dirty="0">
                <a:ea typeface="ＭＳ Ｐゴシック" panose="020B0600070205080204" pitchFamily="34" charset="-128"/>
              </a:rPr>
              <a:t>β</a:t>
            </a:r>
            <a:endParaRPr lang="en-US" altLang="en-US" sz="2400" dirty="0">
              <a:ea typeface="ＭＳ Ｐゴシック" panose="020B0600070205080204" pitchFamily="34" charset="-128"/>
            </a:endParaRPr>
          </a:p>
          <a:p>
            <a:pPr lvl="4"/>
            <a:endParaRPr lang="en-US" altLang="en-US" sz="1600" i="1" dirty="0">
              <a:ea typeface="ＭＳ Ｐゴシック" panose="020B0600070205080204" pitchFamily="34" charset="-128"/>
            </a:endParaRPr>
          </a:p>
          <a:p>
            <a:r>
              <a:rPr lang="en-US" altLang="en-US" sz="2400" dirty="0">
                <a:ea typeface="ＭＳ Ｐゴシック" panose="020B0600070205080204" pitchFamily="34" charset="-128"/>
              </a:rPr>
              <a:t>For simple regression ONLY</a:t>
            </a:r>
            <a:r>
              <a:rPr lang="en-US" altLang="en-US" sz="2400" i="1" dirty="0">
                <a:ea typeface="ＭＳ Ｐゴシック" panose="020B0600070205080204" pitchFamily="34" charset="-128"/>
              </a:rPr>
              <a:t> </a:t>
            </a:r>
          </a:p>
          <a:p>
            <a:pPr lvl="1"/>
            <a:r>
              <a:rPr lang="en-US" altLang="en-US" sz="2000" i="1" dirty="0">
                <a:latin typeface="Times New Roman" panose="02020603050405020304" pitchFamily="18" charset="0"/>
                <a:ea typeface="ＭＳ Ｐゴシック" panose="020B0600070205080204" pitchFamily="34" charset="-128"/>
              </a:rPr>
              <a:t>r</a:t>
            </a:r>
            <a:r>
              <a:rPr lang="en-US" altLang="en-US" sz="2000" dirty="0">
                <a:latin typeface="Times New Roman" panose="02020603050405020304" pitchFamily="18" charset="0"/>
                <a:ea typeface="ＭＳ Ｐゴシック" panose="020B0600070205080204" pitchFamily="34" charset="-128"/>
              </a:rPr>
              <a:t> = </a:t>
            </a:r>
            <a:r>
              <a:rPr lang="en-US" altLang="en-US" sz="2000" i="1" dirty="0">
                <a:latin typeface="Times New Roman" panose="02020603050405020304" pitchFamily="18" charset="0"/>
                <a:ea typeface="ＭＳ Ｐゴシック" panose="020B0600070205080204" pitchFamily="34" charset="-128"/>
              </a:rPr>
              <a:t>β </a:t>
            </a:r>
            <a:r>
              <a:rPr lang="en-US" altLang="en-US" sz="2000" dirty="0">
                <a:ea typeface="ＭＳ Ｐゴシック" panose="020B0600070205080204" pitchFamily="34" charset="-128"/>
              </a:rPr>
              <a:t>and </a:t>
            </a:r>
            <a:r>
              <a:rPr lang="en-US" altLang="en-US" sz="2000" i="1" dirty="0">
                <a:latin typeface="Times New Roman" panose="02020603050405020304" pitchFamily="18" charset="0"/>
                <a:ea typeface="ＭＳ Ｐゴシック" panose="020B0600070205080204" pitchFamily="34" charset="-128"/>
              </a:rPr>
              <a:t>r</a:t>
            </a:r>
            <a:r>
              <a:rPr lang="en-US" altLang="en-US" sz="2000" i="1" baseline="30000" dirty="0">
                <a:latin typeface="Times New Roman" panose="02020603050405020304" pitchFamily="18" charset="0"/>
                <a:ea typeface="ＭＳ Ｐゴシック" panose="020B0600070205080204" pitchFamily="34" charset="-128"/>
              </a:rPr>
              <a:t>2 </a:t>
            </a:r>
            <a:r>
              <a:rPr lang="en-US" altLang="en-US" sz="2000" dirty="0">
                <a:latin typeface="Times New Roman" panose="02020603050405020304" pitchFamily="18" charset="0"/>
                <a:ea typeface="ＭＳ Ｐゴシック" panose="020B0600070205080204" pitchFamily="34" charset="-128"/>
              </a:rPr>
              <a:t>= </a:t>
            </a:r>
            <a:r>
              <a:rPr lang="en-US" altLang="en-US" sz="2000" i="1" dirty="0">
                <a:latin typeface="Times New Roman" panose="02020603050405020304" pitchFamily="18" charset="0"/>
                <a:ea typeface="ＭＳ Ｐゴシック" panose="020B0600070205080204" pitchFamily="34" charset="-128"/>
              </a:rPr>
              <a:t>β</a:t>
            </a:r>
            <a:r>
              <a:rPr lang="en-US" altLang="en-US" sz="2000" i="1" baseline="30000" dirty="0">
                <a:latin typeface="Times New Roman" panose="02020603050405020304" pitchFamily="18" charset="0"/>
                <a:ea typeface="ＭＳ Ｐゴシック" panose="020B0600070205080204" pitchFamily="34" charset="-128"/>
              </a:rPr>
              <a:t>2</a:t>
            </a:r>
            <a:r>
              <a:rPr lang="en-US" altLang="en-US" sz="2000" i="1" dirty="0">
                <a:ea typeface="ＭＳ Ｐゴシック" panose="020B0600070205080204" pitchFamily="34" charset="-128"/>
              </a:rPr>
              <a:t> </a:t>
            </a:r>
            <a:endParaRPr lang="en-US" altLang="en-US" sz="2000" dirty="0">
              <a:ea typeface="ＭＳ Ｐゴシック" panose="020B0600070205080204" pitchFamily="34" charset="-128"/>
            </a:endParaRPr>
          </a:p>
          <a:p>
            <a:pPr lvl="1"/>
            <a:r>
              <a:rPr lang="en-US" altLang="en-US" sz="2000" dirty="0">
                <a:ea typeface="ＭＳ Ｐゴシック" panose="020B0600070205080204" pitchFamily="34" charset="-128"/>
              </a:rPr>
              <a:t>When raw scores are transformed into z-score units </a:t>
            </a:r>
            <a:r>
              <a:rPr lang="en-US" altLang="en-US" sz="2000" i="1" dirty="0">
                <a:latin typeface="Times New Roman" panose="02020603050405020304" pitchFamily="18" charset="0"/>
                <a:ea typeface="ＭＳ Ｐゴシック" panose="020B0600070205080204" pitchFamily="34" charset="-128"/>
              </a:rPr>
              <a:t>r = b</a:t>
            </a:r>
            <a:r>
              <a:rPr lang="en-US" altLang="en-US" sz="2000" dirty="0">
                <a:latin typeface="Times New Roman" panose="02020603050405020304" pitchFamily="18" charset="0"/>
                <a:ea typeface="ＭＳ Ｐゴシック" panose="020B0600070205080204" pitchFamily="34" charset="-128"/>
              </a:rPr>
              <a:t> = </a:t>
            </a:r>
            <a:r>
              <a:rPr lang="en-US" altLang="en-US" sz="2000" i="1" dirty="0">
                <a:latin typeface="Times New Roman" panose="02020603050405020304" pitchFamily="18" charset="0"/>
                <a:ea typeface="ＭＳ Ｐゴシック" panose="020B0600070205080204" pitchFamily="34" charset="-128"/>
              </a:rPr>
              <a:t>β</a:t>
            </a:r>
            <a:endParaRPr lang="en-US" altLang="en-US" sz="2000" dirty="0">
              <a:latin typeface="Times New Roman" panose="02020603050405020304" pitchFamily="18" charset="0"/>
              <a:ea typeface="ＭＳ Ｐゴシック" panose="020B0600070205080204" pitchFamily="34" charset="-128"/>
            </a:endParaRPr>
          </a:p>
          <a:p>
            <a:pPr lvl="4"/>
            <a:endParaRPr lang="en-US" altLang="en-US" sz="1600" dirty="0">
              <a:ea typeface="ＭＳ Ｐゴシック" panose="020B0600070205080204" pitchFamily="34" charset="-128"/>
            </a:endParaRPr>
          </a:p>
          <a:p>
            <a:r>
              <a:rPr lang="en-US" altLang="en-US" sz="2400" dirty="0">
                <a:ea typeface="ＭＳ Ｐゴシック" panose="020B0600070205080204" pitchFamily="34" charset="-128"/>
              </a:rPr>
              <a:t>Useful for variables w/ abstract unit of measurement</a:t>
            </a:r>
          </a:p>
          <a:p>
            <a:endParaRPr lang="en-US" dirty="0"/>
          </a:p>
        </p:txBody>
      </p:sp>
      <p:sp>
        <p:nvSpPr>
          <p:cNvPr id="4" name="Footer Placeholder 3"/>
          <p:cNvSpPr>
            <a:spLocks noGrp="1"/>
          </p:cNvSpPr>
          <p:nvPr>
            <p:ph type="ftr" sz="quarter" idx="11"/>
          </p:nvPr>
        </p:nvSpPr>
        <p:spPr/>
        <p:txBody>
          <a:bodyPr/>
          <a:lstStyle/>
          <a:p>
            <a:r>
              <a:rPr lang="en-US" smtClean="0"/>
              <a:t>Cohen Chap 10 - Linear Regression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10</a:t>
            </a:fld>
            <a:endParaRPr lang="en-US"/>
          </a:p>
        </p:txBody>
      </p:sp>
    </p:spTree>
    <p:extLst>
      <p:ext uri="{BB962C8B-B14F-4D97-AF65-F5344CB8AC3E}">
        <p14:creationId xmlns:p14="http://schemas.microsoft.com/office/powerpoint/2010/main" val="4662687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556532" y="1962384"/>
            <a:ext cx="7029450" cy="45910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p:cNvSpPr>
            <a:spLocks noGrp="1"/>
          </p:cNvSpPr>
          <p:nvPr>
            <p:ph type="title"/>
          </p:nvPr>
        </p:nvSpPr>
        <p:spPr>
          <a:xfrm>
            <a:off x="915271" y="310897"/>
            <a:ext cx="9720072" cy="1499616"/>
          </a:xfrm>
        </p:spPr>
        <p:txBody>
          <a:bodyPr/>
          <a:lstStyle/>
          <a:p>
            <a:r>
              <a:rPr lang="en-US" dirty="0" smtClean="0"/>
              <a:t>Example:</a:t>
            </a:r>
            <a:endParaRPr lang="en-US" dirty="0"/>
          </a:p>
        </p:txBody>
      </p:sp>
      <p:sp>
        <p:nvSpPr>
          <p:cNvPr id="4" name="Footer Placeholder 3"/>
          <p:cNvSpPr>
            <a:spLocks noGrp="1"/>
          </p:cNvSpPr>
          <p:nvPr>
            <p:ph type="ftr" sz="quarter" idx="11"/>
          </p:nvPr>
        </p:nvSpPr>
        <p:spPr/>
        <p:txBody>
          <a:bodyPr/>
          <a:lstStyle/>
          <a:p>
            <a:r>
              <a:rPr lang="en-US" smtClean="0"/>
              <a:t>Cohen Chap 10 - Linear Regression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11</a:t>
            </a:fld>
            <a:endParaRPr lang="en-US"/>
          </a:p>
        </p:txBody>
      </p:sp>
      <p:sp>
        <p:nvSpPr>
          <p:cNvPr id="7" name="Rounded Rectangle 6"/>
          <p:cNvSpPr/>
          <p:nvPr/>
        </p:nvSpPr>
        <p:spPr>
          <a:xfrm>
            <a:off x="1098707" y="2208341"/>
            <a:ext cx="1405007" cy="54574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076935" y="3472544"/>
            <a:ext cx="1764236" cy="996832"/>
          </a:xfrm>
          <a:prstGeom prst="roundRect">
            <a:avLst/>
          </a:prstGeom>
          <a:noFill/>
          <a:ln w="571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000734" y="5442857"/>
            <a:ext cx="1720695" cy="887976"/>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3166382" y="574930"/>
            <a:ext cx="4248150" cy="971550"/>
          </a:xfrm>
          <a:prstGeom prst="rect">
            <a:avLst/>
          </a:prstGeom>
          <a:ln>
            <a:noFill/>
          </a:ln>
          <a:effectLst>
            <a:outerShdw blurRad="292100" dist="139700" dir="2700000" algn="tl" rotWithShape="0">
              <a:srgbClr val="333333">
                <a:alpha val="65000"/>
              </a:srgbClr>
            </a:outerShdw>
          </a:effectLst>
        </p:spPr>
      </p:pic>
      <p:sp>
        <p:nvSpPr>
          <p:cNvPr id="12" name="TextBox 11"/>
          <p:cNvSpPr txBox="1"/>
          <p:nvPr/>
        </p:nvSpPr>
        <p:spPr>
          <a:xfrm>
            <a:off x="7837714" y="468086"/>
            <a:ext cx="4158341" cy="2308324"/>
          </a:xfrm>
          <a:prstGeom prst="rect">
            <a:avLst/>
          </a:prstGeom>
          <a:noFill/>
        </p:spPr>
        <p:txBody>
          <a:bodyPr wrap="square" rtlCol="0">
            <a:spAutoFit/>
          </a:bodyPr>
          <a:lstStyle/>
          <a:p>
            <a:r>
              <a:rPr lang="en-US" b="1" dirty="0" smtClean="0">
                <a:solidFill>
                  <a:srgbClr val="FF0000"/>
                </a:solidFill>
              </a:rPr>
              <a:t>Pe</a:t>
            </a:r>
            <a:r>
              <a:rPr lang="en-US" b="1" u="sng" dirty="0" smtClean="0">
                <a:solidFill>
                  <a:srgbClr val="FF0000"/>
                </a:solidFill>
              </a:rPr>
              <a:t>arson’s correlation coefficient </a:t>
            </a:r>
            <a:r>
              <a:rPr lang="en-US" dirty="0" smtClean="0">
                <a:solidFill>
                  <a:srgbClr val="FF0000"/>
                </a:solidFill>
              </a:rPr>
              <a:t>= 0.661.  This indicates there is a positive linear relationship.</a:t>
            </a:r>
          </a:p>
          <a:p>
            <a:r>
              <a:rPr lang="en-US" b="1" dirty="0" smtClean="0">
                <a:solidFill>
                  <a:srgbClr val="FF0000"/>
                </a:solidFill>
              </a:rPr>
              <a:t>Coefficient of Determination </a:t>
            </a:r>
            <a:r>
              <a:rPr lang="en-US" dirty="0" smtClean="0">
                <a:solidFill>
                  <a:srgbClr val="FF0000"/>
                </a:solidFill>
              </a:rPr>
              <a:t>= .437.  This indicates that 43.7% of the variation in GPA can be explained by verbal SAT alone.</a:t>
            </a:r>
            <a:endParaRPr lang="en-US" dirty="0">
              <a:solidFill>
                <a:srgbClr val="FF0000"/>
              </a:solidFill>
            </a:endParaRPr>
          </a:p>
          <a:p>
            <a:endParaRPr lang="en-US" dirty="0">
              <a:solidFill>
                <a:srgbClr val="FF0000"/>
              </a:solidFill>
            </a:endParaRPr>
          </a:p>
        </p:txBody>
      </p:sp>
      <mc:AlternateContent xmlns:mc="http://schemas.openxmlformats.org/markup-compatibility/2006" xmlns:a14="http://schemas.microsoft.com/office/drawing/2010/main">
        <mc:Choice Requires="a14">
          <p:sp>
            <p:nvSpPr>
              <p:cNvPr id="13" name="TextBox 12"/>
              <p:cNvSpPr txBox="1"/>
              <p:nvPr/>
            </p:nvSpPr>
            <p:spPr>
              <a:xfrm>
                <a:off x="7837714" y="2544277"/>
                <a:ext cx="3973285" cy="1858970"/>
              </a:xfrm>
              <a:prstGeom prst="rect">
                <a:avLst/>
              </a:prstGeom>
              <a:noFill/>
            </p:spPr>
            <p:txBody>
              <a:bodyPr wrap="square" rtlCol="0">
                <a:spAutoFit/>
              </a:bodyPr>
              <a:lstStyle/>
              <a:p>
                <a:r>
                  <a:rPr lang="en-US" dirty="0" smtClean="0">
                    <a:solidFill>
                      <a:srgbClr val="00B050"/>
                    </a:solidFill>
                  </a:rPr>
                  <a:t>The regression line has slope = 0.005 &amp; a y-intercept of 0.640.   The equation can be written:</a:t>
                </a:r>
              </a:p>
              <a:p>
                <a:endParaRPr lang="en-US" dirty="0" smtClean="0">
                  <a:solidFill>
                    <a:srgbClr val="00B050"/>
                  </a:solidFill>
                </a:endParaRPr>
              </a:p>
              <a:p>
                <a:pPr algn="ctr"/>
                <a14:m>
                  <m:oMathPara xmlns:m="http://schemas.openxmlformats.org/officeDocument/2006/math">
                    <m:oMathParaPr>
                      <m:jc m:val="centerGroup"/>
                    </m:oMathParaPr>
                    <m:oMath xmlns:m="http://schemas.openxmlformats.org/officeDocument/2006/math">
                      <m:acc>
                        <m:accPr>
                          <m:chr m:val="̂"/>
                          <m:ctrlPr>
                            <a:rPr lang="en-US" sz="2400" i="1" smtClean="0">
                              <a:solidFill>
                                <a:srgbClr val="00B050"/>
                              </a:solidFill>
                              <a:latin typeface="Cambria Math" panose="02040503050406030204" pitchFamily="18" charset="0"/>
                            </a:rPr>
                          </m:ctrlPr>
                        </m:accPr>
                        <m:e>
                          <m:r>
                            <a:rPr lang="en-US" sz="2400" b="0" i="1" smtClean="0">
                              <a:solidFill>
                                <a:srgbClr val="00B050"/>
                              </a:solidFill>
                              <a:latin typeface="Cambria Math" panose="02040503050406030204" pitchFamily="18" charset="0"/>
                            </a:rPr>
                            <m:t>𝐺𝑃𝐴</m:t>
                          </m:r>
                        </m:e>
                      </m:acc>
                      <m:r>
                        <a:rPr lang="en-US" sz="2400" i="1">
                          <a:solidFill>
                            <a:srgbClr val="00B050"/>
                          </a:solidFill>
                          <a:latin typeface="Cambria Math" panose="02040503050406030204" pitchFamily="18" charset="0"/>
                        </a:rPr>
                        <m:t>=0.64+ .005∗</m:t>
                      </m:r>
                      <m:r>
                        <a:rPr lang="en-US" sz="2400" b="0" i="1" smtClean="0">
                          <a:solidFill>
                            <a:srgbClr val="00B050"/>
                          </a:solidFill>
                          <a:latin typeface="Cambria Math" panose="02040503050406030204" pitchFamily="18" charset="0"/>
                        </a:rPr>
                        <m:t>𝑣𝑆𝐴𝑇</m:t>
                      </m:r>
                    </m:oMath>
                  </m:oMathPara>
                </a14:m>
                <a:endParaRPr lang="en-US" sz="2400" dirty="0" smtClean="0">
                  <a:solidFill>
                    <a:srgbClr val="00B050"/>
                  </a:solidFill>
                </a:endParaRPr>
              </a:p>
              <a:p>
                <a:endParaRPr lang="en-US" dirty="0">
                  <a:solidFill>
                    <a:srgbClr val="00B05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7837714" y="2544277"/>
                <a:ext cx="3973285" cy="1858970"/>
              </a:xfrm>
              <a:prstGeom prst="rect">
                <a:avLst/>
              </a:prstGeom>
              <a:blipFill rotWithShape="0">
                <a:blip r:embed="rId4"/>
                <a:stretch>
                  <a:fillRect l="-1382" t="-1639"/>
                </a:stretch>
              </a:blipFill>
            </p:spPr>
            <p:txBody>
              <a:bodyPr/>
              <a:lstStyle/>
              <a:p>
                <a:r>
                  <a:rPr lang="en-US">
                    <a:noFill/>
                  </a:rPr>
                  <a:t> </a:t>
                </a:r>
              </a:p>
            </p:txBody>
          </p:sp>
        </mc:Fallback>
      </mc:AlternateContent>
      <p:sp>
        <p:nvSpPr>
          <p:cNvPr id="14" name="Rounded Rectangle 13"/>
          <p:cNvSpPr/>
          <p:nvPr/>
        </p:nvSpPr>
        <p:spPr>
          <a:xfrm>
            <a:off x="3483429" y="5366657"/>
            <a:ext cx="958695" cy="964176"/>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837713" y="4193023"/>
            <a:ext cx="3973285" cy="923330"/>
          </a:xfrm>
          <a:prstGeom prst="rect">
            <a:avLst/>
          </a:prstGeom>
          <a:noFill/>
        </p:spPr>
        <p:txBody>
          <a:bodyPr wrap="square" rtlCol="0">
            <a:spAutoFit/>
          </a:bodyPr>
          <a:lstStyle/>
          <a:p>
            <a:r>
              <a:rPr lang="en-US" dirty="0" smtClean="0">
                <a:solidFill>
                  <a:srgbClr val="7030A0"/>
                </a:solidFill>
              </a:rPr>
              <a:t>For each SD above the mean of verbal SAT, the same student is 0.661 SD’s above the mean of GPA, on average.</a:t>
            </a:r>
            <a:endParaRPr lang="en-US" dirty="0">
              <a:solidFill>
                <a:srgbClr val="7030A0"/>
              </a:solidFill>
            </a:endParaRPr>
          </a:p>
        </p:txBody>
      </p:sp>
      <p:sp>
        <p:nvSpPr>
          <p:cNvPr id="16" name="TextBox 15"/>
          <p:cNvSpPr txBox="1"/>
          <p:nvPr/>
        </p:nvSpPr>
        <p:spPr>
          <a:xfrm>
            <a:off x="7837713" y="5228411"/>
            <a:ext cx="3973285" cy="646331"/>
          </a:xfrm>
          <a:prstGeom prst="rect">
            <a:avLst/>
          </a:prstGeom>
          <a:noFill/>
        </p:spPr>
        <p:txBody>
          <a:bodyPr wrap="square" rtlCol="0">
            <a:spAutoFit/>
          </a:bodyPr>
          <a:lstStyle/>
          <a:p>
            <a:r>
              <a:rPr lang="en-US" dirty="0" smtClean="0">
                <a:solidFill>
                  <a:srgbClr val="FF00FF"/>
                </a:solidFill>
              </a:rPr>
              <a:t>Verbal SAT is a significant predictor of GPA. </a:t>
            </a:r>
            <a:endParaRPr lang="en-US" dirty="0">
              <a:solidFill>
                <a:srgbClr val="FF00FF"/>
              </a:solidFill>
            </a:endParaRPr>
          </a:p>
        </p:txBody>
      </p:sp>
      <p:sp>
        <p:nvSpPr>
          <p:cNvPr id="17" name="Rounded Rectangle 16"/>
          <p:cNvSpPr/>
          <p:nvPr/>
        </p:nvSpPr>
        <p:spPr>
          <a:xfrm>
            <a:off x="4939629" y="3616373"/>
            <a:ext cx="677400" cy="576650"/>
          </a:xfrm>
          <a:prstGeom prst="roundRect">
            <a:avLst/>
          </a:prstGeom>
          <a:noFill/>
          <a:ln w="571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5051700" y="6128655"/>
            <a:ext cx="677400" cy="202178"/>
          </a:xfrm>
          <a:prstGeom prst="roundRect">
            <a:avLst/>
          </a:prstGeom>
          <a:noFill/>
          <a:ln w="571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045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1000"/>
                                        <p:tgtEl>
                                          <p:spTgt spid="15"/>
                                        </p:tgtEl>
                                      </p:cBhvr>
                                    </p:animEffect>
                                    <p:anim calcmode="lin" valueType="num">
                                      <p:cBhvr>
                                        <p:cTn id="37" dur="1000" fill="hold"/>
                                        <p:tgtEl>
                                          <p:spTgt spid="15"/>
                                        </p:tgtEl>
                                        <p:attrNameLst>
                                          <p:attrName>ppt_x</p:attrName>
                                        </p:attrNameLst>
                                      </p:cBhvr>
                                      <p:tavLst>
                                        <p:tav tm="0">
                                          <p:val>
                                            <p:strVal val="#ppt_x"/>
                                          </p:val>
                                        </p:tav>
                                        <p:tav tm="100000">
                                          <p:val>
                                            <p:strVal val="#ppt_x"/>
                                          </p:val>
                                        </p:tav>
                                      </p:tavLst>
                                    </p:anim>
                                    <p:anim calcmode="lin" valueType="num">
                                      <p:cBhvr>
                                        <p:cTn id="3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left)">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1000"/>
                                        <p:tgtEl>
                                          <p:spTgt spid="16"/>
                                        </p:tgtEl>
                                      </p:cBhvr>
                                    </p:animEffect>
                                    <p:anim calcmode="lin" valueType="num">
                                      <p:cBhvr>
                                        <p:cTn id="49" dur="1000" fill="hold"/>
                                        <p:tgtEl>
                                          <p:spTgt spid="16"/>
                                        </p:tgtEl>
                                        <p:attrNameLst>
                                          <p:attrName>ppt_x</p:attrName>
                                        </p:attrNameLst>
                                      </p:cBhvr>
                                      <p:tavLst>
                                        <p:tav tm="0">
                                          <p:val>
                                            <p:strVal val="#ppt_x"/>
                                          </p:val>
                                        </p:tav>
                                        <p:tav tm="100000">
                                          <p:val>
                                            <p:strVal val="#ppt_x"/>
                                          </p:val>
                                        </p:tav>
                                      </p:tavLst>
                                    </p:anim>
                                    <p:anim calcmode="lin" valueType="num">
                                      <p:cBhvr>
                                        <p:cTn id="50" dur="1000" fill="hold"/>
                                        <p:tgtEl>
                                          <p:spTgt spid="16"/>
                                        </p:tgtEl>
                                        <p:attrNameLst>
                                          <p:attrName>ppt_y</p:attrName>
                                        </p:attrNameLst>
                                      </p:cBhvr>
                                      <p:tavLst>
                                        <p:tav tm="0">
                                          <p:val>
                                            <p:strVal val="#ppt_y+.1"/>
                                          </p:val>
                                        </p:tav>
                                        <p:tav tm="100000">
                                          <p:val>
                                            <p:strVal val="#ppt_y"/>
                                          </p:val>
                                        </p:tav>
                                      </p:tavLst>
                                    </p:anim>
                                  </p:childTnLst>
                                </p:cTn>
                              </p:par>
                              <p:par>
                                <p:cTn id="51" presetID="22" presetClass="entr" presetSubtype="8"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left)">
                                      <p:cBhvr>
                                        <p:cTn id="53" dur="500"/>
                                        <p:tgtEl>
                                          <p:spTgt spid="17"/>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wipe(left)">
                                      <p:cBhvr>
                                        <p:cTn id="5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2" grpId="0"/>
      <p:bldP spid="13" grpId="0"/>
      <p:bldP spid="14" grpId="0" animBg="1"/>
      <p:bldP spid="15" grpId="0"/>
      <p:bldP spid="16" grpId="0"/>
      <p:bldP spid="17"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SPSS - basic</a:t>
            </a:r>
            <a:endParaRPr lang="en-US" dirty="0"/>
          </a:p>
        </p:txBody>
      </p:sp>
      <p:sp>
        <p:nvSpPr>
          <p:cNvPr id="4" name="Footer Placeholder 3"/>
          <p:cNvSpPr>
            <a:spLocks noGrp="1"/>
          </p:cNvSpPr>
          <p:nvPr>
            <p:ph type="ftr" sz="quarter" idx="11"/>
          </p:nvPr>
        </p:nvSpPr>
        <p:spPr/>
        <p:txBody>
          <a:bodyPr/>
          <a:lstStyle/>
          <a:p>
            <a:r>
              <a:rPr lang="en-US" smtClean="0"/>
              <a:t>Cohen Chap 10 - Linear Regression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12</a:t>
            </a:fld>
            <a:endParaRPr lang="en-US"/>
          </a:p>
        </p:txBody>
      </p:sp>
      <p:pic>
        <p:nvPicPr>
          <p:cNvPr id="7" name="Picture 6"/>
          <p:cNvPicPr>
            <a:picLocks noChangeAspect="1"/>
          </p:cNvPicPr>
          <p:nvPr/>
        </p:nvPicPr>
        <p:blipFill>
          <a:blip r:embed="rId2"/>
          <a:stretch>
            <a:fillRect/>
          </a:stretch>
        </p:blipFill>
        <p:spPr>
          <a:xfrm>
            <a:off x="242107" y="153724"/>
            <a:ext cx="6057900" cy="6591300"/>
          </a:xfrm>
          <a:prstGeom prst="rect">
            <a:avLst/>
          </a:prstGeom>
          <a:ln>
            <a:noFill/>
          </a:ln>
          <a:effectLst>
            <a:outerShdw blurRad="190500" algn="tl" rotWithShape="0">
              <a:srgbClr val="000000">
                <a:alpha val="70000"/>
              </a:srgbClr>
            </a:outerShdw>
          </a:effectLst>
        </p:spPr>
      </p:pic>
      <p:pic>
        <p:nvPicPr>
          <p:cNvPr id="8" name="Picture 7"/>
          <p:cNvPicPr>
            <a:picLocks noChangeAspect="1"/>
          </p:cNvPicPr>
          <p:nvPr/>
        </p:nvPicPr>
        <p:blipFill>
          <a:blip r:embed="rId3"/>
          <a:stretch>
            <a:fillRect/>
          </a:stretch>
        </p:blipFill>
        <p:spPr>
          <a:xfrm>
            <a:off x="5517986" y="2887195"/>
            <a:ext cx="6496050" cy="2200275"/>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4"/>
          <a:stretch>
            <a:fillRect/>
          </a:stretch>
        </p:blipFill>
        <p:spPr>
          <a:xfrm>
            <a:off x="5517986" y="821362"/>
            <a:ext cx="5048250" cy="166465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743468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Cohen Chap 10 - Linear Regression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13</a:t>
            </a:fld>
            <a:endParaRPr lang="en-US"/>
          </a:p>
        </p:txBody>
      </p:sp>
      <p:pic>
        <p:nvPicPr>
          <p:cNvPr id="6" name="Picture 5"/>
          <p:cNvPicPr>
            <a:picLocks noChangeAspect="1"/>
          </p:cNvPicPr>
          <p:nvPr/>
        </p:nvPicPr>
        <p:blipFill>
          <a:blip r:embed="rId2"/>
          <a:stretch>
            <a:fillRect/>
          </a:stretch>
        </p:blipFill>
        <p:spPr>
          <a:xfrm>
            <a:off x="1339502" y="2582735"/>
            <a:ext cx="4467225" cy="1228725"/>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3"/>
          <a:stretch>
            <a:fillRect/>
          </a:stretch>
        </p:blipFill>
        <p:spPr>
          <a:xfrm>
            <a:off x="1410220" y="4146660"/>
            <a:ext cx="9005367" cy="1773611"/>
          </a:xfrm>
          <a:prstGeom prst="rect">
            <a:avLst/>
          </a:prstGeom>
          <a:ln>
            <a:noFill/>
          </a:ln>
          <a:effectLst>
            <a:outerShdw blurRad="190500" algn="tl" rotWithShape="0">
              <a:srgbClr val="000000">
                <a:alpha val="70000"/>
              </a:srgbClr>
            </a:outerShdw>
          </a:effectLst>
        </p:spPr>
      </p:pic>
      <p:sp>
        <p:nvSpPr>
          <p:cNvPr id="11" name="Title 1"/>
          <p:cNvSpPr>
            <a:spLocks noGrp="1"/>
          </p:cNvSpPr>
          <p:nvPr>
            <p:ph type="title"/>
          </p:nvPr>
        </p:nvSpPr>
        <p:spPr>
          <a:xfrm>
            <a:off x="915271" y="310897"/>
            <a:ext cx="9720072" cy="1499616"/>
          </a:xfrm>
        </p:spPr>
        <p:txBody>
          <a:bodyPr/>
          <a:lstStyle/>
          <a:p>
            <a:r>
              <a:rPr lang="en-US" dirty="0" smtClean="0"/>
              <a:t>SPSS: get beta confidence intervals</a:t>
            </a:r>
            <a:endParaRPr lang="en-US" dirty="0"/>
          </a:p>
        </p:txBody>
      </p:sp>
      <p:grpSp>
        <p:nvGrpSpPr>
          <p:cNvPr id="24" name="Group 23"/>
          <p:cNvGrpSpPr/>
          <p:nvPr/>
        </p:nvGrpSpPr>
        <p:grpSpPr>
          <a:xfrm>
            <a:off x="3218329" y="3065930"/>
            <a:ext cx="7117976" cy="2608728"/>
            <a:chOff x="3218329" y="3065930"/>
            <a:chExt cx="7117976" cy="2608728"/>
          </a:xfrm>
        </p:grpSpPr>
        <p:sp>
          <p:nvSpPr>
            <p:cNvPr id="12" name="Rounded Rectangle 11"/>
            <p:cNvSpPr/>
            <p:nvPr/>
          </p:nvSpPr>
          <p:spPr>
            <a:xfrm>
              <a:off x="3218329" y="3065930"/>
              <a:ext cx="699246" cy="304800"/>
            </a:xfrm>
            <a:prstGeom prst="roundRect">
              <a:avLst/>
            </a:prstGeom>
            <a:noFill/>
            <a:ln w="571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8087334" y="4404873"/>
              <a:ext cx="2248971" cy="1269785"/>
            </a:xfrm>
            <a:prstGeom prst="roundRect">
              <a:avLst/>
            </a:prstGeom>
            <a:noFill/>
            <a:ln w="571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Curved Connector 17"/>
            <p:cNvCxnSpPr/>
            <p:nvPr/>
          </p:nvCxnSpPr>
          <p:spPr>
            <a:xfrm>
              <a:off x="3908609" y="3065930"/>
              <a:ext cx="5231491" cy="1338943"/>
            </a:xfrm>
            <a:prstGeom prst="curvedConnector2">
              <a:avLst/>
            </a:prstGeom>
            <a:ln w="57150">
              <a:solidFill>
                <a:srgbClr val="FF00FF"/>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458811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SPSS: include </a:t>
            </a:r>
            <a:r>
              <a:rPr lang="en-US" dirty="0" err="1" smtClean="0"/>
              <a:t>descriptives</a:t>
            </a:r>
            <a:r>
              <a:rPr lang="en-US" dirty="0" smtClean="0"/>
              <a:t> in the output </a:t>
            </a:r>
            <a:endParaRPr lang="en-US" dirty="0"/>
          </a:p>
        </p:txBody>
      </p:sp>
      <p:sp>
        <p:nvSpPr>
          <p:cNvPr id="4" name="Footer Placeholder 3"/>
          <p:cNvSpPr>
            <a:spLocks noGrp="1"/>
          </p:cNvSpPr>
          <p:nvPr>
            <p:ph type="ftr" sz="quarter" idx="11"/>
          </p:nvPr>
        </p:nvSpPr>
        <p:spPr/>
        <p:txBody>
          <a:bodyPr/>
          <a:lstStyle/>
          <a:p>
            <a:r>
              <a:rPr lang="en-US" smtClean="0"/>
              <a:t>Cohen Chap 10 - Linear Regression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14</a:t>
            </a:fld>
            <a:endParaRPr lang="en-US"/>
          </a:p>
        </p:txBody>
      </p:sp>
      <p:pic>
        <p:nvPicPr>
          <p:cNvPr id="6" name="Picture 5"/>
          <p:cNvPicPr>
            <a:picLocks noChangeAspect="1"/>
          </p:cNvPicPr>
          <p:nvPr/>
        </p:nvPicPr>
        <p:blipFill>
          <a:blip r:embed="rId2"/>
          <a:stretch>
            <a:fillRect/>
          </a:stretch>
        </p:blipFill>
        <p:spPr>
          <a:xfrm>
            <a:off x="884704" y="2084832"/>
            <a:ext cx="7410450" cy="1257300"/>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3"/>
          <a:stretch>
            <a:fillRect/>
          </a:stretch>
        </p:blipFill>
        <p:spPr>
          <a:xfrm>
            <a:off x="5398123" y="2577632"/>
            <a:ext cx="4791075" cy="3800475"/>
          </a:xfrm>
          <a:prstGeom prst="rect">
            <a:avLst/>
          </a:prstGeom>
          <a:ln>
            <a:noFill/>
          </a:ln>
          <a:effectLst>
            <a:outerShdw blurRad="190500" algn="tl" rotWithShape="0">
              <a:srgbClr val="000000">
                <a:alpha val="70000"/>
              </a:srgbClr>
            </a:outerShdw>
          </a:effectLst>
        </p:spPr>
      </p:pic>
      <p:sp>
        <p:nvSpPr>
          <p:cNvPr id="10" name="Rounded Rectangle 9"/>
          <p:cNvSpPr/>
          <p:nvPr/>
        </p:nvSpPr>
        <p:spPr>
          <a:xfrm>
            <a:off x="2367795" y="2604527"/>
            <a:ext cx="1182228" cy="294524"/>
          </a:xfrm>
          <a:prstGeom prst="roundRect">
            <a:avLst/>
          </a:prstGeom>
          <a:noFill/>
          <a:ln w="571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7028659" y="2814539"/>
            <a:ext cx="2248971" cy="768085"/>
          </a:xfrm>
          <a:prstGeom prst="roundRect">
            <a:avLst/>
          </a:prstGeom>
          <a:noFill/>
          <a:ln w="571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urved Connector 11"/>
          <p:cNvCxnSpPr/>
          <p:nvPr/>
        </p:nvCxnSpPr>
        <p:spPr>
          <a:xfrm>
            <a:off x="3550023" y="2604527"/>
            <a:ext cx="3415553" cy="294524"/>
          </a:xfrm>
          <a:prstGeom prst="curvedConnector3">
            <a:avLst>
              <a:gd name="adj1" fmla="val 52100"/>
            </a:avLst>
          </a:prstGeom>
          <a:ln w="5715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3550024" y="2624286"/>
            <a:ext cx="518522" cy="282149"/>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5545569" y="4702885"/>
            <a:ext cx="4539726" cy="526037"/>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urved Connector 19"/>
          <p:cNvCxnSpPr>
            <a:stCxn id="18" idx="2"/>
          </p:cNvCxnSpPr>
          <p:nvPr/>
        </p:nvCxnSpPr>
        <p:spPr>
          <a:xfrm rot="16200000" flipH="1">
            <a:off x="3625992" y="3089727"/>
            <a:ext cx="2059468" cy="1692883"/>
          </a:xfrm>
          <a:prstGeom prst="curvedConnector3">
            <a:avLst>
              <a:gd name="adj1" fmla="val 100494"/>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89294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318" y="323959"/>
            <a:ext cx="9720072" cy="1499616"/>
          </a:xfrm>
        </p:spPr>
        <p:txBody>
          <a:bodyPr/>
          <a:lstStyle/>
          <a:p>
            <a:r>
              <a:rPr lang="en-US" dirty="0" smtClean="0"/>
              <a:t>Assumptions</a:t>
            </a:r>
            <a:endParaRPr lang="en-US" dirty="0"/>
          </a:p>
        </p:txBody>
      </p:sp>
      <p:sp>
        <p:nvSpPr>
          <p:cNvPr id="3" name="Content Placeholder 2"/>
          <p:cNvSpPr>
            <a:spLocks noGrp="1"/>
          </p:cNvSpPr>
          <p:nvPr>
            <p:ph idx="1"/>
          </p:nvPr>
        </p:nvSpPr>
        <p:spPr>
          <a:xfrm>
            <a:off x="1024128" y="1730829"/>
            <a:ext cx="10667129" cy="4578531"/>
          </a:xfrm>
        </p:spPr>
        <p:txBody>
          <a:bodyPr>
            <a:normAutofit/>
          </a:bodyPr>
          <a:lstStyle/>
          <a:p>
            <a:r>
              <a:rPr lang="en-US" altLang="en-US" sz="2800" dirty="0">
                <a:ea typeface="ＭＳ Ｐゴシック" panose="020B0600070205080204" pitchFamily="34" charset="-128"/>
              </a:rPr>
              <a:t>Independence of observations</a:t>
            </a:r>
          </a:p>
          <a:p>
            <a:pPr lvl="4"/>
            <a:endParaRPr lang="en-US" altLang="en-US" sz="1800" i="1" dirty="0">
              <a:ea typeface="ＭＳ Ｐゴシック" panose="020B0600070205080204" pitchFamily="34" charset="-128"/>
            </a:endParaRPr>
          </a:p>
          <a:p>
            <a:r>
              <a:rPr lang="en-US" altLang="en-US" sz="2800" i="1" dirty="0">
                <a:latin typeface="Times New Roman" panose="02020603050405020304" pitchFamily="18" charset="0"/>
                <a:ea typeface="ＭＳ Ｐゴシック" panose="020B0600070205080204" pitchFamily="34" charset="-128"/>
              </a:rPr>
              <a:t>Y</a:t>
            </a:r>
            <a:r>
              <a:rPr lang="en-US" altLang="en-US" sz="2800" i="1" dirty="0">
                <a:ea typeface="ＭＳ Ｐゴシック" panose="020B0600070205080204" pitchFamily="34" charset="-128"/>
              </a:rPr>
              <a:t> </a:t>
            </a:r>
            <a:r>
              <a:rPr lang="en-US" altLang="en-US" sz="2800" dirty="0">
                <a:ea typeface="ＭＳ Ｐゴシック" panose="020B0600070205080204" pitchFamily="34" charset="-128"/>
              </a:rPr>
              <a:t>normally distributed </a:t>
            </a:r>
          </a:p>
          <a:p>
            <a:pPr lvl="1"/>
            <a:r>
              <a:rPr lang="en-US" altLang="en-US" sz="2400" dirty="0">
                <a:ea typeface="ＭＳ Ｐゴシック" panose="020B0600070205080204" pitchFamily="34" charset="-128"/>
              </a:rPr>
              <a:t>Does NOT apply to predictor variable(s) </a:t>
            </a:r>
            <a:r>
              <a:rPr lang="en-US" altLang="en-US" sz="2400" i="1" dirty="0">
                <a:latin typeface="Times New Roman" panose="02020603050405020304" pitchFamily="18" charset="0"/>
                <a:ea typeface="ＭＳ Ｐゴシック" panose="020B0600070205080204" pitchFamily="34" charset="-128"/>
              </a:rPr>
              <a:t>X</a:t>
            </a:r>
          </a:p>
          <a:p>
            <a:pPr lvl="2"/>
            <a:r>
              <a:rPr lang="en-US" altLang="en-US" sz="1800" dirty="0">
                <a:ea typeface="ＭＳ Ｐゴシック" panose="020B0600070205080204" pitchFamily="34" charset="-128"/>
              </a:rPr>
              <a:t>Can be categorical or continuous</a:t>
            </a:r>
          </a:p>
          <a:p>
            <a:pPr lvl="4"/>
            <a:endParaRPr lang="en-US" altLang="en-US" sz="1800" dirty="0">
              <a:ea typeface="ＭＳ Ｐゴシック" panose="020B0600070205080204" pitchFamily="34" charset="-128"/>
            </a:endParaRPr>
          </a:p>
          <a:p>
            <a:r>
              <a:rPr lang="en-US" altLang="en-US" sz="2800" dirty="0">
                <a:ea typeface="ＭＳ Ｐゴシック" panose="020B0600070205080204" pitchFamily="34" charset="-128"/>
              </a:rPr>
              <a:t>Sampling distribution of the slope (</a:t>
            </a:r>
            <a:r>
              <a:rPr lang="en-US" altLang="en-US" sz="2800" i="1" dirty="0">
                <a:latin typeface="Times New Roman" panose="02020603050405020304" pitchFamily="18" charset="0"/>
                <a:ea typeface="ＭＳ Ｐゴシック" panose="020B0600070205080204" pitchFamily="34" charset="-128"/>
              </a:rPr>
              <a:t>b</a:t>
            </a:r>
            <a:r>
              <a:rPr lang="en-US" altLang="en-US" sz="2800" i="1" baseline="-25000" dirty="0">
                <a:latin typeface="Times New Roman" panose="02020603050405020304" pitchFamily="18" charset="0"/>
                <a:ea typeface="ＭＳ Ｐゴシック" panose="020B0600070205080204" pitchFamily="34" charset="-128"/>
              </a:rPr>
              <a:t>1</a:t>
            </a:r>
            <a:r>
              <a:rPr lang="en-US" altLang="en-US" sz="2800" dirty="0">
                <a:ea typeface="ＭＳ Ｐゴシック" panose="020B0600070205080204" pitchFamily="34" charset="-128"/>
              </a:rPr>
              <a:t>) assumed normally distributed</a:t>
            </a:r>
          </a:p>
          <a:p>
            <a:pPr lvl="4"/>
            <a:endParaRPr lang="en-US" altLang="en-US" sz="1800" dirty="0">
              <a:ea typeface="ＭＳ Ｐゴシック" panose="020B0600070205080204" pitchFamily="34" charset="-128"/>
            </a:endParaRPr>
          </a:p>
          <a:p>
            <a:r>
              <a:rPr lang="en-US" altLang="en-US" sz="2800" dirty="0">
                <a:ea typeface="ＭＳ Ｐゴシック" panose="020B0600070205080204" pitchFamily="34" charset="-128"/>
              </a:rPr>
              <a:t>Straight line best fits </a:t>
            </a:r>
            <a:r>
              <a:rPr lang="en-US" altLang="en-US" sz="2800" dirty="0" smtClean="0">
                <a:ea typeface="ＭＳ Ｐゴシック" panose="020B0600070205080204" pitchFamily="34" charset="-128"/>
              </a:rPr>
              <a:t>data</a:t>
            </a:r>
            <a:endParaRPr lang="en-US" sz="2800" dirty="0"/>
          </a:p>
        </p:txBody>
      </p:sp>
      <p:sp>
        <p:nvSpPr>
          <p:cNvPr id="4" name="Footer Placeholder 3"/>
          <p:cNvSpPr>
            <a:spLocks noGrp="1"/>
          </p:cNvSpPr>
          <p:nvPr>
            <p:ph type="ftr" sz="quarter" idx="11"/>
          </p:nvPr>
        </p:nvSpPr>
        <p:spPr/>
        <p:txBody>
          <a:bodyPr/>
          <a:lstStyle/>
          <a:p>
            <a:r>
              <a:rPr lang="en-US" smtClean="0"/>
              <a:t>Cohen Chap 10 - Linear Regression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15</a:t>
            </a:fld>
            <a:endParaRPr lang="en-US"/>
          </a:p>
        </p:txBody>
      </p:sp>
    </p:spTree>
    <p:extLst>
      <p:ext uri="{BB962C8B-B14F-4D97-AF65-F5344CB8AC3E}">
        <p14:creationId xmlns:p14="http://schemas.microsoft.com/office/powerpoint/2010/main" val="32182473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313073"/>
            <a:ext cx="9720072" cy="1499616"/>
          </a:xfrm>
        </p:spPr>
        <p:txBody>
          <a:bodyPr/>
          <a:lstStyle/>
          <a:p>
            <a:r>
              <a:rPr lang="en-US" dirty="0" smtClean="0"/>
              <a:t>assumptions</a:t>
            </a:r>
            <a:endParaRPr lang="en-US" dirty="0"/>
          </a:p>
        </p:txBody>
      </p:sp>
      <p:sp>
        <p:nvSpPr>
          <p:cNvPr id="3" name="Content Placeholder 2"/>
          <p:cNvSpPr>
            <a:spLocks noGrp="1"/>
          </p:cNvSpPr>
          <p:nvPr>
            <p:ph idx="1"/>
          </p:nvPr>
        </p:nvSpPr>
        <p:spPr>
          <a:xfrm>
            <a:off x="1024128" y="1698172"/>
            <a:ext cx="9720071" cy="4023360"/>
          </a:xfrm>
        </p:spPr>
        <p:txBody>
          <a:bodyPr/>
          <a:lstStyle/>
          <a:p>
            <a:r>
              <a:rPr lang="en-US" altLang="en-US" sz="2800" dirty="0">
                <a:ea typeface="ＭＳ Ｐゴシック" panose="020B0600070205080204" pitchFamily="34" charset="-128"/>
              </a:rPr>
              <a:t>Homogeneity of variance of </a:t>
            </a:r>
            <a:r>
              <a:rPr lang="en-US" altLang="en-US" sz="2800" i="1" dirty="0">
                <a:latin typeface="Times New Roman" panose="02020603050405020304" pitchFamily="18" charset="0"/>
                <a:ea typeface="ＭＳ Ｐゴシック" panose="020B0600070205080204" pitchFamily="34" charset="-128"/>
              </a:rPr>
              <a:t>Y</a:t>
            </a:r>
            <a:r>
              <a:rPr lang="en-US" altLang="en-US" sz="2800" i="1" dirty="0">
                <a:ea typeface="ＭＳ Ｐゴシック" panose="020B0600070205080204" pitchFamily="34" charset="-128"/>
              </a:rPr>
              <a:t> </a:t>
            </a:r>
            <a:r>
              <a:rPr lang="en-US" altLang="en-US" sz="2800" dirty="0">
                <a:ea typeface="ＭＳ Ｐゴシック" panose="020B0600070205080204" pitchFamily="34" charset="-128"/>
              </a:rPr>
              <a:t>for all values of </a:t>
            </a:r>
            <a:r>
              <a:rPr lang="en-US" altLang="en-US" sz="2800" i="1" dirty="0">
                <a:latin typeface="Times New Roman" panose="02020603050405020304" pitchFamily="18" charset="0"/>
                <a:ea typeface="ＭＳ Ｐゴシック" panose="020B0600070205080204" pitchFamily="34" charset="-128"/>
              </a:rPr>
              <a:t>X</a:t>
            </a:r>
            <a:endParaRPr lang="en-US" altLang="en-US" sz="2800" dirty="0">
              <a:latin typeface="Times New Roman" panose="02020603050405020304" pitchFamily="18" charset="0"/>
              <a:ea typeface="ＭＳ Ｐゴシック" panose="020B0600070205080204" pitchFamily="34" charset="-128"/>
            </a:endParaRPr>
          </a:p>
          <a:p>
            <a:pPr lvl="1"/>
            <a:r>
              <a:rPr lang="en-US" altLang="en-US" sz="2400" dirty="0">
                <a:ea typeface="ＭＳ Ｐゴシック" panose="020B0600070205080204" pitchFamily="34" charset="-128"/>
              </a:rPr>
              <a:t>Computed error variance (</a:t>
            </a:r>
            <a:r>
              <a:rPr lang="en-US" altLang="en-US" sz="2400" i="1" dirty="0">
                <a:latin typeface="Times New Roman" panose="02020603050405020304" pitchFamily="18" charset="0"/>
                <a:ea typeface="ＭＳ Ｐゴシック" panose="020B0600070205080204" pitchFamily="34" charset="-128"/>
              </a:rPr>
              <a:t>s</a:t>
            </a:r>
            <a:r>
              <a:rPr lang="en-US" altLang="en-US" sz="2400" i="1" baseline="30000" dirty="0">
                <a:latin typeface="Times New Roman" panose="02020603050405020304" pitchFamily="18" charset="0"/>
                <a:ea typeface="ＭＳ Ｐゴシック" panose="020B0600070205080204" pitchFamily="34" charset="-128"/>
              </a:rPr>
              <a:t>2</a:t>
            </a:r>
            <a:r>
              <a:rPr lang="en-US" altLang="en-US" sz="2400" i="1" baseline="-25000" dirty="0">
                <a:latin typeface="Times New Roman" panose="02020603050405020304" pitchFamily="18" charset="0"/>
                <a:ea typeface="ＭＳ Ｐゴシック" panose="020B0600070205080204" pitchFamily="34" charset="-128"/>
              </a:rPr>
              <a:t>Y.X</a:t>
            </a:r>
            <a:r>
              <a:rPr lang="en-US" altLang="en-US" sz="2400" dirty="0">
                <a:latin typeface="Times New Roman" panose="02020603050405020304" pitchFamily="18" charset="0"/>
                <a:ea typeface="ＭＳ Ｐゴシック" panose="020B0600070205080204" pitchFamily="34" charset="-128"/>
              </a:rPr>
              <a:t> </a:t>
            </a:r>
            <a:r>
              <a:rPr lang="en-US" altLang="en-US" sz="2400" dirty="0">
                <a:ea typeface="ＭＳ Ｐゴシック" panose="020B0600070205080204" pitchFamily="34" charset="-128"/>
              </a:rPr>
              <a:t>or </a:t>
            </a:r>
            <a:r>
              <a:rPr lang="en-US" altLang="en-US" sz="2400" i="1" dirty="0">
                <a:ea typeface="ＭＳ Ｐゴシック" panose="020B0600070205080204" pitchFamily="34" charset="-128"/>
              </a:rPr>
              <a:t>MSE</a:t>
            </a:r>
            <a:r>
              <a:rPr lang="en-US" altLang="en-US" sz="2400" dirty="0">
                <a:ea typeface="ＭＳ Ｐゴシック" panose="020B0600070205080204" pitchFamily="34" charset="-128"/>
              </a:rPr>
              <a:t>) is representative of all individual conditional error variances (for each value of </a:t>
            </a:r>
            <a:r>
              <a:rPr lang="en-US" altLang="en-US" sz="2400" i="1" dirty="0">
                <a:latin typeface="Times New Roman" panose="02020603050405020304" pitchFamily="18" charset="0"/>
                <a:ea typeface="ＭＳ Ｐゴシック" panose="020B0600070205080204" pitchFamily="34" charset="-128"/>
              </a:rPr>
              <a:t>X</a:t>
            </a:r>
            <a:r>
              <a:rPr lang="en-US" altLang="en-US" sz="2400" dirty="0">
                <a:ea typeface="ＭＳ Ｐゴシック" panose="020B0600070205080204" pitchFamily="34" charset="-128"/>
              </a:rPr>
              <a:t>)</a:t>
            </a:r>
          </a:p>
          <a:p>
            <a:pPr lvl="1"/>
            <a:r>
              <a:rPr lang="en-US" altLang="en-US" sz="2400" dirty="0">
                <a:ea typeface="ＭＳ Ｐゴシック" panose="020B0600070205080204" pitchFamily="34" charset="-128"/>
              </a:rPr>
              <a:t>‘Homoscedasticity’</a:t>
            </a:r>
          </a:p>
          <a:p>
            <a:pPr lvl="2"/>
            <a:r>
              <a:rPr lang="en-US" altLang="en-US" sz="2000" dirty="0">
                <a:ea typeface="ＭＳ Ｐゴシック" panose="020B0600070205080204" pitchFamily="34" charset="-128"/>
              </a:rPr>
              <a:t>Violation = ‘Heteroscedasticity’</a:t>
            </a:r>
          </a:p>
          <a:p>
            <a:endParaRPr lang="en-US" dirty="0"/>
          </a:p>
        </p:txBody>
      </p:sp>
      <p:sp>
        <p:nvSpPr>
          <p:cNvPr id="4" name="Footer Placeholder 3"/>
          <p:cNvSpPr>
            <a:spLocks noGrp="1"/>
          </p:cNvSpPr>
          <p:nvPr>
            <p:ph type="ftr" sz="quarter" idx="11"/>
          </p:nvPr>
        </p:nvSpPr>
        <p:spPr/>
        <p:txBody>
          <a:bodyPr/>
          <a:lstStyle/>
          <a:p>
            <a:r>
              <a:rPr lang="en-US" smtClean="0"/>
              <a:t>Cohen Chap 10 - Linear Regression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16</a:t>
            </a:fld>
            <a:endParaRPr lang="en-US"/>
          </a:p>
        </p:txBody>
      </p:sp>
      <p:pic>
        <p:nvPicPr>
          <p:cNvPr id="6" name="Picture 5" descr="Figure - Homogeneity of vari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382" y="3773035"/>
            <a:ext cx="3717925" cy="286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Figure - Homogeneity of variance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2932" y="3758747"/>
            <a:ext cx="3930650"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84198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23492" y="1904810"/>
            <a:ext cx="5981700" cy="1209675"/>
          </a:xfrm>
          <a:prstGeom prst="rect">
            <a:avLst/>
          </a:prstGeom>
          <a:ln>
            <a:noFill/>
          </a:ln>
          <a:effectLst>
            <a:outerShdw blurRad="190500" algn="tl" rotWithShape="0">
              <a:srgbClr val="000000">
                <a:alpha val="70000"/>
              </a:srgbClr>
            </a:outerShdw>
          </a:effectLst>
        </p:spPr>
      </p:pic>
      <p:sp>
        <p:nvSpPr>
          <p:cNvPr id="2" name="Title 1"/>
          <p:cNvSpPr>
            <a:spLocks noGrp="1"/>
          </p:cNvSpPr>
          <p:nvPr>
            <p:ph type="title"/>
          </p:nvPr>
        </p:nvSpPr>
        <p:spPr/>
        <p:txBody>
          <a:bodyPr/>
          <a:lstStyle/>
          <a:p>
            <a:r>
              <a:rPr lang="en-US" dirty="0" smtClean="0"/>
              <a:t>SPSS: Residual plots (test assumptions)</a:t>
            </a:r>
            <a:endParaRPr lang="en-US" dirty="0"/>
          </a:p>
        </p:txBody>
      </p:sp>
      <p:sp>
        <p:nvSpPr>
          <p:cNvPr id="4" name="Footer Placeholder 3"/>
          <p:cNvSpPr>
            <a:spLocks noGrp="1"/>
          </p:cNvSpPr>
          <p:nvPr>
            <p:ph type="ftr" sz="quarter" idx="11"/>
          </p:nvPr>
        </p:nvSpPr>
        <p:spPr/>
        <p:txBody>
          <a:bodyPr/>
          <a:lstStyle/>
          <a:p>
            <a:r>
              <a:rPr lang="en-US" smtClean="0"/>
              <a:t>Cohen Chap 10 - Linear Regression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17</a:t>
            </a:fld>
            <a:endParaRPr lang="en-US"/>
          </a:p>
        </p:txBody>
      </p:sp>
      <p:pic>
        <p:nvPicPr>
          <p:cNvPr id="7" name="Picture 6"/>
          <p:cNvPicPr>
            <a:picLocks noChangeAspect="1"/>
          </p:cNvPicPr>
          <p:nvPr/>
        </p:nvPicPr>
        <p:blipFill>
          <a:blip r:embed="rId3"/>
          <a:stretch>
            <a:fillRect/>
          </a:stretch>
        </p:blipFill>
        <p:spPr>
          <a:xfrm>
            <a:off x="6533590" y="1667895"/>
            <a:ext cx="4933950" cy="1419225"/>
          </a:xfrm>
          <a:prstGeom prst="rect">
            <a:avLst/>
          </a:prstGeom>
          <a:ln>
            <a:noFill/>
          </a:ln>
          <a:effectLst>
            <a:outerShdw blurRad="190500" algn="tl" rotWithShape="0">
              <a:srgbClr val="000000">
                <a:alpha val="70000"/>
              </a:srgbClr>
            </a:outerShdw>
          </a:effectLst>
        </p:spPr>
      </p:pic>
      <p:pic>
        <p:nvPicPr>
          <p:cNvPr id="8" name="Picture 7"/>
          <p:cNvPicPr>
            <a:picLocks noChangeAspect="1"/>
          </p:cNvPicPr>
          <p:nvPr/>
        </p:nvPicPr>
        <p:blipFill>
          <a:blip r:embed="rId4"/>
          <a:stretch>
            <a:fillRect/>
          </a:stretch>
        </p:blipFill>
        <p:spPr>
          <a:xfrm>
            <a:off x="1281611" y="3190070"/>
            <a:ext cx="4265461" cy="3417794"/>
          </a:xfrm>
          <a:prstGeom prst="rect">
            <a:avLst/>
          </a:prstGeom>
          <a:ln>
            <a:noFill/>
          </a:ln>
          <a:effectLst>
            <a:outerShdw blurRad="190500" algn="tl" rotWithShape="0">
              <a:srgbClr val="000000">
                <a:alpha val="70000"/>
              </a:srgbClr>
            </a:outerShdw>
          </a:effectLst>
        </p:spPr>
      </p:pic>
      <p:pic>
        <p:nvPicPr>
          <p:cNvPr id="10" name="Picture 9"/>
          <p:cNvPicPr>
            <a:picLocks noChangeAspect="1"/>
          </p:cNvPicPr>
          <p:nvPr/>
        </p:nvPicPr>
        <p:blipFill>
          <a:blip r:embed="rId5"/>
          <a:stretch>
            <a:fillRect/>
          </a:stretch>
        </p:blipFill>
        <p:spPr>
          <a:xfrm>
            <a:off x="5682104" y="3190070"/>
            <a:ext cx="4223114" cy="3383862"/>
          </a:xfrm>
          <a:prstGeom prst="rect">
            <a:avLst/>
          </a:prstGeom>
          <a:ln>
            <a:noFill/>
          </a:ln>
          <a:effectLst>
            <a:outerShdw blurRad="190500" algn="tl" rotWithShape="0">
              <a:srgbClr val="000000">
                <a:alpha val="70000"/>
              </a:srgbClr>
            </a:outerShdw>
          </a:effectLst>
        </p:spPr>
      </p:pic>
      <p:sp>
        <p:nvSpPr>
          <p:cNvPr id="11" name="Rounded Rectangle 10"/>
          <p:cNvSpPr/>
          <p:nvPr/>
        </p:nvSpPr>
        <p:spPr>
          <a:xfrm>
            <a:off x="1622612" y="2832336"/>
            <a:ext cx="1730188" cy="282149"/>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Curved Connector 12"/>
          <p:cNvCxnSpPr/>
          <p:nvPr/>
        </p:nvCxnSpPr>
        <p:spPr>
          <a:xfrm rot="16200000" flipH="1">
            <a:off x="1209625" y="3495624"/>
            <a:ext cx="1198009" cy="380999"/>
          </a:xfrm>
          <a:prstGeom prst="curvedConnector3">
            <a:avLst>
              <a:gd name="adj1" fmla="val 50000"/>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3385852" y="2811534"/>
            <a:ext cx="1730188" cy="282149"/>
          </a:xfrm>
          <a:prstGeom prst="round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urved Connector 19"/>
          <p:cNvCxnSpPr/>
          <p:nvPr/>
        </p:nvCxnSpPr>
        <p:spPr>
          <a:xfrm>
            <a:off x="5039773" y="3114485"/>
            <a:ext cx="2158286" cy="1319594"/>
          </a:xfrm>
          <a:prstGeom prst="curvedConnector3">
            <a:avLst>
              <a:gd name="adj1" fmla="val 53323"/>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39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081" y="370064"/>
            <a:ext cx="9720072" cy="1499616"/>
          </a:xfrm>
        </p:spPr>
        <p:txBody>
          <a:bodyPr/>
          <a:lstStyle/>
          <a:p>
            <a:r>
              <a:rPr lang="en-US" dirty="0" smtClean="0"/>
              <a:t>SPSS: OPTION to “SAVE”</a:t>
            </a:r>
            <a:endParaRPr lang="en-US" dirty="0"/>
          </a:p>
        </p:txBody>
      </p:sp>
      <p:sp>
        <p:nvSpPr>
          <p:cNvPr id="4" name="Footer Placeholder 3"/>
          <p:cNvSpPr>
            <a:spLocks noGrp="1"/>
          </p:cNvSpPr>
          <p:nvPr>
            <p:ph type="ftr" sz="quarter" idx="11"/>
          </p:nvPr>
        </p:nvSpPr>
        <p:spPr/>
        <p:txBody>
          <a:bodyPr/>
          <a:lstStyle/>
          <a:p>
            <a:r>
              <a:rPr lang="en-US" smtClean="0"/>
              <a:t>Cohen Chap 10 - Linear Regression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18</a:t>
            </a:fld>
            <a:endParaRPr lang="en-US"/>
          </a:p>
        </p:txBody>
      </p:sp>
      <p:pic>
        <p:nvPicPr>
          <p:cNvPr id="6" name="Picture 5"/>
          <p:cNvPicPr>
            <a:picLocks noChangeAspect="1"/>
          </p:cNvPicPr>
          <p:nvPr/>
        </p:nvPicPr>
        <p:blipFill>
          <a:blip r:embed="rId2"/>
          <a:stretch>
            <a:fillRect/>
          </a:stretch>
        </p:blipFill>
        <p:spPr>
          <a:xfrm>
            <a:off x="1293320" y="1508858"/>
            <a:ext cx="3991285" cy="1232209"/>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rotWithShape="1">
          <a:blip r:embed="rId3"/>
          <a:srcRect r="21996"/>
          <a:stretch/>
        </p:blipFill>
        <p:spPr>
          <a:xfrm>
            <a:off x="6768264" y="93748"/>
            <a:ext cx="5217548" cy="3551863"/>
          </a:xfrm>
          <a:prstGeom prst="rect">
            <a:avLst/>
          </a:prstGeom>
          <a:ln>
            <a:noFill/>
          </a:ln>
          <a:effectLst>
            <a:outerShdw blurRad="190500" algn="tl" rotWithShape="0">
              <a:srgbClr val="000000">
                <a:alpha val="70000"/>
              </a:srgbClr>
            </a:outerShdw>
          </a:effectLst>
        </p:spPr>
      </p:pic>
      <p:pic>
        <p:nvPicPr>
          <p:cNvPr id="8" name="Picture 7"/>
          <p:cNvPicPr>
            <a:picLocks noChangeAspect="1"/>
          </p:cNvPicPr>
          <p:nvPr/>
        </p:nvPicPr>
        <p:blipFill>
          <a:blip r:embed="rId4"/>
          <a:stretch>
            <a:fillRect/>
          </a:stretch>
        </p:blipFill>
        <p:spPr>
          <a:xfrm>
            <a:off x="7575176" y="4129227"/>
            <a:ext cx="4410636" cy="2615797"/>
          </a:xfrm>
          <a:prstGeom prst="rect">
            <a:avLst/>
          </a:prstGeom>
          <a:ln>
            <a:noFill/>
          </a:ln>
          <a:effectLst>
            <a:outerShdw blurRad="190500" algn="tl" rotWithShape="0">
              <a:srgbClr val="000000">
                <a:alpha val="70000"/>
              </a:srgbClr>
            </a:outerShdw>
          </a:effectLst>
        </p:spPr>
      </p:pic>
      <p:pic>
        <p:nvPicPr>
          <p:cNvPr id="9" name="Picture 8"/>
          <p:cNvPicPr>
            <a:picLocks noChangeAspect="1"/>
          </p:cNvPicPr>
          <p:nvPr/>
        </p:nvPicPr>
        <p:blipFill>
          <a:blip r:embed="rId5"/>
          <a:stretch>
            <a:fillRect/>
          </a:stretch>
        </p:blipFill>
        <p:spPr>
          <a:xfrm>
            <a:off x="185803" y="3645611"/>
            <a:ext cx="7178740" cy="2847264"/>
          </a:xfrm>
          <a:prstGeom prst="rect">
            <a:avLst/>
          </a:prstGeom>
          <a:ln>
            <a:noFill/>
          </a:ln>
          <a:effectLst>
            <a:outerShdw blurRad="190500" algn="tl" rotWithShape="0">
              <a:srgbClr val="000000">
                <a:alpha val="70000"/>
              </a:srgbClr>
            </a:outerShdw>
          </a:effectLst>
        </p:spPr>
      </p:pic>
      <p:sp>
        <p:nvSpPr>
          <p:cNvPr id="10" name="Rounded Rectangle 9"/>
          <p:cNvSpPr/>
          <p:nvPr/>
        </p:nvSpPr>
        <p:spPr>
          <a:xfrm>
            <a:off x="2284303" y="2335144"/>
            <a:ext cx="721651" cy="300666"/>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3012141" y="2338161"/>
            <a:ext cx="769970" cy="288416"/>
          </a:xfrm>
          <a:prstGeom prst="round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3801035" y="2335145"/>
            <a:ext cx="664087" cy="2652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4484046" y="2344375"/>
            <a:ext cx="767193" cy="291435"/>
          </a:xfrm>
          <a:prstGeom prst="roundRect">
            <a:avLst/>
          </a:prstGeom>
          <a:noFill/>
          <a:ln w="571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a:off x="1598019" y="3550865"/>
            <a:ext cx="956921" cy="2509275"/>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a:off x="2627155" y="3530552"/>
            <a:ext cx="860115" cy="2529588"/>
          </a:xfrm>
          <a:prstGeom prst="round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p:cNvSpPr/>
          <p:nvPr/>
        </p:nvSpPr>
        <p:spPr>
          <a:xfrm>
            <a:off x="3635112" y="3557697"/>
            <a:ext cx="1797500" cy="2574162"/>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5580454" y="3525717"/>
            <a:ext cx="1784089" cy="2692838"/>
          </a:xfrm>
          <a:prstGeom prst="roundRect">
            <a:avLst/>
          </a:prstGeom>
          <a:noFill/>
          <a:ln w="571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2463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SPSS: OPTION to “SAVE”</a:t>
            </a:r>
          </a:p>
        </p:txBody>
      </p:sp>
      <p:sp>
        <p:nvSpPr>
          <p:cNvPr id="4" name="Footer Placeholder 3"/>
          <p:cNvSpPr>
            <a:spLocks noGrp="1"/>
          </p:cNvSpPr>
          <p:nvPr>
            <p:ph type="ftr" sz="quarter" idx="11"/>
          </p:nvPr>
        </p:nvSpPr>
        <p:spPr/>
        <p:txBody>
          <a:bodyPr/>
          <a:lstStyle/>
          <a:p>
            <a:r>
              <a:rPr lang="en-US" smtClean="0"/>
              <a:t>Cohen Chap 10 - Linear Regression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19</a:t>
            </a:fld>
            <a:endParaRPr lang="en-US"/>
          </a:p>
        </p:txBody>
      </p:sp>
      <p:pic>
        <p:nvPicPr>
          <p:cNvPr id="6" name="Picture 5"/>
          <p:cNvPicPr>
            <a:picLocks noChangeAspect="1"/>
          </p:cNvPicPr>
          <p:nvPr/>
        </p:nvPicPr>
        <p:blipFill>
          <a:blip r:embed="rId2"/>
          <a:stretch>
            <a:fillRect/>
          </a:stretch>
        </p:blipFill>
        <p:spPr>
          <a:xfrm>
            <a:off x="588309" y="2084832"/>
            <a:ext cx="6210300" cy="1066800"/>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3"/>
          <a:stretch>
            <a:fillRect/>
          </a:stretch>
        </p:blipFill>
        <p:spPr>
          <a:xfrm>
            <a:off x="307041" y="3376959"/>
            <a:ext cx="7779123" cy="3302623"/>
          </a:xfrm>
          <a:prstGeom prst="rect">
            <a:avLst/>
          </a:prstGeom>
          <a:ln>
            <a:noFill/>
          </a:ln>
          <a:effectLst>
            <a:outerShdw blurRad="190500" algn="tl" rotWithShape="0">
              <a:srgbClr val="000000">
                <a:alpha val="70000"/>
              </a:srgbClr>
            </a:outerShdw>
          </a:effectLst>
        </p:spPr>
      </p:pic>
      <p:pic>
        <p:nvPicPr>
          <p:cNvPr id="8" name="Picture 7"/>
          <p:cNvPicPr>
            <a:picLocks noChangeAspect="1"/>
          </p:cNvPicPr>
          <p:nvPr/>
        </p:nvPicPr>
        <p:blipFill>
          <a:blip r:embed="rId4"/>
          <a:stretch>
            <a:fillRect/>
          </a:stretch>
        </p:blipFill>
        <p:spPr>
          <a:xfrm>
            <a:off x="6643310" y="170308"/>
            <a:ext cx="5376119" cy="2662540"/>
          </a:xfrm>
          <a:prstGeom prst="rect">
            <a:avLst/>
          </a:prstGeom>
          <a:ln>
            <a:noFill/>
          </a:ln>
          <a:effectLst>
            <a:outerShdw blurRad="190500" algn="tl" rotWithShape="0">
              <a:srgbClr val="000000">
                <a:alpha val="70000"/>
              </a:srgbClr>
            </a:outerShdw>
          </a:effectLst>
        </p:spPr>
      </p:pic>
      <p:sp>
        <p:nvSpPr>
          <p:cNvPr id="9" name="Rounded Rectangle 8"/>
          <p:cNvSpPr/>
          <p:nvPr/>
        </p:nvSpPr>
        <p:spPr>
          <a:xfrm>
            <a:off x="1289221" y="2832848"/>
            <a:ext cx="1713955" cy="300666"/>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3003176" y="2845098"/>
            <a:ext cx="2133600" cy="288416"/>
          </a:xfrm>
          <a:prstGeom prst="round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5136776" y="2843072"/>
            <a:ext cx="1506534" cy="2652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3239681" y="3280835"/>
            <a:ext cx="1232010" cy="2895847"/>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4572496" y="3247756"/>
            <a:ext cx="1160358" cy="2928926"/>
          </a:xfrm>
          <a:prstGeom prst="round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5822500" y="3247756"/>
            <a:ext cx="2174018" cy="2928926"/>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3338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353" y="413766"/>
            <a:ext cx="9720072" cy="1499616"/>
          </a:xfrm>
        </p:spPr>
        <p:txBody>
          <a:bodyPr/>
          <a:lstStyle/>
          <a:p>
            <a:r>
              <a:rPr lang="en-US" dirty="0" smtClean="0"/>
              <a:t>Motivating example</a:t>
            </a:r>
            <a:endParaRPr lang="en-US" dirty="0"/>
          </a:p>
        </p:txBody>
      </p:sp>
      <p:sp>
        <p:nvSpPr>
          <p:cNvPr id="3" name="Content Placeholder 2"/>
          <p:cNvSpPr>
            <a:spLocks noGrp="1"/>
          </p:cNvSpPr>
          <p:nvPr>
            <p:ph idx="1"/>
          </p:nvPr>
        </p:nvSpPr>
        <p:spPr>
          <a:xfrm>
            <a:off x="304800" y="1913381"/>
            <a:ext cx="11410950" cy="4630293"/>
          </a:xfrm>
        </p:spPr>
        <p:txBody>
          <a:bodyPr>
            <a:normAutofit/>
          </a:bodyPr>
          <a:lstStyle/>
          <a:p>
            <a:r>
              <a:rPr lang="en-US" altLang="en-US" i="1" dirty="0">
                <a:ea typeface="ＭＳ Ｐゴシック" panose="020B0600070205080204" pitchFamily="34" charset="-128"/>
              </a:rPr>
              <a:t>Dr. Ramsey conducts a </a:t>
            </a:r>
            <a:r>
              <a:rPr lang="en-US" altLang="en-US" b="1" i="1" dirty="0">
                <a:ea typeface="ＭＳ Ｐゴシック" panose="020B0600070205080204" pitchFamily="34" charset="-128"/>
              </a:rPr>
              <a:t>non-experimental</a:t>
            </a:r>
            <a:r>
              <a:rPr lang="en-US" altLang="en-US" i="1" dirty="0">
                <a:ea typeface="ＭＳ Ｐゴシック" panose="020B0600070205080204" pitchFamily="34" charset="-128"/>
              </a:rPr>
              <a:t> study to evaluate what she refers to as the ‘strength-injury hypothesis’. It states that overall body strength in elderly women determines the number and severity of accidents that cause bodily injury. If the results of her prediction study support her hypothesis, she plans to conduct an experimental study to assess whether weight training reduces injuries in elderly women. </a:t>
            </a:r>
            <a:endParaRPr lang="en-US" altLang="en-US" i="1" dirty="0" smtClean="0">
              <a:ea typeface="ＭＳ Ｐゴシック" panose="020B0600070205080204" pitchFamily="34" charset="-128"/>
            </a:endParaRPr>
          </a:p>
          <a:p>
            <a:r>
              <a:rPr lang="en-US" altLang="en-US" i="1" dirty="0" smtClean="0">
                <a:ea typeface="ＭＳ Ｐゴシック" panose="020B0600070205080204" pitchFamily="34" charset="-128"/>
              </a:rPr>
              <a:t>Data </a:t>
            </a:r>
            <a:r>
              <a:rPr lang="en-US" altLang="en-US" i="1" dirty="0">
                <a:ea typeface="ＭＳ Ｐゴシック" panose="020B0600070205080204" pitchFamily="34" charset="-128"/>
              </a:rPr>
              <a:t>from 100 women who range in age from 60 to 70 years old are collected. The women initially undergo a series of measures that assess upper and lower body strength, and these measures are summarized into an overall index of body strength. </a:t>
            </a:r>
            <a:endParaRPr lang="en-US" altLang="en-US" i="1" dirty="0" smtClean="0">
              <a:ea typeface="ＭＳ Ｐゴシック" panose="020B0600070205080204" pitchFamily="34" charset="-128"/>
            </a:endParaRPr>
          </a:p>
          <a:p>
            <a:r>
              <a:rPr lang="en-US" altLang="en-US" i="1" dirty="0" smtClean="0">
                <a:ea typeface="ＭＳ Ｐゴシック" panose="020B0600070205080204" pitchFamily="34" charset="-128"/>
              </a:rPr>
              <a:t>Over </a:t>
            </a:r>
            <a:r>
              <a:rPr lang="en-US" altLang="en-US" i="1" dirty="0">
                <a:ea typeface="ＭＳ Ｐゴシック" panose="020B0600070205080204" pitchFamily="34" charset="-128"/>
              </a:rPr>
              <a:t>the next 5 years, the women record each time they have an accident that results in a bodily injury and describe fully the extent of the injury. On the basis of these data, Dr. Ramsey calculates an overall injury index for each woman. </a:t>
            </a:r>
            <a:endParaRPr lang="en-US" altLang="en-US" i="1" dirty="0" smtClean="0">
              <a:ea typeface="ＭＳ Ｐゴシック" panose="020B0600070205080204" pitchFamily="34" charset="-128"/>
            </a:endParaRPr>
          </a:p>
          <a:p>
            <a:r>
              <a:rPr lang="en-US" altLang="en-US" i="1" dirty="0" smtClean="0">
                <a:ea typeface="ＭＳ Ｐゴシック" panose="020B0600070205080204" pitchFamily="34" charset="-128"/>
              </a:rPr>
              <a:t>A </a:t>
            </a:r>
            <a:r>
              <a:rPr lang="en-US" altLang="en-US" i="1" dirty="0">
                <a:ea typeface="ＭＳ Ｐゴシック" panose="020B0600070205080204" pitchFamily="34" charset="-128"/>
              </a:rPr>
              <a:t>simple regression analysis is conducted with the overall index of body strength as the </a:t>
            </a:r>
            <a:r>
              <a:rPr lang="en-US" altLang="en-US" b="1" i="1" dirty="0">
                <a:ea typeface="ＭＳ Ｐゴシック" panose="020B0600070205080204" pitchFamily="34" charset="-128"/>
              </a:rPr>
              <a:t>predictor</a:t>
            </a:r>
            <a:r>
              <a:rPr lang="en-US" altLang="en-US" i="1" dirty="0">
                <a:ea typeface="ＭＳ Ｐゴシック" panose="020B0600070205080204" pitchFamily="34" charset="-128"/>
              </a:rPr>
              <a:t> (independent) variable and the overall injury index as the </a:t>
            </a:r>
            <a:r>
              <a:rPr lang="en-US" altLang="en-US" b="1" i="1" dirty="0">
                <a:ea typeface="ＭＳ Ｐゴシック" panose="020B0600070205080204" pitchFamily="34" charset="-128"/>
              </a:rPr>
              <a:t>outcome</a:t>
            </a:r>
            <a:r>
              <a:rPr lang="en-US" altLang="en-US" i="1" dirty="0">
                <a:ea typeface="ＭＳ Ｐゴシック" panose="020B0600070205080204" pitchFamily="34" charset="-128"/>
              </a:rPr>
              <a:t> (dependent) variable.</a:t>
            </a:r>
            <a:r>
              <a:rPr lang="en-US" altLang="en-US" sz="1600" dirty="0">
                <a:ea typeface="ＭＳ Ｐゴシック" panose="020B0600070205080204" pitchFamily="34" charset="-128"/>
              </a:rPr>
              <a:t> </a:t>
            </a:r>
            <a:endParaRPr lang="en-US" dirty="0"/>
          </a:p>
        </p:txBody>
      </p:sp>
      <p:sp>
        <p:nvSpPr>
          <p:cNvPr id="4" name="Footer Placeholder 3"/>
          <p:cNvSpPr>
            <a:spLocks noGrp="1"/>
          </p:cNvSpPr>
          <p:nvPr>
            <p:ph type="ftr" sz="quarter" idx="11"/>
          </p:nvPr>
        </p:nvSpPr>
        <p:spPr/>
        <p:txBody>
          <a:bodyPr/>
          <a:lstStyle/>
          <a:p>
            <a:r>
              <a:rPr lang="en-US" smtClean="0"/>
              <a:t>Cohen Chap 10 - Linear Regression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2</a:t>
            </a:fld>
            <a:endParaRPr lang="en-US"/>
          </a:p>
        </p:txBody>
      </p:sp>
    </p:spTree>
    <p:extLst>
      <p:ext uri="{BB962C8B-B14F-4D97-AF65-F5344CB8AC3E}">
        <p14:creationId xmlns:p14="http://schemas.microsoft.com/office/powerpoint/2010/main" val="2892954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vs. Regression</a:t>
            </a:r>
            <a:endParaRPr lang="en-US" dirty="0"/>
          </a:p>
        </p:txBody>
      </p:sp>
      <p:sp>
        <p:nvSpPr>
          <p:cNvPr id="3" name="Content Placeholder 2"/>
          <p:cNvSpPr>
            <a:spLocks noGrp="1"/>
          </p:cNvSpPr>
          <p:nvPr>
            <p:ph idx="1"/>
          </p:nvPr>
        </p:nvSpPr>
        <p:spPr>
          <a:xfrm>
            <a:off x="490728" y="2084832"/>
            <a:ext cx="5233797" cy="3416320"/>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US" altLang="en-US" sz="2400" b="1" u="sng" dirty="0">
                <a:ea typeface="ＭＳ Ｐゴシック" panose="020B0600070205080204" pitchFamily="34" charset="-128"/>
              </a:rPr>
              <a:t>Correlation</a:t>
            </a:r>
          </a:p>
          <a:p>
            <a:pPr lvl="1">
              <a:buFont typeface="Wingdings" panose="05000000000000000000" pitchFamily="2" charset="2"/>
              <a:buChar char="§"/>
            </a:pPr>
            <a:r>
              <a:rPr lang="en-US" altLang="en-US" sz="2000" dirty="0">
                <a:ea typeface="ＭＳ Ｐゴシック" panose="020B0600070205080204" pitchFamily="34" charset="-128"/>
              </a:rPr>
              <a:t>Does a relationship exist between 2 variables?</a:t>
            </a:r>
          </a:p>
          <a:p>
            <a:pPr lvl="2"/>
            <a:r>
              <a:rPr lang="en-US" altLang="en-US" sz="1800" dirty="0">
                <a:ea typeface="ＭＳ Ｐゴシック" panose="020B0600070205080204" pitchFamily="34" charset="-128"/>
              </a:rPr>
              <a:t>No IV / DV distinction </a:t>
            </a:r>
            <a:endParaRPr lang="en-US" altLang="en-US" sz="1800" dirty="0" smtClean="0">
              <a:ea typeface="ＭＳ Ｐゴシック" panose="020B0600070205080204" pitchFamily="34" charset="-128"/>
            </a:endParaRPr>
          </a:p>
          <a:p>
            <a:pPr marL="310896" lvl="2" indent="0">
              <a:buNone/>
            </a:pPr>
            <a:endParaRPr lang="en-US" altLang="en-US" sz="1800" dirty="0">
              <a:ea typeface="ＭＳ Ｐゴシック" panose="020B0600070205080204" pitchFamily="34" charset="-128"/>
            </a:endParaRPr>
          </a:p>
          <a:p>
            <a:pPr lvl="1"/>
            <a:r>
              <a:rPr lang="en-US" altLang="en-US" sz="2000" dirty="0">
                <a:ea typeface="ＭＳ Ｐゴシック" panose="020B0600070205080204" pitchFamily="34" charset="-128"/>
              </a:rPr>
              <a:t>How strong is relationship</a:t>
            </a:r>
            <a:r>
              <a:rPr lang="en-US" altLang="en-US" sz="2000" dirty="0" smtClean="0">
                <a:ea typeface="ＭＳ Ｐゴシック" panose="020B0600070205080204" pitchFamily="34" charset="-128"/>
              </a:rPr>
              <a:t>?</a:t>
            </a:r>
          </a:p>
          <a:p>
            <a:pPr marL="128016" lvl="1" indent="0">
              <a:buNone/>
            </a:pPr>
            <a:endParaRPr lang="en-US" altLang="en-US" sz="2000" dirty="0">
              <a:ea typeface="ＭＳ Ｐゴシック" panose="020B0600070205080204" pitchFamily="34" charset="-128"/>
            </a:endParaRPr>
          </a:p>
          <a:p>
            <a:pPr lvl="1"/>
            <a:r>
              <a:rPr lang="en-US" altLang="en-US" sz="2000" dirty="0">
                <a:ea typeface="ＭＳ Ｐゴシック" panose="020B0600070205080204" pitchFamily="34" charset="-128"/>
              </a:rPr>
              <a:t>In what direction is relationship</a:t>
            </a:r>
            <a:r>
              <a:rPr lang="en-US" altLang="en-US" sz="2000" dirty="0" smtClean="0">
                <a:ea typeface="ＭＳ Ｐゴシック" panose="020B0600070205080204" pitchFamily="34" charset="-128"/>
              </a:rPr>
              <a:t>?</a:t>
            </a:r>
            <a:endParaRPr lang="en-US" altLang="en-US" sz="2400" dirty="0">
              <a:ea typeface="ＭＳ Ｐゴシック" panose="020B0600070205080204" pitchFamily="34" charset="-128"/>
            </a:endParaRPr>
          </a:p>
          <a:p>
            <a:endParaRPr lang="en-US" dirty="0"/>
          </a:p>
        </p:txBody>
      </p:sp>
      <p:sp>
        <p:nvSpPr>
          <p:cNvPr id="4" name="Footer Placeholder 3"/>
          <p:cNvSpPr>
            <a:spLocks noGrp="1"/>
          </p:cNvSpPr>
          <p:nvPr>
            <p:ph type="ftr" sz="quarter" idx="11"/>
          </p:nvPr>
        </p:nvSpPr>
        <p:spPr/>
        <p:txBody>
          <a:bodyPr/>
          <a:lstStyle/>
          <a:p>
            <a:r>
              <a:rPr lang="en-US" smtClean="0"/>
              <a:t>Cohen Chap 10 - Linear Regression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3</a:t>
            </a:fld>
            <a:endParaRPr lang="en-US"/>
          </a:p>
        </p:txBody>
      </p:sp>
      <p:sp>
        <p:nvSpPr>
          <p:cNvPr id="6" name="Rectangle 5"/>
          <p:cNvSpPr/>
          <p:nvPr/>
        </p:nvSpPr>
        <p:spPr>
          <a:xfrm>
            <a:off x="6076949" y="2084832"/>
            <a:ext cx="5657851" cy="34163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altLang="en-US" sz="2400" b="1" u="sng" dirty="0">
                <a:ea typeface="ＭＳ Ｐゴシック" panose="020B0600070205080204" pitchFamily="34" charset="-128"/>
              </a:rPr>
              <a:t>Regression</a:t>
            </a:r>
          </a:p>
          <a:p>
            <a:pPr marL="800100" lvl="1" indent="-342900">
              <a:buFont typeface="Wingdings" panose="05000000000000000000" pitchFamily="2" charset="2"/>
              <a:buChar char="§"/>
            </a:pPr>
            <a:r>
              <a:rPr lang="en-US" altLang="en-US" sz="2000" dirty="0">
                <a:ea typeface="ＭＳ Ｐゴシック" panose="020B0600070205080204" pitchFamily="34" charset="-128"/>
              </a:rPr>
              <a:t>What is the form of </a:t>
            </a:r>
            <a:r>
              <a:rPr lang="en-US" altLang="en-US" sz="2000" dirty="0" smtClean="0">
                <a:ea typeface="ＭＳ Ｐゴシック" panose="020B0600070205080204" pitchFamily="34" charset="-128"/>
              </a:rPr>
              <a:t>relationship?</a:t>
            </a:r>
          </a:p>
          <a:p>
            <a:pPr marL="800100" lvl="1" indent="-342900">
              <a:buFont typeface="Wingdings" panose="05000000000000000000" pitchFamily="2" charset="2"/>
              <a:buChar char="§"/>
            </a:pPr>
            <a:r>
              <a:rPr lang="en-US" altLang="en-US" sz="2000" dirty="0" smtClean="0">
                <a:ea typeface="ＭＳ Ｐゴシック" panose="020B0600070205080204" pitchFamily="34" charset="-128"/>
              </a:rPr>
              <a:t>Can </a:t>
            </a:r>
            <a:r>
              <a:rPr lang="en-US" altLang="en-US" sz="2000" dirty="0">
                <a:ea typeface="ＭＳ Ｐゴシック" panose="020B0600070205080204" pitchFamily="34" charset="-128"/>
              </a:rPr>
              <a:t>we predict values of one variable from knowledge of one or more, highly correlated variable(s</a:t>
            </a:r>
            <a:r>
              <a:rPr lang="en-US" altLang="en-US" sz="2000" dirty="0" smtClean="0">
                <a:ea typeface="ＭＳ Ｐゴシック" panose="020B0600070205080204" pitchFamily="34" charset="-128"/>
              </a:rPr>
              <a:t>)?</a:t>
            </a:r>
          </a:p>
          <a:p>
            <a:pPr marL="1257300" lvl="2" indent="-342900">
              <a:buFont typeface="Wingdings" panose="05000000000000000000" pitchFamily="2" charset="2"/>
              <a:buChar char="§"/>
            </a:pPr>
            <a:r>
              <a:rPr lang="en-US" altLang="en-US" dirty="0" smtClean="0">
                <a:ea typeface="ＭＳ Ｐゴシック" panose="020B0600070205080204" pitchFamily="34" charset="-128"/>
              </a:rPr>
              <a:t>Perfect </a:t>
            </a:r>
            <a:r>
              <a:rPr lang="en-US" altLang="en-US" dirty="0">
                <a:ea typeface="ＭＳ Ｐゴシック" panose="020B0600070205080204" pitchFamily="34" charset="-128"/>
              </a:rPr>
              <a:t>correlation = Perfect </a:t>
            </a:r>
            <a:r>
              <a:rPr lang="en-US" altLang="en-US" dirty="0" smtClean="0">
                <a:ea typeface="ＭＳ Ｐゴシック" panose="020B0600070205080204" pitchFamily="34" charset="-128"/>
              </a:rPr>
              <a:t>prediction</a:t>
            </a:r>
          </a:p>
          <a:p>
            <a:pPr marL="1257300" lvl="2" indent="-342900">
              <a:buFont typeface="Wingdings" panose="05000000000000000000" pitchFamily="2" charset="2"/>
              <a:buChar char="§"/>
            </a:pPr>
            <a:r>
              <a:rPr lang="en-US" altLang="en-US" dirty="0" smtClean="0">
                <a:ea typeface="ＭＳ Ｐゴシック" panose="020B0600070205080204" pitchFamily="34" charset="-128"/>
              </a:rPr>
              <a:t>Imperfect </a:t>
            </a:r>
            <a:r>
              <a:rPr lang="en-US" altLang="en-US" dirty="0">
                <a:ea typeface="ＭＳ Ｐゴシック" panose="020B0600070205080204" pitchFamily="34" charset="-128"/>
              </a:rPr>
              <a:t>correlation = Imperfect prediction (with </a:t>
            </a:r>
            <a:r>
              <a:rPr lang="en-US" altLang="en-US" dirty="0" smtClean="0">
                <a:ea typeface="ＭＳ Ｐゴシック" panose="020B0600070205080204" pitchFamily="34" charset="-128"/>
              </a:rPr>
              <a:t>error)</a:t>
            </a:r>
          </a:p>
          <a:p>
            <a:pPr marL="1257300" lvl="2" indent="-342900">
              <a:buFont typeface="Wingdings" panose="05000000000000000000" pitchFamily="2" charset="2"/>
              <a:buChar char="§"/>
            </a:pPr>
            <a:endParaRPr lang="en-US" altLang="en-US" dirty="0" smtClean="0">
              <a:ea typeface="ＭＳ Ｐゴシック" panose="020B0600070205080204" pitchFamily="34" charset="-128"/>
            </a:endParaRPr>
          </a:p>
          <a:p>
            <a:pPr marL="800100" lvl="1" indent="-342900">
              <a:buFont typeface="Wingdings" panose="05000000000000000000" pitchFamily="2" charset="2"/>
              <a:buChar char="§"/>
            </a:pPr>
            <a:r>
              <a:rPr lang="en-US" altLang="en-US" sz="2000" dirty="0" smtClean="0">
                <a:ea typeface="ＭＳ Ｐゴシック" panose="020B0600070205080204" pitchFamily="34" charset="-128"/>
              </a:rPr>
              <a:t>Simple </a:t>
            </a:r>
            <a:r>
              <a:rPr lang="en-US" altLang="en-US" sz="2000" dirty="0">
                <a:ea typeface="ＭＳ Ｐゴシック" panose="020B0600070205080204" pitchFamily="34" charset="-128"/>
              </a:rPr>
              <a:t>linear regression (SLR): 1 DV, 1 </a:t>
            </a:r>
            <a:r>
              <a:rPr lang="en-US" altLang="en-US" sz="2000" dirty="0" smtClean="0">
                <a:ea typeface="ＭＳ Ｐゴシック" panose="020B0600070205080204" pitchFamily="34" charset="-128"/>
              </a:rPr>
              <a:t>IV</a:t>
            </a:r>
          </a:p>
          <a:p>
            <a:pPr marL="800100" lvl="1" indent="-342900">
              <a:buFont typeface="Wingdings" panose="05000000000000000000" pitchFamily="2" charset="2"/>
              <a:buChar char="§"/>
            </a:pPr>
            <a:r>
              <a:rPr lang="en-US" altLang="en-US" sz="2000" dirty="0" smtClean="0">
                <a:ea typeface="ＭＳ Ｐゴシック" panose="020B0600070205080204" pitchFamily="34" charset="-128"/>
              </a:rPr>
              <a:t>Multiple </a:t>
            </a:r>
            <a:r>
              <a:rPr lang="en-US" altLang="en-US" sz="2000" dirty="0">
                <a:ea typeface="ＭＳ Ｐゴシック" panose="020B0600070205080204" pitchFamily="34" charset="-128"/>
              </a:rPr>
              <a:t>linear regression (MLR): 1 DV, &gt;1 IV</a:t>
            </a:r>
          </a:p>
        </p:txBody>
      </p:sp>
    </p:spTree>
    <p:extLst>
      <p:ext uri="{BB962C8B-B14F-4D97-AF65-F5344CB8AC3E}">
        <p14:creationId xmlns:p14="http://schemas.microsoft.com/office/powerpoint/2010/main" val="35059866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253" y="315917"/>
            <a:ext cx="9720072" cy="1499616"/>
          </a:xfrm>
        </p:spPr>
        <p:txBody>
          <a:bodyPr/>
          <a:lstStyle/>
          <a:p>
            <a:r>
              <a:rPr lang="en-US" dirty="0" smtClean="0"/>
              <a:t>Regression basics</a:t>
            </a:r>
            <a:endParaRPr lang="en-US" dirty="0"/>
          </a:p>
        </p:txBody>
      </p:sp>
      <p:sp>
        <p:nvSpPr>
          <p:cNvPr id="3" name="Content Placeholder 2"/>
          <p:cNvSpPr>
            <a:spLocks noGrp="1"/>
          </p:cNvSpPr>
          <p:nvPr>
            <p:ph idx="1"/>
          </p:nvPr>
        </p:nvSpPr>
        <p:spPr>
          <a:xfrm>
            <a:off x="483319" y="1815533"/>
            <a:ext cx="4795647" cy="4623435"/>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US" altLang="en-US" sz="2000" b="1" i="1" u="sng" dirty="0">
                <a:latin typeface="Times New Roman" panose="02020603050405020304" pitchFamily="18" charset="0"/>
                <a:ea typeface="ＭＳ Ｐゴシック" panose="020B0600070205080204" pitchFamily="34" charset="-128"/>
              </a:rPr>
              <a:t>Y</a:t>
            </a:r>
            <a:r>
              <a:rPr lang="en-US" altLang="en-US" sz="2000" b="1" i="1" u="sng" dirty="0">
                <a:ea typeface="ＭＳ Ｐゴシック" panose="020B0600070205080204" pitchFamily="34" charset="-128"/>
              </a:rPr>
              <a:t> </a:t>
            </a:r>
            <a:r>
              <a:rPr lang="en-US" altLang="en-US" sz="2000" b="1" u="sng" dirty="0">
                <a:ea typeface="ＭＳ Ｐゴシック" panose="020B0600070205080204" pitchFamily="34" charset="-128"/>
              </a:rPr>
              <a:t>usually predicted variable</a:t>
            </a:r>
          </a:p>
          <a:p>
            <a:pPr lvl="1"/>
            <a:r>
              <a:rPr lang="en-US" altLang="en-US" dirty="0">
                <a:ea typeface="ＭＳ Ｐゴシック" panose="020B0600070205080204" pitchFamily="34" charset="-128"/>
              </a:rPr>
              <a:t>Dependent, criterion, outcome, response variable</a:t>
            </a:r>
          </a:p>
          <a:p>
            <a:pPr lvl="1"/>
            <a:r>
              <a:rPr lang="en-US" altLang="en-US" dirty="0">
                <a:ea typeface="ＭＳ Ｐゴシック" panose="020B0600070205080204" pitchFamily="34" charset="-128"/>
              </a:rPr>
              <a:t>Predicting </a:t>
            </a:r>
            <a:r>
              <a:rPr lang="en-US" altLang="en-US" i="1" dirty="0">
                <a:latin typeface="Times New Roman" panose="02020603050405020304" pitchFamily="18" charset="0"/>
                <a:ea typeface="ＭＳ Ｐゴシック" panose="020B0600070205080204" pitchFamily="34" charset="-128"/>
              </a:rPr>
              <a:t>Y</a:t>
            </a:r>
            <a:r>
              <a:rPr lang="en-US" altLang="en-US" dirty="0">
                <a:ea typeface="ＭＳ Ｐゴシック" panose="020B0600070205080204" pitchFamily="34" charset="-128"/>
              </a:rPr>
              <a:t> from </a:t>
            </a:r>
            <a:r>
              <a:rPr lang="en-US" altLang="en-US" i="1" dirty="0">
                <a:latin typeface="Times New Roman" panose="02020603050405020304" pitchFamily="18" charset="0"/>
                <a:ea typeface="ＭＳ Ｐゴシック" panose="020B0600070205080204" pitchFamily="34" charset="-128"/>
              </a:rPr>
              <a:t>X</a:t>
            </a:r>
            <a:r>
              <a:rPr lang="en-US" altLang="en-US" i="1" dirty="0">
                <a:ea typeface="ＭＳ Ｐゴシック" panose="020B0600070205080204" pitchFamily="34" charset="-128"/>
              </a:rPr>
              <a:t> = </a:t>
            </a:r>
            <a:r>
              <a:rPr lang="en-US" altLang="en-US" dirty="0">
                <a:ea typeface="ＭＳ Ｐゴシック" panose="020B0600070205080204" pitchFamily="34" charset="-128"/>
              </a:rPr>
              <a:t>‘Regressing </a:t>
            </a:r>
            <a:r>
              <a:rPr lang="en-US" altLang="en-US" i="1" dirty="0">
                <a:latin typeface="Times New Roman" panose="02020603050405020304" pitchFamily="18" charset="0"/>
                <a:ea typeface="ＭＳ Ｐゴシック" panose="020B0600070205080204" pitchFamily="34" charset="-128"/>
              </a:rPr>
              <a:t>Y</a:t>
            </a:r>
            <a:r>
              <a:rPr lang="en-US" altLang="en-US" i="1" dirty="0">
                <a:ea typeface="ＭＳ Ｐゴシック" panose="020B0600070205080204" pitchFamily="34" charset="-128"/>
              </a:rPr>
              <a:t> </a:t>
            </a:r>
            <a:r>
              <a:rPr lang="en-US" altLang="en-US" dirty="0">
                <a:ea typeface="ＭＳ Ｐゴシック" panose="020B0600070205080204" pitchFamily="34" charset="-128"/>
              </a:rPr>
              <a:t>on </a:t>
            </a:r>
            <a:r>
              <a:rPr lang="en-US" altLang="en-US" i="1" dirty="0">
                <a:latin typeface="Times New Roman" panose="02020603050405020304" pitchFamily="18" charset="0"/>
                <a:ea typeface="ＭＳ Ｐゴシック" panose="020B0600070205080204" pitchFamily="34" charset="-128"/>
              </a:rPr>
              <a:t>X</a:t>
            </a:r>
            <a:r>
              <a:rPr lang="en-US" altLang="en-US" dirty="0">
                <a:ea typeface="ＭＳ Ｐゴシック" panose="020B0600070205080204" pitchFamily="34" charset="-128"/>
              </a:rPr>
              <a:t>’</a:t>
            </a:r>
          </a:p>
          <a:p>
            <a:pPr lvl="1"/>
            <a:r>
              <a:rPr lang="en-US" altLang="en-US" dirty="0">
                <a:ea typeface="ＭＳ Ｐゴシック" panose="020B0600070205080204" pitchFamily="34" charset="-128"/>
              </a:rPr>
              <a:t>Predicting </a:t>
            </a:r>
            <a:r>
              <a:rPr lang="en-US" altLang="en-US" i="1" dirty="0">
                <a:latin typeface="Times New Roman" panose="02020603050405020304" pitchFamily="18" charset="0"/>
                <a:ea typeface="ＭＳ Ｐゴシック" panose="020B0600070205080204" pitchFamily="34" charset="-128"/>
              </a:rPr>
              <a:t>X</a:t>
            </a:r>
            <a:r>
              <a:rPr lang="en-US" altLang="en-US" i="1" dirty="0">
                <a:ea typeface="ＭＳ Ｐゴシック" panose="020B0600070205080204" pitchFamily="34" charset="-128"/>
              </a:rPr>
              <a:t> </a:t>
            </a:r>
            <a:r>
              <a:rPr lang="en-US" altLang="en-US" dirty="0">
                <a:ea typeface="ＭＳ Ｐゴシック" panose="020B0600070205080204" pitchFamily="34" charset="-128"/>
              </a:rPr>
              <a:t>from </a:t>
            </a:r>
            <a:r>
              <a:rPr lang="en-US" altLang="en-US" i="1" dirty="0">
                <a:latin typeface="Times New Roman" panose="02020603050405020304" pitchFamily="18" charset="0"/>
                <a:ea typeface="ＭＳ Ｐゴシック" panose="020B0600070205080204" pitchFamily="34" charset="-128"/>
              </a:rPr>
              <a:t>Y</a:t>
            </a:r>
            <a:r>
              <a:rPr lang="en-US" altLang="en-US" i="1" dirty="0">
                <a:ea typeface="ＭＳ Ｐゴシック" panose="020B0600070205080204" pitchFamily="34" charset="-128"/>
              </a:rPr>
              <a:t> = </a:t>
            </a:r>
            <a:r>
              <a:rPr lang="en-US" altLang="en-US" dirty="0">
                <a:ea typeface="ＭＳ Ｐゴシック" panose="020B0600070205080204" pitchFamily="34" charset="-128"/>
              </a:rPr>
              <a:t>‘Regressing </a:t>
            </a:r>
            <a:r>
              <a:rPr lang="en-US" altLang="en-US" i="1" dirty="0">
                <a:latin typeface="Times New Roman" panose="02020603050405020304" pitchFamily="18" charset="0"/>
                <a:ea typeface="ＭＳ Ｐゴシック" panose="020B0600070205080204" pitchFamily="34" charset="-128"/>
              </a:rPr>
              <a:t>X</a:t>
            </a:r>
            <a:r>
              <a:rPr lang="en-US" altLang="en-US" i="1" dirty="0">
                <a:ea typeface="ＭＳ Ｐゴシック" panose="020B0600070205080204" pitchFamily="34" charset="-128"/>
              </a:rPr>
              <a:t> </a:t>
            </a:r>
            <a:r>
              <a:rPr lang="en-US" altLang="en-US" dirty="0">
                <a:ea typeface="ＭＳ Ｐゴシック" panose="020B0600070205080204" pitchFamily="34" charset="-128"/>
              </a:rPr>
              <a:t>on </a:t>
            </a:r>
            <a:r>
              <a:rPr lang="en-US" altLang="en-US" i="1" dirty="0">
                <a:latin typeface="Times New Roman" panose="02020603050405020304" pitchFamily="18" charset="0"/>
                <a:ea typeface="ＭＳ Ｐゴシック" panose="020B0600070205080204" pitchFamily="34" charset="-128"/>
              </a:rPr>
              <a:t>Y</a:t>
            </a:r>
            <a:r>
              <a:rPr lang="en-US" altLang="en-US" dirty="0">
                <a:ea typeface="ＭＳ Ｐゴシック" panose="020B0600070205080204" pitchFamily="34" charset="-128"/>
              </a:rPr>
              <a:t>’</a:t>
            </a:r>
          </a:p>
          <a:p>
            <a:pPr lvl="4"/>
            <a:endParaRPr lang="en-US" altLang="en-US" dirty="0">
              <a:latin typeface="Times New Roman" panose="02020603050405020304" pitchFamily="18" charset="0"/>
              <a:ea typeface="ＭＳ Ｐゴシック" panose="020B0600070205080204" pitchFamily="34" charset="-128"/>
            </a:endParaRPr>
          </a:p>
          <a:p>
            <a:pPr algn="ctr"/>
            <a:r>
              <a:rPr lang="en-US" altLang="en-US" sz="2000" b="1" i="1" u="sng" dirty="0">
                <a:latin typeface="Times New Roman" panose="02020603050405020304" pitchFamily="18" charset="0"/>
                <a:ea typeface="ＭＳ Ｐゴシック" panose="020B0600070205080204" pitchFamily="34" charset="-128"/>
              </a:rPr>
              <a:t>X</a:t>
            </a:r>
            <a:r>
              <a:rPr lang="en-US" altLang="en-US" sz="2000" b="1" i="1" u="sng" dirty="0">
                <a:ea typeface="ＭＳ Ｐゴシック" panose="020B0600070205080204" pitchFamily="34" charset="-128"/>
              </a:rPr>
              <a:t> </a:t>
            </a:r>
            <a:r>
              <a:rPr lang="en-US" altLang="en-US" sz="2000" b="1" u="sng" dirty="0">
                <a:ea typeface="ＭＳ Ｐゴシック" panose="020B0600070205080204" pitchFamily="34" charset="-128"/>
              </a:rPr>
              <a:t>usually variable used to predict </a:t>
            </a:r>
            <a:r>
              <a:rPr lang="en-US" altLang="en-US" sz="2000" b="1" i="1" u="sng" dirty="0">
                <a:latin typeface="Times New Roman" panose="02020603050405020304" pitchFamily="18" charset="0"/>
                <a:ea typeface="ＭＳ Ｐゴシック" panose="020B0600070205080204" pitchFamily="34" charset="-128"/>
              </a:rPr>
              <a:t>Y</a:t>
            </a:r>
          </a:p>
          <a:p>
            <a:pPr lvl="1"/>
            <a:r>
              <a:rPr lang="en-US" altLang="en-US" dirty="0">
                <a:ea typeface="ＭＳ Ｐゴシック" panose="020B0600070205080204" pitchFamily="34" charset="-128"/>
              </a:rPr>
              <a:t>Independent, predictor, explanatory variable</a:t>
            </a:r>
          </a:p>
          <a:p>
            <a:pPr lvl="4"/>
            <a:endParaRPr lang="en-US" altLang="en-US" dirty="0">
              <a:ea typeface="ＭＳ Ｐゴシック" panose="020B0600070205080204" pitchFamily="34" charset="-128"/>
            </a:endParaRPr>
          </a:p>
          <a:p>
            <a:pPr algn="ctr"/>
            <a:r>
              <a:rPr lang="en-US" altLang="en-US" sz="2000" b="1" u="sng" dirty="0">
                <a:ea typeface="ＭＳ Ｐゴシック" panose="020B0600070205080204" pitchFamily="34" charset="-128"/>
              </a:rPr>
              <a:t>Different results when </a:t>
            </a:r>
            <a:r>
              <a:rPr lang="en-US" altLang="en-US" sz="2000" b="1" i="1" u="sng" dirty="0" smtClean="0">
                <a:latin typeface="Times New Roman" panose="02020603050405020304" pitchFamily="18" charset="0"/>
                <a:ea typeface="ＭＳ Ｐゴシック" panose="020B0600070205080204" pitchFamily="34" charset="-128"/>
              </a:rPr>
              <a:t>X</a:t>
            </a:r>
            <a:r>
              <a:rPr lang="en-US" altLang="en-US" sz="2000" b="1" i="1" u="sng" dirty="0" smtClean="0">
                <a:ea typeface="ＭＳ Ｐゴシック" panose="020B0600070205080204" pitchFamily="34" charset="-128"/>
              </a:rPr>
              <a:t> &amp;</a:t>
            </a:r>
            <a:r>
              <a:rPr lang="en-US" altLang="en-US" sz="2000" b="1" u="sng" dirty="0" smtClean="0">
                <a:ea typeface="ＭＳ Ｐゴシック" panose="020B0600070205080204" pitchFamily="34" charset="-128"/>
              </a:rPr>
              <a:t> </a:t>
            </a:r>
            <a:r>
              <a:rPr lang="en-US" altLang="en-US" sz="2000" b="1" i="1" u="sng" dirty="0">
                <a:latin typeface="Times New Roman" panose="02020603050405020304" pitchFamily="18" charset="0"/>
                <a:ea typeface="ＭＳ Ｐゴシック" panose="020B0600070205080204" pitchFamily="34" charset="-128"/>
              </a:rPr>
              <a:t>Y</a:t>
            </a:r>
            <a:r>
              <a:rPr lang="en-US" altLang="en-US" sz="2000" b="1" i="1" u="sng" dirty="0">
                <a:ea typeface="ＭＳ Ｐゴシック" panose="020B0600070205080204" pitchFamily="34" charset="-128"/>
              </a:rPr>
              <a:t> </a:t>
            </a:r>
            <a:r>
              <a:rPr lang="en-US" altLang="en-US" sz="2000" b="1" u="sng" dirty="0">
                <a:ea typeface="ＭＳ Ｐゴシック" panose="020B0600070205080204" pitchFamily="34" charset="-128"/>
              </a:rPr>
              <a:t>switched</a:t>
            </a:r>
          </a:p>
          <a:p>
            <a:pPr lvl="1"/>
            <a:r>
              <a:rPr lang="en-US" altLang="en-US" dirty="0">
                <a:ea typeface="ＭＳ Ｐゴシック" panose="020B0600070205080204" pitchFamily="34" charset="-128"/>
              </a:rPr>
              <a:t>Lecture assumes DV is </a:t>
            </a:r>
            <a:r>
              <a:rPr lang="en-US" altLang="en-US" i="1" dirty="0">
                <a:latin typeface="Times New Roman" panose="02020603050405020304" pitchFamily="18" charset="0"/>
                <a:ea typeface="ＭＳ Ｐゴシック" panose="020B0600070205080204" pitchFamily="34" charset="-128"/>
              </a:rPr>
              <a:t>Y</a:t>
            </a:r>
            <a:r>
              <a:rPr lang="en-US" altLang="en-US" dirty="0">
                <a:ea typeface="ＭＳ Ｐゴシック" panose="020B0600070205080204" pitchFamily="34" charset="-128"/>
              </a:rPr>
              <a:t>, IV is </a:t>
            </a:r>
            <a:r>
              <a:rPr lang="en-US" altLang="en-US" i="1" dirty="0">
                <a:latin typeface="Times New Roman" panose="02020603050405020304" pitchFamily="18" charset="0"/>
                <a:ea typeface="ＭＳ Ｐゴシック" panose="020B0600070205080204" pitchFamily="34" charset="-128"/>
              </a:rPr>
              <a:t>X</a:t>
            </a:r>
          </a:p>
          <a:p>
            <a:endParaRPr lang="en-US" sz="1600" dirty="0"/>
          </a:p>
        </p:txBody>
      </p:sp>
      <p:sp>
        <p:nvSpPr>
          <p:cNvPr id="4" name="Footer Placeholder 3"/>
          <p:cNvSpPr>
            <a:spLocks noGrp="1"/>
          </p:cNvSpPr>
          <p:nvPr>
            <p:ph type="ftr" sz="quarter" idx="11"/>
          </p:nvPr>
        </p:nvSpPr>
        <p:spPr/>
        <p:txBody>
          <a:bodyPr/>
          <a:lstStyle/>
          <a:p>
            <a:r>
              <a:rPr lang="en-US" smtClean="0"/>
              <a:t>Cohen Chap 10 - Linear Regression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4</a:t>
            </a:fld>
            <a:endParaRPr lang="en-US"/>
          </a:p>
        </p:txBody>
      </p:sp>
      <p:sp>
        <p:nvSpPr>
          <p:cNvPr id="6" name="Rectangle 5"/>
          <p:cNvSpPr/>
          <p:nvPr/>
        </p:nvSpPr>
        <p:spPr>
          <a:xfrm>
            <a:off x="5715000" y="411609"/>
            <a:ext cx="6096000" cy="6059095"/>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algn="ctr">
              <a:lnSpc>
                <a:spcPct val="80000"/>
              </a:lnSpc>
            </a:pPr>
            <a:r>
              <a:rPr lang="en-US" altLang="en-US" sz="2800" dirty="0">
                <a:ea typeface="ＭＳ Ｐゴシック" panose="020B0600070205080204" pitchFamily="34" charset="-128"/>
              </a:rPr>
              <a:t>Regression analysis is procedure for obtaining </a:t>
            </a:r>
            <a:r>
              <a:rPr lang="en-US" altLang="en-US" sz="2800" dirty="0" smtClean="0">
                <a:ea typeface="ＭＳ Ｐゴシック" panose="020B0600070205080204" pitchFamily="34" charset="-128"/>
              </a:rPr>
              <a:t>THE line </a:t>
            </a:r>
            <a:r>
              <a:rPr lang="en-US" altLang="en-US" sz="2800" dirty="0">
                <a:ea typeface="ＭＳ Ｐゴシック" panose="020B0600070205080204" pitchFamily="34" charset="-128"/>
              </a:rPr>
              <a:t>that best fits </a:t>
            </a:r>
            <a:r>
              <a:rPr lang="en-US" altLang="en-US" sz="2800" dirty="0" smtClean="0">
                <a:ea typeface="ＭＳ Ｐゴシック" panose="020B0600070205080204" pitchFamily="34" charset="-128"/>
              </a:rPr>
              <a:t>data</a:t>
            </a:r>
          </a:p>
          <a:p>
            <a:pPr algn="ctr">
              <a:lnSpc>
                <a:spcPct val="80000"/>
              </a:lnSpc>
            </a:pPr>
            <a:endParaRPr lang="en-US" altLang="en-US" sz="2800" dirty="0" smtClean="0">
              <a:ea typeface="ＭＳ Ｐゴシック" panose="020B0600070205080204" pitchFamily="34" charset="-128"/>
            </a:endParaRPr>
          </a:p>
          <a:p>
            <a:pPr algn="ctr">
              <a:lnSpc>
                <a:spcPct val="80000"/>
              </a:lnSpc>
            </a:pPr>
            <a:r>
              <a:rPr lang="en-US" altLang="en-US" sz="2800" i="1" dirty="0" smtClean="0">
                <a:ea typeface="ＭＳ Ｐゴシック" panose="020B0600070205080204" pitchFamily="34" charset="-128"/>
              </a:rPr>
              <a:t>(</a:t>
            </a:r>
            <a:r>
              <a:rPr lang="en-US" altLang="en-US" sz="2400" i="1" dirty="0" smtClean="0">
                <a:ea typeface="ＭＳ Ｐゴシック" panose="020B0600070205080204" pitchFamily="34" charset="-128"/>
              </a:rPr>
              <a:t>Assuming </a:t>
            </a:r>
            <a:r>
              <a:rPr lang="en-US" altLang="en-US" sz="2400" i="1" dirty="0">
                <a:ea typeface="ＭＳ Ｐゴシック" panose="020B0600070205080204" pitchFamily="34" charset="-128"/>
              </a:rPr>
              <a:t>relationship is best described as </a:t>
            </a:r>
            <a:r>
              <a:rPr lang="en-US" altLang="en-US" sz="2400" i="1" dirty="0" smtClean="0">
                <a:ea typeface="ＭＳ Ｐゴシック" panose="020B0600070205080204" pitchFamily="34" charset="-128"/>
              </a:rPr>
              <a:t>linear)</a:t>
            </a:r>
            <a:endParaRPr lang="en-US" altLang="en-US" sz="2400" i="1" dirty="0">
              <a:ea typeface="ＭＳ Ｐゴシック" panose="020B0600070205080204" pitchFamily="34" charset="-128"/>
            </a:endParaRPr>
          </a:p>
          <a:p>
            <a:pPr lvl="4">
              <a:lnSpc>
                <a:spcPct val="80000"/>
              </a:lnSpc>
            </a:pPr>
            <a:endParaRPr lang="en-US" altLang="en-US" dirty="0" smtClean="0">
              <a:ea typeface="ＭＳ Ｐゴシック" panose="020B0600070205080204" pitchFamily="34" charset="-128"/>
            </a:endParaRPr>
          </a:p>
          <a:p>
            <a:pPr lvl="4">
              <a:lnSpc>
                <a:spcPct val="80000"/>
              </a:lnSpc>
            </a:pPr>
            <a:endParaRPr lang="en-US" altLang="en-US" dirty="0">
              <a:ea typeface="ＭＳ Ｐゴシック" panose="020B0600070205080204" pitchFamily="34" charset="-128"/>
            </a:endParaRPr>
          </a:p>
          <a:p>
            <a:pPr algn="ctr">
              <a:lnSpc>
                <a:spcPct val="80000"/>
              </a:lnSpc>
            </a:pPr>
            <a:r>
              <a:rPr lang="en-US" altLang="en-US" sz="2800" dirty="0">
                <a:ea typeface="ＭＳ Ｐゴシック" panose="020B0600070205080204" pitchFamily="34" charset="-128"/>
              </a:rPr>
              <a:t>Equation for straight line: </a:t>
            </a:r>
            <a:endParaRPr lang="en-US" altLang="en-US" sz="2800" dirty="0" smtClean="0">
              <a:ea typeface="ＭＳ Ｐゴシック" panose="020B0600070205080204" pitchFamily="34" charset="-128"/>
            </a:endParaRPr>
          </a:p>
          <a:p>
            <a:pPr algn="ctr">
              <a:lnSpc>
                <a:spcPct val="80000"/>
              </a:lnSpc>
            </a:pPr>
            <a:endParaRPr lang="en-US" altLang="en-US" sz="2800" dirty="0" smtClean="0">
              <a:ea typeface="ＭＳ Ｐゴシック" panose="020B0600070205080204" pitchFamily="34" charset="-128"/>
            </a:endParaRPr>
          </a:p>
          <a:p>
            <a:pPr algn="ctr">
              <a:lnSpc>
                <a:spcPct val="80000"/>
              </a:lnSpc>
            </a:pPr>
            <a:r>
              <a:rPr lang="en-US" altLang="en-US" sz="2800" b="1" i="1" dirty="0" err="1" smtClean="0">
                <a:solidFill>
                  <a:srgbClr val="7030A0"/>
                </a:solidFill>
                <a:latin typeface="Times New Roman" panose="02020603050405020304" pitchFamily="18" charset="0"/>
                <a:ea typeface="ＭＳ Ｐゴシック" panose="020B0600070205080204" pitchFamily="34" charset="-128"/>
              </a:rPr>
              <a:t>Yhat</a:t>
            </a:r>
            <a:r>
              <a:rPr lang="en-US" altLang="en-US" sz="2800" b="1" i="1" baseline="-25000" dirty="0" err="1" smtClean="0">
                <a:solidFill>
                  <a:srgbClr val="7030A0"/>
                </a:solidFill>
                <a:latin typeface="Times New Roman" panose="02020603050405020304" pitchFamily="18" charset="0"/>
                <a:ea typeface="ＭＳ Ｐゴシック" panose="020B0600070205080204" pitchFamily="34" charset="-128"/>
              </a:rPr>
              <a:t>i</a:t>
            </a:r>
            <a:r>
              <a:rPr lang="en-US" altLang="en-US" sz="2800" b="1" i="1" dirty="0" smtClean="0">
                <a:solidFill>
                  <a:srgbClr val="7030A0"/>
                </a:solidFill>
                <a:latin typeface="Times New Roman" panose="02020603050405020304" pitchFamily="18" charset="0"/>
                <a:ea typeface="ＭＳ Ｐゴシック" panose="020B0600070205080204" pitchFamily="34" charset="-128"/>
              </a:rPr>
              <a:t> </a:t>
            </a:r>
            <a:r>
              <a:rPr lang="en-US" altLang="en-US" sz="2800" b="1" dirty="0">
                <a:solidFill>
                  <a:srgbClr val="7030A0"/>
                </a:solidFill>
                <a:latin typeface="Times New Roman" panose="02020603050405020304" pitchFamily="18" charset="0"/>
                <a:ea typeface="ＭＳ Ｐゴシック" panose="020B0600070205080204" pitchFamily="34" charset="-128"/>
              </a:rPr>
              <a:t>=</a:t>
            </a:r>
            <a:r>
              <a:rPr lang="en-US" altLang="en-US" sz="2800" b="1" dirty="0">
                <a:solidFill>
                  <a:srgbClr val="00B050"/>
                </a:solidFill>
                <a:latin typeface="Times New Roman" panose="02020603050405020304" pitchFamily="18" charset="0"/>
                <a:ea typeface="ＭＳ Ｐゴシック" panose="020B0600070205080204" pitchFamily="34" charset="-128"/>
              </a:rPr>
              <a:t> </a:t>
            </a:r>
            <a:r>
              <a:rPr lang="en-US" altLang="en-US" sz="2800" b="1" i="1" dirty="0">
                <a:solidFill>
                  <a:srgbClr val="00B050"/>
                </a:solidFill>
                <a:latin typeface="Times New Roman" panose="02020603050405020304" pitchFamily="18" charset="0"/>
                <a:ea typeface="ＭＳ Ｐゴシック" panose="020B0600070205080204" pitchFamily="34" charset="-128"/>
              </a:rPr>
              <a:t>b</a:t>
            </a:r>
            <a:r>
              <a:rPr lang="en-US" altLang="en-US" sz="2800" b="1" i="1" baseline="-25000" dirty="0">
                <a:solidFill>
                  <a:srgbClr val="00B050"/>
                </a:solidFill>
                <a:latin typeface="Times New Roman" panose="02020603050405020304" pitchFamily="18" charset="0"/>
                <a:ea typeface="ＭＳ Ｐゴシック" panose="020B0600070205080204" pitchFamily="34" charset="-128"/>
              </a:rPr>
              <a:t>0</a:t>
            </a:r>
            <a:r>
              <a:rPr lang="en-US" altLang="en-US" sz="2800" b="1" i="1" dirty="0">
                <a:solidFill>
                  <a:srgbClr val="00B050"/>
                </a:solidFill>
                <a:latin typeface="Times New Roman" panose="02020603050405020304" pitchFamily="18" charset="0"/>
                <a:ea typeface="ＭＳ Ｐゴシック" panose="020B0600070205080204" pitchFamily="34" charset="-128"/>
              </a:rPr>
              <a:t> </a:t>
            </a:r>
            <a:r>
              <a:rPr lang="en-US" altLang="en-US" sz="2800" b="1" dirty="0">
                <a:solidFill>
                  <a:srgbClr val="7030A0"/>
                </a:solidFill>
                <a:latin typeface="Times New Roman" panose="02020603050405020304" pitchFamily="18" charset="0"/>
                <a:ea typeface="ＭＳ Ｐゴシック" panose="020B0600070205080204" pitchFamily="34" charset="-128"/>
              </a:rPr>
              <a:t>+ </a:t>
            </a:r>
            <a:r>
              <a:rPr lang="en-US" altLang="en-US" sz="2800" b="1" i="1" dirty="0" smtClean="0">
                <a:solidFill>
                  <a:srgbClr val="FFC000"/>
                </a:solidFill>
                <a:latin typeface="Times New Roman" panose="02020603050405020304" pitchFamily="18" charset="0"/>
                <a:ea typeface="ＭＳ Ｐゴシック" panose="020B0600070205080204" pitchFamily="34" charset="-128"/>
              </a:rPr>
              <a:t>b</a:t>
            </a:r>
            <a:r>
              <a:rPr lang="en-US" altLang="en-US" sz="2800" b="1" i="1" baseline="-25000" dirty="0" smtClean="0">
                <a:solidFill>
                  <a:srgbClr val="FFC000"/>
                </a:solidFill>
                <a:latin typeface="Times New Roman" panose="02020603050405020304" pitchFamily="18" charset="0"/>
                <a:ea typeface="ＭＳ Ｐゴシック" panose="020B0600070205080204" pitchFamily="34" charset="-128"/>
              </a:rPr>
              <a:t>1 </a:t>
            </a:r>
            <a:r>
              <a:rPr lang="en-US" altLang="en-US" sz="2800" b="1" i="1" dirty="0" smtClean="0">
                <a:solidFill>
                  <a:srgbClr val="0070C0"/>
                </a:solidFill>
                <a:latin typeface="Times New Roman" panose="02020603050405020304" pitchFamily="18" charset="0"/>
                <a:ea typeface="ＭＳ Ｐゴシック" panose="020B0600070205080204" pitchFamily="34" charset="-128"/>
              </a:rPr>
              <a:t>X</a:t>
            </a:r>
            <a:r>
              <a:rPr lang="en-US" altLang="en-US" sz="2800" b="1" i="1" baseline="-25000" dirty="0" smtClean="0">
                <a:solidFill>
                  <a:srgbClr val="0070C0"/>
                </a:solidFill>
                <a:latin typeface="Times New Roman" panose="02020603050405020304" pitchFamily="18" charset="0"/>
                <a:ea typeface="ＭＳ Ｐゴシック" panose="020B0600070205080204" pitchFamily="34" charset="-128"/>
              </a:rPr>
              <a:t>i</a:t>
            </a:r>
          </a:p>
          <a:p>
            <a:pPr marL="800100" lvl="2">
              <a:lnSpc>
                <a:spcPct val="80000"/>
              </a:lnSpc>
            </a:pPr>
            <a:endParaRPr lang="en-US" altLang="en-US" sz="2800" i="1" baseline="-25000" dirty="0">
              <a:latin typeface="Times New Roman" panose="02020603050405020304" pitchFamily="18" charset="0"/>
              <a:ea typeface="ＭＳ Ｐゴシック" panose="020B0600070205080204" pitchFamily="34" charset="-128"/>
            </a:endParaRPr>
          </a:p>
          <a:p>
            <a:pPr marL="114300" lvl="2">
              <a:lnSpc>
                <a:spcPct val="80000"/>
              </a:lnSpc>
            </a:pPr>
            <a:r>
              <a:rPr lang="en-US" altLang="en-US" b="1" i="1" dirty="0" err="1" smtClean="0">
                <a:solidFill>
                  <a:srgbClr val="7030A0"/>
                </a:solidFill>
                <a:latin typeface="Times New Roman" panose="02020603050405020304" pitchFamily="18" charset="0"/>
                <a:ea typeface="ＭＳ Ｐゴシック" panose="020B0600070205080204" pitchFamily="34" charset="-128"/>
              </a:rPr>
              <a:t>Yhat</a:t>
            </a:r>
            <a:r>
              <a:rPr lang="en-US" altLang="en-US" b="1" i="1" baseline="-25000" dirty="0" err="1" smtClean="0">
                <a:solidFill>
                  <a:srgbClr val="7030A0"/>
                </a:solidFill>
                <a:latin typeface="Times New Roman" panose="02020603050405020304" pitchFamily="18" charset="0"/>
                <a:ea typeface="ＭＳ Ｐゴシック" panose="020B0600070205080204" pitchFamily="34" charset="-128"/>
              </a:rPr>
              <a:t>i</a:t>
            </a:r>
            <a:r>
              <a:rPr lang="en-US" altLang="en-US" b="1" i="1" dirty="0" smtClean="0">
                <a:ea typeface="ＭＳ Ｐゴシック" panose="020B0600070205080204" pitchFamily="34" charset="-128"/>
              </a:rPr>
              <a:t> </a:t>
            </a:r>
            <a:r>
              <a:rPr lang="en-US" altLang="en-US" i="1" dirty="0" smtClean="0">
                <a:ea typeface="ＭＳ Ｐゴシック" panose="020B0600070205080204" pitchFamily="34" charset="-128"/>
              </a:rPr>
              <a:t>= </a:t>
            </a:r>
            <a:r>
              <a:rPr lang="en-US" altLang="en-US" dirty="0" smtClean="0">
                <a:ea typeface="ＭＳ Ｐゴシック" panose="020B0600070205080204" pitchFamily="34" charset="-128"/>
              </a:rPr>
              <a:t>predicted (unobserved) value of </a:t>
            </a:r>
            <a:r>
              <a:rPr lang="en-US" altLang="en-US" i="1" dirty="0" smtClean="0">
                <a:ea typeface="ＭＳ Ｐゴシック" panose="020B0600070205080204" pitchFamily="34" charset="-128"/>
              </a:rPr>
              <a:t>Y</a:t>
            </a:r>
            <a:r>
              <a:rPr lang="en-US" altLang="en-US" dirty="0" smtClean="0">
                <a:ea typeface="ＭＳ Ｐゴシック" panose="020B0600070205080204" pitchFamily="34" charset="-128"/>
              </a:rPr>
              <a:t> for a given case </a:t>
            </a:r>
            <a:r>
              <a:rPr lang="en-US" altLang="en-US" i="1" dirty="0" err="1" smtClean="0">
                <a:ea typeface="ＭＳ Ｐゴシック" panose="020B0600070205080204" pitchFamily="34" charset="-128"/>
              </a:rPr>
              <a:t>i</a:t>
            </a:r>
            <a:endParaRPr lang="en-US" altLang="en-US" dirty="0" smtClean="0">
              <a:ea typeface="ＭＳ Ｐゴシック" panose="020B0600070205080204" pitchFamily="34" charset="-128"/>
            </a:endParaRPr>
          </a:p>
          <a:p>
            <a:pPr marL="114300" lvl="2">
              <a:lnSpc>
                <a:spcPct val="80000"/>
              </a:lnSpc>
            </a:pPr>
            <a:endParaRPr lang="en-US" altLang="en-US" i="1" dirty="0" smtClean="0">
              <a:latin typeface="Times New Roman" panose="02020603050405020304" pitchFamily="18" charset="0"/>
              <a:ea typeface="ＭＳ Ｐゴシック" panose="020B0600070205080204" pitchFamily="34" charset="-128"/>
            </a:endParaRPr>
          </a:p>
          <a:p>
            <a:pPr marL="114300" lvl="2">
              <a:lnSpc>
                <a:spcPct val="80000"/>
              </a:lnSpc>
            </a:pPr>
            <a:r>
              <a:rPr lang="en-US" altLang="en-US" i="1" dirty="0" smtClean="0">
                <a:solidFill>
                  <a:srgbClr val="00B050"/>
                </a:solidFill>
                <a:latin typeface="Times New Roman" panose="02020603050405020304" pitchFamily="18" charset="0"/>
                <a:ea typeface="ＭＳ Ｐゴシック" panose="020B0600070205080204" pitchFamily="34" charset="-128"/>
              </a:rPr>
              <a:t>b</a:t>
            </a:r>
            <a:r>
              <a:rPr lang="en-US" altLang="en-US" i="1" baseline="-25000" dirty="0" smtClean="0">
                <a:solidFill>
                  <a:srgbClr val="00B050"/>
                </a:solidFill>
                <a:latin typeface="Times New Roman" panose="02020603050405020304" pitchFamily="18" charset="0"/>
                <a:ea typeface="ＭＳ Ｐゴシック" panose="020B0600070205080204" pitchFamily="34" charset="-128"/>
              </a:rPr>
              <a:t>0</a:t>
            </a:r>
            <a:r>
              <a:rPr lang="en-US" altLang="en-US" dirty="0" smtClean="0">
                <a:ea typeface="ＭＳ Ｐゴシック" panose="020B0600070205080204" pitchFamily="34" charset="-128"/>
              </a:rPr>
              <a:t> </a:t>
            </a:r>
            <a:r>
              <a:rPr lang="en-US" altLang="en-US" dirty="0">
                <a:ea typeface="ＭＳ Ｐゴシック" panose="020B0600070205080204" pitchFamily="34" charset="-128"/>
              </a:rPr>
              <a:t>= </a:t>
            </a:r>
            <a:r>
              <a:rPr lang="en-US" altLang="en-US" i="1" dirty="0" smtClean="0">
                <a:ea typeface="ＭＳ Ｐゴシック" panose="020B0600070205080204" pitchFamily="34" charset="-128"/>
              </a:rPr>
              <a:t>y</a:t>
            </a:r>
            <a:r>
              <a:rPr lang="en-US" altLang="en-US" dirty="0" smtClean="0">
                <a:ea typeface="ＭＳ Ｐゴシック" panose="020B0600070205080204" pitchFamily="34" charset="-128"/>
              </a:rPr>
              <a:t>-intercept </a:t>
            </a:r>
          </a:p>
          <a:p>
            <a:pPr marL="114300" lvl="2">
              <a:lnSpc>
                <a:spcPct val="80000"/>
              </a:lnSpc>
            </a:pPr>
            <a:r>
              <a:rPr lang="en-US" altLang="en-US" sz="1600" dirty="0">
                <a:ea typeface="ＭＳ Ｐゴシック" panose="020B0600070205080204" pitchFamily="34" charset="-128"/>
              </a:rPr>
              <a:t>	</a:t>
            </a:r>
            <a:r>
              <a:rPr lang="en-US" altLang="en-US" sz="1600" dirty="0" smtClean="0">
                <a:ea typeface="ＭＳ Ｐゴシック" panose="020B0600070205080204" pitchFamily="34" charset="-128"/>
              </a:rPr>
              <a:t>Constant</a:t>
            </a:r>
          </a:p>
          <a:p>
            <a:pPr marL="114300" lvl="2">
              <a:lnSpc>
                <a:spcPct val="80000"/>
              </a:lnSpc>
            </a:pPr>
            <a:r>
              <a:rPr lang="en-US" altLang="en-US" sz="1600" i="1" dirty="0">
                <a:ea typeface="ＭＳ Ｐゴシック" panose="020B0600070205080204" pitchFamily="34" charset="-128"/>
              </a:rPr>
              <a:t>	</a:t>
            </a:r>
            <a:r>
              <a:rPr lang="en-US" altLang="en-US" sz="1600" i="1" dirty="0" err="1" smtClean="0">
                <a:ea typeface="ＭＳ Ｐゴシック" panose="020B0600070205080204" pitchFamily="34" charset="-128"/>
              </a:rPr>
              <a:t>Yhat</a:t>
            </a:r>
            <a:r>
              <a:rPr lang="en-US" altLang="en-US" sz="1600" dirty="0" smtClean="0">
                <a:ea typeface="ＭＳ Ｐゴシック" panose="020B0600070205080204" pitchFamily="34" charset="-128"/>
              </a:rPr>
              <a:t> </a:t>
            </a:r>
            <a:r>
              <a:rPr lang="en-US" altLang="en-US" sz="1600" dirty="0">
                <a:ea typeface="ＭＳ Ｐゴシック" panose="020B0600070205080204" pitchFamily="34" charset="-128"/>
              </a:rPr>
              <a:t>when </a:t>
            </a:r>
            <a:r>
              <a:rPr lang="en-US" altLang="en-US" sz="1600" i="1" dirty="0">
                <a:ea typeface="ＭＳ Ｐゴシック" panose="020B0600070205080204" pitchFamily="34" charset="-128"/>
              </a:rPr>
              <a:t>X</a:t>
            </a:r>
            <a:r>
              <a:rPr lang="en-US" altLang="en-US" sz="1600" dirty="0">
                <a:ea typeface="ＭＳ Ｐゴシック" panose="020B0600070205080204" pitchFamily="34" charset="-128"/>
              </a:rPr>
              <a:t> = </a:t>
            </a:r>
            <a:r>
              <a:rPr lang="en-US" altLang="en-US" sz="1600" dirty="0" smtClean="0">
                <a:ea typeface="ＭＳ Ｐゴシック" panose="020B0600070205080204" pitchFamily="34" charset="-128"/>
              </a:rPr>
              <a:t>0</a:t>
            </a:r>
          </a:p>
          <a:p>
            <a:pPr marL="114300" lvl="2">
              <a:lnSpc>
                <a:spcPct val="80000"/>
              </a:lnSpc>
            </a:pPr>
            <a:r>
              <a:rPr lang="en-US" altLang="en-US" sz="1600" dirty="0">
                <a:ea typeface="ＭＳ Ｐゴシック" panose="020B0600070205080204" pitchFamily="34" charset="-128"/>
              </a:rPr>
              <a:t>	</a:t>
            </a:r>
            <a:r>
              <a:rPr lang="en-US" altLang="en-US" sz="1600" dirty="0" smtClean="0">
                <a:ea typeface="ＭＳ Ｐゴシック" panose="020B0600070205080204" pitchFamily="34" charset="-128"/>
              </a:rPr>
              <a:t>only </a:t>
            </a:r>
            <a:r>
              <a:rPr lang="en-US" altLang="en-US" sz="1600" dirty="0">
                <a:ea typeface="ＭＳ Ｐゴシック" panose="020B0600070205080204" pitchFamily="34" charset="-128"/>
              </a:rPr>
              <a:t>interpreted if </a:t>
            </a:r>
            <a:r>
              <a:rPr lang="en-US" altLang="en-US" sz="1600" i="1" dirty="0">
                <a:latin typeface="Times New Roman" panose="02020603050405020304" pitchFamily="18" charset="0"/>
                <a:ea typeface="ＭＳ Ｐゴシック" panose="020B0600070205080204" pitchFamily="34" charset="-128"/>
              </a:rPr>
              <a:t>X</a:t>
            </a:r>
            <a:r>
              <a:rPr lang="en-US" altLang="en-US" sz="1600" i="1" dirty="0">
                <a:ea typeface="ＭＳ Ｐゴシック" panose="020B0600070205080204" pitchFamily="34" charset="-128"/>
              </a:rPr>
              <a:t> </a:t>
            </a:r>
            <a:r>
              <a:rPr lang="en-US" altLang="en-US" sz="1600" dirty="0">
                <a:ea typeface="ＭＳ Ｐゴシック" panose="020B0600070205080204" pitchFamily="34" charset="-128"/>
              </a:rPr>
              <a:t>= 0 is meaningful</a:t>
            </a:r>
          </a:p>
          <a:p>
            <a:pPr marL="114300" lvl="3">
              <a:lnSpc>
                <a:spcPct val="80000"/>
              </a:lnSpc>
            </a:pPr>
            <a:r>
              <a:rPr lang="en-US" altLang="en-US" sz="1600" dirty="0" smtClean="0">
                <a:ea typeface="ＭＳ Ｐゴシック" panose="020B0600070205080204" pitchFamily="34" charset="-128"/>
              </a:rPr>
              <a:t>	Alternative </a:t>
            </a:r>
            <a:r>
              <a:rPr lang="en-US" altLang="en-US" sz="1600" dirty="0">
                <a:ea typeface="ＭＳ Ｐゴシック" panose="020B0600070205080204" pitchFamily="34" charset="-128"/>
              </a:rPr>
              <a:t>notation: ‘</a:t>
            </a:r>
            <a:r>
              <a:rPr lang="en-US" altLang="en-US" sz="1600" i="1" dirty="0">
                <a:latin typeface="Times New Roman" panose="02020603050405020304" pitchFamily="18" charset="0"/>
                <a:ea typeface="ＭＳ Ｐゴシック" panose="020B0600070205080204" pitchFamily="34" charset="-128"/>
              </a:rPr>
              <a:t>a</a:t>
            </a:r>
            <a:r>
              <a:rPr lang="en-US" altLang="en-US" sz="1600" dirty="0">
                <a:ea typeface="ＭＳ Ｐゴシック" panose="020B0600070205080204" pitchFamily="34" charset="-128"/>
              </a:rPr>
              <a:t>’</a:t>
            </a:r>
            <a:r>
              <a:rPr lang="en-US" altLang="en-US" sz="1600" i="1" dirty="0">
                <a:ea typeface="ＭＳ Ｐゴシック" panose="020B0600070205080204" pitchFamily="34" charset="-128"/>
              </a:rPr>
              <a:t> or </a:t>
            </a:r>
            <a:r>
              <a:rPr lang="en-US" altLang="en-US" sz="1600" dirty="0">
                <a:ea typeface="ＭＳ Ｐゴシック" panose="020B0600070205080204" pitchFamily="34" charset="-128"/>
              </a:rPr>
              <a:t>‘</a:t>
            </a:r>
            <a:r>
              <a:rPr lang="en-US" altLang="en-US" sz="1600" i="1" dirty="0" err="1">
                <a:latin typeface="Times New Roman" panose="02020603050405020304" pitchFamily="18" charset="0"/>
                <a:ea typeface="ＭＳ Ｐゴシック" panose="020B0600070205080204" pitchFamily="34" charset="-128"/>
              </a:rPr>
              <a:t>a</a:t>
            </a:r>
            <a:r>
              <a:rPr lang="en-US" altLang="en-US" sz="1600" i="1" baseline="-25000" dirty="0" err="1">
                <a:latin typeface="Times New Roman" panose="02020603050405020304" pitchFamily="18" charset="0"/>
                <a:ea typeface="ＭＳ Ｐゴシック" panose="020B0600070205080204" pitchFamily="34" charset="-128"/>
              </a:rPr>
              <a:t>XY</a:t>
            </a:r>
            <a:r>
              <a:rPr lang="en-US" altLang="en-US" sz="1600" dirty="0">
                <a:ea typeface="ＭＳ Ｐゴシック" panose="020B0600070205080204" pitchFamily="34" charset="-128"/>
              </a:rPr>
              <a:t>’</a:t>
            </a:r>
            <a:r>
              <a:rPr lang="en-US" altLang="en-US" sz="1600" i="1" dirty="0">
                <a:ea typeface="ＭＳ Ｐゴシック" panose="020B0600070205080204" pitchFamily="34" charset="-128"/>
              </a:rPr>
              <a:t> </a:t>
            </a:r>
            <a:endParaRPr lang="en-US" altLang="en-US" sz="1600" i="1" dirty="0" smtClean="0">
              <a:ea typeface="ＭＳ Ｐゴシック" panose="020B0600070205080204" pitchFamily="34" charset="-128"/>
            </a:endParaRPr>
          </a:p>
          <a:p>
            <a:pPr marL="114300" lvl="3">
              <a:lnSpc>
                <a:spcPct val="80000"/>
              </a:lnSpc>
            </a:pPr>
            <a:endParaRPr lang="en-US" altLang="en-US" sz="1600" i="1" dirty="0">
              <a:ea typeface="ＭＳ Ｐゴシック" panose="020B0600070205080204" pitchFamily="34" charset="-128"/>
            </a:endParaRPr>
          </a:p>
          <a:p>
            <a:pPr marL="114300" lvl="2">
              <a:lnSpc>
                <a:spcPct val="80000"/>
              </a:lnSpc>
            </a:pPr>
            <a:r>
              <a:rPr lang="en-US" altLang="en-US" b="1" i="1" dirty="0">
                <a:solidFill>
                  <a:srgbClr val="FFC000"/>
                </a:solidFill>
                <a:latin typeface="Times New Roman" panose="02020603050405020304" pitchFamily="18" charset="0"/>
                <a:ea typeface="ＭＳ Ｐゴシック" panose="020B0600070205080204" pitchFamily="34" charset="-128"/>
              </a:rPr>
              <a:t>b</a:t>
            </a:r>
            <a:r>
              <a:rPr lang="en-US" altLang="en-US" b="1" i="1" baseline="-25000" dirty="0">
                <a:solidFill>
                  <a:srgbClr val="FFC000"/>
                </a:solidFill>
                <a:latin typeface="Times New Roman" panose="02020603050405020304" pitchFamily="18" charset="0"/>
                <a:ea typeface="ＭＳ Ｐゴシック" panose="020B0600070205080204" pitchFamily="34" charset="-128"/>
              </a:rPr>
              <a:t>1</a:t>
            </a:r>
            <a:r>
              <a:rPr lang="en-US" altLang="en-US" dirty="0">
                <a:ea typeface="ＭＳ Ｐゴシック" panose="020B0600070205080204" pitchFamily="34" charset="-128"/>
              </a:rPr>
              <a:t> = slope of regression line for 1</a:t>
            </a:r>
            <a:r>
              <a:rPr lang="en-US" altLang="en-US" baseline="30000" dirty="0">
                <a:ea typeface="ＭＳ Ｐゴシック" panose="020B0600070205080204" pitchFamily="34" charset="-128"/>
              </a:rPr>
              <a:t>st</a:t>
            </a:r>
            <a:r>
              <a:rPr lang="en-US" altLang="en-US" dirty="0">
                <a:ea typeface="ＭＳ Ｐゴシック" panose="020B0600070205080204" pitchFamily="34" charset="-128"/>
              </a:rPr>
              <a:t> </a:t>
            </a:r>
            <a:r>
              <a:rPr lang="en-US" altLang="en-US" dirty="0" smtClean="0">
                <a:ea typeface="ＭＳ Ｐゴシック" panose="020B0600070205080204" pitchFamily="34" charset="-128"/>
              </a:rPr>
              <a:t>IV</a:t>
            </a:r>
          </a:p>
          <a:p>
            <a:pPr marL="114300" lvl="2">
              <a:lnSpc>
                <a:spcPct val="80000"/>
              </a:lnSpc>
            </a:pPr>
            <a:r>
              <a:rPr lang="en-US" altLang="en-US" sz="1600" dirty="0">
                <a:ea typeface="ＭＳ Ｐゴシック" panose="020B0600070205080204" pitchFamily="34" charset="-128"/>
              </a:rPr>
              <a:t>	</a:t>
            </a:r>
            <a:r>
              <a:rPr lang="en-US" altLang="en-US" sz="1600" dirty="0" smtClean="0">
                <a:ea typeface="ＭＳ Ｐゴシック" panose="020B0600070205080204" pitchFamily="34" charset="-128"/>
              </a:rPr>
              <a:t>Constant</a:t>
            </a:r>
            <a:endParaRPr lang="en-US" altLang="en-US" sz="1600" dirty="0">
              <a:ea typeface="ＭＳ Ｐゴシック" panose="020B0600070205080204" pitchFamily="34" charset="-128"/>
            </a:endParaRPr>
          </a:p>
          <a:p>
            <a:pPr marL="114300" lvl="3">
              <a:lnSpc>
                <a:spcPct val="80000"/>
              </a:lnSpc>
            </a:pPr>
            <a:r>
              <a:rPr lang="en-US" altLang="en-US" sz="1600" dirty="0" smtClean="0">
                <a:ea typeface="ＭＳ Ｐゴシック" panose="020B0600070205080204" pitchFamily="34" charset="-128"/>
              </a:rPr>
              <a:t>	Rate </a:t>
            </a:r>
            <a:r>
              <a:rPr lang="en-US" altLang="en-US" sz="1600" dirty="0">
                <a:ea typeface="ＭＳ Ｐゴシック" panose="020B0600070205080204" pitchFamily="34" charset="-128"/>
              </a:rPr>
              <a:t>of change in </a:t>
            </a:r>
            <a:r>
              <a:rPr lang="en-US" altLang="en-US" sz="1600" i="1" dirty="0">
                <a:ea typeface="ＭＳ Ｐゴシック" panose="020B0600070205080204" pitchFamily="34" charset="-128"/>
              </a:rPr>
              <a:t>Y</a:t>
            </a:r>
            <a:r>
              <a:rPr lang="en-US" altLang="en-US" sz="1600" dirty="0">
                <a:ea typeface="ＭＳ Ｐゴシック" panose="020B0600070205080204" pitchFamily="34" charset="-128"/>
              </a:rPr>
              <a:t> for every 1-unit change in </a:t>
            </a:r>
            <a:r>
              <a:rPr lang="en-US" altLang="en-US" sz="1600" i="1" dirty="0">
                <a:latin typeface="Times New Roman" panose="02020603050405020304" pitchFamily="18" charset="0"/>
                <a:ea typeface="ＭＳ Ｐゴシック" panose="020B0600070205080204" pitchFamily="34" charset="-128"/>
              </a:rPr>
              <a:t>X</a:t>
            </a:r>
          </a:p>
          <a:p>
            <a:pPr marL="114300" lvl="3">
              <a:lnSpc>
                <a:spcPct val="80000"/>
              </a:lnSpc>
            </a:pPr>
            <a:r>
              <a:rPr lang="en-US" altLang="en-US" sz="1600" dirty="0" smtClean="0">
                <a:ea typeface="ＭＳ Ｐゴシック" panose="020B0600070205080204" pitchFamily="34" charset="-128"/>
              </a:rPr>
              <a:t>	Alternative </a:t>
            </a:r>
            <a:r>
              <a:rPr lang="en-US" altLang="en-US" sz="1600" dirty="0">
                <a:ea typeface="ＭＳ Ｐゴシック" panose="020B0600070205080204" pitchFamily="34" charset="-128"/>
              </a:rPr>
              <a:t>notation: ‘</a:t>
            </a:r>
            <a:r>
              <a:rPr lang="en-US" altLang="en-US" sz="1600" i="1" dirty="0" err="1">
                <a:latin typeface="Times New Roman" panose="02020603050405020304" pitchFamily="18" charset="0"/>
                <a:ea typeface="ＭＳ Ｐゴシック" panose="020B0600070205080204" pitchFamily="34" charset="-128"/>
              </a:rPr>
              <a:t>b</a:t>
            </a:r>
            <a:r>
              <a:rPr lang="en-US" altLang="en-US" sz="1600" i="1" baseline="-25000" dirty="0" err="1">
                <a:latin typeface="Times New Roman" panose="02020603050405020304" pitchFamily="18" charset="0"/>
                <a:ea typeface="ＭＳ Ｐゴシック" panose="020B0600070205080204" pitchFamily="34" charset="-128"/>
              </a:rPr>
              <a:t>XY</a:t>
            </a:r>
            <a:r>
              <a:rPr lang="en-US" altLang="en-US" sz="1600" dirty="0" smtClean="0">
                <a:ea typeface="ＭＳ Ｐゴシック" panose="020B0600070205080204" pitchFamily="34" charset="-128"/>
              </a:rPr>
              <a:t>’</a:t>
            </a:r>
          </a:p>
          <a:p>
            <a:pPr marL="114300" lvl="3">
              <a:lnSpc>
                <a:spcPct val="80000"/>
              </a:lnSpc>
            </a:pPr>
            <a:endParaRPr lang="en-US" altLang="en-US" sz="1600" dirty="0">
              <a:ea typeface="ＭＳ Ｐゴシック" panose="020B0600070205080204" pitchFamily="34" charset="-128"/>
            </a:endParaRPr>
          </a:p>
          <a:p>
            <a:pPr marL="114300" lvl="2">
              <a:lnSpc>
                <a:spcPct val="80000"/>
              </a:lnSpc>
            </a:pPr>
            <a:r>
              <a:rPr lang="en-US" altLang="en-US" b="1" i="1" dirty="0">
                <a:solidFill>
                  <a:srgbClr val="0070C0"/>
                </a:solidFill>
                <a:latin typeface="Times New Roman" panose="02020603050405020304" pitchFamily="18" charset="0"/>
                <a:ea typeface="ＭＳ Ｐゴシック" panose="020B0600070205080204" pitchFamily="34" charset="-128"/>
              </a:rPr>
              <a:t>X</a:t>
            </a:r>
            <a:r>
              <a:rPr lang="en-US" altLang="en-US" b="1" i="1" baseline="-25000" dirty="0">
                <a:solidFill>
                  <a:srgbClr val="0070C0"/>
                </a:solidFill>
                <a:latin typeface="Times New Roman" panose="02020603050405020304" pitchFamily="18" charset="0"/>
                <a:ea typeface="ＭＳ Ｐゴシック" panose="020B0600070205080204" pitchFamily="34" charset="-128"/>
              </a:rPr>
              <a:t>i</a:t>
            </a:r>
            <a:r>
              <a:rPr lang="en-US" altLang="en-US" b="1" i="1" dirty="0">
                <a:solidFill>
                  <a:srgbClr val="0070C0"/>
                </a:solidFill>
                <a:ea typeface="ＭＳ Ｐゴシック" panose="020B0600070205080204" pitchFamily="34" charset="-128"/>
              </a:rPr>
              <a:t> </a:t>
            </a:r>
            <a:r>
              <a:rPr lang="en-US" altLang="en-US" i="1" dirty="0">
                <a:ea typeface="ＭＳ Ｐゴシック" panose="020B0600070205080204" pitchFamily="34" charset="-128"/>
              </a:rPr>
              <a:t>= </a:t>
            </a:r>
            <a:r>
              <a:rPr lang="en-US" altLang="en-US" dirty="0">
                <a:ea typeface="ＭＳ Ｐゴシック" panose="020B0600070205080204" pitchFamily="34" charset="-128"/>
              </a:rPr>
              <a:t>value of predictor for a given case </a:t>
            </a:r>
            <a:r>
              <a:rPr lang="en-US" altLang="en-US" i="1" dirty="0" err="1">
                <a:latin typeface="Times New Roman" panose="02020603050405020304" pitchFamily="18" charset="0"/>
                <a:ea typeface="ＭＳ Ｐゴシック" panose="020B0600070205080204" pitchFamily="34" charset="-128"/>
              </a:rPr>
              <a:t>i</a:t>
            </a:r>
            <a:endParaRPr lang="en-US" altLang="en-US" i="1"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8501754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296527"/>
            <a:ext cx="9720072" cy="1499616"/>
          </a:xfrm>
        </p:spPr>
        <p:txBody>
          <a:bodyPr/>
          <a:lstStyle/>
          <a:p>
            <a:r>
              <a:rPr lang="en-US" altLang="en-US" dirty="0">
                <a:ea typeface="ＭＳ Ｐゴシック" panose="020B0600070205080204" pitchFamily="34" charset="-128"/>
              </a:rPr>
              <a:t>Accuracy of Prediction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24128" y="1796143"/>
                <a:ext cx="10786872" cy="4513217"/>
              </a:xfrm>
            </p:spPr>
            <p:txBody>
              <a:bodyPr>
                <a:normAutofit/>
              </a:bodyPr>
              <a:lstStyle/>
              <a:p>
                <a:pPr algn="ctr">
                  <a:lnSpc>
                    <a:spcPct val="80000"/>
                  </a:lnSpc>
                </a:pPr>
                <a:r>
                  <a:rPr lang="en-US" altLang="en-US" sz="2800" b="1" dirty="0" smtClean="0">
                    <a:solidFill>
                      <a:srgbClr val="FF0000"/>
                    </a:solidFill>
                    <a:ea typeface="ＭＳ Ｐゴシック" panose="020B0600070205080204" pitchFamily="34" charset="-128"/>
                  </a:rPr>
                  <a:t>Correlation ≠ Causation</a:t>
                </a:r>
              </a:p>
              <a:p>
                <a:pPr lvl="4">
                  <a:lnSpc>
                    <a:spcPct val="80000"/>
                  </a:lnSpc>
                </a:pPr>
                <a:endParaRPr lang="en-US" altLang="en-US" sz="1800" dirty="0">
                  <a:ea typeface="ＭＳ Ｐゴシック" panose="020B0600070205080204" pitchFamily="34" charset="-128"/>
                </a:endParaRPr>
              </a:p>
              <a:p>
                <a:pPr>
                  <a:lnSpc>
                    <a:spcPct val="80000"/>
                  </a:lnSpc>
                </a:pPr>
                <a:r>
                  <a:rPr lang="en-US" altLang="en-US" sz="2800" dirty="0">
                    <a:ea typeface="ＭＳ Ｐゴシック" panose="020B0600070205080204" pitchFamily="34" charset="-128"/>
                  </a:rPr>
                  <a:t>All points do not fall on regression line</a:t>
                </a:r>
              </a:p>
              <a:p>
                <a:pPr lvl="1">
                  <a:lnSpc>
                    <a:spcPct val="80000"/>
                  </a:lnSpc>
                </a:pPr>
                <a:r>
                  <a:rPr lang="en-US" altLang="en-US" sz="2400" dirty="0">
                    <a:ea typeface="ＭＳ Ｐゴシック" panose="020B0600070205080204" pitchFamily="34" charset="-128"/>
                  </a:rPr>
                  <a:t>Prediction works for most, but not all in sample</a:t>
                </a:r>
              </a:p>
              <a:p>
                <a:pPr lvl="4">
                  <a:lnSpc>
                    <a:spcPct val="80000"/>
                  </a:lnSpc>
                </a:pPr>
                <a:endParaRPr lang="en-US" altLang="en-US" sz="1800" dirty="0">
                  <a:ea typeface="ＭＳ Ｐゴシック" panose="020B0600070205080204" pitchFamily="34" charset="-128"/>
                </a:endParaRPr>
              </a:p>
              <a:p>
                <a:pPr>
                  <a:lnSpc>
                    <a:spcPct val="80000"/>
                  </a:lnSpc>
                </a:pPr>
                <a:r>
                  <a:rPr lang="en-US" altLang="en-US" sz="2800" dirty="0">
                    <a:ea typeface="ＭＳ Ｐゴシック" panose="020B0600070205080204" pitchFamily="34" charset="-128"/>
                  </a:rPr>
                  <a:t>W/out knowledge of </a:t>
                </a:r>
                <a:r>
                  <a:rPr lang="en-US" altLang="en-US" sz="2800" i="1" dirty="0">
                    <a:latin typeface="Times New Roman" panose="02020603050405020304" pitchFamily="18" charset="0"/>
                    <a:ea typeface="ＭＳ Ｐゴシック" panose="020B0600070205080204" pitchFamily="34" charset="-128"/>
                  </a:rPr>
                  <a:t>X</a:t>
                </a:r>
                <a:r>
                  <a:rPr lang="en-US" altLang="en-US" sz="2800" dirty="0">
                    <a:ea typeface="ＭＳ Ｐゴシック" panose="020B0600070205080204" pitchFamily="34" charset="-128"/>
                  </a:rPr>
                  <a:t>, best prediction of </a:t>
                </a:r>
                <a:r>
                  <a:rPr lang="en-US" altLang="en-US" sz="2800" i="1" dirty="0">
                    <a:latin typeface="Times New Roman" panose="02020603050405020304" pitchFamily="18" charset="0"/>
                    <a:ea typeface="ＭＳ Ｐゴシック" panose="020B0600070205080204" pitchFamily="34" charset="-128"/>
                  </a:rPr>
                  <a:t>Y</a:t>
                </a:r>
                <a:r>
                  <a:rPr lang="en-US" altLang="en-US" sz="2800" i="1" dirty="0">
                    <a:ea typeface="ＭＳ Ｐゴシック" panose="020B0600070205080204" pitchFamily="34" charset="-128"/>
                  </a:rPr>
                  <a:t> </a:t>
                </a:r>
                <a:r>
                  <a:rPr lang="en-US" altLang="en-US" sz="2800" dirty="0">
                    <a:ea typeface="ＭＳ Ｐゴシック" panose="020B0600070205080204" pitchFamily="34" charset="-128"/>
                  </a:rPr>
                  <a:t>is </a:t>
                </a:r>
                <a:r>
                  <a:rPr lang="en-US" altLang="en-US" sz="2800" dirty="0" smtClean="0">
                    <a:ea typeface="ＭＳ Ｐゴシック" panose="020B0600070205080204" pitchFamily="34" charset="-128"/>
                  </a:rPr>
                  <a:t>mean of Y (</a:t>
                </a:r>
                <a14:m>
                  <m:oMath xmlns:m="http://schemas.openxmlformats.org/officeDocument/2006/math">
                    <m:acc>
                      <m:accPr>
                        <m:chr m:val="̅"/>
                        <m:ctrlPr>
                          <a:rPr lang="en-US" altLang="en-US" sz="2800" i="1" smtClean="0">
                            <a:latin typeface="Cambria Math" panose="02040503050406030204" pitchFamily="18" charset="0"/>
                            <a:ea typeface="ＭＳ Ｐゴシック" panose="020B0600070205080204" pitchFamily="34" charset="-128"/>
                          </a:rPr>
                        </m:ctrlPr>
                      </m:accPr>
                      <m:e>
                        <m:r>
                          <a:rPr lang="en-US" altLang="en-US" sz="2800" b="0" i="1" smtClean="0">
                            <a:latin typeface="Cambria Math" panose="02040503050406030204" pitchFamily="18" charset="0"/>
                            <a:ea typeface="ＭＳ Ｐゴシック" panose="020B0600070205080204" pitchFamily="34" charset="-128"/>
                          </a:rPr>
                          <m:t>𝑌</m:t>
                        </m:r>
                      </m:e>
                    </m:acc>
                  </m:oMath>
                </a14:m>
                <a:r>
                  <a:rPr lang="en-US" altLang="en-US" sz="2800" dirty="0" smtClean="0">
                    <a:ea typeface="ＭＳ Ｐゴシック" panose="020B0600070205080204" pitchFamily="34" charset="-128"/>
                  </a:rPr>
                  <a:t>)</a:t>
                </a:r>
                <a:endParaRPr lang="en-US" altLang="en-US" sz="2800" i="1" dirty="0">
                  <a:ea typeface="ＭＳ Ｐゴシック" panose="020B0600070205080204" pitchFamily="34" charset="-128"/>
                </a:endParaRPr>
              </a:p>
              <a:p>
                <a:pPr lvl="1">
                  <a:lnSpc>
                    <a:spcPct val="80000"/>
                  </a:lnSpc>
                </a:pPr>
                <a:r>
                  <a:rPr lang="en-US" altLang="en-US" sz="2400" i="1" dirty="0" err="1">
                    <a:ea typeface="ＭＳ Ｐゴシック" panose="020B0600070205080204" pitchFamily="34" charset="-128"/>
                  </a:rPr>
                  <a:t>s</a:t>
                </a:r>
                <a:r>
                  <a:rPr lang="en-US" altLang="en-US" sz="2400" i="1" baseline="-25000" dirty="0" err="1">
                    <a:ea typeface="ＭＳ Ｐゴシック" panose="020B0600070205080204" pitchFamily="34" charset="-128"/>
                  </a:rPr>
                  <a:t>Y</a:t>
                </a:r>
                <a:r>
                  <a:rPr lang="en-US" altLang="en-US" sz="2400" dirty="0">
                    <a:ea typeface="ＭＳ Ｐゴシック" panose="020B0600070205080204" pitchFamily="34" charset="-128"/>
                  </a:rPr>
                  <a:t>: best measure of prediction error</a:t>
                </a:r>
              </a:p>
              <a:p>
                <a:pPr lvl="4">
                  <a:lnSpc>
                    <a:spcPct val="80000"/>
                  </a:lnSpc>
                </a:pPr>
                <a:endParaRPr lang="en-US" altLang="en-US" sz="1800" dirty="0">
                  <a:ea typeface="ＭＳ Ｐゴシック" panose="020B0600070205080204" pitchFamily="34" charset="-128"/>
                </a:endParaRPr>
              </a:p>
              <a:p>
                <a:pPr>
                  <a:lnSpc>
                    <a:spcPct val="80000"/>
                  </a:lnSpc>
                </a:pPr>
                <a:r>
                  <a:rPr lang="en-US" altLang="en-US" sz="2800" dirty="0">
                    <a:ea typeface="ＭＳ Ｐゴシック" panose="020B0600070205080204" pitchFamily="34" charset="-128"/>
                  </a:rPr>
                  <a:t>With knowledge of </a:t>
                </a:r>
                <a:r>
                  <a:rPr lang="en-US" altLang="en-US" sz="2800" i="1" dirty="0">
                    <a:latin typeface="Times New Roman" panose="02020603050405020304" pitchFamily="18" charset="0"/>
                    <a:ea typeface="ＭＳ Ｐゴシック" panose="020B0600070205080204" pitchFamily="34" charset="-128"/>
                  </a:rPr>
                  <a:t>X</a:t>
                </a:r>
                <a:r>
                  <a:rPr lang="en-US" altLang="en-US" sz="2800" dirty="0">
                    <a:ea typeface="ＭＳ Ｐゴシック" panose="020B0600070205080204" pitchFamily="34" charset="-128"/>
                  </a:rPr>
                  <a:t>, best prediction of </a:t>
                </a:r>
                <a:r>
                  <a:rPr lang="en-US" altLang="en-US" sz="2800" i="1" dirty="0">
                    <a:latin typeface="Times New Roman" panose="02020603050405020304" pitchFamily="18" charset="0"/>
                    <a:ea typeface="ＭＳ Ｐゴシック" panose="020B0600070205080204" pitchFamily="34" charset="-128"/>
                  </a:rPr>
                  <a:t>Y</a:t>
                </a:r>
                <a:r>
                  <a:rPr lang="en-US" altLang="en-US" sz="2800" i="1" dirty="0">
                    <a:ea typeface="ＭＳ Ｐゴシック" panose="020B0600070205080204" pitchFamily="34" charset="-128"/>
                  </a:rPr>
                  <a:t> </a:t>
                </a:r>
                <a:r>
                  <a:rPr lang="en-US" altLang="en-US" sz="2800" dirty="0" smtClean="0">
                    <a:ea typeface="ＭＳ Ｐゴシック" panose="020B0600070205080204" pitchFamily="34" charset="-128"/>
                  </a:rPr>
                  <a:t>is from the equation (</a:t>
                </a:r>
                <a14:m>
                  <m:oMath xmlns:m="http://schemas.openxmlformats.org/officeDocument/2006/math">
                    <m:acc>
                      <m:accPr>
                        <m:chr m:val="̂"/>
                        <m:ctrlPr>
                          <a:rPr lang="en-US" altLang="en-US" sz="2800" i="1">
                            <a:latin typeface="Cambria Math" panose="02040503050406030204" pitchFamily="18" charset="0"/>
                            <a:ea typeface="ＭＳ Ｐゴシック" panose="020B0600070205080204" pitchFamily="34" charset="-128"/>
                          </a:rPr>
                        </m:ctrlPr>
                      </m:accPr>
                      <m:e>
                        <m:r>
                          <a:rPr lang="en-US" altLang="en-US" sz="2800" i="1">
                            <a:latin typeface="Cambria Math" panose="02040503050406030204" pitchFamily="18" charset="0"/>
                            <a:ea typeface="ＭＳ Ｐゴシック" panose="020B0600070205080204" pitchFamily="34" charset="-128"/>
                          </a:rPr>
                          <m:t>𝑌</m:t>
                        </m:r>
                      </m:e>
                    </m:acc>
                  </m:oMath>
                </a14:m>
                <a:r>
                  <a:rPr lang="en-US" altLang="en-US" sz="2800" dirty="0" smtClean="0">
                    <a:ea typeface="ＭＳ Ｐゴシック" panose="020B0600070205080204" pitchFamily="34" charset="-128"/>
                  </a:rPr>
                  <a:t>) </a:t>
                </a:r>
                <a:endParaRPr lang="en-US" altLang="en-US" sz="2800" i="1" dirty="0">
                  <a:ea typeface="ＭＳ Ｐゴシック" panose="020B0600070205080204" pitchFamily="34" charset="-128"/>
                </a:endParaRPr>
              </a:p>
              <a:p>
                <a:pPr lvl="1">
                  <a:lnSpc>
                    <a:spcPct val="80000"/>
                  </a:lnSpc>
                </a:pPr>
                <a:r>
                  <a:rPr lang="en-US" altLang="en-US" sz="2400" dirty="0">
                    <a:ea typeface="ＭＳ Ｐゴシック" panose="020B0600070205080204" pitchFamily="34" charset="-128"/>
                  </a:rPr>
                  <a:t>Standard error of estimate (</a:t>
                </a:r>
                <a:r>
                  <a:rPr lang="en-US" altLang="en-US" sz="2400" i="1" dirty="0">
                    <a:ea typeface="ＭＳ Ｐゴシック" panose="020B0600070205080204" pitchFamily="34" charset="-128"/>
                  </a:rPr>
                  <a:t>SE</a:t>
                </a:r>
                <a:r>
                  <a:rPr lang="en-US" altLang="en-US" sz="2400" i="1" baseline="-25000" dirty="0">
                    <a:ea typeface="ＭＳ Ｐゴシック" panose="020B0600070205080204" pitchFamily="34" charset="-128"/>
                  </a:rPr>
                  <a:t>E</a:t>
                </a:r>
                <a:r>
                  <a:rPr lang="en-US" altLang="en-US" sz="2400" i="1" dirty="0">
                    <a:ea typeface="ＭＳ Ｐゴシック" panose="020B0600070205080204" pitchFamily="34" charset="-128"/>
                  </a:rPr>
                  <a:t> </a:t>
                </a:r>
                <a:r>
                  <a:rPr lang="en-US" altLang="en-US" sz="2400" dirty="0">
                    <a:ea typeface="ＭＳ Ｐゴシック" panose="020B0600070205080204" pitchFamily="34" charset="-128"/>
                  </a:rPr>
                  <a:t>or </a:t>
                </a:r>
                <a:r>
                  <a:rPr lang="en-US" altLang="en-US" sz="2400" i="1" dirty="0" err="1">
                    <a:latin typeface="Times New Roman" panose="02020603050405020304" pitchFamily="18" charset="0"/>
                    <a:ea typeface="ＭＳ Ｐゴシック" panose="020B0600070205080204" pitchFamily="34" charset="-128"/>
                  </a:rPr>
                  <a:t>s</a:t>
                </a:r>
                <a:r>
                  <a:rPr lang="en-US" altLang="en-US" sz="2400" i="1" baseline="-25000" dirty="0" err="1">
                    <a:latin typeface="Times New Roman" panose="02020603050405020304" pitchFamily="18" charset="0"/>
                    <a:ea typeface="ＭＳ Ｐゴシック" panose="020B0600070205080204" pitchFamily="34" charset="-128"/>
                  </a:rPr>
                  <a:t>Y.X</a:t>
                </a:r>
                <a:r>
                  <a:rPr lang="en-US" altLang="en-US" sz="2400" dirty="0">
                    <a:ea typeface="ＭＳ Ｐゴシック" panose="020B0600070205080204" pitchFamily="34" charset="-128"/>
                  </a:rPr>
                  <a:t>): best measure of prediction error</a:t>
                </a:r>
              </a:p>
              <a:p>
                <a:pPr lvl="2">
                  <a:lnSpc>
                    <a:spcPct val="80000"/>
                  </a:lnSpc>
                </a:pPr>
                <a:r>
                  <a:rPr lang="en-US" altLang="en-US" sz="2000" dirty="0">
                    <a:ea typeface="ＭＳ Ｐゴシック" panose="020B0600070205080204" pitchFamily="34" charset="-128"/>
                  </a:rPr>
                  <a:t>Estimated </a:t>
                </a:r>
                <a:r>
                  <a:rPr lang="en-US" altLang="en-US" sz="2000" i="1" dirty="0">
                    <a:ea typeface="ＭＳ Ｐゴシック" panose="020B0600070205080204" pitchFamily="34" charset="-128"/>
                  </a:rPr>
                  <a:t>SD</a:t>
                </a:r>
                <a:r>
                  <a:rPr lang="en-US" altLang="en-US" sz="2000" dirty="0">
                    <a:ea typeface="ＭＳ Ｐゴシック" panose="020B0600070205080204" pitchFamily="34" charset="-128"/>
                  </a:rPr>
                  <a:t> of residuals in population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24128" y="1796143"/>
                <a:ext cx="10786872" cy="4513217"/>
              </a:xfrm>
              <a:blipFill rotWithShape="0">
                <a:blip r:embed="rId2"/>
                <a:stretch>
                  <a:fillRect l="-678" t="-324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Cohen Chap 10 - Linear Regression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5</a:t>
            </a:fld>
            <a:endParaRPr lang="en-US"/>
          </a:p>
        </p:txBody>
      </p:sp>
    </p:spTree>
    <p:extLst>
      <p:ext uri="{BB962C8B-B14F-4D97-AF65-F5344CB8AC3E}">
        <p14:creationId xmlns:p14="http://schemas.microsoft.com/office/powerpoint/2010/main" val="36533433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 of prediction</a:t>
            </a:r>
            <a:endParaRPr lang="en-US" dirty="0"/>
          </a:p>
        </p:txBody>
      </p:sp>
      <p:sp>
        <p:nvSpPr>
          <p:cNvPr id="3" name="Content Placeholder 2"/>
          <p:cNvSpPr>
            <a:spLocks noGrp="1"/>
          </p:cNvSpPr>
          <p:nvPr>
            <p:ph idx="1"/>
          </p:nvPr>
        </p:nvSpPr>
        <p:spPr>
          <a:xfrm>
            <a:off x="1024128" y="1807029"/>
            <a:ext cx="9720071" cy="4502331"/>
          </a:xfrm>
        </p:spPr>
        <p:txBody>
          <a:bodyPr>
            <a:normAutofit fontScale="92500" lnSpcReduction="20000"/>
          </a:bodyPr>
          <a:lstStyle/>
          <a:p>
            <a:pPr>
              <a:lnSpc>
                <a:spcPct val="80000"/>
              </a:lnSpc>
            </a:pPr>
            <a:r>
              <a:rPr lang="en-US" altLang="en-US" sz="2400" i="1" dirty="0" err="1">
                <a:latin typeface="Times New Roman" panose="02020603050405020304" pitchFamily="18" charset="0"/>
                <a:ea typeface="ＭＳ Ｐゴシック" panose="020B0600070205080204" pitchFamily="34" charset="-128"/>
              </a:rPr>
              <a:t>s</a:t>
            </a:r>
            <a:r>
              <a:rPr lang="en-US" altLang="en-US" sz="2400" i="1" baseline="-25000" dirty="0" err="1">
                <a:latin typeface="Times New Roman" panose="02020603050405020304" pitchFamily="18" charset="0"/>
                <a:ea typeface="ＭＳ Ｐゴシック" panose="020B0600070205080204" pitchFamily="34" charset="-128"/>
              </a:rPr>
              <a:t>y.x</a:t>
            </a:r>
            <a:r>
              <a:rPr lang="en-US" altLang="en-US" sz="2400" i="1" baseline="-25000" dirty="0">
                <a:ea typeface="ＭＳ Ｐゴシック" panose="020B0600070205080204" pitchFamily="34" charset="-128"/>
              </a:rPr>
              <a:t> </a:t>
            </a:r>
            <a:r>
              <a:rPr lang="en-US" altLang="en-US" sz="2400" i="1" dirty="0">
                <a:ea typeface="ＭＳ Ｐゴシック" panose="020B0600070205080204" pitchFamily="34" charset="-128"/>
              </a:rPr>
              <a:t>= s</a:t>
            </a:r>
            <a:r>
              <a:rPr lang="en-US" altLang="en-US" sz="2400" dirty="0">
                <a:ea typeface="ＭＳ Ｐゴシック" panose="020B0600070205080204" pitchFamily="34" charset="-128"/>
              </a:rPr>
              <a:t>tandard error of estimate</a:t>
            </a:r>
          </a:p>
          <a:p>
            <a:pPr>
              <a:lnSpc>
                <a:spcPct val="80000"/>
              </a:lnSpc>
            </a:pPr>
            <a:endParaRPr lang="en-US" altLang="en-US" sz="2400" dirty="0">
              <a:ea typeface="ＭＳ Ｐゴシック" panose="020B0600070205080204" pitchFamily="34" charset="-128"/>
            </a:endParaRPr>
          </a:p>
          <a:p>
            <a:pPr>
              <a:lnSpc>
                <a:spcPct val="80000"/>
              </a:lnSpc>
            </a:pPr>
            <a:endParaRPr lang="en-US" altLang="en-US" sz="2400" dirty="0">
              <a:ea typeface="ＭＳ Ｐゴシック" panose="020B0600070205080204" pitchFamily="34" charset="-128"/>
            </a:endParaRPr>
          </a:p>
          <a:p>
            <a:pPr>
              <a:lnSpc>
                <a:spcPct val="80000"/>
              </a:lnSpc>
            </a:pPr>
            <a:endParaRPr lang="en-US" altLang="en-US" sz="2400" i="1" dirty="0">
              <a:ea typeface="ＭＳ Ｐゴシック" panose="020B0600070205080204" pitchFamily="34" charset="-128"/>
            </a:endParaRPr>
          </a:p>
          <a:p>
            <a:pPr>
              <a:lnSpc>
                <a:spcPct val="80000"/>
              </a:lnSpc>
            </a:pPr>
            <a:r>
              <a:rPr lang="en-US" altLang="en-US" sz="2400" i="1" dirty="0">
                <a:latin typeface="Times New Roman" panose="02020603050405020304" pitchFamily="18" charset="0"/>
                <a:ea typeface="ＭＳ Ｐゴシック" panose="020B0600070205080204" pitchFamily="34" charset="-128"/>
              </a:rPr>
              <a:t>s</a:t>
            </a:r>
            <a:r>
              <a:rPr lang="en-US" altLang="en-US" sz="2400" i="1" baseline="30000" dirty="0">
                <a:latin typeface="Times New Roman" panose="02020603050405020304" pitchFamily="18" charset="0"/>
                <a:ea typeface="ＭＳ Ｐゴシック" panose="020B0600070205080204" pitchFamily="34" charset="-128"/>
              </a:rPr>
              <a:t>2</a:t>
            </a:r>
            <a:r>
              <a:rPr lang="en-US" altLang="en-US" sz="2400" i="1" baseline="-25000" dirty="0">
                <a:latin typeface="Times New Roman" panose="02020603050405020304" pitchFamily="18" charset="0"/>
                <a:ea typeface="ＭＳ Ｐゴシック" panose="020B0600070205080204" pitchFamily="34" charset="-128"/>
              </a:rPr>
              <a:t>y.x</a:t>
            </a:r>
            <a:r>
              <a:rPr lang="en-US" altLang="en-US" sz="2400" i="1" dirty="0">
                <a:ea typeface="ＭＳ Ｐゴシック" panose="020B0600070205080204" pitchFamily="34" charset="-128"/>
              </a:rPr>
              <a:t> = </a:t>
            </a:r>
            <a:r>
              <a:rPr lang="en-US" altLang="en-US" sz="2400" u="sng" dirty="0">
                <a:ea typeface="ＭＳ Ｐゴシック" panose="020B0600070205080204" pitchFamily="34" charset="-128"/>
              </a:rPr>
              <a:t>residual or error variance</a:t>
            </a:r>
            <a:r>
              <a:rPr lang="en-US" altLang="en-US" sz="2400" dirty="0">
                <a:ea typeface="ＭＳ Ｐゴシック" panose="020B0600070205080204" pitchFamily="34" charset="-128"/>
              </a:rPr>
              <a:t> or </a:t>
            </a:r>
            <a:r>
              <a:rPr lang="en-US" altLang="en-US" sz="2400" u="sng" dirty="0">
                <a:ea typeface="ＭＳ Ｐゴシック" panose="020B0600070205080204" pitchFamily="34" charset="-128"/>
              </a:rPr>
              <a:t>mean square error</a:t>
            </a:r>
          </a:p>
          <a:p>
            <a:pPr>
              <a:lnSpc>
                <a:spcPct val="80000"/>
              </a:lnSpc>
            </a:pPr>
            <a:endParaRPr lang="en-US" altLang="en-US" sz="2400" dirty="0">
              <a:ea typeface="ＭＳ Ｐゴシック" panose="020B0600070205080204" pitchFamily="34" charset="-128"/>
            </a:endParaRPr>
          </a:p>
          <a:p>
            <a:pPr>
              <a:lnSpc>
                <a:spcPct val="80000"/>
              </a:lnSpc>
            </a:pPr>
            <a:endParaRPr lang="en-US" altLang="en-US" sz="2400" dirty="0">
              <a:ea typeface="ＭＳ Ｐゴシック" panose="020B0600070205080204" pitchFamily="34" charset="-128"/>
            </a:endParaRPr>
          </a:p>
          <a:p>
            <a:pPr>
              <a:lnSpc>
                <a:spcPct val="80000"/>
              </a:lnSpc>
            </a:pPr>
            <a:endParaRPr lang="en-US" altLang="en-US" sz="2400" i="1" dirty="0">
              <a:ea typeface="ＭＳ Ｐゴシック" panose="020B0600070205080204" pitchFamily="34" charset="-128"/>
            </a:endParaRPr>
          </a:p>
          <a:p>
            <a:pPr>
              <a:lnSpc>
                <a:spcPct val="80000"/>
              </a:lnSpc>
            </a:pPr>
            <a:r>
              <a:rPr lang="en-US" altLang="en-US" sz="2400" i="1" dirty="0" err="1">
                <a:latin typeface="Times New Roman" panose="02020603050405020304" pitchFamily="18" charset="0"/>
                <a:ea typeface="ＭＳ Ｐゴシック" panose="020B0600070205080204" pitchFamily="34" charset="-128"/>
              </a:rPr>
              <a:t>df</a:t>
            </a:r>
            <a:r>
              <a:rPr lang="en-US" altLang="en-US" sz="2400" i="1" dirty="0">
                <a:latin typeface="Times New Roman" panose="02020603050405020304" pitchFamily="18" charset="0"/>
                <a:ea typeface="ＭＳ Ｐゴシック" panose="020B0600070205080204" pitchFamily="34" charset="-128"/>
              </a:rPr>
              <a:t> </a:t>
            </a:r>
            <a:r>
              <a:rPr lang="en-US" altLang="en-US" sz="2400" dirty="0">
                <a:latin typeface="Times New Roman" panose="02020603050405020304" pitchFamily="18" charset="0"/>
                <a:ea typeface="ＭＳ Ｐゴシック" panose="020B0600070205080204" pitchFamily="34" charset="-128"/>
              </a:rPr>
              <a:t>= </a:t>
            </a:r>
            <a:r>
              <a:rPr lang="en-US" altLang="en-US" sz="2400" i="1" dirty="0">
                <a:latin typeface="Times New Roman" panose="02020603050405020304" pitchFamily="18" charset="0"/>
                <a:ea typeface="ＭＳ Ｐゴシック" panose="020B0600070205080204" pitchFamily="34" charset="-128"/>
              </a:rPr>
              <a:t>N </a:t>
            </a:r>
            <a:r>
              <a:rPr lang="en-US" altLang="en-US" sz="2400" dirty="0">
                <a:latin typeface="Times New Roman" panose="02020603050405020304" pitchFamily="18" charset="0"/>
                <a:ea typeface="ＭＳ Ｐゴシック" panose="020B0600070205080204" pitchFamily="34" charset="-128"/>
              </a:rPr>
              <a:t>– 2</a:t>
            </a:r>
          </a:p>
          <a:p>
            <a:pPr lvl="1">
              <a:lnSpc>
                <a:spcPct val="80000"/>
              </a:lnSpc>
            </a:pPr>
            <a:r>
              <a:rPr lang="en-US" altLang="en-US" sz="2000" dirty="0">
                <a:ea typeface="ＭＳ Ｐゴシック" panose="020B0600070205080204" pitchFamily="34" charset="-128"/>
              </a:rPr>
              <a:t>2 </a:t>
            </a:r>
            <a:r>
              <a:rPr lang="en-US" altLang="en-US" sz="2000" i="1" dirty="0" err="1">
                <a:latin typeface="Times New Roman" panose="02020603050405020304" pitchFamily="18" charset="0"/>
                <a:ea typeface="ＭＳ Ｐゴシック" panose="020B0600070205080204" pitchFamily="34" charset="-128"/>
              </a:rPr>
              <a:t>df</a:t>
            </a:r>
            <a:r>
              <a:rPr lang="en-US" altLang="en-US" sz="2000" i="1" dirty="0">
                <a:latin typeface="Times New Roman" panose="02020603050405020304" pitchFamily="18" charset="0"/>
                <a:ea typeface="ＭＳ Ｐゴシック" panose="020B0600070205080204" pitchFamily="34" charset="-128"/>
              </a:rPr>
              <a:t> </a:t>
            </a:r>
            <a:r>
              <a:rPr lang="en-US" altLang="en-US" sz="2000" dirty="0">
                <a:ea typeface="ＭＳ Ｐゴシック" panose="020B0600070205080204" pitchFamily="34" charset="-128"/>
              </a:rPr>
              <a:t>lost in estimating regression coefficients</a:t>
            </a:r>
          </a:p>
          <a:p>
            <a:pPr lvl="4">
              <a:lnSpc>
                <a:spcPct val="80000"/>
              </a:lnSpc>
            </a:pPr>
            <a:endParaRPr lang="en-US" altLang="en-US" sz="1600" dirty="0">
              <a:ea typeface="ＭＳ Ｐゴシック" panose="020B0600070205080204" pitchFamily="34" charset="-128"/>
            </a:endParaRPr>
          </a:p>
          <a:p>
            <a:pPr>
              <a:lnSpc>
                <a:spcPct val="80000"/>
              </a:lnSpc>
            </a:pPr>
            <a:r>
              <a:rPr lang="en-US" altLang="en-US" sz="2400" dirty="0">
                <a:ea typeface="ＭＳ Ｐゴシック" panose="020B0600070205080204" pitchFamily="34" charset="-128"/>
              </a:rPr>
              <a:t>Seeking smallest </a:t>
            </a:r>
            <a:r>
              <a:rPr lang="en-US" altLang="en-US" sz="2400" i="1" dirty="0" err="1">
                <a:latin typeface="Times New Roman" panose="02020603050405020304" pitchFamily="18" charset="0"/>
                <a:ea typeface="ＭＳ Ｐゴシック" panose="020B0600070205080204" pitchFamily="34" charset="-128"/>
              </a:rPr>
              <a:t>s</a:t>
            </a:r>
            <a:r>
              <a:rPr lang="en-US" altLang="en-US" sz="2400" i="1" baseline="-25000" dirty="0" err="1">
                <a:latin typeface="Times New Roman" panose="02020603050405020304" pitchFamily="18" charset="0"/>
                <a:ea typeface="ＭＳ Ｐゴシック" panose="020B0600070205080204" pitchFamily="34" charset="-128"/>
              </a:rPr>
              <a:t>Y.X</a:t>
            </a:r>
            <a:r>
              <a:rPr lang="en-US" altLang="en-US" sz="2400" i="1" baseline="-25000" dirty="0">
                <a:latin typeface="Times New Roman" panose="02020603050405020304" pitchFamily="18" charset="0"/>
                <a:ea typeface="ＭＳ Ｐゴシック" panose="020B0600070205080204" pitchFamily="34" charset="-128"/>
              </a:rPr>
              <a:t>  </a:t>
            </a:r>
            <a:r>
              <a:rPr lang="en-US" altLang="en-US" sz="2400" dirty="0">
                <a:ea typeface="ＭＳ Ｐゴシック" panose="020B0600070205080204" pitchFamily="34" charset="-128"/>
              </a:rPr>
              <a:t>as it is a measure of variation of observations around regression line</a:t>
            </a:r>
          </a:p>
          <a:p>
            <a:endParaRPr lang="en-US" dirty="0"/>
          </a:p>
        </p:txBody>
      </p:sp>
      <p:sp>
        <p:nvSpPr>
          <p:cNvPr id="4" name="Footer Placeholder 3"/>
          <p:cNvSpPr>
            <a:spLocks noGrp="1"/>
          </p:cNvSpPr>
          <p:nvPr>
            <p:ph type="ftr" sz="quarter" idx="11"/>
          </p:nvPr>
        </p:nvSpPr>
        <p:spPr/>
        <p:txBody>
          <a:bodyPr/>
          <a:lstStyle/>
          <a:p>
            <a:r>
              <a:rPr lang="en-US" smtClean="0"/>
              <a:t>Cohen Chap 10 - Linear Regression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6</a:t>
            </a:fld>
            <a:endParaRPr lang="en-US"/>
          </a:p>
        </p:txBody>
      </p:sp>
      <p:pic>
        <p:nvPicPr>
          <p:cNvPr id="6" name="Picture 5"/>
          <p:cNvPicPr>
            <a:picLocks noChangeAspect="1"/>
          </p:cNvPicPr>
          <p:nvPr/>
        </p:nvPicPr>
        <p:blipFill>
          <a:blip r:embed="rId2"/>
          <a:stretch>
            <a:fillRect/>
          </a:stretch>
        </p:blipFill>
        <p:spPr>
          <a:xfrm>
            <a:off x="2958193" y="2101378"/>
            <a:ext cx="4030436" cy="988793"/>
          </a:xfrm>
          <a:prstGeom prst="rect">
            <a:avLst/>
          </a:prstGeom>
        </p:spPr>
      </p:pic>
      <p:pic>
        <p:nvPicPr>
          <p:cNvPr id="7" name="Picture 6"/>
          <p:cNvPicPr>
            <a:picLocks noChangeAspect="1"/>
          </p:cNvPicPr>
          <p:nvPr/>
        </p:nvPicPr>
        <p:blipFill>
          <a:blip r:embed="rId3"/>
          <a:stretch>
            <a:fillRect/>
          </a:stretch>
        </p:blipFill>
        <p:spPr>
          <a:xfrm>
            <a:off x="2958193" y="3676560"/>
            <a:ext cx="3938376" cy="949869"/>
          </a:xfrm>
          <a:prstGeom prst="rect">
            <a:avLst/>
          </a:prstGeom>
        </p:spPr>
      </p:pic>
    </p:spTree>
    <p:extLst>
      <p:ext uri="{BB962C8B-B14F-4D97-AF65-F5344CB8AC3E}">
        <p14:creationId xmlns:p14="http://schemas.microsoft.com/office/powerpoint/2010/main" val="19394893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318" y="366141"/>
            <a:ext cx="9720072" cy="1499616"/>
          </a:xfrm>
        </p:spPr>
        <p:txBody>
          <a:bodyPr/>
          <a:lstStyle/>
          <a:p>
            <a:r>
              <a:rPr lang="en-US" dirty="0" smtClean="0"/>
              <a:t>“Line of best fit”</a:t>
            </a:r>
            <a:endParaRPr lang="en-US" dirty="0"/>
          </a:p>
        </p:txBody>
      </p:sp>
      <p:sp>
        <p:nvSpPr>
          <p:cNvPr id="3" name="Content Placeholder 2"/>
          <p:cNvSpPr>
            <a:spLocks noGrp="1"/>
          </p:cNvSpPr>
          <p:nvPr>
            <p:ph idx="1"/>
          </p:nvPr>
        </p:nvSpPr>
        <p:spPr>
          <a:xfrm>
            <a:off x="590550" y="1733550"/>
            <a:ext cx="6105525" cy="4737154"/>
          </a:xfrm>
        </p:spPr>
        <p:txBody>
          <a:bodyPr/>
          <a:lstStyle/>
          <a:p>
            <a:pPr marL="0" indent="0" algn="ctr">
              <a:buNone/>
            </a:pPr>
            <a:r>
              <a:rPr lang="en-US" altLang="en-US" sz="2800" dirty="0" smtClean="0">
                <a:ea typeface="ＭＳ Ｐゴシック" panose="020B0600070205080204" pitchFamily="34" charset="-128"/>
              </a:rPr>
              <a:t>As </a:t>
            </a:r>
            <a:r>
              <a:rPr lang="en-US" altLang="en-US" sz="2800" dirty="0">
                <a:ea typeface="ＭＳ Ｐゴシック" panose="020B0600070205080204" pitchFamily="34" charset="-128"/>
              </a:rPr>
              <a:t>prediction is not usually perfect, regression coefficients (</a:t>
            </a:r>
            <a:r>
              <a:rPr lang="en-US" altLang="en-US" sz="2800" i="1" dirty="0">
                <a:latin typeface="Times New Roman" panose="02020603050405020304" pitchFamily="18" charset="0"/>
                <a:ea typeface="ＭＳ Ｐゴシック" panose="020B0600070205080204" pitchFamily="34" charset="-128"/>
              </a:rPr>
              <a:t>b</a:t>
            </a:r>
            <a:r>
              <a:rPr lang="en-US" altLang="en-US" sz="2800" i="1" baseline="-25000" dirty="0">
                <a:latin typeface="Times New Roman" panose="02020603050405020304" pitchFamily="18" charset="0"/>
                <a:ea typeface="ＭＳ Ｐゴシック" panose="020B0600070205080204" pitchFamily="34" charset="-128"/>
              </a:rPr>
              <a:t>0</a:t>
            </a:r>
            <a:r>
              <a:rPr lang="en-US" altLang="en-US" sz="2800" i="1" dirty="0">
                <a:latin typeface="Times New Roman" panose="02020603050405020304" pitchFamily="18" charset="0"/>
                <a:ea typeface="ＭＳ Ｐゴシック" panose="020B0600070205080204" pitchFamily="34" charset="-128"/>
              </a:rPr>
              <a:t>, b</a:t>
            </a:r>
            <a:r>
              <a:rPr lang="en-US" altLang="en-US" sz="2800" i="1" baseline="-25000" dirty="0">
                <a:latin typeface="Times New Roman" panose="02020603050405020304" pitchFamily="18" charset="0"/>
                <a:ea typeface="ＭＳ Ｐゴシック" panose="020B0600070205080204" pitchFamily="34" charset="-128"/>
              </a:rPr>
              <a:t>1</a:t>
            </a:r>
            <a:r>
              <a:rPr lang="en-US" altLang="en-US" sz="2800" dirty="0">
                <a:ea typeface="ＭＳ Ｐゴシック" panose="020B0600070205080204" pitchFamily="34" charset="-128"/>
              </a:rPr>
              <a:t>) computed to minimize error as much as </a:t>
            </a:r>
            <a:r>
              <a:rPr lang="en-US" altLang="en-US" sz="2800" dirty="0" smtClean="0">
                <a:ea typeface="ＭＳ Ｐゴシック" panose="020B0600070205080204" pitchFamily="34" charset="-128"/>
              </a:rPr>
              <a:t>possible</a:t>
            </a:r>
          </a:p>
          <a:p>
            <a:pPr marL="0" indent="0" algn="ctr">
              <a:buNone/>
            </a:pPr>
            <a:endParaRPr lang="en-US" altLang="en-US" sz="2800" dirty="0">
              <a:ea typeface="ＭＳ Ｐゴシック" panose="020B0600070205080204" pitchFamily="34" charset="-128"/>
            </a:endParaRPr>
          </a:p>
          <a:p>
            <a:pPr lvl="1"/>
            <a:r>
              <a:rPr lang="en-US" altLang="en-US" sz="2400" b="1" u="sng" dirty="0">
                <a:ea typeface="ＭＳ Ｐゴシック" panose="020B0600070205080204" pitchFamily="34" charset="-128"/>
              </a:rPr>
              <a:t>Error or residuals: </a:t>
            </a:r>
            <a:r>
              <a:rPr lang="en-US" altLang="en-US" sz="2400" dirty="0">
                <a:ea typeface="ＭＳ Ｐゴシック" panose="020B0600070205080204" pitchFamily="34" charset="-128"/>
              </a:rPr>
              <a:t>difference between observed </a:t>
            </a:r>
            <a:r>
              <a:rPr lang="en-US" altLang="en-US" sz="2400" i="1" dirty="0">
                <a:latin typeface="Times New Roman" panose="02020603050405020304" pitchFamily="18" charset="0"/>
                <a:ea typeface="ＭＳ Ｐゴシック" panose="020B0600070205080204" pitchFamily="34" charset="-128"/>
              </a:rPr>
              <a:t>Y</a:t>
            </a:r>
            <a:r>
              <a:rPr lang="en-US" altLang="en-US" sz="2400" dirty="0">
                <a:ea typeface="ＭＳ Ｐゴシック" panose="020B0600070205080204" pitchFamily="34" charset="-128"/>
              </a:rPr>
              <a:t> and predicted </a:t>
            </a:r>
            <a:r>
              <a:rPr lang="en-US" altLang="en-US" sz="2400" i="1" dirty="0">
                <a:latin typeface="Times New Roman" panose="02020603050405020304" pitchFamily="18" charset="0"/>
                <a:ea typeface="ＭＳ Ｐゴシック" panose="020B0600070205080204" pitchFamily="34" charset="-128"/>
              </a:rPr>
              <a:t>Y’</a:t>
            </a:r>
          </a:p>
          <a:p>
            <a:pPr lvl="2"/>
            <a:r>
              <a:rPr lang="en-US" altLang="en-US" sz="2000" i="1" dirty="0" err="1">
                <a:latin typeface="Times New Roman" panose="02020603050405020304" pitchFamily="18" charset="0"/>
                <a:ea typeface="ＭＳ Ｐゴシック" panose="020B0600070205080204" pitchFamily="34" charset="-128"/>
              </a:rPr>
              <a:t>e</a:t>
            </a:r>
            <a:r>
              <a:rPr lang="en-US" altLang="en-US" sz="2000" i="1" baseline="-25000" dirty="0" err="1">
                <a:latin typeface="Times New Roman" panose="02020603050405020304" pitchFamily="18" charset="0"/>
                <a:ea typeface="ＭＳ Ｐゴシック" panose="020B0600070205080204" pitchFamily="34" charset="-128"/>
              </a:rPr>
              <a:t>i</a:t>
            </a:r>
            <a:r>
              <a:rPr lang="en-US" altLang="en-US" sz="2000" dirty="0">
                <a:latin typeface="Times New Roman" panose="02020603050405020304" pitchFamily="18" charset="0"/>
                <a:ea typeface="ＭＳ Ｐゴシック" panose="020B0600070205080204" pitchFamily="34" charset="-128"/>
              </a:rPr>
              <a:t> = (</a:t>
            </a:r>
            <a:r>
              <a:rPr lang="en-US" altLang="en-US" sz="2000" i="1" dirty="0">
                <a:latin typeface="Times New Roman" panose="02020603050405020304" pitchFamily="18" charset="0"/>
                <a:ea typeface="ＭＳ Ｐゴシック" panose="020B0600070205080204" pitchFamily="34" charset="-128"/>
              </a:rPr>
              <a:t>Y</a:t>
            </a:r>
            <a:r>
              <a:rPr lang="en-US" altLang="en-US" sz="2000" i="1" baseline="-25000" dirty="0">
                <a:latin typeface="Times New Roman" panose="02020603050405020304" pitchFamily="18" charset="0"/>
                <a:ea typeface="ＭＳ Ｐゴシック" panose="020B0600070205080204" pitchFamily="34" charset="-128"/>
              </a:rPr>
              <a:t>i</a:t>
            </a:r>
            <a:r>
              <a:rPr lang="en-US" altLang="en-US" sz="2000" dirty="0">
                <a:latin typeface="Times New Roman" panose="02020603050405020304" pitchFamily="18" charset="0"/>
                <a:ea typeface="ＭＳ Ｐゴシック" panose="020B0600070205080204" pitchFamily="34" charset="-128"/>
              </a:rPr>
              <a:t> – </a:t>
            </a:r>
            <a:r>
              <a:rPr lang="en-US" altLang="en-US" sz="2000" i="1" dirty="0" err="1">
                <a:latin typeface="Times New Roman" panose="02020603050405020304" pitchFamily="18" charset="0"/>
                <a:ea typeface="ＭＳ Ｐゴシック" panose="020B0600070205080204" pitchFamily="34" charset="-128"/>
              </a:rPr>
              <a:t>Y’</a:t>
            </a:r>
            <a:r>
              <a:rPr lang="en-US" altLang="en-US" sz="2000" i="1" baseline="-25000" dirty="0" err="1">
                <a:latin typeface="Times New Roman" panose="02020603050405020304" pitchFamily="18" charset="0"/>
                <a:ea typeface="ＭＳ Ｐゴシック" panose="020B0600070205080204" pitchFamily="34" charset="-128"/>
              </a:rPr>
              <a:t>i</a:t>
            </a:r>
            <a:r>
              <a:rPr lang="en-US" altLang="en-US" sz="2000" dirty="0">
                <a:latin typeface="Times New Roman" panose="02020603050405020304" pitchFamily="18" charset="0"/>
                <a:ea typeface="ＭＳ Ｐゴシック" panose="020B0600070205080204" pitchFamily="34" charset="-128"/>
              </a:rPr>
              <a:t>)</a:t>
            </a:r>
          </a:p>
          <a:p>
            <a:pPr lvl="1"/>
            <a:r>
              <a:rPr lang="en-US" altLang="en-US" sz="2400" b="1" u="sng" dirty="0">
                <a:ea typeface="ＭＳ Ｐゴシック" panose="020B0600070205080204" pitchFamily="34" charset="-128"/>
              </a:rPr>
              <a:t>Technique: </a:t>
            </a:r>
            <a:r>
              <a:rPr lang="en-US" altLang="en-US" sz="2400" dirty="0">
                <a:ea typeface="ＭＳ Ｐゴシック" panose="020B0600070205080204" pitchFamily="34" charset="-128"/>
              </a:rPr>
              <a:t>ordinary least squares (OLS) regression</a:t>
            </a:r>
          </a:p>
          <a:p>
            <a:pPr lvl="2"/>
            <a:r>
              <a:rPr lang="en-US" altLang="en-US" sz="2000" dirty="0">
                <a:ea typeface="ＭＳ Ｐゴシック" panose="020B0600070205080204" pitchFamily="34" charset="-128"/>
              </a:rPr>
              <a:t>Goal: minimize </a:t>
            </a:r>
            <a:r>
              <a:rPr lang="en-US" altLang="en-US" sz="2000" i="1" dirty="0">
                <a:ea typeface="ＭＳ Ｐゴシック" panose="020B0600070205080204" pitchFamily="34" charset="-128"/>
              </a:rPr>
              <a:t>SS </a:t>
            </a:r>
            <a:r>
              <a:rPr lang="en-US" altLang="en-US" sz="2000" dirty="0" smtClean="0">
                <a:ea typeface="ＭＳ Ｐゴシック" panose="020B0600070205080204" pitchFamily="34" charset="-128"/>
              </a:rPr>
              <a:t>error, i.e. </a:t>
            </a:r>
            <a:r>
              <a:rPr lang="en-US" altLang="en-US" sz="2000" i="1" dirty="0">
                <a:ea typeface="ＭＳ Ｐゴシック" panose="020B0600070205080204" pitchFamily="34" charset="-128"/>
              </a:rPr>
              <a:t>SS </a:t>
            </a:r>
            <a:r>
              <a:rPr lang="en-US" altLang="en-US" sz="2000" dirty="0">
                <a:ea typeface="ＭＳ Ｐゴシック" panose="020B0600070205080204" pitchFamily="34" charset="-128"/>
              </a:rPr>
              <a:t>residuals</a:t>
            </a:r>
          </a:p>
          <a:p>
            <a:endParaRPr lang="en-US" dirty="0"/>
          </a:p>
        </p:txBody>
      </p:sp>
      <p:sp>
        <p:nvSpPr>
          <p:cNvPr id="4" name="Footer Placeholder 3"/>
          <p:cNvSpPr>
            <a:spLocks noGrp="1"/>
          </p:cNvSpPr>
          <p:nvPr>
            <p:ph type="ftr" sz="quarter" idx="11"/>
          </p:nvPr>
        </p:nvSpPr>
        <p:spPr/>
        <p:txBody>
          <a:bodyPr/>
          <a:lstStyle/>
          <a:p>
            <a:r>
              <a:rPr lang="en-US" smtClean="0"/>
              <a:t>Cohen Chap 10 - Linear Regression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7</a:t>
            </a:fld>
            <a:endParaRPr lang="en-US"/>
          </a:p>
        </p:txBody>
      </p:sp>
      <p:pic>
        <p:nvPicPr>
          <p:cNvPr id="6" name="Picture 5"/>
          <p:cNvPicPr>
            <a:picLocks noChangeAspect="1"/>
          </p:cNvPicPr>
          <p:nvPr/>
        </p:nvPicPr>
        <p:blipFill>
          <a:blip r:embed="rId2"/>
          <a:stretch>
            <a:fillRect/>
          </a:stretch>
        </p:blipFill>
        <p:spPr>
          <a:xfrm>
            <a:off x="1558923" y="5607570"/>
            <a:ext cx="2978944" cy="863134"/>
          </a:xfrm>
          <a:prstGeom prst="rect">
            <a:avLst/>
          </a:prstGeom>
          <a:ln>
            <a:noFill/>
          </a:ln>
          <a:effectLst>
            <a:outerShdw blurRad="292100" dist="139700" dir="2700000" algn="tl" rotWithShape="0">
              <a:srgbClr val="333333">
                <a:alpha val="65000"/>
              </a:srgbClr>
            </a:outerShdw>
          </a:effectLst>
        </p:spPr>
      </p:pic>
      <p:pic>
        <p:nvPicPr>
          <p:cNvPr id="8" name="Picture 7" descr="Figure - Residu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1140" y="1522752"/>
            <a:ext cx="4724400"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12640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5473473" y="549048"/>
            <a:ext cx="5991225" cy="4800600"/>
          </a:xfrm>
          <a:prstGeom prst="rect">
            <a:avLst/>
          </a:prstGeom>
        </p:spPr>
      </p:pic>
      <p:pic>
        <p:nvPicPr>
          <p:cNvPr id="14" name="Picture 13"/>
          <p:cNvPicPr>
            <a:picLocks noChangeAspect="1"/>
          </p:cNvPicPr>
          <p:nvPr/>
        </p:nvPicPr>
        <p:blipFill>
          <a:blip r:embed="rId3"/>
          <a:stretch>
            <a:fillRect/>
          </a:stretch>
        </p:blipFill>
        <p:spPr>
          <a:xfrm>
            <a:off x="5473473" y="549048"/>
            <a:ext cx="5991225" cy="4800600"/>
          </a:xfrm>
          <a:prstGeom prst="rect">
            <a:avLst/>
          </a:prstGeom>
        </p:spPr>
      </p:pic>
      <p:pic>
        <p:nvPicPr>
          <p:cNvPr id="15" name="Picture 14"/>
          <p:cNvPicPr>
            <a:picLocks noChangeAspect="1"/>
          </p:cNvPicPr>
          <p:nvPr/>
        </p:nvPicPr>
        <p:blipFill>
          <a:blip r:embed="rId4"/>
          <a:stretch>
            <a:fillRect/>
          </a:stretch>
        </p:blipFill>
        <p:spPr>
          <a:xfrm>
            <a:off x="240284" y="5430978"/>
            <a:ext cx="5110163" cy="1176886"/>
          </a:xfrm>
          <a:prstGeom prst="rect">
            <a:avLst/>
          </a:prstGeom>
        </p:spPr>
      </p:pic>
      <p:pic>
        <p:nvPicPr>
          <p:cNvPr id="16" name="Picture 15"/>
          <p:cNvPicPr>
            <a:picLocks noChangeAspect="1"/>
          </p:cNvPicPr>
          <p:nvPr/>
        </p:nvPicPr>
        <p:blipFill>
          <a:blip r:embed="rId5"/>
          <a:stretch>
            <a:fillRect/>
          </a:stretch>
        </p:blipFill>
        <p:spPr>
          <a:xfrm>
            <a:off x="2895583" y="4579686"/>
            <a:ext cx="2506006" cy="560868"/>
          </a:xfrm>
          <a:prstGeom prst="rect">
            <a:avLst/>
          </a:prstGeom>
        </p:spPr>
      </p:pic>
      <p:graphicFrame>
        <p:nvGraphicFramePr>
          <p:cNvPr id="18" name="Table 17"/>
          <p:cNvGraphicFramePr>
            <a:graphicFrameLocks noGrp="1"/>
          </p:cNvGraphicFramePr>
          <p:nvPr>
            <p:extLst>
              <p:ext uri="{D42A27DB-BD31-4B8C-83A1-F6EECF244321}">
                <p14:modId xmlns:p14="http://schemas.microsoft.com/office/powerpoint/2010/main" val="4021448013"/>
              </p:ext>
            </p:extLst>
          </p:nvPr>
        </p:nvGraphicFramePr>
        <p:xfrm>
          <a:off x="498042" y="2276298"/>
          <a:ext cx="2153726" cy="3017520"/>
        </p:xfrm>
        <a:graphic>
          <a:graphicData uri="http://schemas.openxmlformats.org/drawingml/2006/table">
            <a:tbl>
              <a:tblPr firstRow="1" bandRow="1">
                <a:tableStyleId>{3B4B98B0-60AC-42C2-AFA5-B58CD77FA1E5}</a:tableStyleId>
              </a:tblPr>
              <a:tblGrid>
                <a:gridCol w="1076863"/>
                <a:gridCol w="1076863"/>
              </a:tblGrid>
              <a:tr h="271044">
                <a:tc>
                  <a:txBody>
                    <a:bodyPr/>
                    <a:lstStyle/>
                    <a:p>
                      <a:pPr algn="ctr"/>
                      <a:r>
                        <a:rPr lang="en-US" sz="1200" dirty="0" smtClean="0"/>
                        <a:t>Verbal SAT</a:t>
                      </a:r>
                      <a:endParaRPr lang="en-US" sz="1200" dirty="0">
                        <a:solidFill>
                          <a:srgbClr val="0070C0"/>
                        </a:solidFill>
                      </a:endParaRPr>
                    </a:p>
                  </a:txBody>
                  <a:tcPr/>
                </a:tc>
                <a:tc>
                  <a:txBody>
                    <a:bodyPr/>
                    <a:lstStyle/>
                    <a:p>
                      <a:pPr algn="ctr"/>
                      <a:r>
                        <a:rPr lang="en-US" sz="1200" dirty="0" smtClean="0"/>
                        <a:t>GPA</a:t>
                      </a:r>
                      <a:endParaRPr lang="en-US" sz="1200" dirty="0">
                        <a:solidFill>
                          <a:srgbClr val="0070C0"/>
                        </a:solidFill>
                      </a:endParaRPr>
                    </a:p>
                  </a:txBody>
                  <a:tcPr/>
                </a:tc>
              </a:tr>
              <a:tr h="271044">
                <a:tc>
                  <a:txBody>
                    <a:bodyPr/>
                    <a:lstStyle/>
                    <a:p>
                      <a:pPr algn="ctr"/>
                      <a:r>
                        <a:rPr lang="en-US" sz="1200" dirty="0" smtClean="0"/>
                        <a:t>510</a:t>
                      </a:r>
                      <a:endParaRPr lang="en-US" sz="1200" dirty="0" smtClean="0">
                        <a:solidFill>
                          <a:srgbClr val="0070C0"/>
                        </a:solidFill>
                      </a:endParaRPr>
                    </a:p>
                  </a:txBody>
                  <a:tcPr/>
                </a:tc>
                <a:tc>
                  <a:txBody>
                    <a:bodyPr/>
                    <a:lstStyle/>
                    <a:p>
                      <a:pPr algn="ctr"/>
                      <a:r>
                        <a:rPr lang="en-US" sz="1200" dirty="0" smtClean="0"/>
                        <a:t>2.1</a:t>
                      </a:r>
                      <a:endParaRPr lang="en-US" sz="1200" dirty="0">
                        <a:solidFill>
                          <a:srgbClr val="0070C0"/>
                        </a:solidFill>
                      </a:endParaRPr>
                    </a:p>
                  </a:txBody>
                  <a:tcPr/>
                </a:tc>
              </a:tr>
              <a:tr h="271044">
                <a:tc>
                  <a:txBody>
                    <a:bodyPr/>
                    <a:lstStyle/>
                    <a:p>
                      <a:pPr algn="ctr"/>
                      <a:r>
                        <a:rPr lang="en-US" sz="1200" dirty="0" smtClean="0"/>
                        <a:t>620</a:t>
                      </a:r>
                      <a:endParaRPr lang="en-US" sz="1200" dirty="0">
                        <a:solidFill>
                          <a:srgbClr val="0070C0"/>
                        </a:solidFill>
                      </a:endParaRPr>
                    </a:p>
                  </a:txBody>
                  <a:tcPr/>
                </a:tc>
                <a:tc>
                  <a:txBody>
                    <a:bodyPr/>
                    <a:lstStyle/>
                    <a:p>
                      <a:pPr algn="ctr"/>
                      <a:r>
                        <a:rPr lang="en-US" sz="1200" dirty="0" smtClean="0"/>
                        <a:t>3.8</a:t>
                      </a:r>
                      <a:endParaRPr lang="en-US" sz="1200" dirty="0">
                        <a:solidFill>
                          <a:srgbClr val="0070C0"/>
                        </a:solidFill>
                      </a:endParaRPr>
                    </a:p>
                  </a:txBody>
                  <a:tcPr/>
                </a:tc>
              </a:tr>
              <a:tr h="271044">
                <a:tc>
                  <a:txBody>
                    <a:bodyPr/>
                    <a:lstStyle/>
                    <a:p>
                      <a:pPr algn="ctr"/>
                      <a:r>
                        <a:rPr lang="en-US" sz="1200" dirty="0" smtClean="0"/>
                        <a:t>400</a:t>
                      </a:r>
                      <a:endParaRPr lang="en-US" sz="1200" dirty="0">
                        <a:solidFill>
                          <a:srgbClr val="0070C0"/>
                        </a:solidFill>
                      </a:endParaRPr>
                    </a:p>
                  </a:txBody>
                  <a:tcPr/>
                </a:tc>
                <a:tc>
                  <a:txBody>
                    <a:bodyPr/>
                    <a:lstStyle/>
                    <a:p>
                      <a:pPr algn="ctr"/>
                      <a:r>
                        <a:rPr lang="en-US" sz="1200" dirty="0" smtClean="0"/>
                        <a:t>2.2</a:t>
                      </a:r>
                      <a:endParaRPr lang="en-US" sz="1200" dirty="0">
                        <a:solidFill>
                          <a:srgbClr val="0070C0"/>
                        </a:solidFill>
                      </a:endParaRPr>
                    </a:p>
                  </a:txBody>
                  <a:tcPr/>
                </a:tc>
              </a:tr>
              <a:tr h="271044">
                <a:tc>
                  <a:txBody>
                    <a:bodyPr/>
                    <a:lstStyle/>
                    <a:p>
                      <a:pPr algn="ctr"/>
                      <a:r>
                        <a:rPr lang="en-US" sz="1200" dirty="0" smtClean="0"/>
                        <a:t>480</a:t>
                      </a:r>
                      <a:endParaRPr lang="en-US" sz="1200" dirty="0">
                        <a:solidFill>
                          <a:srgbClr val="0070C0"/>
                        </a:solidFill>
                      </a:endParaRPr>
                    </a:p>
                  </a:txBody>
                  <a:tcPr/>
                </a:tc>
                <a:tc>
                  <a:txBody>
                    <a:bodyPr/>
                    <a:lstStyle/>
                    <a:p>
                      <a:pPr algn="ctr"/>
                      <a:r>
                        <a:rPr lang="en-US" sz="1200" dirty="0" smtClean="0"/>
                        <a:t>3.1</a:t>
                      </a:r>
                      <a:endParaRPr lang="en-US" sz="1200" dirty="0">
                        <a:solidFill>
                          <a:srgbClr val="0070C0"/>
                        </a:solidFill>
                      </a:endParaRPr>
                    </a:p>
                  </a:txBody>
                  <a:tcPr/>
                </a:tc>
              </a:tr>
              <a:tr h="271044">
                <a:tc>
                  <a:txBody>
                    <a:bodyPr/>
                    <a:lstStyle/>
                    <a:p>
                      <a:pPr algn="ctr"/>
                      <a:r>
                        <a:rPr lang="en-US" sz="1200" dirty="0" smtClean="0"/>
                        <a:t>580</a:t>
                      </a:r>
                      <a:endParaRPr lang="en-US" sz="1200" dirty="0">
                        <a:solidFill>
                          <a:srgbClr val="0070C0"/>
                        </a:solidFill>
                      </a:endParaRPr>
                    </a:p>
                  </a:txBody>
                  <a:tcPr/>
                </a:tc>
                <a:tc>
                  <a:txBody>
                    <a:bodyPr/>
                    <a:lstStyle/>
                    <a:p>
                      <a:pPr algn="ctr"/>
                      <a:r>
                        <a:rPr lang="en-US" sz="1200" dirty="0" smtClean="0"/>
                        <a:t>3.9</a:t>
                      </a:r>
                      <a:endParaRPr lang="en-US" sz="1200" dirty="0">
                        <a:solidFill>
                          <a:srgbClr val="0070C0"/>
                        </a:solidFill>
                      </a:endParaRPr>
                    </a:p>
                  </a:txBody>
                  <a:tcPr/>
                </a:tc>
              </a:tr>
              <a:tr h="271044">
                <a:tc>
                  <a:txBody>
                    <a:bodyPr/>
                    <a:lstStyle/>
                    <a:p>
                      <a:pPr algn="ctr"/>
                      <a:r>
                        <a:rPr lang="en-US" sz="1200" dirty="0" smtClean="0"/>
                        <a:t>430</a:t>
                      </a:r>
                      <a:endParaRPr lang="en-US" sz="1200" dirty="0">
                        <a:solidFill>
                          <a:srgbClr val="0070C0"/>
                        </a:solidFill>
                      </a:endParaRPr>
                    </a:p>
                  </a:txBody>
                  <a:tcPr/>
                </a:tc>
                <a:tc>
                  <a:txBody>
                    <a:bodyPr/>
                    <a:lstStyle/>
                    <a:p>
                      <a:pPr algn="ctr"/>
                      <a:r>
                        <a:rPr lang="en-US" sz="1200" dirty="0" smtClean="0"/>
                        <a:t>2.4</a:t>
                      </a:r>
                      <a:endParaRPr lang="en-US" sz="1200" dirty="0">
                        <a:solidFill>
                          <a:srgbClr val="0070C0"/>
                        </a:solidFill>
                      </a:endParaRPr>
                    </a:p>
                  </a:txBody>
                  <a:tcPr/>
                </a:tc>
              </a:tr>
              <a:tr h="271044">
                <a:tc>
                  <a:txBody>
                    <a:bodyPr/>
                    <a:lstStyle/>
                    <a:p>
                      <a:pPr algn="ctr"/>
                      <a:r>
                        <a:rPr lang="en-US" sz="1200" dirty="0" smtClean="0"/>
                        <a:t>530</a:t>
                      </a:r>
                      <a:endParaRPr lang="en-US" sz="1200" dirty="0">
                        <a:solidFill>
                          <a:srgbClr val="0070C0"/>
                        </a:solidFill>
                      </a:endParaRPr>
                    </a:p>
                  </a:txBody>
                  <a:tcPr/>
                </a:tc>
                <a:tc>
                  <a:txBody>
                    <a:bodyPr/>
                    <a:lstStyle/>
                    <a:p>
                      <a:pPr algn="ctr"/>
                      <a:r>
                        <a:rPr lang="en-US" sz="1200" dirty="0" smtClean="0"/>
                        <a:t>3.6</a:t>
                      </a:r>
                      <a:endParaRPr lang="en-US" sz="1200" dirty="0">
                        <a:solidFill>
                          <a:srgbClr val="0070C0"/>
                        </a:solidFill>
                      </a:endParaRPr>
                    </a:p>
                  </a:txBody>
                  <a:tcPr/>
                </a:tc>
              </a:tr>
              <a:tr h="271044">
                <a:tc>
                  <a:txBody>
                    <a:bodyPr/>
                    <a:lstStyle/>
                    <a:p>
                      <a:pPr algn="ctr"/>
                      <a:r>
                        <a:rPr lang="en-US" sz="1200" dirty="0" smtClean="0"/>
                        <a:t>680</a:t>
                      </a:r>
                      <a:endParaRPr lang="en-US" sz="1200" dirty="0">
                        <a:solidFill>
                          <a:srgbClr val="0070C0"/>
                        </a:solidFill>
                      </a:endParaRPr>
                    </a:p>
                  </a:txBody>
                  <a:tcPr/>
                </a:tc>
                <a:tc>
                  <a:txBody>
                    <a:bodyPr/>
                    <a:lstStyle/>
                    <a:p>
                      <a:pPr algn="ctr"/>
                      <a:r>
                        <a:rPr lang="en-US" sz="1200" dirty="0" smtClean="0"/>
                        <a:t>3.5</a:t>
                      </a:r>
                      <a:endParaRPr lang="en-US" sz="1200" dirty="0">
                        <a:solidFill>
                          <a:srgbClr val="0070C0"/>
                        </a:solidFill>
                      </a:endParaRPr>
                    </a:p>
                  </a:txBody>
                  <a:tcPr/>
                </a:tc>
              </a:tr>
              <a:tr h="271044">
                <a:tc>
                  <a:txBody>
                    <a:bodyPr/>
                    <a:lstStyle/>
                    <a:p>
                      <a:pPr algn="ctr"/>
                      <a:r>
                        <a:rPr lang="en-US" sz="1200" dirty="0" smtClean="0"/>
                        <a:t>420</a:t>
                      </a:r>
                      <a:endParaRPr lang="en-US" sz="1200" dirty="0">
                        <a:solidFill>
                          <a:srgbClr val="0070C0"/>
                        </a:solidFill>
                      </a:endParaRPr>
                    </a:p>
                  </a:txBody>
                  <a:tcPr/>
                </a:tc>
                <a:tc>
                  <a:txBody>
                    <a:bodyPr/>
                    <a:lstStyle/>
                    <a:p>
                      <a:pPr algn="ctr"/>
                      <a:r>
                        <a:rPr lang="en-US" sz="1200" dirty="0" smtClean="0"/>
                        <a:t>3.3</a:t>
                      </a:r>
                      <a:endParaRPr lang="en-US" sz="1200" dirty="0">
                        <a:solidFill>
                          <a:srgbClr val="0070C0"/>
                        </a:solidFill>
                      </a:endParaRPr>
                    </a:p>
                  </a:txBody>
                  <a:tcPr/>
                </a:tc>
              </a:tr>
              <a:tr h="271044">
                <a:tc>
                  <a:txBody>
                    <a:bodyPr/>
                    <a:lstStyle/>
                    <a:p>
                      <a:pPr algn="ctr"/>
                      <a:r>
                        <a:rPr lang="en-US" sz="1200" dirty="0" smtClean="0"/>
                        <a:t>570</a:t>
                      </a:r>
                      <a:endParaRPr lang="en-US" sz="1200" dirty="0">
                        <a:solidFill>
                          <a:srgbClr val="0070C0"/>
                        </a:solidFill>
                      </a:endParaRPr>
                    </a:p>
                  </a:txBody>
                  <a:tcPr/>
                </a:tc>
                <a:tc>
                  <a:txBody>
                    <a:bodyPr/>
                    <a:lstStyle/>
                    <a:p>
                      <a:pPr algn="ctr"/>
                      <a:r>
                        <a:rPr lang="en-US" sz="1200" dirty="0" smtClean="0"/>
                        <a:t>3.4</a:t>
                      </a:r>
                      <a:endParaRPr lang="en-US" sz="1200" dirty="0">
                        <a:solidFill>
                          <a:srgbClr val="0070C0"/>
                        </a:solidFill>
                      </a:endParaRPr>
                    </a:p>
                  </a:txBody>
                  <a:tcPr/>
                </a:tc>
              </a:tr>
            </a:tbl>
          </a:graphicData>
        </a:graphic>
      </p:graphicFrame>
      <p:sp>
        <p:nvSpPr>
          <p:cNvPr id="19" name="Rounded Rectangle 18"/>
          <p:cNvSpPr/>
          <p:nvPr/>
        </p:nvSpPr>
        <p:spPr>
          <a:xfrm>
            <a:off x="3630072" y="5907288"/>
            <a:ext cx="615357" cy="224265"/>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3651840" y="6146776"/>
            <a:ext cx="615357" cy="224265"/>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6"/>
          <a:stretch>
            <a:fillRect/>
          </a:stretch>
        </p:blipFill>
        <p:spPr>
          <a:xfrm>
            <a:off x="5473473" y="549048"/>
            <a:ext cx="5991225" cy="4800600"/>
          </a:xfrm>
          <a:prstGeom prst="rect">
            <a:avLst/>
          </a:prstGeom>
        </p:spPr>
      </p:pic>
      <p:pic>
        <p:nvPicPr>
          <p:cNvPr id="21" name="Picture 20"/>
          <p:cNvPicPr>
            <a:picLocks noChangeAspect="1"/>
          </p:cNvPicPr>
          <p:nvPr/>
        </p:nvPicPr>
        <p:blipFill>
          <a:blip r:embed="rId7"/>
          <a:stretch>
            <a:fillRect/>
          </a:stretch>
        </p:blipFill>
        <p:spPr>
          <a:xfrm>
            <a:off x="5473473" y="549048"/>
            <a:ext cx="5991225" cy="4800600"/>
          </a:xfrm>
          <a:prstGeom prst="rect">
            <a:avLst/>
          </a:prstGeom>
        </p:spPr>
      </p:pic>
      <p:cxnSp>
        <p:nvCxnSpPr>
          <p:cNvPr id="23" name="Straight Arrow Connector 22"/>
          <p:cNvCxnSpPr/>
          <p:nvPr/>
        </p:nvCxnSpPr>
        <p:spPr>
          <a:xfrm>
            <a:off x="6814458" y="3287486"/>
            <a:ext cx="0" cy="424543"/>
          </a:xfrm>
          <a:prstGeom prst="straightConnector1">
            <a:avLst/>
          </a:prstGeom>
          <a:ln w="57150">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6335486" y="3499757"/>
            <a:ext cx="1" cy="658586"/>
          </a:xfrm>
          <a:prstGeom prst="straightConnector1">
            <a:avLst/>
          </a:prstGeom>
          <a:ln w="57150">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8066314" y="2593521"/>
            <a:ext cx="3" cy="1738993"/>
          </a:xfrm>
          <a:prstGeom prst="straightConnector1">
            <a:avLst/>
          </a:prstGeom>
          <a:ln w="57150">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10809704" y="1050471"/>
            <a:ext cx="1" cy="658586"/>
          </a:xfrm>
          <a:prstGeom prst="straightConnector1">
            <a:avLst/>
          </a:prstGeom>
          <a:ln w="57150">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6651171" y="2133600"/>
            <a:ext cx="10886" cy="1153886"/>
          </a:xfrm>
          <a:prstGeom prst="straightConnector1">
            <a:avLst/>
          </a:prstGeom>
          <a:ln w="57150">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7587342" y="2558143"/>
            <a:ext cx="21773" cy="272143"/>
          </a:xfrm>
          <a:prstGeom prst="straightConnector1">
            <a:avLst/>
          </a:prstGeom>
          <a:ln w="57150">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8388370" y="1596875"/>
            <a:ext cx="10886" cy="743554"/>
          </a:xfrm>
          <a:prstGeom prst="straightConnector1">
            <a:avLst/>
          </a:prstGeom>
          <a:ln w="57150">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9209314" y="1007987"/>
            <a:ext cx="6371" cy="960665"/>
          </a:xfrm>
          <a:prstGeom prst="straightConnector1">
            <a:avLst/>
          </a:prstGeom>
          <a:ln w="57150">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9818914" y="1225098"/>
            <a:ext cx="6371" cy="371777"/>
          </a:xfrm>
          <a:prstGeom prst="straightConnector1">
            <a:avLst/>
          </a:prstGeom>
          <a:ln w="57150">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6389913" y="2419350"/>
            <a:ext cx="3" cy="1738993"/>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6868889" y="2419350"/>
            <a:ext cx="0" cy="140970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8120742" y="2419350"/>
            <a:ext cx="1" cy="1910444"/>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flipV="1">
            <a:off x="6705601" y="2057400"/>
            <a:ext cx="21775" cy="36195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8441137" y="1488320"/>
            <a:ext cx="6176" cy="93103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9114719" y="1953835"/>
            <a:ext cx="0" cy="465515"/>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9241234" y="1007987"/>
            <a:ext cx="25501" cy="1411363"/>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flipV="1">
            <a:off x="9861344" y="1225098"/>
            <a:ext cx="15377" cy="1194252"/>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flipV="1">
            <a:off x="10809704" y="1804070"/>
            <a:ext cx="4043" cy="630097"/>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8" name="Rectangle 1027"/>
              <p:cNvSpPr/>
              <p:nvPr/>
            </p:nvSpPr>
            <p:spPr>
              <a:xfrm>
                <a:off x="1024422" y="564182"/>
                <a:ext cx="4180119" cy="519758"/>
              </a:xfrm>
              <a:prstGeom prst="rect">
                <a:avLst/>
              </a:prstGeom>
            </p:spPr>
            <p:txBody>
              <a:bodyPr wrap="none">
                <a:spAutoFit/>
              </a:bodyPr>
              <a:lstStyle/>
              <a:p>
                <a:r>
                  <a:rPr lang="en-US" b="1" dirty="0" smtClean="0">
                    <a:solidFill>
                      <a:srgbClr val="FF0000"/>
                    </a:solidFill>
                  </a:rPr>
                  <a:t>SLOPE:  </a:t>
                </a:r>
                <a14:m>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𝒃</m:t>
                        </m:r>
                      </m:e>
                      <m:sub>
                        <m:r>
                          <a:rPr lang="en-US" b="1" i="1" smtClean="0">
                            <a:solidFill>
                              <a:srgbClr val="FF0000"/>
                            </a:solidFill>
                            <a:latin typeface="Cambria Math" panose="02040503050406030204" pitchFamily="18" charset="0"/>
                          </a:rPr>
                          <m:t>𝟏</m:t>
                        </m:r>
                      </m:sub>
                    </m:sSub>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𝑟</m:t>
                    </m:r>
                    <m:f>
                      <m:fPr>
                        <m:ctrlPr>
                          <a:rPr lang="en-US" b="0" i="1" smtClean="0">
                            <a:solidFill>
                              <a:srgbClr val="FF0000"/>
                            </a:solidFill>
                            <a:latin typeface="Cambria Math" panose="02040503050406030204" pitchFamily="18" charset="0"/>
                          </a:rPr>
                        </m:ctrlPr>
                      </m:fPr>
                      <m:num>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𝑠</m:t>
                            </m:r>
                          </m:e>
                          <m:sub>
                            <m:r>
                              <a:rPr lang="en-US" b="0" i="1" smtClean="0">
                                <a:solidFill>
                                  <a:srgbClr val="FF0000"/>
                                </a:solidFill>
                                <a:latin typeface="Cambria Math" panose="02040503050406030204" pitchFamily="18" charset="0"/>
                              </a:rPr>
                              <m:t>𝑦</m:t>
                            </m:r>
                          </m:sub>
                        </m:sSub>
                      </m:num>
                      <m:den>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𝑠</m:t>
                            </m:r>
                          </m:e>
                          <m:sub>
                            <m:r>
                              <a:rPr lang="en-US" b="0" i="1" smtClean="0">
                                <a:solidFill>
                                  <a:srgbClr val="FF0000"/>
                                </a:solidFill>
                                <a:latin typeface="Cambria Math" panose="02040503050406030204" pitchFamily="18" charset="0"/>
                              </a:rPr>
                              <m:t>𝑥</m:t>
                            </m:r>
                          </m:sub>
                        </m:sSub>
                      </m:den>
                    </m:f>
                    <m:r>
                      <a:rPr lang="en-US" b="0" i="1" smtClean="0">
                        <a:solidFill>
                          <a:srgbClr val="FF0000"/>
                        </a:solidFill>
                        <a:latin typeface="Cambria Math" panose="02040503050406030204" pitchFamily="18" charset="0"/>
                      </a:rPr>
                      <m:t>= .661</m:t>
                    </m:r>
                    <m:f>
                      <m:fPr>
                        <m:ctrlPr>
                          <a:rPr lang="en-US" b="0" i="1" smtClean="0">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.66</m:t>
                        </m:r>
                      </m:num>
                      <m:den>
                        <m:r>
                          <a:rPr lang="en-US" b="0" i="1" smtClean="0">
                            <a:solidFill>
                              <a:srgbClr val="FF0000"/>
                            </a:solidFill>
                            <a:latin typeface="Cambria Math" panose="02040503050406030204" pitchFamily="18" charset="0"/>
                          </a:rPr>
                          <m:t>91.87</m:t>
                        </m:r>
                      </m:den>
                    </m:f>
                    <m:r>
                      <a:rPr lang="en-US" b="0"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𝟎</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𝟎𝟎𝟒𝟕</m:t>
                    </m:r>
                  </m:oMath>
                </a14:m>
                <a:endParaRPr lang="en-US" b="1" dirty="0" smtClean="0">
                  <a:solidFill>
                    <a:srgbClr val="FF0000"/>
                  </a:solidFill>
                </a:endParaRPr>
              </a:p>
            </p:txBody>
          </p:sp>
        </mc:Choice>
        <mc:Fallback xmlns="">
          <p:sp>
            <p:nvSpPr>
              <p:cNvPr id="1028" name="Rectangle 1027"/>
              <p:cNvSpPr>
                <a:spLocks noRot="1" noChangeAspect="1" noMove="1" noResize="1" noEditPoints="1" noAdjustHandles="1" noChangeArrowheads="1" noChangeShapeType="1" noTextEdit="1"/>
              </p:cNvSpPr>
              <p:nvPr/>
            </p:nvSpPr>
            <p:spPr>
              <a:xfrm>
                <a:off x="1024422" y="564182"/>
                <a:ext cx="4180119" cy="519758"/>
              </a:xfrm>
              <a:prstGeom prst="rect">
                <a:avLst/>
              </a:prstGeom>
              <a:blipFill rotWithShape="0">
                <a:blip r:embed="rId8"/>
                <a:stretch>
                  <a:fillRect l="-1166" b="-1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9" name="Rectangle 1028"/>
              <p:cNvSpPr/>
              <p:nvPr/>
            </p:nvSpPr>
            <p:spPr>
              <a:xfrm>
                <a:off x="452042" y="1080676"/>
                <a:ext cx="5644750" cy="369332"/>
              </a:xfrm>
              <a:prstGeom prst="rect">
                <a:avLst/>
              </a:prstGeom>
            </p:spPr>
            <p:txBody>
              <a:bodyPr wrap="none">
                <a:spAutoFit/>
              </a:bodyPr>
              <a:lstStyle/>
              <a:p>
                <a:r>
                  <a:rPr lang="en-US" b="1" dirty="0" smtClean="0">
                    <a:solidFill>
                      <a:srgbClr val="FF0000"/>
                    </a:solidFill>
                  </a:rPr>
                  <a:t>INTERCEPT: </a:t>
                </a:r>
                <a14:m>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𝒃</m:t>
                        </m:r>
                      </m:e>
                      <m:sub>
                        <m:r>
                          <a:rPr lang="en-US" b="1" i="1">
                            <a:solidFill>
                              <a:srgbClr val="FF0000"/>
                            </a:solidFill>
                            <a:latin typeface="Cambria Math" panose="02040503050406030204" pitchFamily="18" charset="0"/>
                          </a:rPr>
                          <m:t>𝟎</m:t>
                        </m:r>
                      </m:sub>
                    </m:sSub>
                    <m:r>
                      <a:rPr lang="en-US" b="0" i="1">
                        <a:solidFill>
                          <a:srgbClr val="FF0000"/>
                        </a:solidFill>
                        <a:latin typeface="Cambria Math" panose="02040503050406030204" pitchFamily="18" charset="0"/>
                      </a:rPr>
                      <m:t>=</m:t>
                    </m:r>
                    <m:acc>
                      <m:accPr>
                        <m:chr m:val="̅"/>
                        <m:ctrlPr>
                          <a:rPr lang="en-US" i="1">
                            <a:solidFill>
                              <a:srgbClr val="FF0000"/>
                            </a:solidFill>
                            <a:latin typeface="Cambria Math" panose="02040503050406030204" pitchFamily="18" charset="0"/>
                          </a:rPr>
                        </m:ctrlPr>
                      </m:accPr>
                      <m:e>
                        <m:r>
                          <a:rPr lang="en-US" b="0" i="1">
                            <a:solidFill>
                              <a:srgbClr val="FF0000"/>
                            </a:solidFill>
                            <a:latin typeface="Cambria Math" panose="02040503050406030204" pitchFamily="18" charset="0"/>
                          </a:rPr>
                          <m:t>𝑌</m:t>
                        </m:r>
                      </m:e>
                    </m:acc>
                    <m:r>
                      <a:rPr lang="en-US" b="0" i="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b="0" i="1">
                            <a:solidFill>
                              <a:srgbClr val="FF0000"/>
                            </a:solidFill>
                            <a:latin typeface="Cambria Math" panose="02040503050406030204" pitchFamily="18" charset="0"/>
                          </a:rPr>
                          <m:t>𝑏</m:t>
                        </m:r>
                      </m:e>
                      <m:sub>
                        <m:r>
                          <a:rPr lang="en-US" b="0" i="1">
                            <a:solidFill>
                              <a:srgbClr val="FF0000"/>
                            </a:solidFill>
                            <a:latin typeface="Cambria Math" panose="02040503050406030204" pitchFamily="18" charset="0"/>
                          </a:rPr>
                          <m:t>1</m:t>
                        </m:r>
                      </m:sub>
                    </m:sSub>
                    <m:acc>
                      <m:accPr>
                        <m:chr m:val="̅"/>
                        <m:ctrlPr>
                          <a:rPr lang="en-US" i="1">
                            <a:solidFill>
                              <a:srgbClr val="FF0000"/>
                            </a:solidFill>
                            <a:latin typeface="Cambria Math" panose="02040503050406030204" pitchFamily="18" charset="0"/>
                          </a:rPr>
                        </m:ctrlPr>
                      </m:accPr>
                      <m:e>
                        <m:r>
                          <a:rPr lang="en-US" b="0" i="1">
                            <a:solidFill>
                              <a:srgbClr val="FF0000"/>
                            </a:solidFill>
                            <a:latin typeface="Cambria Math" panose="02040503050406030204" pitchFamily="18" charset="0"/>
                          </a:rPr>
                          <m:t>𝑋</m:t>
                        </m:r>
                      </m:e>
                    </m:acc>
                    <m:r>
                      <a:rPr lang="en-US" b="0"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3.13</m:t>
                    </m:r>
                    <m:r>
                      <a:rPr lang="en-US" b="0" i="1">
                        <a:solidFill>
                          <a:srgbClr val="FF0000"/>
                        </a:solidFill>
                        <a:latin typeface="Cambria Math" panose="02040503050406030204" pitchFamily="18" charset="0"/>
                      </a:rPr>
                      <m:t>−.00</m:t>
                    </m:r>
                    <m:r>
                      <a:rPr lang="en-US" b="0" i="1" smtClean="0">
                        <a:solidFill>
                          <a:srgbClr val="FF0000"/>
                        </a:solidFill>
                        <a:latin typeface="Cambria Math" panose="02040503050406030204" pitchFamily="18" charset="0"/>
                      </a:rPr>
                      <m:t>47</m:t>
                    </m:r>
                    <m:r>
                      <a:rPr lang="en-US" b="0"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522</m:t>
                    </m:r>
                    <m:r>
                      <a:rPr lang="en-US" b="0" i="1">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𝟎</m:t>
                    </m:r>
                    <m:r>
                      <a:rPr lang="en-US" b="1" i="1" smtClean="0">
                        <a:solidFill>
                          <a:srgbClr val="FF0000"/>
                        </a:solidFill>
                        <a:latin typeface="Cambria Math" panose="02040503050406030204" pitchFamily="18" charset="0"/>
                      </a:rPr>
                      <m:t>.</m:t>
                    </m:r>
                  </m:oMath>
                </a14:m>
                <a:r>
                  <a:rPr lang="en-US" b="1" dirty="0" smtClean="0">
                    <a:solidFill>
                      <a:srgbClr val="FF0000"/>
                    </a:solidFill>
                  </a:rPr>
                  <a:t>68 </a:t>
                </a:r>
                <a:endParaRPr lang="en-US" b="1" dirty="0">
                  <a:solidFill>
                    <a:srgbClr val="FF0000"/>
                  </a:solidFill>
                </a:endParaRPr>
              </a:p>
            </p:txBody>
          </p:sp>
        </mc:Choice>
        <mc:Fallback xmlns="">
          <p:sp>
            <p:nvSpPr>
              <p:cNvPr id="1029" name="Rectangle 1028"/>
              <p:cNvSpPr>
                <a:spLocks noRot="1" noChangeAspect="1" noMove="1" noResize="1" noEditPoints="1" noAdjustHandles="1" noChangeArrowheads="1" noChangeShapeType="1" noTextEdit="1"/>
              </p:cNvSpPr>
              <p:nvPr/>
            </p:nvSpPr>
            <p:spPr>
              <a:xfrm>
                <a:off x="452042" y="1080676"/>
                <a:ext cx="5644750" cy="369332"/>
              </a:xfrm>
              <a:prstGeom prst="rect">
                <a:avLst/>
              </a:prstGeom>
              <a:blipFill rotWithShape="0">
                <a:blip r:embed="rId9"/>
                <a:stretch>
                  <a:fillRect l="-864" t="-6557" b="-262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70"/>
              <p:cNvSpPr/>
              <p:nvPr/>
            </p:nvSpPr>
            <p:spPr>
              <a:xfrm>
                <a:off x="819097" y="1574351"/>
                <a:ext cx="4934364" cy="471539"/>
              </a:xfrm>
              <a:prstGeom prst="rect">
                <a:avLst/>
              </a:prstGeom>
              <a:ln>
                <a:solidFill>
                  <a:srgbClr val="FF3300"/>
                </a:solidFill>
              </a:ln>
            </p:spPr>
            <p:style>
              <a:lnRef idx="2">
                <a:schemeClr val="accent6"/>
              </a:lnRef>
              <a:fillRef idx="1">
                <a:schemeClr val="lt1"/>
              </a:fillRef>
              <a:effectRef idx="0">
                <a:schemeClr val="accent6"/>
              </a:effectRef>
              <a:fontRef idx="minor">
                <a:schemeClr val="dk1"/>
              </a:fontRef>
            </p:style>
            <p:txBody>
              <a:bodyPr wrap="none">
                <a:spAutoFit/>
              </a:bodyPr>
              <a:lstStyle/>
              <a:p>
                <a:r>
                  <a:rPr lang="en-US" sz="2400" b="1" dirty="0" smtClean="0">
                    <a:solidFill>
                      <a:srgbClr val="FF0000"/>
                    </a:solidFill>
                  </a:rPr>
                  <a:t>EQUATION: </a:t>
                </a:r>
                <a14:m>
                  <m:oMath xmlns:m="http://schemas.openxmlformats.org/officeDocument/2006/math">
                    <m:acc>
                      <m:accPr>
                        <m:chr m:val="̂"/>
                        <m:ctrlPr>
                          <a:rPr lang="en-US" sz="2400" b="1" i="1" smtClean="0">
                            <a:solidFill>
                              <a:srgbClr val="FF0000"/>
                            </a:solidFill>
                            <a:latin typeface="Cambria Math" panose="02040503050406030204" pitchFamily="18" charset="0"/>
                          </a:rPr>
                        </m:ctrlPr>
                      </m:accPr>
                      <m:e>
                        <m:r>
                          <a:rPr lang="en-US" sz="2400" b="1" i="1" smtClean="0">
                            <a:solidFill>
                              <a:srgbClr val="FF0000"/>
                            </a:solidFill>
                            <a:latin typeface="Cambria Math" panose="02040503050406030204" pitchFamily="18" charset="0"/>
                          </a:rPr>
                          <m:t>𝒀</m:t>
                        </m:r>
                      </m:e>
                    </m:acc>
                    <m:r>
                      <a:rPr lang="en-US" sz="2400" b="1" i="1" smtClean="0">
                        <a:solidFill>
                          <a:srgbClr val="FF0000"/>
                        </a:solidFill>
                        <a:latin typeface="Cambria Math" panose="02040503050406030204" pitchFamily="18" charset="0"/>
                      </a:rPr>
                      <m:t>=</m:t>
                    </m:r>
                    <m:r>
                      <a:rPr lang="en-US" sz="2400" b="1" i="1" smtClean="0">
                        <a:solidFill>
                          <a:srgbClr val="FF0000"/>
                        </a:solidFill>
                        <a:latin typeface="Cambria Math" panose="02040503050406030204" pitchFamily="18" charset="0"/>
                      </a:rPr>
                      <m:t>𝟎</m:t>
                    </m:r>
                    <m:r>
                      <a:rPr lang="en-US" sz="2400" b="1" i="1" smtClean="0">
                        <a:solidFill>
                          <a:srgbClr val="FF0000"/>
                        </a:solidFill>
                        <a:latin typeface="Cambria Math" panose="02040503050406030204" pitchFamily="18" charset="0"/>
                      </a:rPr>
                      <m:t>.</m:t>
                    </m:r>
                    <m:r>
                      <a:rPr lang="en-US" sz="2400" b="1" i="1" smtClean="0">
                        <a:solidFill>
                          <a:srgbClr val="FF0000"/>
                        </a:solidFill>
                        <a:latin typeface="Cambria Math" panose="02040503050406030204" pitchFamily="18" charset="0"/>
                      </a:rPr>
                      <m:t>𝟔𝟖</m:t>
                    </m:r>
                    <m:r>
                      <a:rPr lang="en-US" sz="2400" b="1" i="1" smtClean="0">
                        <a:solidFill>
                          <a:srgbClr val="FF0000"/>
                        </a:solidFill>
                        <a:latin typeface="Cambria Math" panose="02040503050406030204" pitchFamily="18" charset="0"/>
                      </a:rPr>
                      <m:t>+</m:t>
                    </m:r>
                    <m:r>
                      <a:rPr lang="en-US" sz="2400" b="1" i="1" smtClean="0">
                        <a:solidFill>
                          <a:srgbClr val="FF0000"/>
                        </a:solidFill>
                        <a:latin typeface="Cambria Math" panose="02040503050406030204" pitchFamily="18" charset="0"/>
                      </a:rPr>
                      <m:t>𝟎</m:t>
                    </m:r>
                    <m:r>
                      <a:rPr lang="en-US" sz="2400" b="1" i="1" smtClean="0">
                        <a:solidFill>
                          <a:srgbClr val="FF0000"/>
                        </a:solidFill>
                        <a:latin typeface="Cambria Math" panose="02040503050406030204" pitchFamily="18" charset="0"/>
                      </a:rPr>
                      <m:t>.</m:t>
                    </m:r>
                    <m:r>
                      <a:rPr lang="en-US" sz="2400" b="1" i="1" smtClean="0">
                        <a:solidFill>
                          <a:srgbClr val="FF0000"/>
                        </a:solidFill>
                        <a:latin typeface="Cambria Math" panose="02040503050406030204" pitchFamily="18" charset="0"/>
                      </a:rPr>
                      <m:t>𝟎𝟎𝟒𝟕</m:t>
                    </m:r>
                    <m:r>
                      <a:rPr lang="en-US" sz="2400" b="1" i="1" smtClean="0">
                        <a:solidFill>
                          <a:srgbClr val="FF0000"/>
                        </a:solidFill>
                        <a:latin typeface="Cambria Math" panose="02040503050406030204" pitchFamily="18" charset="0"/>
                      </a:rPr>
                      <m:t>∗</m:t>
                    </m:r>
                    <m:r>
                      <a:rPr lang="en-US" sz="2400" b="1" i="1" smtClean="0">
                        <a:solidFill>
                          <a:srgbClr val="FF0000"/>
                        </a:solidFill>
                        <a:latin typeface="Cambria Math" panose="02040503050406030204" pitchFamily="18" charset="0"/>
                      </a:rPr>
                      <m:t>𝑿</m:t>
                    </m:r>
                  </m:oMath>
                </a14:m>
                <a:endParaRPr lang="en-US" sz="2400" b="1" dirty="0">
                  <a:solidFill>
                    <a:srgbClr val="FF0000"/>
                  </a:solidFill>
                </a:endParaRPr>
              </a:p>
            </p:txBody>
          </p:sp>
        </mc:Choice>
        <mc:Fallback xmlns="">
          <p:sp>
            <p:nvSpPr>
              <p:cNvPr id="71" name="Rectangle 70"/>
              <p:cNvSpPr>
                <a:spLocks noRot="1" noChangeAspect="1" noMove="1" noResize="1" noEditPoints="1" noAdjustHandles="1" noChangeArrowheads="1" noChangeShapeType="1" noTextEdit="1"/>
              </p:cNvSpPr>
              <p:nvPr/>
            </p:nvSpPr>
            <p:spPr>
              <a:xfrm>
                <a:off x="819097" y="1574351"/>
                <a:ext cx="4934364" cy="471539"/>
              </a:xfrm>
              <a:prstGeom prst="rect">
                <a:avLst/>
              </a:prstGeom>
              <a:blipFill rotWithShape="0">
                <a:blip r:embed="rId10"/>
                <a:stretch>
                  <a:fillRect l="-1722" t="-6173" b="-24691"/>
                </a:stretch>
              </a:blipFill>
              <a:ln>
                <a:solidFill>
                  <a:srgbClr val="FF3300"/>
                </a:solidFill>
              </a:ln>
            </p:spPr>
            <p:txBody>
              <a:bodyPr/>
              <a:lstStyle/>
              <a:p>
                <a:r>
                  <a:rPr lang="en-US">
                    <a:noFill/>
                  </a:rPr>
                  <a:t> </a:t>
                </a:r>
              </a:p>
            </p:txBody>
          </p:sp>
        </mc:Fallback>
      </mc:AlternateContent>
      <p:cxnSp>
        <p:nvCxnSpPr>
          <p:cNvPr id="72" name="Straight Arrow Connector 71"/>
          <p:cNvCxnSpPr/>
          <p:nvPr/>
        </p:nvCxnSpPr>
        <p:spPr>
          <a:xfrm>
            <a:off x="6328831" y="2439849"/>
            <a:ext cx="15810" cy="1059908"/>
          </a:xfrm>
          <a:prstGeom prst="straightConnector1">
            <a:avLst/>
          </a:prstGeom>
          <a:ln w="5715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6596741" y="2412634"/>
            <a:ext cx="5707" cy="1005480"/>
          </a:xfrm>
          <a:prstGeom prst="straightConnector1">
            <a:avLst/>
          </a:prstGeom>
          <a:ln w="5715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6809278" y="2445288"/>
            <a:ext cx="13778" cy="842198"/>
          </a:xfrm>
          <a:prstGeom prst="straightConnector1">
            <a:avLst/>
          </a:prstGeom>
          <a:ln w="5715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7551549" y="2445288"/>
            <a:ext cx="5727" cy="421099"/>
          </a:xfrm>
          <a:prstGeom prst="straightConnector1">
            <a:avLst/>
          </a:prstGeom>
          <a:ln w="5715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8020480" y="2459618"/>
            <a:ext cx="0" cy="133903"/>
          </a:xfrm>
          <a:prstGeom prst="straightConnector1">
            <a:avLst/>
          </a:prstGeom>
          <a:ln w="5715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8368394" y="2238375"/>
            <a:ext cx="2291" cy="221243"/>
          </a:xfrm>
          <a:prstGeom prst="straightConnector1">
            <a:avLst/>
          </a:prstGeom>
          <a:ln w="5715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V="1">
            <a:off x="9065516" y="1953835"/>
            <a:ext cx="1146" cy="480333"/>
          </a:xfrm>
          <a:prstGeom prst="straightConnector1">
            <a:avLst/>
          </a:prstGeom>
          <a:ln w="5715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flipV="1">
            <a:off x="9177404" y="1910291"/>
            <a:ext cx="6361" cy="534997"/>
          </a:xfrm>
          <a:prstGeom prst="straightConnector1">
            <a:avLst/>
          </a:prstGeom>
          <a:ln w="5715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flipV="1">
            <a:off x="9818914" y="1559639"/>
            <a:ext cx="6372" cy="852996"/>
          </a:xfrm>
          <a:prstGeom prst="straightConnector1">
            <a:avLst/>
          </a:prstGeom>
          <a:ln w="5715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10760437" y="1024771"/>
            <a:ext cx="8717" cy="1398750"/>
          </a:xfrm>
          <a:prstGeom prst="straightConnector1">
            <a:avLst/>
          </a:prstGeom>
          <a:ln w="57150">
            <a:solidFill>
              <a:srgbClr val="FF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5" name="TextBox 1044"/>
              <p:cNvSpPr txBox="1"/>
              <p:nvPr/>
            </p:nvSpPr>
            <p:spPr>
              <a:xfrm>
                <a:off x="5511594" y="5576750"/>
                <a:ext cx="1311462"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1" i="1" smtClean="0">
                              <a:solidFill>
                                <a:srgbClr val="00B050"/>
                              </a:solidFill>
                              <a:latin typeface="Cambria Math" panose="02040503050406030204" pitchFamily="18" charset="0"/>
                            </a:rPr>
                          </m:ctrlPr>
                        </m:sSubPr>
                        <m:e>
                          <m:r>
                            <a:rPr lang="en-US" sz="3200" b="1" i="1" smtClean="0">
                              <a:solidFill>
                                <a:srgbClr val="00B050"/>
                              </a:solidFill>
                              <a:latin typeface="Cambria Math" panose="02040503050406030204" pitchFamily="18" charset="0"/>
                            </a:rPr>
                            <m:t>𝑺𝑺</m:t>
                          </m:r>
                        </m:e>
                        <m:sub>
                          <m:r>
                            <a:rPr lang="en-US" sz="3200" b="1" i="1" smtClean="0">
                              <a:solidFill>
                                <a:srgbClr val="00B050"/>
                              </a:solidFill>
                              <a:latin typeface="Cambria Math" panose="02040503050406030204" pitchFamily="18" charset="0"/>
                            </a:rPr>
                            <m:t>𝒕𝒐𝒕𝒂𝒍</m:t>
                          </m:r>
                        </m:sub>
                      </m:sSub>
                    </m:oMath>
                  </m:oMathPara>
                </a14:m>
                <a:endParaRPr lang="en-US" sz="3200" b="1" dirty="0">
                  <a:solidFill>
                    <a:srgbClr val="00B050"/>
                  </a:solidFill>
                </a:endParaRPr>
              </a:p>
            </p:txBody>
          </p:sp>
        </mc:Choice>
        <mc:Fallback xmlns="">
          <p:sp>
            <p:nvSpPr>
              <p:cNvPr id="1045" name="TextBox 1044"/>
              <p:cNvSpPr txBox="1">
                <a:spLocks noRot="1" noChangeAspect="1" noMove="1" noResize="1" noEditPoints="1" noAdjustHandles="1" noChangeArrowheads="1" noChangeShapeType="1" noTextEdit="1"/>
              </p:cNvSpPr>
              <p:nvPr/>
            </p:nvSpPr>
            <p:spPr>
              <a:xfrm>
                <a:off x="5511594" y="5576750"/>
                <a:ext cx="1311462" cy="492443"/>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TextBox 97"/>
              <p:cNvSpPr txBox="1"/>
              <p:nvPr/>
            </p:nvSpPr>
            <p:spPr>
              <a:xfrm>
                <a:off x="7364749" y="5557303"/>
                <a:ext cx="1311462" cy="5364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1" i="1" smtClean="0">
                              <a:solidFill>
                                <a:srgbClr val="FF00FF"/>
                              </a:solidFill>
                              <a:latin typeface="Cambria Math" panose="02040503050406030204" pitchFamily="18" charset="0"/>
                            </a:rPr>
                          </m:ctrlPr>
                        </m:sSubPr>
                        <m:e>
                          <m:r>
                            <a:rPr lang="en-US" sz="3200" b="1" i="1" smtClean="0">
                              <a:solidFill>
                                <a:srgbClr val="FF00FF"/>
                              </a:solidFill>
                              <a:latin typeface="Cambria Math" panose="02040503050406030204" pitchFamily="18" charset="0"/>
                            </a:rPr>
                            <m:t>𝑺𝑺</m:t>
                          </m:r>
                        </m:e>
                        <m:sub>
                          <m:r>
                            <a:rPr lang="en-US" sz="3200" b="1" i="1" smtClean="0">
                              <a:solidFill>
                                <a:srgbClr val="FF00FF"/>
                              </a:solidFill>
                              <a:latin typeface="Cambria Math" panose="02040503050406030204" pitchFamily="18" charset="0"/>
                            </a:rPr>
                            <m:t>𝒆𝒙𝒑𝒍𝒂𝒊𝒏𝒆𝒅</m:t>
                          </m:r>
                        </m:sub>
                      </m:sSub>
                    </m:oMath>
                  </m:oMathPara>
                </a14:m>
                <a:endParaRPr lang="en-US" sz="3200" b="1" dirty="0">
                  <a:solidFill>
                    <a:srgbClr val="FF00FF"/>
                  </a:solidFill>
                </a:endParaRPr>
              </a:p>
            </p:txBody>
          </p:sp>
        </mc:Choice>
        <mc:Fallback xmlns="">
          <p:sp>
            <p:nvSpPr>
              <p:cNvPr id="98" name="TextBox 97"/>
              <p:cNvSpPr txBox="1">
                <a:spLocks noRot="1" noChangeAspect="1" noMove="1" noResize="1" noEditPoints="1" noAdjustHandles="1" noChangeArrowheads="1" noChangeShapeType="1" noTextEdit="1"/>
              </p:cNvSpPr>
              <p:nvPr/>
            </p:nvSpPr>
            <p:spPr>
              <a:xfrm>
                <a:off x="7364749" y="5557303"/>
                <a:ext cx="1311462" cy="536494"/>
              </a:xfrm>
              <a:prstGeom prst="rect">
                <a:avLst/>
              </a:prstGeom>
              <a:blipFill rotWithShape="0">
                <a:blip r:embed="rId12"/>
                <a:stretch>
                  <a:fillRect r="-469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p:cNvSpPr txBox="1"/>
              <p:nvPr/>
            </p:nvSpPr>
            <p:spPr>
              <a:xfrm>
                <a:off x="9677383" y="5540428"/>
                <a:ext cx="1311462" cy="5364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1" i="1" smtClean="0">
                              <a:solidFill>
                                <a:srgbClr val="FF9900"/>
                              </a:solidFill>
                              <a:latin typeface="Cambria Math" panose="02040503050406030204" pitchFamily="18" charset="0"/>
                            </a:rPr>
                          </m:ctrlPr>
                        </m:sSubPr>
                        <m:e>
                          <m:r>
                            <a:rPr lang="en-US" sz="3200" b="1" i="1" smtClean="0">
                              <a:solidFill>
                                <a:srgbClr val="FF9900"/>
                              </a:solidFill>
                              <a:latin typeface="Cambria Math" panose="02040503050406030204" pitchFamily="18" charset="0"/>
                            </a:rPr>
                            <m:t>𝑺𝑺</m:t>
                          </m:r>
                        </m:e>
                        <m:sub>
                          <m:r>
                            <a:rPr lang="en-US" sz="3200" b="1" i="1" smtClean="0">
                              <a:solidFill>
                                <a:srgbClr val="FF9900"/>
                              </a:solidFill>
                              <a:latin typeface="Cambria Math" panose="02040503050406030204" pitchFamily="18" charset="0"/>
                            </a:rPr>
                            <m:t>𝒖𝒏𝒆𝒙𝒑𝒍𝒂𝒊𝒏𝒆𝒅</m:t>
                          </m:r>
                        </m:sub>
                      </m:sSub>
                    </m:oMath>
                  </m:oMathPara>
                </a14:m>
                <a:endParaRPr lang="en-US" sz="3200" b="1" dirty="0">
                  <a:solidFill>
                    <a:srgbClr val="FF9900"/>
                  </a:solidFill>
                </a:endParaRPr>
              </a:p>
            </p:txBody>
          </p:sp>
        </mc:Choice>
        <mc:Fallback xmlns="">
          <p:sp>
            <p:nvSpPr>
              <p:cNvPr id="99" name="TextBox 98"/>
              <p:cNvSpPr txBox="1">
                <a:spLocks noRot="1" noChangeAspect="1" noMove="1" noResize="1" noEditPoints="1" noAdjustHandles="1" noChangeArrowheads="1" noChangeShapeType="1" noTextEdit="1"/>
              </p:cNvSpPr>
              <p:nvPr/>
            </p:nvSpPr>
            <p:spPr>
              <a:xfrm>
                <a:off x="9677383" y="5540428"/>
                <a:ext cx="1311462" cy="536494"/>
              </a:xfrm>
              <a:prstGeom prst="rect">
                <a:avLst/>
              </a:prstGeom>
              <a:blipFill rotWithShape="0">
                <a:blip r:embed="rId13"/>
                <a:stretch>
                  <a:fillRect r="-75926"/>
                </a:stretch>
              </a:blipFill>
            </p:spPr>
            <p:txBody>
              <a:bodyPr/>
              <a:lstStyle/>
              <a:p>
                <a:r>
                  <a:rPr lang="en-US">
                    <a:noFill/>
                  </a:rPr>
                  <a:t> </a:t>
                </a:r>
              </a:p>
            </p:txBody>
          </p:sp>
        </mc:Fallback>
      </mc:AlternateContent>
      <p:sp>
        <p:nvSpPr>
          <p:cNvPr id="1046" name="TextBox 1045"/>
          <p:cNvSpPr txBox="1"/>
          <p:nvPr/>
        </p:nvSpPr>
        <p:spPr>
          <a:xfrm>
            <a:off x="5350447" y="5568766"/>
            <a:ext cx="6757391" cy="523220"/>
          </a:xfrm>
          <a:prstGeom prst="rect">
            <a:avLst/>
          </a:prstGeom>
          <a:no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b="1" dirty="0" smtClean="0"/>
              <a:t>	       =			   +</a:t>
            </a:r>
            <a:endParaRPr lang="en-US" sz="2800" b="1" dirty="0"/>
          </a:p>
        </p:txBody>
      </p:sp>
      <p:sp>
        <p:nvSpPr>
          <p:cNvPr id="101" name="Rounded Rectangle 100"/>
          <p:cNvSpPr/>
          <p:nvPr/>
        </p:nvSpPr>
        <p:spPr>
          <a:xfrm>
            <a:off x="4723650" y="4635855"/>
            <a:ext cx="615357" cy="22426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TextBox 1046"/>
          <p:cNvSpPr txBox="1"/>
          <p:nvPr/>
        </p:nvSpPr>
        <p:spPr>
          <a:xfrm>
            <a:off x="9677383" y="6069193"/>
            <a:ext cx="2333196" cy="830997"/>
          </a:xfrm>
          <a:prstGeom prst="rect">
            <a:avLst/>
          </a:prstGeom>
          <a:noFill/>
        </p:spPr>
        <p:txBody>
          <a:bodyPr wrap="square" rtlCol="0">
            <a:spAutoFit/>
          </a:bodyPr>
          <a:lstStyle/>
          <a:p>
            <a:pPr algn="ctr"/>
            <a:r>
              <a:rPr lang="en-US" sz="2400" dirty="0" smtClean="0">
                <a:solidFill>
                  <a:srgbClr val="FF9900"/>
                </a:solidFill>
              </a:rPr>
              <a:t>(line to the point)</a:t>
            </a:r>
          </a:p>
          <a:p>
            <a:pPr algn="ctr"/>
            <a:r>
              <a:rPr lang="en-US" sz="2400" dirty="0" smtClean="0">
                <a:solidFill>
                  <a:srgbClr val="FF9900"/>
                </a:solidFill>
              </a:rPr>
              <a:t>“Residuals”</a:t>
            </a:r>
            <a:endParaRPr lang="en-US" sz="2400" dirty="0">
              <a:solidFill>
                <a:srgbClr val="FF9900"/>
              </a:solidFill>
            </a:endParaRPr>
          </a:p>
        </p:txBody>
      </p:sp>
      <p:sp>
        <p:nvSpPr>
          <p:cNvPr id="104" name="TextBox 103"/>
          <p:cNvSpPr txBox="1"/>
          <p:nvPr/>
        </p:nvSpPr>
        <p:spPr>
          <a:xfrm>
            <a:off x="5031328" y="6028075"/>
            <a:ext cx="2815939" cy="461665"/>
          </a:xfrm>
          <a:prstGeom prst="rect">
            <a:avLst/>
          </a:prstGeom>
          <a:noFill/>
        </p:spPr>
        <p:txBody>
          <a:bodyPr wrap="square" rtlCol="0">
            <a:spAutoFit/>
          </a:bodyPr>
          <a:lstStyle/>
          <a:p>
            <a:pPr algn="ctr"/>
            <a:r>
              <a:rPr lang="en-US" sz="2400" dirty="0" smtClean="0">
                <a:solidFill>
                  <a:srgbClr val="00B050"/>
                </a:solidFill>
              </a:rPr>
              <a:t>(mean to the point)</a:t>
            </a:r>
            <a:endParaRPr lang="en-US" sz="2400" dirty="0">
              <a:solidFill>
                <a:srgbClr val="00B050"/>
              </a:solidFill>
            </a:endParaRPr>
          </a:p>
        </p:txBody>
      </p:sp>
      <p:sp>
        <p:nvSpPr>
          <p:cNvPr id="105" name="TextBox 104"/>
          <p:cNvSpPr txBox="1"/>
          <p:nvPr/>
        </p:nvSpPr>
        <p:spPr>
          <a:xfrm>
            <a:off x="7491108" y="6158430"/>
            <a:ext cx="2476067" cy="461665"/>
          </a:xfrm>
          <a:prstGeom prst="rect">
            <a:avLst/>
          </a:prstGeom>
          <a:noFill/>
        </p:spPr>
        <p:txBody>
          <a:bodyPr wrap="square" rtlCol="0">
            <a:spAutoFit/>
          </a:bodyPr>
          <a:lstStyle/>
          <a:p>
            <a:pPr algn="ctr"/>
            <a:r>
              <a:rPr lang="en-US" sz="2400" dirty="0" smtClean="0">
                <a:solidFill>
                  <a:srgbClr val="FF00FF"/>
                </a:solidFill>
              </a:rPr>
              <a:t>(mean to the line)</a:t>
            </a:r>
            <a:endParaRPr lang="en-US" sz="2400" dirty="0">
              <a:solidFill>
                <a:srgbClr val="FF00FF"/>
              </a:solidFill>
            </a:endParaRPr>
          </a:p>
        </p:txBody>
      </p:sp>
    </p:spTree>
    <p:extLst>
      <p:ext uri="{BB962C8B-B14F-4D97-AF65-F5344CB8AC3E}">
        <p14:creationId xmlns:p14="http://schemas.microsoft.com/office/powerpoint/2010/main" val="331252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par>
                                <p:cTn id="16" presetID="6" presetClass="entr" presetSubtype="32"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circle(out)">
                                      <p:cBhvr>
                                        <p:cTn id="18" dur="20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32"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circle(out)">
                                      <p:cBhvr>
                                        <p:cTn id="23" dur="20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028"/>
                                        </p:tgtEl>
                                        <p:attrNameLst>
                                          <p:attrName>style.visibility</p:attrName>
                                        </p:attrNameLst>
                                      </p:cBhvr>
                                      <p:to>
                                        <p:strVal val="visible"/>
                                      </p:to>
                                    </p:set>
                                    <p:animEffect transition="in" filter="wipe(left)">
                                      <p:cBhvr>
                                        <p:cTn id="33" dur="500"/>
                                        <p:tgtEl>
                                          <p:spTgt spid="1028"/>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01"/>
                                        </p:tgtEl>
                                        <p:attrNameLst>
                                          <p:attrName>style.visibility</p:attrName>
                                        </p:attrNameLst>
                                      </p:cBhvr>
                                      <p:to>
                                        <p:strVal val="visible"/>
                                      </p:to>
                                    </p:set>
                                    <p:animEffect transition="in" filter="wipe(left)">
                                      <p:cBhvr>
                                        <p:cTn id="36" dur="500"/>
                                        <p:tgtEl>
                                          <p:spTgt spid="10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029"/>
                                        </p:tgtEl>
                                        <p:attrNameLst>
                                          <p:attrName>style.visibility</p:attrName>
                                        </p:attrNameLst>
                                      </p:cBhvr>
                                      <p:to>
                                        <p:strVal val="visible"/>
                                      </p:to>
                                    </p:set>
                                    <p:animEffect transition="in" filter="wipe(left)">
                                      <p:cBhvr>
                                        <p:cTn id="41" dur="500"/>
                                        <p:tgtEl>
                                          <p:spTgt spid="102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71"/>
                                        </p:tgtEl>
                                        <p:attrNameLst>
                                          <p:attrName>style.visibility</p:attrName>
                                        </p:attrNameLst>
                                      </p:cBhvr>
                                      <p:to>
                                        <p:strVal val="visible"/>
                                      </p:to>
                                    </p:set>
                                    <p:animEffect transition="in" filter="wipe(left)">
                                      <p:cBhvr>
                                        <p:cTn id="46" dur="500"/>
                                        <p:tgtEl>
                                          <p:spTgt spid="71"/>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32"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circle(out)">
                                      <p:cBhvr>
                                        <p:cTn id="51" dur="2000"/>
                                        <p:tgtEl>
                                          <p:spTgt spid="21"/>
                                        </p:tgtEl>
                                      </p:cBhvr>
                                    </p:animEffect>
                                  </p:childTnLst>
                                </p:cTn>
                              </p:par>
                            </p:childTnLst>
                          </p:cTn>
                        </p:par>
                      </p:childTnLst>
                    </p:cTn>
                  </p:par>
                  <p:par>
                    <p:cTn id="52" fill="hold">
                      <p:stCondLst>
                        <p:cond delay="indefinite"/>
                      </p:stCondLst>
                      <p:childTnLst>
                        <p:par>
                          <p:cTn id="53" fill="hold">
                            <p:stCondLst>
                              <p:cond delay="0"/>
                            </p:stCondLst>
                            <p:childTnLst>
                              <p:par>
                                <p:cTn id="54" presetID="6" presetClass="entr" presetSubtype="32" fill="hold" grpId="0" nodeType="clickEffect">
                                  <p:stCondLst>
                                    <p:cond delay="0"/>
                                  </p:stCondLst>
                                  <p:childTnLst>
                                    <p:set>
                                      <p:cBhvr>
                                        <p:cTn id="55" dur="1" fill="hold">
                                          <p:stCondLst>
                                            <p:cond delay="0"/>
                                          </p:stCondLst>
                                        </p:cTn>
                                        <p:tgtEl>
                                          <p:spTgt spid="1045"/>
                                        </p:tgtEl>
                                        <p:attrNameLst>
                                          <p:attrName>style.visibility</p:attrName>
                                        </p:attrNameLst>
                                      </p:cBhvr>
                                      <p:to>
                                        <p:strVal val="visible"/>
                                      </p:to>
                                    </p:set>
                                    <p:animEffect transition="in" filter="circle(out)">
                                      <p:cBhvr>
                                        <p:cTn id="56" dur="2000"/>
                                        <p:tgtEl>
                                          <p:spTgt spid="1045"/>
                                        </p:tgtEl>
                                      </p:cBhvr>
                                    </p:animEffect>
                                  </p:childTnLst>
                                </p:cTn>
                              </p:par>
                              <p:par>
                                <p:cTn id="57" presetID="22" presetClass="entr" presetSubtype="1" fill="hold" nodeType="with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wipe(up)">
                                      <p:cBhvr>
                                        <p:cTn id="59" dur="500"/>
                                        <p:tgtEl>
                                          <p:spTgt spid="46"/>
                                        </p:tgtEl>
                                      </p:cBhvr>
                                    </p:animEffect>
                                  </p:childTnLst>
                                </p:cTn>
                              </p:par>
                              <p:par>
                                <p:cTn id="60" presetID="22" presetClass="entr" presetSubtype="1" fill="hold" nodeType="with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wipe(up)">
                                      <p:cBhvr>
                                        <p:cTn id="62" dur="500"/>
                                        <p:tgtEl>
                                          <p:spTgt spid="47"/>
                                        </p:tgtEl>
                                      </p:cBhvr>
                                    </p:animEffect>
                                  </p:childTnLst>
                                </p:cTn>
                              </p:par>
                              <p:par>
                                <p:cTn id="63" presetID="22" presetClass="entr" presetSubtype="1" fill="hold" nodeType="with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wipe(up)">
                                      <p:cBhvr>
                                        <p:cTn id="65" dur="500"/>
                                        <p:tgtEl>
                                          <p:spTgt spid="52"/>
                                        </p:tgtEl>
                                      </p:cBhvr>
                                    </p:animEffect>
                                  </p:childTnLst>
                                </p:cTn>
                              </p:par>
                              <p:par>
                                <p:cTn id="66" presetID="22" presetClass="entr" presetSubtype="4" fill="hold" nodeType="withEffect">
                                  <p:stCondLst>
                                    <p:cond delay="0"/>
                                  </p:stCondLst>
                                  <p:childTnLst>
                                    <p:set>
                                      <p:cBhvr>
                                        <p:cTn id="67" dur="1" fill="hold">
                                          <p:stCondLst>
                                            <p:cond delay="0"/>
                                          </p:stCondLst>
                                        </p:cTn>
                                        <p:tgtEl>
                                          <p:spTgt spid="54"/>
                                        </p:tgtEl>
                                        <p:attrNameLst>
                                          <p:attrName>style.visibility</p:attrName>
                                        </p:attrNameLst>
                                      </p:cBhvr>
                                      <p:to>
                                        <p:strVal val="visible"/>
                                      </p:to>
                                    </p:set>
                                    <p:animEffect transition="in" filter="wipe(down)">
                                      <p:cBhvr>
                                        <p:cTn id="68" dur="500"/>
                                        <p:tgtEl>
                                          <p:spTgt spid="54"/>
                                        </p:tgtEl>
                                      </p:cBhvr>
                                    </p:animEffect>
                                  </p:childTnLst>
                                </p:cTn>
                              </p:par>
                              <p:par>
                                <p:cTn id="69" presetID="22" presetClass="entr" presetSubtype="4" fill="hold" nodeType="withEffect">
                                  <p:stCondLst>
                                    <p:cond delay="0"/>
                                  </p:stCondLst>
                                  <p:childTnLst>
                                    <p:set>
                                      <p:cBhvr>
                                        <p:cTn id="70" dur="1" fill="hold">
                                          <p:stCondLst>
                                            <p:cond delay="0"/>
                                          </p:stCondLst>
                                        </p:cTn>
                                        <p:tgtEl>
                                          <p:spTgt spid="56"/>
                                        </p:tgtEl>
                                        <p:attrNameLst>
                                          <p:attrName>style.visibility</p:attrName>
                                        </p:attrNameLst>
                                      </p:cBhvr>
                                      <p:to>
                                        <p:strVal val="visible"/>
                                      </p:to>
                                    </p:set>
                                    <p:animEffect transition="in" filter="wipe(down)">
                                      <p:cBhvr>
                                        <p:cTn id="71" dur="500"/>
                                        <p:tgtEl>
                                          <p:spTgt spid="56"/>
                                        </p:tgtEl>
                                      </p:cBhvr>
                                    </p:animEffect>
                                  </p:childTnLst>
                                </p:cTn>
                              </p:par>
                              <p:par>
                                <p:cTn id="72" presetID="22" presetClass="entr" presetSubtype="4" fill="hold" nodeType="withEffect">
                                  <p:stCondLst>
                                    <p:cond delay="0"/>
                                  </p:stCondLst>
                                  <p:childTnLst>
                                    <p:set>
                                      <p:cBhvr>
                                        <p:cTn id="73" dur="1" fill="hold">
                                          <p:stCondLst>
                                            <p:cond delay="0"/>
                                          </p:stCondLst>
                                        </p:cTn>
                                        <p:tgtEl>
                                          <p:spTgt spid="59"/>
                                        </p:tgtEl>
                                        <p:attrNameLst>
                                          <p:attrName>style.visibility</p:attrName>
                                        </p:attrNameLst>
                                      </p:cBhvr>
                                      <p:to>
                                        <p:strVal val="visible"/>
                                      </p:to>
                                    </p:set>
                                    <p:animEffect transition="in" filter="wipe(down)">
                                      <p:cBhvr>
                                        <p:cTn id="74" dur="500"/>
                                        <p:tgtEl>
                                          <p:spTgt spid="59"/>
                                        </p:tgtEl>
                                      </p:cBhvr>
                                    </p:animEffect>
                                  </p:childTnLst>
                                </p:cTn>
                              </p:par>
                              <p:par>
                                <p:cTn id="75" presetID="22" presetClass="entr" presetSubtype="4" fill="hold" nodeType="withEffect">
                                  <p:stCondLst>
                                    <p:cond delay="0"/>
                                  </p:stCondLst>
                                  <p:childTnLst>
                                    <p:set>
                                      <p:cBhvr>
                                        <p:cTn id="76" dur="1" fill="hold">
                                          <p:stCondLst>
                                            <p:cond delay="0"/>
                                          </p:stCondLst>
                                        </p:cTn>
                                        <p:tgtEl>
                                          <p:spTgt spid="61"/>
                                        </p:tgtEl>
                                        <p:attrNameLst>
                                          <p:attrName>style.visibility</p:attrName>
                                        </p:attrNameLst>
                                      </p:cBhvr>
                                      <p:to>
                                        <p:strVal val="visible"/>
                                      </p:to>
                                    </p:set>
                                    <p:animEffect transition="in" filter="wipe(down)">
                                      <p:cBhvr>
                                        <p:cTn id="77" dur="500"/>
                                        <p:tgtEl>
                                          <p:spTgt spid="61"/>
                                        </p:tgtEl>
                                      </p:cBhvr>
                                    </p:animEffect>
                                  </p:childTnLst>
                                </p:cTn>
                              </p:par>
                              <p:par>
                                <p:cTn id="78" presetID="22" presetClass="entr" presetSubtype="4" fill="hold" nodeType="withEffect">
                                  <p:stCondLst>
                                    <p:cond delay="0"/>
                                  </p:stCondLst>
                                  <p:childTnLst>
                                    <p:set>
                                      <p:cBhvr>
                                        <p:cTn id="79" dur="1" fill="hold">
                                          <p:stCondLst>
                                            <p:cond delay="0"/>
                                          </p:stCondLst>
                                        </p:cTn>
                                        <p:tgtEl>
                                          <p:spTgt spid="63"/>
                                        </p:tgtEl>
                                        <p:attrNameLst>
                                          <p:attrName>style.visibility</p:attrName>
                                        </p:attrNameLst>
                                      </p:cBhvr>
                                      <p:to>
                                        <p:strVal val="visible"/>
                                      </p:to>
                                    </p:set>
                                    <p:animEffect transition="in" filter="wipe(down)">
                                      <p:cBhvr>
                                        <p:cTn id="80" dur="500"/>
                                        <p:tgtEl>
                                          <p:spTgt spid="63"/>
                                        </p:tgtEl>
                                      </p:cBhvr>
                                    </p:animEffect>
                                  </p:childTnLst>
                                </p:cTn>
                              </p:par>
                              <p:par>
                                <p:cTn id="81" presetID="22" presetClass="entr" presetSubtype="4" fill="hold" nodeType="with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wipe(down)">
                                      <p:cBhvr>
                                        <p:cTn id="83" dur="500"/>
                                        <p:tgtEl>
                                          <p:spTgt spid="66"/>
                                        </p:tgtEl>
                                      </p:cBhvr>
                                    </p:animEffect>
                                  </p:childTnLst>
                                </p:cTn>
                              </p:par>
                            </p:childTnLst>
                          </p:cTn>
                        </p:par>
                      </p:childTnLst>
                    </p:cTn>
                  </p:par>
                  <p:par>
                    <p:cTn id="84" fill="hold">
                      <p:stCondLst>
                        <p:cond delay="indefinite"/>
                      </p:stCondLst>
                      <p:childTnLst>
                        <p:par>
                          <p:cTn id="85" fill="hold">
                            <p:stCondLst>
                              <p:cond delay="0"/>
                            </p:stCondLst>
                            <p:childTnLst>
                              <p:par>
                                <p:cTn id="86" presetID="6" presetClass="entr" presetSubtype="32" fill="hold" grpId="0" nodeType="clickEffect">
                                  <p:stCondLst>
                                    <p:cond delay="0"/>
                                  </p:stCondLst>
                                  <p:childTnLst>
                                    <p:set>
                                      <p:cBhvr>
                                        <p:cTn id="87" dur="1" fill="hold">
                                          <p:stCondLst>
                                            <p:cond delay="0"/>
                                          </p:stCondLst>
                                        </p:cTn>
                                        <p:tgtEl>
                                          <p:spTgt spid="98"/>
                                        </p:tgtEl>
                                        <p:attrNameLst>
                                          <p:attrName>style.visibility</p:attrName>
                                        </p:attrNameLst>
                                      </p:cBhvr>
                                      <p:to>
                                        <p:strVal val="visible"/>
                                      </p:to>
                                    </p:set>
                                    <p:animEffect transition="in" filter="circle(out)">
                                      <p:cBhvr>
                                        <p:cTn id="88" dur="2000"/>
                                        <p:tgtEl>
                                          <p:spTgt spid="98"/>
                                        </p:tgtEl>
                                      </p:cBhvr>
                                    </p:animEffect>
                                  </p:childTnLst>
                                </p:cTn>
                              </p:par>
                              <p:par>
                                <p:cTn id="89" presetID="22" presetClass="entr" presetSubtype="1" fill="hold" nodeType="withEffect">
                                  <p:stCondLst>
                                    <p:cond delay="0"/>
                                  </p:stCondLst>
                                  <p:childTnLst>
                                    <p:set>
                                      <p:cBhvr>
                                        <p:cTn id="90" dur="1" fill="hold">
                                          <p:stCondLst>
                                            <p:cond delay="0"/>
                                          </p:stCondLst>
                                        </p:cTn>
                                        <p:tgtEl>
                                          <p:spTgt spid="72"/>
                                        </p:tgtEl>
                                        <p:attrNameLst>
                                          <p:attrName>style.visibility</p:attrName>
                                        </p:attrNameLst>
                                      </p:cBhvr>
                                      <p:to>
                                        <p:strVal val="visible"/>
                                      </p:to>
                                    </p:set>
                                    <p:animEffect transition="in" filter="wipe(up)">
                                      <p:cBhvr>
                                        <p:cTn id="91" dur="500"/>
                                        <p:tgtEl>
                                          <p:spTgt spid="72"/>
                                        </p:tgtEl>
                                      </p:cBhvr>
                                    </p:animEffect>
                                  </p:childTnLst>
                                </p:cTn>
                              </p:par>
                              <p:par>
                                <p:cTn id="92" presetID="22" presetClass="entr" presetSubtype="1" fill="hold" nodeType="withEffect">
                                  <p:stCondLst>
                                    <p:cond delay="0"/>
                                  </p:stCondLst>
                                  <p:childTnLst>
                                    <p:set>
                                      <p:cBhvr>
                                        <p:cTn id="93" dur="1" fill="hold">
                                          <p:stCondLst>
                                            <p:cond delay="0"/>
                                          </p:stCondLst>
                                        </p:cTn>
                                        <p:tgtEl>
                                          <p:spTgt spid="75"/>
                                        </p:tgtEl>
                                        <p:attrNameLst>
                                          <p:attrName>style.visibility</p:attrName>
                                        </p:attrNameLst>
                                      </p:cBhvr>
                                      <p:to>
                                        <p:strVal val="visible"/>
                                      </p:to>
                                    </p:set>
                                    <p:animEffect transition="in" filter="wipe(up)">
                                      <p:cBhvr>
                                        <p:cTn id="94" dur="500"/>
                                        <p:tgtEl>
                                          <p:spTgt spid="75"/>
                                        </p:tgtEl>
                                      </p:cBhvr>
                                    </p:animEffect>
                                  </p:childTnLst>
                                </p:cTn>
                              </p:par>
                              <p:par>
                                <p:cTn id="95" presetID="22" presetClass="entr" presetSubtype="1" fill="hold" nodeType="withEffect">
                                  <p:stCondLst>
                                    <p:cond delay="0"/>
                                  </p:stCondLst>
                                  <p:childTnLst>
                                    <p:set>
                                      <p:cBhvr>
                                        <p:cTn id="96" dur="1" fill="hold">
                                          <p:stCondLst>
                                            <p:cond delay="0"/>
                                          </p:stCondLst>
                                        </p:cTn>
                                        <p:tgtEl>
                                          <p:spTgt spid="78"/>
                                        </p:tgtEl>
                                        <p:attrNameLst>
                                          <p:attrName>style.visibility</p:attrName>
                                        </p:attrNameLst>
                                      </p:cBhvr>
                                      <p:to>
                                        <p:strVal val="visible"/>
                                      </p:to>
                                    </p:set>
                                    <p:animEffect transition="in" filter="wipe(up)">
                                      <p:cBhvr>
                                        <p:cTn id="97" dur="500"/>
                                        <p:tgtEl>
                                          <p:spTgt spid="78"/>
                                        </p:tgtEl>
                                      </p:cBhvr>
                                    </p:animEffect>
                                  </p:childTnLst>
                                </p:cTn>
                              </p:par>
                              <p:par>
                                <p:cTn id="98" presetID="22" presetClass="entr" presetSubtype="1" fill="hold" nodeType="withEffect">
                                  <p:stCondLst>
                                    <p:cond delay="0"/>
                                  </p:stCondLst>
                                  <p:childTnLst>
                                    <p:set>
                                      <p:cBhvr>
                                        <p:cTn id="99" dur="1" fill="hold">
                                          <p:stCondLst>
                                            <p:cond delay="0"/>
                                          </p:stCondLst>
                                        </p:cTn>
                                        <p:tgtEl>
                                          <p:spTgt spid="81"/>
                                        </p:tgtEl>
                                        <p:attrNameLst>
                                          <p:attrName>style.visibility</p:attrName>
                                        </p:attrNameLst>
                                      </p:cBhvr>
                                      <p:to>
                                        <p:strVal val="visible"/>
                                      </p:to>
                                    </p:set>
                                    <p:animEffect transition="in" filter="wipe(up)">
                                      <p:cBhvr>
                                        <p:cTn id="100" dur="500"/>
                                        <p:tgtEl>
                                          <p:spTgt spid="81"/>
                                        </p:tgtEl>
                                      </p:cBhvr>
                                    </p:animEffect>
                                  </p:childTnLst>
                                </p:cTn>
                              </p:par>
                              <p:par>
                                <p:cTn id="101" presetID="22" presetClass="entr" presetSubtype="1" fill="hold" nodeType="withEffect">
                                  <p:stCondLst>
                                    <p:cond delay="0"/>
                                  </p:stCondLst>
                                  <p:childTnLst>
                                    <p:set>
                                      <p:cBhvr>
                                        <p:cTn id="102" dur="1" fill="hold">
                                          <p:stCondLst>
                                            <p:cond delay="0"/>
                                          </p:stCondLst>
                                        </p:cTn>
                                        <p:tgtEl>
                                          <p:spTgt spid="83"/>
                                        </p:tgtEl>
                                        <p:attrNameLst>
                                          <p:attrName>style.visibility</p:attrName>
                                        </p:attrNameLst>
                                      </p:cBhvr>
                                      <p:to>
                                        <p:strVal val="visible"/>
                                      </p:to>
                                    </p:set>
                                    <p:animEffect transition="in" filter="wipe(up)">
                                      <p:cBhvr>
                                        <p:cTn id="103" dur="500"/>
                                        <p:tgtEl>
                                          <p:spTgt spid="83"/>
                                        </p:tgtEl>
                                      </p:cBhvr>
                                    </p:animEffect>
                                  </p:childTnLst>
                                </p:cTn>
                              </p:par>
                              <p:par>
                                <p:cTn id="104" presetID="22" presetClass="entr" presetSubtype="4" fill="hold" nodeType="withEffect">
                                  <p:stCondLst>
                                    <p:cond delay="0"/>
                                  </p:stCondLst>
                                  <p:childTnLst>
                                    <p:set>
                                      <p:cBhvr>
                                        <p:cTn id="105" dur="1" fill="hold">
                                          <p:stCondLst>
                                            <p:cond delay="0"/>
                                          </p:stCondLst>
                                        </p:cTn>
                                        <p:tgtEl>
                                          <p:spTgt spid="85"/>
                                        </p:tgtEl>
                                        <p:attrNameLst>
                                          <p:attrName>style.visibility</p:attrName>
                                        </p:attrNameLst>
                                      </p:cBhvr>
                                      <p:to>
                                        <p:strVal val="visible"/>
                                      </p:to>
                                    </p:set>
                                    <p:animEffect transition="in" filter="wipe(down)">
                                      <p:cBhvr>
                                        <p:cTn id="106" dur="500"/>
                                        <p:tgtEl>
                                          <p:spTgt spid="85"/>
                                        </p:tgtEl>
                                      </p:cBhvr>
                                    </p:animEffect>
                                  </p:childTnLst>
                                </p:cTn>
                              </p:par>
                              <p:par>
                                <p:cTn id="107" presetID="22" presetClass="entr" presetSubtype="4" fill="hold" nodeType="withEffect">
                                  <p:stCondLst>
                                    <p:cond delay="0"/>
                                  </p:stCondLst>
                                  <p:childTnLst>
                                    <p:set>
                                      <p:cBhvr>
                                        <p:cTn id="108" dur="1" fill="hold">
                                          <p:stCondLst>
                                            <p:cond delay="0"/>
                                          </p:stCondLst>
                                        </p:cTn>
                                        <p:tgtEl>
                                          <p:spTgt spid="87"/>
                                        </p:tgtEl>
                                        <p:attrNameLst>
                                          <p:attrName>style.visibility</p:attrName>
                                        </p:attrNameLst>
                                      </p:cBhvr>
                                      <p:to>
                                        <p:strVal val="visible"/>
                                      </p:to>
                                    </p:set>
                                    <p:animEffect transition="in" filter="wipe(down)">
                                      <p:cBhvr>
                                        <p:cTn id="109" dur="500"/>
                                        <p:tgtEl>
                                          <p:spTgt spid="87"/>
                                        </p:tgtEl>
                                      </p:cBhvr>
                                    </p:animEffect>
                                  </p:childTnLst>
                                </p:cTn>
                              </p:par>
                              <p:par>
                                <p:cTn id="110" presetID="22" presetClass="entr" presetSubtype="4" fill="hold" nodeType="withEffect">
                                  <p:stCondLst>
                                    <p:cond delay="0"/>
                                  </p:stCondLst>
                                  <p:childTnLst>
                                    <p:set>
                                      <p:cBhvr>
                                        <p:cTn id="111" dur="1" fill="hold">
                                          <p:stCondLst>
                                            <p:cond delay="0"/>
                                          </p:stCondLst>
                                        </p:cTn>
                                        <p:tgtEl>
                                          <p:spTgt spid="89"/>
                                        </p:tgtEl>
                                        <p:attrNameLst>
                                          <p:attrName>style.visibility</p:attrName>
                                        </p:attrNameLst>
                                      </p:cBhvr>
                                      <p:to>
                                        <p:strVal val="visible"/>
                                      </p:to>
                                    </p:set>
                                    <p:animEffect transition="in" filter="wipe(down)">
                                      <p:cBhvr>
                                        <p:cTn id="112" dur="500"/>
                                        <p:tgtEl>
                                          <p:spTgt spid="89"/>
                                        </p:tgtEl>
                                      </p:cBhvr>
                                    </p:animEffect>
                                  </p:childTnLst>
                                </p:cTn>
                              </p:par>
                              <p:par>
                                <p:cTn id="113" presetID="22" presetClass="entr" presetSubtype="4" fill="hold" nodeType="withEffect">
                                  <p:stCondLst>
                                    <p:cond delay="0"/>
                                  </p:stCondLst>
                                  <p:childTnLst>
                                    <p:set>
                                      <p:cBhvr>
                                        <p:cTn id="114" dur="1" fill="hold">
                                          <p:stCondLst>
                                            <p:cond delay="0"/>
                                          </p:stCondLst>
                                        </p:cTn>
                                        <p:tgtEl>
                                          <p:spTgt spid="92"/>
                                        </p:tgtEl>
                                        <p:attrNameLst>
                                          <p:attrName>style.visibility</p:attrName>
                                        </p:attrNameLst>
                                      </p:cBhvr>
                                      <p:to>
                                        <p:strVal val="visible"/>
                                      </p:to>
                                    </p:set>
                                    <p:animEffect transition="in" filter="wipe(down)">
                                      <p:cBhvr>
                                        <p:cTn id="115" dur="500"/>
                                        <p:tgtEl>
                                          <p:spTgt spid="92"/>
                                        </p:tgtEl>
                                      </p:cBhvr>
                                    </p:animEffect>
                                  </p:childTnLst>
                                </p:cTn>
                              </p:par>
                              <p:par>
                                <p:cTn id="116" presetID="22" presetClass="entr" presetSubtype="4" fill="hold" nodeType="withEffect">
                                  <p:stCondLst>
                                    <p:cond delay="0"/>
                                  </p:stCondLst>
                                  <p:childTnLst>
                                    <p:set>
                                      <p:cBhvr>
                                        <p:cTn id="117" dur="1" fill="hold">
                                          <p:stCondLst>
                                            <p:cond delay="0"/>
                                          </p:stCondLst>
                                        </p:cTn>
                                        <p:tgtEl>
                                          <p:spTgt spid="94"/>
                                        </p:tgtEl>
                                        <p:attrNameLst>
                                          <p:attrName>style.visibility</p:attrName>
                                        </p:attrNameLst>
                                      </p:cBhvr>
                                      <p:to>
                                        <p:strVal val="visible"/>
                                      </p:to>
                                    </p:set>
                                    <p:animEffect transition="in" filter="wipe(down)">
                                      <p:cBhvr>
                                        <p:cTn id="118" dur="500"/>
                                        <p:tgtEl>
                                          <p:spTgt spid="94"/>
                                        </p:tgtEl>
                                      </p:cBhvr>
                                    </p:animEffect>
                                  </p:childTnLst>
                                </p:cTn>
                              </p:par>
                            </p:childTnLst>
                          </p:cTn>
                        </p:par>
                      </p:childTnLst>
                    </p:cTn>
                  </p:par>
                  <p:par>
                    <p:cTn id="119" fill="hold">
                      <p:stCondLst>
                        <p:cond delay="indefinite"/>
                      </p:stCondLst>
                      <p:childTnLst>
                        <p:par>
                          <p:cTn id="120" fill="hold">
                            <p:stCondLst>
                              <p:cond delay="0"/>
                            </p:stCondLst>
                            <p:childTnLst>
                              <p:par>
                                <p:cTn id="121" presetID="6" presetClass="entr" presetSubtype="32" fill="hold" grpId="0" nodeType="clickEffect">
                                  <p:stCondLst>
                                    <p:cond delay="0"/>
                                  </p:stCondLst>
                                  <p:childTnLst>
                                    <p:set>
                                      <p:cBhvr>
                                        <p:cTn id="122" dur="1" fill="hold">
                                          <p:stCondLst>
                                            <p:cond delay="0"/>
                                          </p:stCondLst>
                                        </p:cTn>
                                        <p:tgtEl>
                                          <p:spTgt spid="99"/>
                                        </p:tgtEl>
                                        <p:attrNameLst>
                                          <p:attrName>style.visibility</p:attrName>
                                        </p:attrNameLst>
                                      </p:cBhvr>
                                      <p:to>
                                        <p:strVal val="visible"/>
                                      </p:to>
                                    </p:set>
                                    <p:animEffect transition="in" filter="circle(out)">
                                      <p:cBhvr>
                                        <p:cTn id="123" dur="2000"/>
                                        <p:tgtEl>
                                          <p:spTgt spid="99"/>
                                        </p:tgtEl>
                                      </p:cBhvr>
                                    </p:animEffect>
                                  </p:childTnLst>
                                </p:cTn>
                              </p:par>
                              <p:par>
                                <p:cTn id="124" presetID="22" presetClass="entr" presetSubtype="1" fill="hold" nodeType="withEffect">
                                  <p:stCondLst>
                                    <p:cond delay="0"/>
                                  </p:stCondLst>
                                  <p:childTnLst>
                                    <p:set>
                                      <p:cBhvr>
                                        <p:cTn id="125" dur="1" fill="hold">
                                          <p:stCondLst>
                                            <p:cond delay="0"/>
                                          </p:stCondLst>
                                        </p:cTn>
                                        <p:tgtEl>
                                          <p:spTgt spid="25"/>
                                        </p:tgtEl>
                                        <p:attrNameLst>
                                          <p:attrName>style.visibility</p:attrName>
                                        </p:attrNameLst>
                                      </p:cBhvr>
                                      <p:to>
                                        <p:strVal val="visible"/>
                                      </p:to>
                                    </p:set>
                                    <p:animEffect transition="in" filter="wipe(up)">
                                      <p:cBhvr>
                                        <p:cTn id="126" dur="500"/>
                                        <p:tgtEl>
                                          <p:spTgt spid="25"/>
                                        </p:tgtEl>
                                      </p:cBhvr>
                                    </p:animEffect>
                                  </p:childTnLst>
                                </p:cTn>
                              </p:par>
                              <p:par>
                                <p:cTn id="127" presetID="22" presetClass="entr" presetSubtype="1" fill="hold" nodeType="withEffect">
                                  <p:stCondLst>
                                    <p:cond delay="0"/>
                                  </p:stCondLst>
                                  <p:childTnLst>
                                    <p:set>
                                      <p:cBhvr>
                                        <p:cTn id="128" dur="1" fill="hold">
                                          <p:stCondLst>
                                            <p:cond delay="0"/>
                                          </p:stCondLst>
                                        </p:cTn>
                                        <p:tgtEl>
                                          <p:spTgt spid="23"/>
                                        </p:tgtEl>
                                        <p:attrNameLst>
                                          <p:attrName>style.visibility</p:attrName>
                                        </p:attrNameLst>
                                      </p:cBhvr>
                                      <p:to>
                                        <p:strVal val="visible"/>
                                      </p:to>
                                    </p:set>
                                    <p:animEffect transition="in" filter="wipe(up)">
                                      <p:cBhvr>
                                        <p:cTn id="129" dur="500"/>
                                        <p:tgtEl>
                                          <p:spTgt spid="23"/>
                                        </p:tgtEl>
                                      </p:cBhvr>
                                    </p:animEffect>
                                  </p:childTnLst>
                                </p:cTn>
                              </p:par>
                              <p:par>
                                <p:cTn id="130" presetID="22" presetClass="entr" presetSubtype="1" fill="hold" nodeType="withEffect">
                                  <p:stCondLst>
                                    <p:cond delay="0"/>
                                  </p:stCondLst>
                                  <p:childTnLst>
                                    <p:set>
                                      <p:cBhvr>
                                        <p:cTn id="131" dur="1" fill="hold">
                                          <p:stCondLst>
                                            <p:cond delay="0"/>
                                          </p:stCondLst>
                                        </p:cTn>
                                        <p:tgtEl>
                                          <p:spTgt spid="27"/>
                                        </p:tgtEl>
                                        <p:attrNameLst>
                                          <p:attrName>style.visibility</p:attrName>
                                        </p:attrNameLst>
                                      </p:cBhvr>
                                      <p:to>
                                        <p:strVal val="visible"/>
                                      </p:to>
                                    </p:set>
                                    <p:animEffect transition="in" filter="wipe(up)">
                                      <p:cBhvr>
                                        <p:cTn id="132" dur="500"/>
                                        <p:tgtEl>
                                          <p:spTgt spid="27"/>
                                        </p:tgtEl>
                                      </p:cBhvr>
                                    </p:animEffect>
                                  </p:childTnLst>
                                </p:cTn>
                              </p:par>
                              <p:par>
                                <p:cTn id="133" presetID="22" presetClass="entr" presetSubtype="1" fill="hold" nodeType="withEffect">
                                  <p:stCondLst>
                                    <p:cond delay="0"/>
                                  </p:stCondLst>
                                  <p:childTnLst>
                                    <p:set>
                                      <p:cBhvr>
                                        <p:cTn id="134" dur="1" fill="hold">
                                          <p:stCondLst>
                                            <p:cond delay="0"/>
                                          </p:stCondLst>
                                        </p:cTn>
                                        <p:tgtEl>
                                          <p:spTgt spid="33"/>
                                        </p:tgtEl>
                                        <p:attrNameLst>
                                          <p:attrName>style.visibility</p:attrName>
                                        </p:attrNameLst>
                                      </p:cBhvr>
                                      <p:to>
                                        <p:strVal val="visible"/>
                                      </p:to>
                                    </p:set>
                                    <p:animEffect transition="in" filter="wipe(up)">
                                      <p:cBhvr>
                                        <p:cTn id="135" dur="500"/>
                                        <p:tgtEl>
                                          <p:spTgt spid="33"/>
                                        </p:tgtEl>
                                      </p:cBhvr>
                                    </p:animEffect>
                                  </p:childTnLst>
                                </p:cTn>
                              </p:par>
                              <p:par>
                                <p:cTn id="136" presetID="22" presetClass="entr" presetSubtype="4" fill="hold" nodeType="withEffect">
                                  <p:stCondLst>
                                    <p:cond delay="0"/>
                                  </p:stCondLst>
                                  <p:childTnLst>
                                    <p:set>
                                      <p:cBhvr>
                                        <p:cTn id="137" dur="1" fill="hold">
                                          <p:stCondLst>
                                            <p:cond delay="0"/>
                                          </p:stCondLst>
                                        </p:cTn>
                                        <p:tgtEl>
                                          <p:spTgt spid="34"/>
                                        </p:tgtEl>
                                        <p:attrNameLst>
                                          <p:attrName>style.visibility</p:attrName>
                                        </p:attrNameLst>
                                      </p:cBhvr>
                                      <p:to>
                                        <p:strVal val="visible"/>
                                      </p:to>
                                    </p:set>
                                    <p:animEffect transition="in" filter="wipe(down)">
                                      <p:cBhvr>
                                        <p:cTn id="138" dur="500"/>
                                        <p:tgtEl>
                                          <p:spTgt spid="34"/>
                                        </p:tgtEl>
                                      </p:cBhvr>
                                    </p:animEffect>
                                  </p:childTnLst>
                                </p:cTn>
                              </p:par>
                              <p:par>
                                <p:cTn id="139" presetID="22" presetClass="entr" presetSubtype="4" fill="hold" nodeType="withEffect">
                                  <p:stCondLst>
                                    <p:cond delay="0"/>
                                  </p:stCondLst>
                                  <p:childTnLst>
                                    <p:set>
                                      <p:cBhvr>
                                        <p:cTn id="140" dur="1" fill="hold">
                                          <p:stCondLst>
                                            <p:cond delay="0"/>
                                          </p:stCondLst>
                                        </p:cTn>
                                        <p:tgtEl>
                                          <p:spTgt spid="37"/>
                                        </p:tgtEl>
                                        <p:attrNameLst>
                                          <p:attrName>style.visibility</p:attrName>
                                        </p:attrNameLst>
                                      </p:cBhvr>
                                      <p:to>
                                        <p:strVal val="visible"/>
                                      </p:to>
                                    </p:set>
                                    <p:animEffect transition="in" filter="wipe(down)">
                                      <p:cBhvr>
                                        <p:cTn id="141" dur="500"/>
                                        <p:tgtEl>
                                          <p:spTgt spid="37"/>
                                        </p:tgtEl>
                                      </p:cBhvr>
                                    </p:animEffect>
                                  </p:childTnLst>
                                </p:cTn>
                              </p:par>
                              <p:par>
                                <p:cTn id="142" presetID="22" presetClass="entr" presetSubtype="4" fill="hold" nodeType="withEffect">
                                  <p:stCondLst>
                                    <p:cond delay="0"/>
                                  </p:stCondLst>
                                  <p:childTnLst>
                                    <p:set>
                                      <p:cBhvr>
                                        <p:cTn id="143" dur="1" fill="hold">
                                          <p:stCondLst>
                                            <p:cond delay="0"/>
                                          </p:stCondLst>
                                        </p:cTn>
                                        <p:tgtEl>
                                          <p:spTgt spid="39"/>
                                        </p:tgtEl>
                                        <p:attrNameLst>
                                          <p:attrName>style.visibility</p:attrName>
                                        </p:attrNameLst>
                                      </p:cBhvr>
                                      <p:to>
                                        <p:strVal val="visible"/>
                                      </p:to>
                                    </p:set>
                                    <p:animEffect transition="in" filter="wipe(down)">
                                      <p:cBhvr>
                                        <p:cTn id="144" dur="500"/>
                                        <p:tgtEl>
                                          <p:spTgt spid="39"/>
                                        </p:tgtEl>
                                      </p:cBhvr>
                                    </p:animEffect>
                                  </p:childTnLst>
                                </p:cTn>
                              </p:par>
                              <p:par>
                                <p:cTn id="145" presetID="22" presetClass="entr" presetSubtype="4" fill="hold" nodeType="withEffect">
                                  <p:stCondLst>
                                    <p:cond delay="0"/>
                                  </p:stCondLst>
                                  <p:childTnLst>
                                    <p:set>
                                      <p:cBhvr>
                                        <p:cTn id="146" dur="1" fill="hold">
                                          <p:stCondLst>
                                            <p:cond delay="0"/>
                                          </p:stCondLst>
                                        </p:cTn>
                                        <p:tgtEl>
                                          <p:spTgt spid="41"/>
                                        </p:tgtEl>
                                        <p:attrNameLst>
                                          <p:attrName>style.visibility</p:attrName>
                                        </p:attrNameLst>
                                      </p:cBhvr>
                                      <p:to>
                                        <p:strVal val="visible"/>
                                      </p:to>
                                    </p:set>
                                    <p:animEffect transition="in" filter="wipe(down)">
                                      <p:cBhvr>
                                        <p:cTn id="147" dur="500"/>
                                        <p:tgtEl>
                                          <p:spTgt spid="41"/>
                                        </p:tgtEl>
                                      </p:cBhvr>
                                    </p:animEffect>
                                  </p:childTnLst>
                                </p:cTn>
                              </p:par>
                              <p:par>
                                <p:cTn id="148" presetID="22" presetClass="entr" presetSubtype="4" fill="hold" nodeType="withEffect">
                                  <p:stCondLst>
                                    <p:cond delay="0"/>
                                  </p:stCondLst>
                                  <p:childTnLst>
                                    <p:set>
                                      <p:cBhvr>
                                        <p:cTn id="149" dur="1" fill="hold">
                                          <p:stCondLst>
                                            <p:cond delay="0"/>
                                          </p:stCondLst>
                                        </p:cTn>
                                        <p:tgtEl>
                                          <p:spTgt spid="43"/>
                                        </p:tgtEl>
                                        <p:attrNameLst>
                                          <p:attrName>style.visibility</p:attrName>
                                        </p:attrNameLst>
                                      </p:cBhvr>
                                      <p:to>
                                        <p:strVal val="visible"/>
                                      </p:to>
                                    </p:set>
                                    <p:animEffect transition="in" filter="wipe(down)">
                                      <p:cBhvr>
                                        <p:cTn id="150" dur="500"/>
                                        <p:tgtEl>
                                          <p:spTgt spid="43"/>
                                        </p:tgtEl>
                                      </p:cBhvr>
                                    </p:animEffect>
                                  </p:childTnLst>
                                </p:cTn>
                              </p:par>
                            </p:childTnLst>
                          </p:cTn>
                        </p:par>
                      </p:childTnLst>
                    </p:cTn>
                  </p:par>
                  <p:par>
                    <p:cTn id="151" fill="hold">
                      <p:stCondLst>
                        <p:cond delay="indefinite"/>
                      </p:stCondLst>
                      <p:childTnLst>
                        <p:par>
                          <p:cTn id="152" fill="hold">
                            <p:stCondLst>
                              <p:cond delay="0"/>
                            </p:stCondLst>
                            <p:childTnLst>
                              <p:par>
                                <p:cTn id="153" presetID="21" presetClass="entr" presetSubtype="2" fill="hold" grpId="0" nodeType="clickEffect">
                                  <p:stCondLst>
                                    <p:cond delay="0"/>
                                  </p:stCondLst>
                                  <p:childTnLst>
                                    <p:set>
                                      <p:cBhvr>
                                        <p:cTn id="154" dur="1" fill="hold">
                                          <p:stCondLst>
                                            <p:cond delay="0"/>
                                          </p:stCondLst>
                                        </p:cTn>
                                        <p:tgtEl>
                                          <p:spTgt spid="1046"/>
                                        </p:tgtEl>
                                        <p:attrNameLst>
                                          <p:attrName>style.visibility</p:attrName>
                                        </p:attrNameLst>
                                      </p:cBhvr>
                                      <p:to>
                                        <p:strVal val="visible"/>
                                      </p:to>
                                    </p:set>
                                    <p:animEffect transition="in" filter="wheel(2)">
                                      <p:cBhvr>
                                        <p:cTn id="155" dur="2000"/>
                                        <p:tgtEl>
                                          <p:spTgt spid="1046"/>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4" fill="hold" grpId="0" nodeType="clickEffect">
                                  <p:stCondLst>
                                    <p:cond delay="0"/>
                                  </p:stCondLst>
                                  <p:childTnLst>
                                    <p:set>
                                      <p:cBhvr>
                                        <p:cTn id="159" dur="1" fill="hold">
                                          <p:stCondLst>
                                            <p:cond delay="0"/>
                                          </p:stCondLst>
                                        </p:cTn>
                                        <p:tgtEl>
                                          <p:spTgt spid="104"/>
                                        </p:tgtEl>
                                        <p:attrNameLst>
                                          <p:attrName>style.visibility</p:attrName>
                                        </p:attrNameLst>
                                      </p:cBhvr>
                                      <p:to>
                                        <p:strVal val="visible"/>
                                      </p:to>
                                    </p:set>
                                    <p:animEffect transition="in" filter="wipe(down)">
                                      <p:cBhvr>
                                        <p:cTn id="160" dur="500"/>
                                        <p:tgtEl>
                                          <p:spTgt spid="104"/>
                                        </p:tgtEl>
                                      </p:cBhvr>
                                    </p:animEffect>
                                  </p:childTnLst>
                                </p:cTn>
                              </p:par>
                              <p:par>
                                <p:cTn id="161" presetID="22" presetClass="entr" presetSubtype="4" fill="hold" grpId="0" nodeType="withEffect">
                                  <p:stCondLst>
                                    <p:cond delay="0"/>
                                  </p:stCondLst>
                                  <p:childTnLst>
                                    <p:set>
                                      <p:cBhvr>
                                        <p:cTn id="162" dur="1" fill="hold">
                                          <p:stCondLst>
                                            <p:cond delay="0"/>
                                          </p:stCondLst>
                                        </p:cTn>
                                        <p:tgtEl>
                                          <p:spTgt spid="105"/>
                                        </p:tgtEl>
                                        <p:attrNameLst>
                                          <p:attrName>style.visibility</p:attrName>
                                        </p:attrNameLst>
                                      </p:cBhvr>
                                      <p:to>
                                        <p:strVal val="visible"/>
                                      </p:to>
                                    </p:set>
                                    <p:animEffect transition="in" filter="wipe(down)">
                                      <p:cBhvr>
                                        <p:cTn id="163" dur="500"/>
                                        <p:tgtEl>
                                          <p:spTgt spid="105"/>
                                        </p:tgtEl>
                                      </p:cBhvr>
                                    </p:animEffect>
                                  </p:childTnLst>
                                </p:cTn>
                              </p:par>
                              <p:par>
                                <p:cTn id="164" presetID="22" presetClass="entr" presetSubtype="4" fill="hold" grpId="0" nodeType="withEffect">
                                  <p:stCondLst>
                                    <p:cond delay="0"/>
                                  </p:stCondLst>
                                  <p:childTnLst>
                                    <p:set>
                                      <p:cBhvr>
                                        <p:cTn id="165" dur="1" fill="hold">
                                          <p:stCondLst>
                                            <p:cond delay="0"/>
                                          </p:stCondLst>
                                        </p:cTn>
                                        <p:tgtEl>
                                          <p:spTgt spid="1047"/>
                                        </p:tgtEl>
                                        <p:attrNameLst>
                                          <p:attrName>style.visibility</p:attrName>
                                        </p:attrNameLst>
                                      </p:cBhvr>
                                      <p:to>
                                        <p:strVal val="visible"/>
                                      </p:to>
                                    </p:set>
                                    <p:animEffect transition="in" filter="wipe(down)">
                                      <p:cBhvr>
                                        <p:cTn id="166" dur="500"/>
                                        <p:tgtEl>
                                          <p:spTgt spid="1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1028" grpId="0"/>
      <p:bldP spid="1029" grpId="0"/>
      <p:bldP spid="71" grpId="0" animBg="1"/>
      <p:bldP spid="1045" grpId="0"/>
      <p:bldP spid="98" grpId="0"/>
      <p:bldP spid="99" grpId="0"/>
      <p:bldP spid="1046" grpId="0" animBg="1"/>
      <p:bldP spid="101" grpId="0" animBg="1"/>
      <p:bldP spid="1047" grpId="0"/>
      <p:bldP spid="104" grpId="0"/>
      <p:bldP spid="10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Explaining variance</a:t>
            </a:r>
            <a:endParaRPr lang="en-US" dirty="0"/>
          </a:p>
        </p:txBody>
      </p:sp>
      <p:sp>
        <p:nvSpPr>
          <p:cNvPr id="3" name="Content Placeholder 2"/>
          <p:cNvSpPr>
            <a:spLocks noGrp="1"/>
          </p:cNvSpPr>
          <p:nvPr>
            <p:ph idx="1"/>
          </p:nvPr>
        </p:nvSpPr>
        <p:spPr>
          <a:xfrm>
            <a:off x="1024128" y="1717270"/>
            <a:ext cx="10667129" cy="1260183"/>
          </a:xfrm>
        </p:spPr>
        <p:txBody>
          <a:bodyPr>
            <a:normAutofit fontScale="92500" lnSpcReduction="20000"/>
          </a:bodyPr>
          <a:lstStyle/>
          <a:p>
            <a:r>
              <a:rPr lang="en-US" altLang="en-US" sz="2400" b="1" u="sng" dirty="0" smtClean="0">
                <a:ea typeface="ＭＳ Ｐゴシック" panose="020B0600070205080204" pitchFamily="34" charset="-128"/>
              </a:rPr>
              <a:t>Coefficient </a:t>
            </a:r>
            <a:r>
              <a:rPr lang="en-US" altLang="en-US" sz="2400" b="1" u="sng" dirty="0">
                <a:ea typeface="ＭＳ Ｐゴシック" panose="020B0600070205080204" pitchFamily="34" charset="-128"/>
              </a:rPr>
              <a:t>of determination </a:t>
            </a:r>
            <a:r>
              <a:rPr lang="en-US" altLang="en-US" sz="2400" dirty="0">
                <a:ea typeface="ＭＳ Ｐゴシック" panose="020B0600070205080204" pitchFamily="34" charset="-128"/>
              </a:rPr>
              <a:t>(</a:t>
            </a:r>
            <a:r>
              <a:rPr lang="en-US" altLang="en-US" sz="2400" i="1" dirty="0">
                <a:latin typeface="Times New Roman" panose="02020603050405020304" pitchFamily="18" charset="0"/>
                <a:ea typeface="ＭＳ Ｐゴシック" panose="020B0600070205080204" pitchFamily="34" charset="-128"/>
              </a:rPr>
              <a:t>r</a:t>
            </a:r>
            <a:r>
              <a:rPr lang="en-US" altLang="en-US" sz="2400" i="1" baseline="30000" dirty="0">
                <a:ea typeface="ＭＳ Ｐゴシック" panose="020B0600070205080204" pitchFamily="34" charset="-128"/>
              </a:rPr>
              <a:t>2</a:t>
            </a:r>
            <a:r>
              <a:rPr lang="en-US" altLang="en-US" sz="2400" dirty="0">
                <a:ea typeface="ＭＳ Ｐゴシック" panose="020B0600070205080204" pitchFamily="34" charset="-128"/>
              </a:rPr>
              <a:t>) </a:t>
            </a:r>
            <a:endParaRPr lang="en-US" altLang="en-US" sz="2400" dirty="0" smtClean="0">
              <a:ea typeface="ＭＳ Ｐゴシック" panose="020B0600070205080204" pitchFamily="34" charset="-128"/>
            </a:endParaRPr>
          </a:p>
          <a:p>
            <a:pPr lvl="1">
              <a:buFont typeface="Wingdings" panose="05000000000000000000" pitchFamily="2" charset="2"/>
              <a:buChar char="q"/>
            </a:pPr>
            <a:r>
              <a:rPr lang="en-US" altLang="en-US" sz="2000" dirty="0" smtClean="0">
                <a:ea typeface="ＭＳ Ｐゴシック" panose="020B0600070205080204" pitchFamily="34" charset="-128"/>
              </a:rPr>
              <a:t>  computed </a:t>
            </a:r>
            <a:r>
              <a:rPr lang="en-US" altLang="en-US" sz="2000" dirty="0">
                <a:ea typeface="ＭＳ Ｐゴシック" panose="020B0600070205080204" pitchFamily="34" charset="-128"/>
              </a:rPr>
              <a:t>to determine how well regression equation predicts </a:t>
            </a:r>
            <a:r>
              <a:rPr lang="en-US" altLang="en-US" sz="2000" i="1" dirty="0">
                <a:latin typeface="Times New Roman" panose="02020603050405020304" pitchFamily="18" charset="0"/>
                <a:ea typeface="ＭＳ Ｐゴシック" panose="020B0600070205080204" pitchFamily="34" charset="-128"/>
              </a:rPr>
              <a:t>Y</a:t>
            </a:r>
            <a:r>
              <a:rPr lang="en-US" altLang="en-US" sz="2000" dirty="0">
                <a:ea typeface="ＭＳ Ｐゴシック" panose="020B0600070205080204" pitchFamily="34" charset="-128"/>
              </a:rPr>
              <a:t> from </a:t>
            </a:r>
            <a:r>
              <a:rPr lang="en-US" altLang="en-US" sz="2000" i="1" dirty="0" smtClean="0">
                <a:latin typeface="Times New Roman" panose="02020603050405020304" pitchFamily="18" charset="0"/>
                <a:ea typeface="ＭＳ Ｐゴシック" panose="020B0600070205080204" pitchFamily="34" charset="-128"/>
              </a:rPr>
              <a:t>X</a:t>
            </a:r>
          </a:p>
          <a:p>
            <a:pPr lvl="1">
              <a:buFont typeface="Wingdings" panose="05000000000000000000" pitchFamily="2" charset="2"/>
              <a:buChar char="q"/>
            </a:pPr>
            <a:r>
              <a:rPr lang="en-US" altLang="en-US" sz="2000" i="1" dirty="0" smtClean="0">
                <a:latin typeface="Times New Roman" panose="02020603050405020304" pitchFamily="18" charset="0"/>
                <a:ea typeface="ＭＳ Ｐゴシック" panose="020B0600070205080204" pitchFamily="34" charset="-128"/>
              </a:rPr>
              <a:t>  r</a:t>
            </a:r>
            <a:r>
              <a:rPr lang="en-US" altLang="en-US" sz="2000" baseline="30000" dirty="0" smtClean="0">
                <a:ea typeface="ＭＳ Ｐゴシック" panose="020B0600070205080204" pitchFamily="34" charset="-128"/>
              </a:rPr>
              <a:t>2</a:t>
            </a:r>
            <a:r>
              <a:rPr lang="en-US" altLang="en-US" sz="2000" dirty="0" smtClean="0">
                <a:ea typeface="ＭＳ Ｐゴシック" panose="020B0600070205080204" pitchFamily="34" charset="-128"/>
              </a:rPr>
              <a:t> </a:t>
            </a:r>
            <a:r>
              <a:rPr lang="en-US" altLang="en-US" sz="2000" dirty="0">
                <a:ea typeface="ＭＳ Ｐゴシック" panose="020B0600070205080204" pitchFamily="34" charset="-128"/>
              </a:rPr>
              <a:t>= Explained variation / Total variation</a:t>
            </a:r>
            <a:r>
              <a:rPr lang="en-US" altLang="en-US" sz="2000" i="1" dirty="0">
                <a:ea typeface="ＭＳ Ｐゴシック" panose="020B0600070205080204" pitchFamily="34" charset="-128"/>
              </a:rPr>
              <a:t> </a:t>
            </a:r>
            <a:r>
              <a:rPr lang="en-US" altLang="en-US" sz="2000" i="1" dirty="0" smtClean="0">
                <a:ea typeface="ＭＳ Ｐゴシック" panose="020B0600070205080204" pitchFamily="34" charset="-128"/>
              </a:rPr>
              <a:t>  -OR-  </a:t>
            </a:r>
            <a:r>
              <a:rPr lang="en-US" altLang="en-US" sz="2000" i="1" dirty="0" smtClean="0">
                <a:latin typeface="Times New Roman" panose="02020603050405020304" pitchFamily="18" charset="0"/>
                <a:ea typeface="ＭＳ Ｐゴシック" panose="020B0600070205080204" pitchFamily="34" charset="-128"/>
              </a:rPr>
              <a:t>r</a:t>
            </a:r>
            <a:r>
              <a:rPr lang="en-US" altLang="en-US" sz="2000" baseline="30000" dirty="0" smtClean="0">
                <a:ea typeface="ＭＳ Ｐゴシック" panose="020B0600070205080204" pitchFamily="34" charset="-128"/>
              </a:rPr>
              <a:t>2</a:t>
            </a:r>
            <a:r>
              <a:rPr lang="en-US" altLang="en-US" sz="2000" dirty="0" smtClean="0">
                <a:ea typeface="ＭＳ Ｐゴシック" panose="020B0600070205080204" pitchFamily="34" charset="-128"/>
              </a:rPr>
              <a:t> </a:t>
            </a:r>
            <a:r>
              <a:rPr lang="en-US" altLang="en-US" sz="2000" dirty="0">
                <a:ea typeface="ＭＳ Ｐゴシック" panose="020B0600070205080204" pitchFamily="34" charset="-128"/>
              </a:rPr>
              <a:t>= </a:t>
            </a:r>
            <a:r>
              <a:rPr lang="en-US" altLang="en-US" sz="2000" i="1" dirty="0" err="1">
                <a:ea typeface="ＭＳ Ｐゴシック" panose="020B0600070205080204" pitchFamily="34" charset="-128"/>
              </a:rPr>
              <a:t>SS</a:t>
            </a:r>
            <a:r>
              <a:rPr lang="en-US" altLang="en-US" sz="2000" i="1" baseline="-25000" dirty="0" err="1">
                <a:ea typeface="ＭＳ Ｐゴシック" panose="020B0600070205080204" pitchFamily="34" charset="-128"/>
              </a:rPr>
              <a:t>Regression</a:t>
            </a:r>
            <a:r>
              <a:rPr lang="en-US" altLang="en-US" sz="2000" i="1" baseline="-25000" dirty="0">
                <a:ea typeface="ＭＳ Ｐゴシック" panose="020B0600070205080204" pitchFamily="34" charset="-128"/>
              </a:rPr>
              <a:t> </a:t>
            </a:r>
            <a:r>
              <a:rPr lang="en-US" altLang="en-US" sz="2000" baseline="-25000" dirty="0">
                <a:ea typeface="ＭＳ Ｐゴシック" panose="020B0600070205080204" pitchFamily="34" charset="-128"/>
              </a:rPr>
              <a:t>(</a:t>
            </a:r>
            <a:r>
              <a:rPr lang="en-US" altLang="en-US" sz="2000" i="1" baseline="-25000" dirty="0">
                <a:latin typeface="Times New Roman" panose="02020603050405020304" pitchFamily="18" charset="0"/>
                <a:ea typeface="ＭＳ Ｐゴシック" panose="020B0600070205080204" pitchFamily="34" charset="-128"/>
              </a:rPr>
              <a:t>Y</a:t>
            </a:r>
            <a:r>
              <a:rPr lang="en-US" altLang="en-US" sz="2000" i="1" baseline="-25000" dirty="0">
                <a:ea typeface="ＭＳ Ｐゴシック" panose="020B0600070205080204" pitchFamily="34" charset="-128"/>
              </a:rPr>
              <a:t>’</a:t>
            </a:r>
            <a:r>
              <a:rPr lang="en-US" altLang="en-US" sz="2000" baseline="-25000" dirty="0">
                <a:ea typeface="ＭＳ Ｐゴシック" panose="020B0600070205080204" pitchFamily="34" charset="-128"/>
              </a:rPr>
              <a:t>)</a:t>
            </a:r>
            <a:r>
              <a:rPr lang="en-US" altLang="en-US" sz="2000" i="1" dirty="0">
                <a:ea typeface="ＭＳ Ｐゴシック" panose="020B0600070205080204" pitchFamily="34" charset="-128"/>
              </a:rPr>
              <a:t> / </a:t>
            </a:r>
            <a:r>
              <a:rPr lang="en-US" altLang="en-US" sz="2000" i="1" dirty="0" err="1">
                <a:ea typeface="ＭＳ Ｐゴシック" panose="020B0600070205080204" pitchFamily="34" charset="-128"/>
              </a:rPr>
              <a:t>SS</a:t>
            </a:r>
            <a:r>
              <a:rPr lang="en-US" altLang="en-US" sz="2000" i="1" baseline="-25000" dirty="0" err="1">
                <a:ea typeface="ＭＳ Ｐゴシック" panose="020B0600070205080204" pitchFamily="34" charset="-128"/>
              </a:rPr>
              <a:t>Total</a:t>
            </a:r>
            <a:r>
              <a:rPr lang="en-US" altLang="en-US" sz="2000" i="1" baseline="-25000" dirty="0">
                <a:ea typeface="ＭＳ Ｐゴシック" panose="020B0600070205080204" pitchFamily="34" charset="-128"/>
              </a:rPr>
              <a:t> </a:t>
            </a:r>
            <a:r>
              <a:rPr lang="en-US" altLang="en-US" sz="2000" baseline="-25000" dirty="0">
                <a:ea typeface="ＭＳ Ｐゴシック" panose="020B0600070205080204" pitchFamily="34" charset="-128"/>
              </a:rPr>
              <a:t>(</a:t>
            </a:r>
            <a:r>
              <a:rPr lang="en-US" altLang="en-US" sz="2000" i="1" baseline="-25000" dirty="0">
                <a:latin typeface="Times New Roman" panose="02020603050405020304" pitchFamily="18" charset="0"/>
                <a:ea typeface="ＭＳ Ｐゴシック" panose="020B0600070205080204" pitchFamily="34" charset="-128"/>
              </a:rPr>
              <a:t>Y</a:t>
            </a:r>
            <a:r>
              <a:rPr lang="en-US" altLang="en-US" sz="2000" baseline="-25000" dirty="0">
                <a:ea typeface="ＭＳ Ｐゴシック" panose="020B0600070205080204" pitchFamily="34" charset="-128"/>
              </a:rPr>
              <a:t>)</a:t>
            </a:r>
            <a:endParaRPr lang="en-US" altLang="en-US" sz="2000" dirty="0">
              <a:ea typeface="ＭＳ Ｐゴシック" panose="020B0600070205080204" pitchFamily="34" charset="-128"/>
            </a:endParaRPr>
          </a:p>
          <a:p>
            <a:pPr lvl="1">
              <a:buFont typeface="Wingdings" panose="05000000000000000000" pitchFamily="2" charset="2"/>
              <a:buChar char="q"/>
            </a:pPr>
            <a:r>
              <a:rPr lang="en-US" altLang="en-US" sz="2000" dirty="0" smtClean="0">
                <a:ea typeface="ＭＳ Ｐゴシック" panose="020B0600070205080204" pitchFamily="34" charset="-128"/>
              </a:rPr>
              <a:t>  Ranges </a:t>
            </a:r>
            <a:r>
              <a:rPr lang="en-US" altLang="en-US" sz="2000" dirty="0">
                <a:ea typeface="ＭＳ Ｐゴシック" panose="020B0600070205080204" pitchFamily="34" charset="-128"/>
              </a:rPr>
              <a:t>from 0 to +</a:t>
            </a:r>
            <a:r>
              <a:rPr lang="en-US" altLang="en-US" sz="2000" dirty="0" smtClean="0">
                <a:ea typeface="ＭＳ Ｐゴシック" panose="020B0600070205080204" pitchFamily="34" charset="-128"/>
              </a:rPr>
              <a:t>1</a:t>
            </a:r>
          </a:p>
          <a:p>
            <a:pPr lvl="1">
              <a:buFont typeface="Wingdings" panose="05000000000000000000" pitchFamily="2" charset="2"/>
              <a:buChar char="q"/>
            </a:pPr>
            <a:endParaRPr lang="en-US" altLang="en-US" sz="2000" dirty="0">
              <a:ea typeface="ＭＳ Ｐゴシック" panose="020B0600070205080204" pitchFamily="34" charset="-128"/>
            </a:endParaRPr>
          </a:p>
          <a:p>
            <a:pPr lvl="1">
              <a:buFont typeface="Wingdings" panose="05000000000000000000" pitchFamily="2" charset="2"/>
              <a:buChar char="q"/>
            </a:pPr>
            <a:endParaRPr lang="en-US" altLang="en-US" sz="2000" dirty="0" smtClean="0">
              <a:ea typeface="ＭＳ Ｐゴシック" panose="020B0600070205080204" pitchFamily="34" charset="-128"/>
            </a:endParaRPr>
          </a:p>
          <a:p>
            <a:pPr lvl="1"/>
            <a:endParaRPr lang="en-US" sz="2000" dirty="0"/>
          </a:p>
        </p:txBody>
      </p:sp>
      <p:sp>
        <p:nvSpPr>
          <p:cNvPr id="4" name="Footer Placeholder 3"/>
          <p:cNvSpPr>
            <a:spLocks noGrp="1"/>
          </p:cNvSpPr>
          <p:nvPr>
            <p:ph type="ftr" sz="quarter" idx="11"/>
          </p:nvPr>
        </p:nvSpPr>
        <p:spPr/>
        <p:txBody>
          <a:bodyPr/>
          <a:lstStyle/>
          <a:p>
            <a:r>
              <a:rPr lang="en-US" smtClean="0"/>
              <a:t>Cohen Chap 10 - Linear Regression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9</a:t>
            </a:fld>
            <a:endParaRPr lang="en-US"/>
          </a:p>
        </p:txBody>
      </p:sp>
      <p:sp>
        <p:nvSpPr>
          <p:cNvPr id="6" name="Rectangle 5"/>
          <p:cNvSpPr/>
          <p:nvPr/>
        </p:nvSpPr>
        <p:spPr>
          <a:xfrm>
            <a:off x="8077200" y="2977453"/>
            <a:ext cx="3886201" cy="34163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altLang="en-US" sz="2400" i="1" dirty="0">
                <a:ea typeface="ＭＳ Ｐゴシック" panose="020B0600070205080204" pitchFamily="34" charset="-128"/>
              </a:rPr>
              <a:t>Interpret </a:t>
            </a:r>
            <a:r>
              <a:rPr lang="en-US" altLang="en-US" sz="2400" i="1" dirty="0">
                <a:latin typeface="Times New Roman" panose="02020603050405020304" pitchFamily="18" charset="0"/>
                <a:ea typeface="ＭＳ Ｐゴシック" panose="020B0600070205080204" pitchFamily="34" charset="-128"/>
              </a:rPr>
              <a:t>r</a:t>
            </a:r>
            <a:r>
              <a:rPr lang="en-US" altLang="en-US" sz="2400" i="1" baseline="30000" dirty="0">
                <a:ea typeface="ＭＳ Ｐゴシック" panose="020B0600070205080204" pitchFamily="34" charset="-128"/>
              </a:rPr>
              <a:t>2</a:t>
            </a:r>
            <a:r>
              <a:rPr lang="en-US" altLang="en-US" sz="2400" i="1" dirty="0">
                <a:ea typeface="ＭＳ Ｐゴシック" panose="020B0600070205080204" pitchFamily="34" charset="-128"/>
              </a:rPr>
              <a:t> as a percent of variance in outcome variable…</a:t>
            </a:r>
          </a:p>
          <a:p>
            <a:pPr lvl="1" algn="ctr"/>
            <a:r>
              <a:rPr lang="en-US" altLang="en-US" sz="2400" b="1" i="1" dirty="0">
                <a:ea typeface="ＭＳ Ｐゴシック" panose="020B0600070205080204" pitchFamily="34" charset="-128"/>
              </a:rPr>
              <a:t>“accounted for”</a:t>
            </a:r>
          </a:p>
          <a:p>
            <a:pPr lvl="1" algn="ctr"/>
            <a:r>
              <a:rPr lang="en-US" altLang="en-US" sz="2400" b="1" i="1" dirty="0">
                <a:ea typeface="ＭＳ Ｐゴシック" panose="020B0600070205080204" pitchFamily="34" charset="-128"/>
              </a:rPr>
              <a:t>“attributable to”</a:t>
            </a:r>
          </a:p>
          <a:p>
            <a:pPr lvl="1" algn="ctr"/>
            <a:r>
              <a:rPr lang="en-US" altLang="en-US" sz="2400" b="1" i="1" dirty="0">
                <a:ea typeface="ＭＳ Ｐゴシック" panose="020B0600070205080204" pitchFamily="34" charset="-128"/>
              </a:rPr>
              <a:t>“predictable from”</a:t>
            </a:r>
          </a:p>
          <a:p>
            <a:pPr lvl="1" algn="ctr"/>
            <a:r>
              <a:rPr lang="en-US" altLang="en-US" sz="2400" b="1" i="1" dirty="0">
                <a:ea typeface="ＭＳ Ｐゴシック" panose="020B0600070205080204" pitchFamily="34" charset="-128"/>
              </a:rPr>
              <a:t>“associated with”</a:t>
            </a:r>
          </a:p>
          <a:p>
            <a:pPr lvl="1" algn="ctr"/>
            <a:r>
              <a:rPr lang="en-US" altLang="en-US" sz="2400" b="1" i="1" dirty="0">
                <a:ea typeface="ＭＳ Ｐゴシック" panose="020B0600070205080204" pitchFamily="34" charset="-128"/>
              </a:rPr>
              <a:t>“explained by”</a:t>
            </a:r>
          </a:p>
          <a:p>
            <a:pPr algn="ctr">
              <a:buNone/>
            </a:pPr>
            <a:r>
              <a:rPr lang="en-US" altLang="en-US" sz="2400" i="1" dirty="0">
                <a:ea typeface="ＭＳ Ｐゴシック" panose="020B0600070205080204" pitchFamily="34" charset="-128"/>
              </a:rPr>
              <a:t>…knowledge of predictor variable</a:t>
            </a:r>
          </a:p>
        </p:txBody>
      </p:sp>
      <p:sp>
        <p:nvSpPr>
          <p:cNvPr id="7" name="Rectangle 6"/>
          <p:cNvSpPr/>
          <p:nvPr/>
        </p:nvSpPr>
        <p:spPr>
          <a:xfrm>
            <a:off x="5900927" y="669408"/>
            <a:ext cx="6062473" cy="584775"/>
          </a:xfrm>
          <a:prstGeom prst="rect">
            <a:avLst/>
          </a:prstGeom>
        </p:spPr>
        <p:txBody>
          <a:bodyPr wrap="square">
            <a:spAutoFit/>
          </a:bodyPr>
          <a:lstStyle/>
          <a:p>
            <a:pPr algn="ctr"/>
            <a:r>
              <a:rPr lang="en-US" altLang="en-US" sz="3200" b="1" i="1" dirty="0" err="1">
                <a:solidFill>
                  <a:srgbClr val="FF0000"/>
                </a:solidFill>
                <a:ea typeface="ＭＳ Ｐゴシック" panose="020B0600070205080204" pitchFamily="34" charset="-128"/>
              </a:rPr>
              <a:t>SS</a:t>
            </a:r>
            <a:r>
              <a:rPr lang="en-US" altLang="en-US" sz="3200" b="1" i="1" baseline="-25000" dirty="0" err="1">
                <a:solidFill>
                  <a:srgbClr val="FF0000"/>
                </a:solidFill>
                <a:ea typeface="ＭＳ Ｐゴシック" panose="020B0600070205080204" pitchFamily="34" charset="-128"/>
              </a:rPr>
              <a:t>Total</a:t>
            </a:r>
            <a:r>
              <a:rPr lang="en-US" altLang="en-US" sz="3200" b="1" i="1" baseline="-25000" dirty="0">
                <a:solidFill>
                  <a:srgbClr val="FF0000"/>
                </a:solidFill>
                <a:ea typeface="ＭＳ Ｐゴシック" panose="020B0600070205080204" pitchFamily="34" charset="-128"/>
              </a:rPr>
              <a:t> </a:t>
            </a:r>
            <a:r>
              <a:rPr lang="en-US" altLang="en-US" sz="3200" b="1" baseline="-25000" dirty="0">
                <a:solidFill>
                  <a:srgbClr val="FF0000"/>
                </a:solidFill>
                <a:ea typeface="ＭＳ Ｐゴシック" panose="020B0600070205080204" pitchFamily="34" charset="-128"/>
              </a:rPr>
              <a:t>(</a:t>
            </a:r>
            <a:r>
              <a:rPr lang="en-US" altLang="en-US" sz="3200" b="1" i="1" baseline="-25000" dirty="0">
                <a:solidFill>
                  <a:srgbClr val="FF0000"/>
                </a:solidFill>
                <a:latin typeface="Times New Roman" panose="02020603050405020304" pitchFamily="18" charset="0"/>
                <a:ea typeface="ＭＳ Ｐゴシック" panose="020B0600070205080204" pitchFamily="34" charset="-128"/>
              </a:rPr>
              <a:t>Y</a:t>
            </a:r>
            <a:r>
              <a:rPr lang="en-US" altLang="en-US" sz="3200" b="1" baseline="-25000" dirty="0">
                <a:solidFill>
                  <a:srgbClr val="FF0000"/>
                </a:solidFill>
                <a:ea typeface="ＭＳ Ｐゴシック" panose="020B0600070205080204" pitchFamily="34" charset="-128"/>
              </a:rPr>
              <a:t>)</a:t>
            </a:r>
            <a:r>
              <a:rPr lang="en-US" altLang="en-US" sz="3200" b="1" i="1" dirty="0">
                <a:solidFill>
                  <a:srgbClr val="FF0000"/>
                </a:solidFill>
                <a:ea typeface="ＭＳ Ｐゴシック" panose="020B0600070205080204" pitchFamily="34" charset="-128"/>
              </a:rPr>
              <a:t> </a:t>
            </a:r>
            <a:r>
              <a:rPr lang="en-US" altLang="en-US" sz="3200" b="1" dirty="0">
                <a:solidFill>
                  <a:srgbClr val="FF0000"/>
                </a:solidFill>
                <a:ea typeface="ＭＳ Ｐゴシック" panose="020B0600070205080204" pitchFamily="34" charset="-128"/>
              </a:rPr>
              <a:t>= </a:t>
            </a:r>
            <a:r>
              <a:rPr lang="en-US" altLang="en-US" sz="3200" b="1" i="1" dirty="0" err="1">
                <a:solidFill>
                  <a:srgbClr val="FF0000"/>
                </a:solidFill>
                <a:ea typeface="ＭＳ Ｐゴシック" panose="020B0600070205080204" pitchFamily="34" charset="-128"/>
              </a:rPr>
              <a:t>SS</a:t>
            </a:r>
            <a:r>
              <a:rPr lang="en-US" altLang="en-US" sz="3200" b="1" i="1" baseline="-25000" dirty="0" err="1">
                <a:solidFill>
                  <a:srgbClr val="FF0000"/>
                </a:solidFill>
                <a:ea typeface="ＭＳ Ｐゴシック" panose="020B0600070205080204" pitchFamily="34" charset="-128"/>
              </a:rPr>
              <a:t>Regression</a:t>
            </a:r>
            <a:r>
              <a:rPr lang="en-US" altLang="en-US" sz="3200" b="1" i="1" baseline="-25000" dirty="0">
                <a:solidFill>
                  <a:srgbClr val="FF0000"/>
                </a:solidFill>
                <a:ea typeface="ＭＳ Ｐゴシック" panose="020B0600070205080204" pitchFamily="34" charset="-128"/>
              </a:rPr>
              <a:t> </a:t>
            </a:r>
            <a:r>
              <a:rPr lang="en-US" altLang="en-US" sz="3200" b="1" baseline="-25000" dirty="0">
                <a:solidFill>
                  <a:srgbClr val="FF0000"/>
                </a:solidFill>
                <a:ea typeface="ＭＳ Ｐゴシック" panose="020B0600070205080204" pitchFamily="34" charset="-128"/>
              </a:rPr>
              <a:t>(</a:t>
            </a:r>
            <a:r>
              <a:rPr lang="en-US" altLang="en-US" sz="3200" b="1" i="1" baseline="-25000" dirty="0">
                <a:solidFill>
                  <a:srgbClr val="FF0000"/>
                </a:solidFill>
                <a:latin typeface="Times New Roman" panose="02020603050405020304" pitchFamily="18" charset="0"/>
                <a:ea typeface="ＭＳ Ｐゴシック" panose="020B0600070205080204" pitchFamily="34" charset="-128"/>
              </a:rPr>
              <a:t>Y</a:t>
            </a:r>
            <a:r>
              <a:rPr lang="en-US" altLang="en-US" sz="3200" b="1" i="1" baseline="-25000" dirty="0">
                <a:solidFill>
                  <a:srgbClr val="FF0000"/>
                </a:solidFill>
                <a:ea typeface="ＭＳ Ｐゴシック" panose="020B0600070205080204" pitchFamily="34" charset="-128"/>
              </a:rPr>
              <a:t>’</a:t>
            </a:r>
            <a:r>
              <a:rPr lang="en-US" altLang="en-US" sz="3200" b="1" baseline="-25000" dirty="0">
                <a:solidFill>
                  <a:srgbClr val="FF0000"/>
                </a:solidFill>
                <a:ea typeface="ＭＳ Ｐゴシック" panose="020B0600070205080204" pitchFamily="34" charset="-128"/>
              </a:rPr>
              <a:t>)</a:t>
            </a:r>
            <a:r>
              <a:rPr lang="en-US" altLang="en-US" sz="3200" b="1" dirty="0">
                <a:solidFill>
                  <a:srgbClr val="FF0000"/>
                </a:solidFill>
                <a:ea typeface="ＭＳ Ｐゴシック" panose="020B0600070205080204" pitchFamily="34" charset="-128"/>
              </a:rPr>
              <a:t> </a:t>
            </a:r>
            <a:r>
              <a:rPr lang="en-US" altLang="en-US" sz="3200" b="1" i="1" dirty="0">
                <a:solidFill>
                  <a:srgbClr val="FF0000"/>
                </a:solidFill>
                <a:ea typeface="ＭＳ Ｐゴシック" panose="020B0600070205080204" pitchFamily="34" charset="-128"/>
              </a:rPr>
              <a:t>+ </a:t>
            </a:r>
            <a:r>
              <a:rPr lang="en-US" altLang="en-US" sz="3200" b="1" i="1" dirty="0" err="1">
                <a:solidFill>
                  <a:srgbClr val="FF0000"/>
                </a:solidFill>
                <a:ea typeface="ＭＳ Ｐゴシック" panose="020B0600070205080204" pitchFamily="34" charset="-128"/>
              </a:rPr>
              <a:t>SS</a:t>
            </a:r>
            <a:r>
              <a:rPr lang="en-US" altLang="en-US" sz="3200" b="1" i="1" baseline="-25000" dirty="0" err="1">
                <a:solidFill>
                  <a:srgbClr val="FF0000"/>
                </a:solidFill>
                <a:ea typeface="ＭＳ Ｐゴシック" panose="020B0600070205080204" pitchFamily="34" charset="-128"/>
              </a:rPr>
              <a:t>Residuals</a:t>
            </a:r>
            <a:r>
              <a:rPr lang="en-US" altLang="en-US" sz="3200" b="1" baseline="-25000" dirty="0">
                <a:solidFill>
                  <a:srgbClr val="FF0000"/>
                </a:solidFill>
                <a:ea typeface="ＭＳ Ｐゴシック" panose="020B0600070205080204" pitchFamily="34" charset="-128"/>
              </a:rPr>
              <a:t>(</a:t>
            </a:r>
            <a:r>
              <a:rPr lang="en-US" altLang="en-US" sz="3200" b="1" i="1" baseline="-25000" dirty="0">
                <a:solidFill>
                  <a:srgbClr val="FF0000"/>
                </a:solidFill>
                <a:latin typeface="Times New Roman" panose="02020603050405020304" pitchFamily="18" charset="0"/>
                <a:ea typeface="ＭＳ Ｐゴシック" panose="020B0600070205080204" pitchFamily="34" charset="-128"/>
              </a:rPr>
              <a:t>e</a:t>
            </a:r>
            <a:r>
              <a:rPr lang="en-US" altLang="en-US" sz="3200" b="1" baseline="-25000" dirty="0">
                <a:solidFill>
                  <a:srgbClr val="FF0000"/>
                </a:solidFill>
                <a:ea typeface="ＭＳ Ｐゴシック" panose="020B0600070205080204" pitchFamily="34" charset="-128"/>
              </a:rPr>
              <a:t>)</a:t>
            </a:r>
          </a:p>
        </p:txBody>
      </p:sp>
      <p:sp>
        <p:nvSpPr>
          <p:cNvPr id="8" name="Rectangle 7"/>
          <p:cNvSpPr/>
          <p:nvPr/>
        </p:nvSpPr>
        <p:spPr>
          <a:xfrm>
            <a:off x="826804" y="3054384"/>
            <a:ext cx="6966857" cy="1754326"/>
          </a:xfrm>
          <a:prstGeom prst="rect">
            <a:avLst/>
          </a:prstGeom>
        </p:spPr>
        <p:txBody>
          <a:bodyPr wrap="square">
            <a:spAutoFit/>
          </a:bodyPr>
          <a:lstStyle/>
          <a:p>
            <a:pPr>
              <a:lnSpc>
                <a:spcPct val="90000"/>
              </a:lnSpc>
            </a:pPr>
            <a:r>
              <a:rPr lang="en-US" altLang="en-US" sz="2400" u="sng" dirty="0">
                <a:ea typeface="ＭＳ Ｐゴシック" panose="020B0600070205080204" pitchFamily="34" charset="-128"/>
              </a:rPr>
              <a:t>If each </a:t>
            </a:r>
            <a:r>
              <a:rPr lang="en-US" altLang="en-US" sz="2400" i="1" u="sng" dirty="0">
                <a:ea typeface="ＭＳ Ｐゴシック" panose="020B0600070205080204" pitchFamily="34" charset="-128"/>
              </a:rPr>
              <a:t>SS</a:t>
            </a:r>
            <a:r>
              <a:rPr lang="en-US" altLang="en-US" sz="2400" u="sng" dirty="0">
                <a:ea typeface="ＭＳ Ｐゴシック" panose="020B0600070205080204" pitchFamily="34" charset="-128"/>
              </a:rPr>
              <a:t> was divided by its </a:t>
            </a:r>
            <a:r>
              <a:rPr lang="en-US" altLang="en-US" sz="2400" i="1" u="sng" dirty="0" err="1">
                <a:latin typeface="Times New Roman" panose="02020603050405020304" pitchFamily="18" charset="0"/>
                <a:ea typeface="ＭＳ Ｐゴシック" panose="020B0600070205080204" pitchFamily="34" charset="-128"/>
              </a:rPr>
              <a:t>df</a:t>
            </a:r>
            <a:r>
              <a:rPr lang="en-US" altLang="en-US" sz="2400" i="1" u="sng" dirty="0">
                <a:latin typeface="Times New Roman" panose="02020603050405020304" pitchFamily="18" charset="0"/>
                <a:ea typeface="ＭＳ Ｐゴシック" panose="020B0600070205080204" pitchFamily="34" charset="-128"/>
              </a:rPr>
              <a:t> </a:t>
            </a:r>
            <a:r>
              <a:rPr lang="en-US" altLang="en-US" sz="2400" u="sng" dirty="0" smtClean="0">
                <a:ea typeface="ＭＳ Ｐゴシック" panose="020B0600070205080204" pitchFamily="34" charset="-128"/>
              </a:rPr>
              <a:t>:</a:t>
            </a:r>
          </a:p>
          <a:p>
            <a:pPr marL="800100" lvl="1" indent="-342900">
              <a:lnSpc>
                <a:spcPct val="90000"/>
              </a:lnSpc>
              <a:buFont typeface="Wingdings" panose="05000000000000000000" pitchFamily="2" charset="2"/>
              <a:buChar char="q"/>
            </a:pPr>
            <a:r>
              <a:rPr lang="en-US" altLang="en-US" sz="2000" dirty="0" smtClean="0">
                <a:ea typeface="ＭＳ Ｐゴシック" panose="020B0600070205080204" pitchFamily="34" charset="-128"/>
              </a:rPr>
              <a:t>Explained </a:t>
            </a:r>
            <a:r>
              <a:rPr lang="en-US" altLang="en-US" sz="2000" dirty="0">
                <a:ea typeface="ＭＳ Ｐゴシック" panose="020B0600070205080204" pitchFamily="34" charset="-128"/>
              </a:rPr>
              <a:t>variance: </a:t>
            </a:r>
            <a:r>
              <a:rPr lang="en-US" altLang="en-US" sz="2000" i="1" dirty="0" err="1">
                <a:ea typeface="ＭＳ Ｐゴシック" panose="020B0600070205080204" pitchFamily="34" charset="-128"/>
              </a:rPr>
              <a:t>SS</a:t>
            </a:r>
            <a:r>
              <a:rPr lang="en-US" altLang="en-US" sz="2000" i="1" baseline="-25000" dirty="0" err="1">
                <a:ea typeface="ＭＳ Ｐゴシック" panose="020B0600070205080204" pitchFamily="34" charset="-128"/>
              </a:rPr>
              <a:t>Reg</a:t>
            </a:r>
            <a:r>
              <a:rPr lang="en-US" altLang="en-US" sz="2000" i="1" dirty="0">
                <a:ea typeface="ＭＳ Ｐゴシック" panose="020B0600070205080204" pitchFamily="34" charset="-128"/>
              </a:rPr>
              <a:t> </a:t>
            </a:r>
            <a:r>
              <a:rPr lang="en-US" altLang="en-US" sz="2000" dirty="0">
                <a:ea typeface="ＭＳ Ｐゴシック" panose="020B0600070205080204" pitchFamily="34" charset="-128"/>
              </a:rPr>
              <a:t>/ (1)</a:t>
            </a:r>
          </a:p>
          <a:p>
            <a:pPr lvl="2">
              <a:lnSpc>
                <a:spcPct val="90000"/>
              </a:lnSpc>
            </a:pPr>
            <a:r>
              <a:rPr lang="en-US" altLang="en-US" dirty="0">
                <a:ea typeface="ＭＳ Ｐゴシック" panose="020B0600070205080204" pitchFamily="34" charset="-128"/>
              </a:rPr>
              <a:t>“Mean Square Regression” or </a:t>
            </a:r>
            <a:r>
              <a:rPr lang="en-US" altLang="en-US" i="1" dirty="0" err="1" smtClean="0">
                <a:ea typeface="ＭＳ Ｐゴシック" panose="020B0600070205080204" pitchFamily="34" charset="-128"/>
              </a:rPr>
              <a:t>MS</a:t>
            </a:r>
            <a:r>
              <a:rPr lang="en-US" altLang="en-US" i="1" baseline="-25000" dirty="0" err="1" smtClean="0">
                <a:ea typeface="ＭＳ Ｐゴシック" panose="020B0600070205080204" pitchFamily="34" charset="-128"/>
              </a:rPr>
              <a:t>Regression</a:t>
            </a:r>
            <a:endParaRPr lang="en-US" altLang="en-US" i="1" baseline="-25000" dirty="0" smtClean="0">
              <a:ea typeface="ＭＳ Ｐゴシック" panose="020B0600070205080204" pitchFamily="34" charset="-128"/>
            </a:endParaRPr>
          </a:p>
          <a:p>
            <a:pPr lvl="2">
              <a:lnSpc>
                <a:spcPct val="90000"/>
              </a:lnSpc>
            </a:pPr>
            <a:endParaRPr lang="en-US" altLang="en-US" dirty="0">
              <a:ea typeface="ＭＳ Ｐゴシック" panose="020B0600070205080204" pitchFamily="34" charset="-128"/>
            </a:endParaRPr>
          </a:p>
          <a:p>
            <a:pPr marL="800100" lvl="1" indent="-342900">
              <a:lnSpc>
                <a:spcPct val="90000"/>
              </a:lnSpc>
              <a:buFont typeface="Wingdings" panose="05000000000000000000" pitchFamily="2" charset="2"/>
              <a:buChar char="q"/>
            </a:pPr>
            <a:r>
              <a:rPr lang="en-US" altLang="en-US" sz="2000" dirty="0">
                <a:ea typeface="ＭＳ Ｐゴシック" panose="020B0600070205080204" pitchFamily="34" charset="-128"/>
              </a:rPr>
              <a:t>Unexplained variance: </a:t>
            </a:r>
            <a:r>
              <a:rPr lang="en-US" altLang="en-US" sz="2000" i="1" dirty="0" err="1">
                <a:ea typeface="ＭＳ Ｐゴシック" panose="020B0600070205080204" pitchFamily="34" charset="-128"/>
              </a:rPr>
              <a:t>SS</a:t>
            </a:r>
            <a:r>
              <a:rPr lang="en-US" altLang="en-US" sz="2000" i="1" baseline="-25000" dirty="0" err="1">
                <a:ea typeface="ＭＳ Ｐゴシック" panose="020B0600070205080204" pitchFamily="34" charset="-128"/>
              </a:rPr>
              <a:t>Res</a:t>
            </a:r>
            <a:r>
              <a:rPr lang="en-US" altLang="en-US" sz="2000" i="1" dirty="0">
                <a:ea typeface="ＭＳ Ｐゴシック" panose="020B0600070205080204" pitchFamily="34" charset="-128"/>
              </a:rPr>
              <a:t> </a:t>
            </a:r>
            <a:r>
              <a:rPr lang="en-US" altLang="en-US" sz="2000" dirty="0">
                <a:ea typeface="ＭＳ Ｐゴシック" panose="020B0600070205080204" pitchFamily="34" charset="-128"/>
              </a:rPr>
              <a:t>/ (</a:t>
            </a:r>
            <a:r>
              <a:rPr lang="en-US" altLang="en-US" sz="2000" i="1" dirty="0">
                <a:latin typeface="Times New Roman" panose="02020603050405020304" pitchFamily="18" charset="0"/>
                <a:ea typeface="ＭＳ Ｐゴシック" panose="020B0600070205080204" pitchFamily="34" charset="-128"/>
              </a:rPr>
              <a:t>N </a:t>
            </a:r>
            <a:r>
              <a:rPr lang="en-US" altLang="en-US" sz="2000" dirty="0">
                <a:ea typeface="ＭＳ Ｐゴシック" panose="020B0600070205080204" pitchFamily="34" charset="-128"/>
              </a:rPr>
              <a:t>- 2)</a:t>
            </a:r>
          </a:p>
          <a:p>
            <a:pPr lvl="2">
              <a:lnSpc>
                <a:spcPct val="90000"/>
              </a:lnSpc>
            </a:pPr>
            <a:r>
              <a:rPr lang="en-US" altLang="en-US" dirty="0">
                <a:ea typeface="ＭＳ Ｐゴシック" panose="020B0600070205080204" pitchFamily="34" charset="-128"/>
              </a:rPr>
              <a:t>“Mean Square Residuals” or </a:t>
            </a:r>
            <a:r>
              <a:rPr lang="en-US" altLang="en-US" i="1" dirty="0" err="1">
                <a:ea typeface="ＭＳ Ｐゴシック" panose="020B0600070205080204" pitchFamily="34" charset="-128"/>
              </a:rPr>
              <a:t>MS</a:t>
            </a:r>
            <a:r>
              <a:rPr lang="en-US" altLang="en-US" i="1" baseline="-25000" dirty="0" err="1">
                <a:ea typeface="ＭＳ Ｐゴシック" panose="020B0600070205080204" pitchFamily="34" charset="-128"/>
              </a:rPr>
              <a:t>Error</a:t>
            </a:r>
            <a:r>
              <a:rPr lang="en-US" altLang="en-US" i="1" dirty="0">
                <a:ea typeface="ＭＳ Ｐゴシック" panose="020B0600070205080204" pitchFamily="34" charset="-128"/>
              </a:rPr>
              <a:t> </a:t>
            </a:r>
            <a:r>
              <a:rPr lang="en-US" altLang="en-US" dirty="0">
                <a:ea typeface="ＭＳ Ｐゴシック" panose="020B0600070205080204" pitchFamily="34" charset="-128"/>
              </a:rPr>
              <a:t>or </a:t>
            </a:r>
            <a:r>
              <a:rPr lang="en-US" altLang="en-US" i="1" dirty="0">
                <a:latin typeface="Times New Roman" panose="02020603050405020304" pitchFamily="18" charset="0"/>
                <a:ea typeface="ＭＳ Ｐゴシック" panose="020B0600070205080204" pitchFamily="34" charset="-128"/>
              </a:rPr>
              <a:t>s</a:t>
            </a:r>
            <a:r>
              <a:rPr lang="en-US" altLang="en-US" i="1" baseline="30000" dirty="0">
                <a:latin typeface="Times New Roman" panose="02020603050405020304" pitchFamily="18" charset="0"/>
                <a:ea typeface="ＭＳ Ｐゴシック" panose="020B0600070205080204" pitchFamily="34" charset="-128"/>
              </a:rPr>
              <a:t>2</a:t>
            </a:r>
            <a:r>
              <a:rPr lang="en-US" altLang="en-US" i="1" baseline="-25000" dirty="0">
                <a:latin typeface="Times New Roman" panose="02020603050405020304" pitchFamily="18" charset="0"/>
                <a:ea typeface="ＭＳ Ｐゴシック" panose="020B0600070205080204" pitchFamily="34" charset="-128"/>
              </a:rPr>
              <a:t>Y.X</a:t>
            </a:r>
          </a:p>
        </p:txBody>
      </p:sp>
    </p:spTree>
    <p:extLst>
      <p:ext uri="{BB962C8B-B14F-4D97-AF65-F5344CB8AC3E}">
        <p14:creationId xmlns:p14="http://schemas.microsoft.com/office/powerpoint/2010/main" val="9760968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3619</TotalTime>
  <Words>1177</Words>
  <Application>Microsoft Office PowerPoint</Application>
  <PresentationFormat>Widescreen</PresentationFormat>
  <Paragraphs>223</Paragraphs>
  <Slides>19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ＭＳ Ｐゴシック</vt:lpstr>
      <vt:lpstr>Arial</vt:lpstr>
      <vt:lpstr>Calibri</vt:lpstr>
      <vt:lpstr>Cambria Math</vt:lpstr>
      <vt:lpstr>Times New Roman</vt:lpstr>
      <vt:lpstr>Tw Cen MT</vt:lpstr>
      <vt:lpstr>Tw Cen MT Condensed</vt:lpstr>
      <vt:lpstr>Wingdings</vt:lpstr>
      <vt:lpstr>Wingdings 3</vt:lpstr>
      <vt:lpstr>Integral</vt:lpstr>
      <vt:lpstr>Cohen chap 10. Linear Regression</vt:lpstr>
      <vt:lpstr>Motivating example</vt:lpstr>
      <vt:lpstr>Correlation vs. Regression</vt:lpstr>
      <vt:lpstr>Regression basics</vt:lpstr>
      <vt:lpstr>Accuracy of Prediction</vt:lpstr>
      <vt:lpstr>Accuracy of prediction</vt:lpstr>
      <vt:lpstr>“Line of best fit”</vt:lpstr>
      <vt:lpstr>PowerPoint Presentation</vt:lpstr>
      <vt:lpstr>Explaining variance</vt:lpstr>
      <vt:lpstr>Standardized Regression Coefficients</vt:lpstr>
      <vt:lpstr>Example:</vt:lpstr>
      <vt:lpstr>SPSS - basic</vt:lpstr>
      <vt:lpstr>SPSS: get beta confidence intervals</vt:lpstr>
      <vt:lpstr>SPSS: include descriptives in the output </vt:lpstr>
      <vt:lpstr>Assumptions</vt:lpstr>
      <vt:lpstr>assumptions</vt:lpstr>
      <vt:lpstr>SPSS: Residual plots (test assumptions)</vt:lpstr>
      <vt:lpstr>SPSS: OPTION to “SAVE”</vt:lpstr>
      <vt:lpstr>SPSS: OPTION to “SAVE”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Cohen chap 6. estimation &amp; t</dc:title>
  <dc:creator>Sarah Schwartz</dc:creator>
  <cp:lastModifiedBy>Sarah Schwartz</cp:lastModifiedBy>
  <cp:revision>54</cp:revision>
  <dcterms:created xsi:type="dcterms:W3CDTF">2015-07-08T09:52:47Z</dcterms:created>
  <dcterms:modified xsi:type="dcterms:W3CDTF">2016-07-18T08:57:58Z</dcterms:modified>
</cp:coreProperties>
</file>