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1" r:id="rId12"/>
    <p:sldId id="273" r:id="rId13"/>
    <p:sldId id="274" r:id="rId14"/>
    <p:sldId id="275" r:id="rId15"/>
    <p:sldId id="27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71"/>
            <p14:sldId id="273"/>
            <p14:sldId id="274"/>
            <p14:sldId id="275"/>
            <p14:sldId id="27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E0106-9AD1-4E3D-B500-C3916D11E1BC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2E1-C553-4B0F-8A31-62D88B5F747D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696A-7798-4554-A96F-D4679CD3C110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DA1-650D-4ADB-BF37-19B8F79CA6D6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A122-95D0-4EA9-BC39-F73E41E2AAA8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023C-8796-437D-A70C-2AB33C36B3FE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C644-F9C0-45D2-891B-B313273D6543}" type="datetime1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2D5-B810-433B-B7F9-993FFA9546C4}" type="datetime1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21-D940-47D6-99D1-C4EE9C468E0D}" type="datetime1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CC4B-796C-40B9-8707-1837208F24E3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AA-7B2A-479C-AFC5-A22B95A39079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12A1B5-5B29-46EF-AFED-92EF07374679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Cohen chap 11. Matched 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6039" y="2699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“…we are suffering from a plethora of surmise, conjecture, and hypothesis. The difficulty is to detach the framework of fact – of absolute undeniable fact – from the embellishments of theorists and reporters.”</a:t>
            </a:r>
          </a:p>
          <a:p>
            <a:pPr algn="ctr"/>
            <a:endParaRPr lang="en-US" alt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Sherlock Holmes</a:t>
            </a:r>
          </a:p>
          <a:p>
            <a:pPr algn="ctr"/>
            <a:endParaRPr lang="en-US" alt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Silver Blaze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1"/>
            <a:ext cx="9720072" cy="149961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38" y="2906475"/>
            <a:ext cx="10206250" cy="327674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Same example from independent-samples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-test lecture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But suppose participants were carefully matched into pairs based on their level of depression prior to initiation of study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One member of each pair was randomly assigned to drug group, other to placebo group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After 6 months, level of depression was measured by a psychiatrist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Need to conduct paired-samples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-test due to matching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2" y="230810"/>
            <a:ext cx="5385054" cy="25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074416" cy="45408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1. Get the data into SPSS</a:t>
            </a:r>
          </a:p>
          <a:p>
            <a:r>
              <a:rPr lang="en-US" dirty="0" smtClean="0"/>
              <a:t>2.  Summarize &amp; plot to check assumptions</a:t>
            </a:r>
          </a:p>
          <a:p>
            <a:r>
              <a:rPr lang="en-US" dirty="0" smtClean="0"/>
              <a:t>3.  Do the Matched Pairs t-Test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97" y="143954"/>
            <a:ext cx="3591051" cy="168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2" y="3465784"/>
            <a:ext cx="5181600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03" y="3951386"/>
            <a:ext cx="5216297" cy="2438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597" y="2060482"/>
            <a:ext cx="716280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71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516544" cy="4540850"/>
          </a:xfrm>
        </p:spPr>
        <p:txBody>
          <a:bodyPr/>
          <a:lstStyle/>
          <a:p>
            <a:r>
              <a:rPr lang="en-US" dirty="0" smtClean="0"/>
              <a:t>1. Get the data into SPSS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 Summarize &amp; plot to check assumptions</a:t>
            </a:r>
          </a:p>
          <a:p>
            <a:r>
              <a:rPr lang="en-US" dirty="0" smtClean="0"/>
              <a:t>3.  Do the Matched Pairs t-Test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7" y="3826046"/>
            <a:ext cx="3654275" cy="742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6" y="4997295"/>
            <a:ext cx="3598440" cy="270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6" y="5748989"/>
            <a:ext cx="4807235" cy="299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992" y="585216"/>
            <a:ext cx="3867150" cy="159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687" y="2629282"/>
            <a:ext cx="4474918" cy="3614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550" y="358711"/>
            <a:ext cx="2962275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50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074416" cy="4540850"/>
          </a:xfrm>
        </p:spPr>
        <p:txBody>
          <a:bodyPr/>
          <a:lstStyle/>
          <a:p>
            <a:r>
              <a:rPr lang="en-US" dirty="0" smtClean="0"/>
              <a:t>1. Get the data into SPSS</a:t>
            </a:r>
          </a:p>
          <a:p>
            <a:r>
              <a:rPr lang="en-US" dirty="0" smtClean="0"/>
              <a:t>2.  Summarize &amp; plot to check assumptions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 Do the Matched Pairs t-Test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DIRECT DIFFERENCE APPROACH…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096" y="2388472"/>
            <a:ext cx="5486400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95" y="585217"/>
            <a:ext cx="3533979" cy="1499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6571622" y="4300695"/>
            <a:ext cx="5030874" cy="811927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768510"/>
            <a:ext cx="5074416" cy="4540850"/>
          </a:xfrm>
        </p:spPr>
        <p:txBody>
          <a:bodyPr/>
          <a:lstStyle/>
          <a:p>
            <a:r>
              <a:rPr lang="en-US" dirty="0"/>
              <a:t>1. Get the data into SPSS</a:t>
            </a:r>
          </a:p>
          <a:p>
            <a:r>
              <a:rPr lang="en-US" dirty="0"/>
              <a:t>2.  Summarize &amp; plot to check assumptions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3.  Do the Matched Pairs t-Test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MATCHED PAIRS APPROACH…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15" y="136333"/>
            <a:ext cx="8553450" cy="541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43" y="6105645"/>
            <a:ext cx="6232170" cy="40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466303" y="4310743"/>
            <a:ext cx="6420897" cy="1065125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2" cy="1499616"/>
          </a:xfrm>
        </p:spPr>
        <p:txBody>
          <a:bodyPr/>
          <a:lstStyle/>
          <a:p>
            <a:r>
              <a:rPr lang="en-US" dirty="0" smtClean="0"/>
              <a:t>SPSS: INDEPENDENT 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08" y="3880905"/>
            <a:ext cx="8731692" cy="2864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51591"/>
            <a:ext cx="3705225" cy="446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" y="1699391"/>
            <a:ext cx="3733800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80" y="5152199"/>
            <a:ext cx="3242825" cy="668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7063992" y="5747657"/>
            <a:ext cx="4747008" cy="723047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0"/>
            <a:ext cx="9720072" cy="1499616"/>
          </a:xfrm>
        </p:spPr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1496"/>
            <a:ext cx="9720072" cy="4507864"/>
          </a:xfrm>
        </p:spPr>
        <p:txBody>
          <a:bodyPr/>
          <a:lstStyle/>
          <a:p>
            <a:r>
              <a:rPr lang="en-US" altLang="en-US" dirty="0"/>
              <a:t>*Cohen’s </a:t>
            </a:r>
            <a:r>
              <a:rPr lang="en-US" altLang="en-US" i="1" dirty="0"/>
              <a:t>d </a:t>
            </a:r>
            <a:r>
              <a:rPr lang="en-US" altLang="en-US" dirty="0"/>
              <a:t>(same as in 1-sample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-test)</a:t>
            </a:r>
            <a:endParaRPr lang="en-US" altLang="en-US" i="1" dirty="0"/>
          </a:p>
          <a:p>
            <a:pPr lvl="2"/>
            <a:endParaRPr lang="en-US" altLang="en-US" i="1" dirty="0">
              <a:ea typeface="ＭＳ Ｐゴシック" panose="020B0600070205080204" pitchFamily="34" charset="-128"/>
            </a:endParaRPr>
          </a:p>
          <a:p>
            <a:pPr lvl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Eta squared (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i="1" baseline="30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en-US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>
              <a:buFontTx/>
              <a:buChar char="•"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In-class </a:t>
            </a:r>
            <a:r>
              <a:rPr lang="en-US" altLang="en-US" dirty="0" smtClean="0">
                <a:cs typeface="Arial" panose="020B0604020202020204" pitchFamily="34" charset="0"/>
              </a:rPr>
              <a:t>example:</a:t>
            </a:r>
            <a:endParaRPr lang="el-GR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50" y="2341999"/>
            <a:ext cx="1821656" cy="83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50" y="3717102"/>
            <a:ext cx="4514850" cy="991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8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53397"/>
            <a:ext cx="9720072" cy="1499616"/>
          </a:xfrm>
        </p:spPr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580547"/>
            <a:ext cx="4314898" cy="1720874"/>
          </a:xfrm>
        </p:spPr>
        <p:txBody>
          <a:bodyPr/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altLang="en-US" sz="2300" i="1" u="sng" dirty="0"/>
              <a:t>Post hoc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/>
              <a:t>With Cohen’s </a:t>
            </a:r>
            <a:r>
              <a:rPr lang="en-US" altLang="en-US" sz="19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900" b="1" dirty="0"/>
              <a:t> estimate and # pairs, </a:t>
            </a:r>
            <a:endParaRPr lang="en-US" altLang="en-US" sz="1900" b="1" dirty="0" smtClean="0"/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 smtClean="0"/>
              <a:t>compute delta </a:t>
            </a:r>
            <a:r>
              <a:rPr lang="en-US" altLang="en-US" sz="1900" b="1" dirty="0"/>
              <a:t>to obtain power of study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45" y="2698002"/>
            <a:ext cx="1763262" cy="122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7294" y="4146410"/>
            <a:ext cx="528856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buFont typeface="Tw Cen MT" panose="020B0602020104020603" pitchFamily="34" charset="0"/>
              <a:buNone/>
            </a:pPr>
            <a:r>
              <a:rPr lang="en-US" altLang="en-US" sz="2300" i="1" u="sng" dirty="0" smtClean="0"/>
              <a:t>A Priori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/>
              <a:t>With desired power, compute delta and combine </a:t>
            </a:r>
            <a:endParaRPr lang="en-US" altLang="en-US" sz="1900" b="1" dirty="0" smtClean="0"/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 smtClean="0"/>
              <a:t>with </a:t>
            </a:r>
            <a:r>
              <a:rPr lang="en-US" altLang="en-US" sz="1900" b="1" dirty="0"/>
              <a:t>estimated Cohen’s </a:t>
            </a:r>
            <a:r>
              <a:rPr lang="en-US" altLang="en-US" sz="19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900" b="1" i="1" dirty="0"/>
              <a:t> </a:t>
            </a:r>
            <a:r>
              <a:rPr lang="en-US" altLang="en-US" sz="1900" b="1" dirty="0"/>
              <a:t>to obtain # pairs (</a:t>
            </a:r>
            <a:r>
              <a:rPr lang="en-US" altLang="en-US" sz="19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900" b="1" dirty="0"/>
              <a:t>)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40" y="5353114"/>
            <a:ext cx="1736367" cy="125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Power tab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35145"/>
          <a:stretch/>
        </p:blipFill>
        <p:spPr bwMode="auto">
          <a:xfrm>
            <a:off x="6707226" y="307541"/>
            <a:ext cx="4426836" cy="59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34365"/>
            <a:ext cx="9720072" cy="1499616"/>
          </a:xfrm>
        </p:spPr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178" y="2105102"/>
            <a:ext cx="9720071" cy="402336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Reduction in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2800" dirty="0"/>
              <a:t> for critical value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Lack of a control group (sometimes)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If samples are not truly matched, results will be </a:t>
            </a:r>
            <a:r>
              <a:rPr lang="en-US" altLang="en-US" sz="2800" dirty="0" smtClean="0"/>
              <a:t>spurious</a:t>
            </a:r>
            <a:endParaRPr lang="en-US" alt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2033"/>
            <a:ext cx="9720072" cy="1499616"/>
          </a:xfrm>
        </p:spPr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Violation of normality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Matched-pairs Wilcoxon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Test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Binomial Sign Test for Two Dependent Samples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Sample Re-use methods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Exact tests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Randomization and permutation tests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72" y="263244"/>
            <a:ext cx="9720072" cy="1499616"/>
          </a:xfrm>
        </p:spPr>
        <p:txBody>
          <a:bodyPr/>
          <a:lstStyle/>
          <a:p>
            <a:r>
              <a:rPr lang="en-US" dirty="0" smtClean="0"/>
              <a:t>Motivating </a:t>
            </a:r>
            <a:r>
              <a:rPr lang="en-US" dirty="0" err="1" smtClean="0"/>
              <a:t>exampes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899634"/>
            <a:ext cx="11167056" cy="45710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/>
              <a:t>Dr. </a:t>
            </a:r>
            <a:r>
              <a:rPr lang="en-US" altLang="en-US" sz="2400" i="1" dirty="0" err="1"/>
              <a:t>Filburn</a:t>
            </a:r>
            <a:r>
              <a:rPr lang="en-US" altLang="en-US" sz="2400" i="1" dirty="0"/>
              <a:t> wishes to assess the effectiveness of a leadership workshop for 60 middle managers. The 60 managers are rated by their immediate supervisors on the Leadership Rating Form (LRF), </a:t>
            </a:r>
            <a:r>
              <a:rPr lang="en-US" altLang="en-US" sz="2400" b="1" i="1" dirty="0"/>
              <a:t>before and after </a:t>
            </a:r>
            <a:r>
              <a:rPr lang="en-US" altLang="en-US" sz="2400" i="1" dirty="0"/>
              <a:t>the workshop.</a:t>
            </a:r>
          </a:p>
          <a:p>
            <a:pPr marL="0" indent="0">
              <a:lnSpc>
                <a:spcPct val="80000"/>
              </a:lnSpc>
            </a:pPr>
            <a:endParaRPr lang="en-US" altLang="en-US" sz="24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/>
              <a:t>Dr. Clarke is interested in determining if workers are more concerned with job security or pay. He gains the cooperation of 30 individuals who work in </a:t>
            </a:r>
            <a:r>
              <a:rPr lang="en-US" altLang="en-US" sz="2400" b="1" i="1" dirty="0"/>
              <a:t>different settings </a:t>
            </a:r>
            <a:r>
              <a:rPr lang="en-US" altLang="en-US" sz="2400" i="1" dirty="0"/>
              <a:t>and asks each employee to rate his or her concern about 1) salary level and 2) job security on a scale from 1 to 10.</a:t>
            </a:r>
          </a:p>
          <a:p>
            <a:pPr marL="0" indent="0">
              <a:lnSpc>
                <a:spcPct val="80000"/>
              </a:lnSpc>
            </a:pPr>
            <a:endParaRPr lang="en-US" altLang="en-US" sz="24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/>
              <a:t>Dr. Gale questions whether husbands or wives with infertility problems feel equally anxious. She recruits 24 infertile couples and then administers the Infertility Anxiety Measure (IAM) to both </a:t>
            </a:r>
            <a:r>
              <a:rPr lang="en-US" altLang="en-US" sz="2400" b="1" i="1" dirty="0"/>
              <a:t>the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husbands and the wives</a:t>
            </a:r>
            <a:r>
              <a:rPr lang="en-US" altLang="en-US" sz="2400" b="1" i="1" dirty="0" smtClean="0"/>
              <a:t>.</a:t>
            </a:r>
            <a:endParaRPr lang="en-US" altLang="en-US" sz="24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/>
          <a:lstStyle/>
          <a:p>
            <a:r>
              <a:rPr lang="en-US" dirty="0" smtClean="0"/>
              <a:t>Paired-samples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795" y="1588222"/>
            <a:ext cx="9240334" cy="25049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Comparing means of 2 groups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Assumption of independence has been violated resulting in a dependency across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Variance of DV smaller as groups consist of same or closely matched cases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Paired-samples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 also known as…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Matched-, Related-, Correlated-, Dependent-, or Non-independent samples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Repeated-measures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-test</a:t>
            </a:r>
          </a:p>
          <a:p>
            <a:pPr lvl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E.g</a:t>
            </a:r>
            <a:r>
              <a:rPr lang="en-US" altLang="en-US" sz="2000" dirty="0">
                <a:ea typeface="ＭＳ Ｐゴシック" panose="020B0600070205080204" pitchFamily="34" charset="-128"/>
              </a:rPr>
              <a:t>., Members of same family, class, group, litter,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twinship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397" y="4529033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b="1" u="sng" dirty="0"/>
              <a:t>Experimental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Matching groups on some variable(s)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E.g., sex, age, education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↓</a:t>
            </a:r>
            <a:r>
              <a:rPr lang="en-US" altLang="en-US" sz="2400" dirty="0">
                <a:ea typeface="ＭＳ Ｐゴシック" panose="020B0600070205080204" pitchFamily="34" charset="-128"/>
              </a:rPr>
              <a:t> potential confounds on IV-DV relationship or when cases cannot receive both conditions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397" y="4465049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b="1" u="sng" dirty="0"/>
              <a:t>Naturalistic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Samples naturally related, correlated, dependent</a:t>
            </a:r>
          </a:p>
        </p:txBody>
      </p:sp>
    </p:spTree>
    <p:extLst>
      <p:ext uri="{BB962C8B-B14F-4D97-AF65-F5344CB8AC3E}">
        <p14:creationId xmlns:p14="http://schemas.microsoft.com/office/powerpoint/2010/main" val="33301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/>
          <a:lstStyle/>
          <a:p>
            <a:r>
              <a:rPr lang="en-US" altLang="en-US" sz="4800" dirty="0"/>
              <a:t>Repeated-Measures</a:t>
            </a:r>
            <a:r>
              <a:rPr lang="en-US" dirty="0" smtClean="0"/>
              <a:t>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47188"/>
            <a:ext cx="5962919" cy="4623516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u="sng" dirty="0"/>
              <a:t>Successive designs: </a:t>
            </a:r>
            <a:endParaRPr lang="en-US" altLang="en-US" sz="2800" b="1" u="sng" dirty="0" smtClean="0"/>
          </a:p>
          <a:p>
            <a:pPr marL="128016" lvl="1" indent="0">
              <a:buNone/>
            </a:pPr>
            <a:r>
              <a:rPr lang="en-US" altLang="en-US" sz="2400" dirty="0"/>
              <a:t>2 measurements, conditions, or sets of stimuli are applied to cases sequentially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Before-and-after </a:t>
            </a:r>
            <a:r>
              <a:rPr lang="en-US" altLang="en-US" sz="2400" dirty="0">
                <a:ea typeface="ＭＳ Ｐゴシック" panose="020B0600070205080204" pitchFamily="34" charset="-128"/>
              </a:rPr>
              <a:t>(or longitudinal ) designs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Pre- / post-test, time 1 / time 2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Cross-over designs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Order effects? Need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counterbalance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order</a:t>
            </a:r>
          </a:p>
          <a:p>
            <a:pPr lvl="3"/>
            <a:r>
              <a:rPr lang="en-US" altLang="en-US" sz="1800" dirty="0">
                <a:ea typeface="ＭＳ Ｐゴシック" panose="020B0600070205080204" pitchFamily="34" charset="-128"/>
              </a:rPr>
              <a:t>Random subset of cases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ea typeface="ＭＳ Ｐゴシック" panose="020B0600070205080204" pitchFamily="34" charset="-128"/>
              </a:rPr>
              <a:t> A then B</a:t>
            </a:r>
          </a:p>
          <a:p>
            <a:pPr lvl="3"/>
            <a:r>
              <a:rPr lang="en-US" altLang="en-US" sz="1800" dirty="0">
                <a:ea typeface="ＭＳ Ｐゴシック" panose="020B0600070205080204" pitchFamily="34" charset="-128"/>
              </a:rPr>
              <a:t>Another random subset of cases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B then A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Counterbalancing may not eliminate carry-over effects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Wash-out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period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02887" y="1809016"/>
            <a:ext cx="4808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/>
              <a:t>Simultaneous designs: </a:t>
            </a:r>
          </a:p>
          <a:p>
            <a:r>
              <a:rPr lang="en-US" altLang="en-US" sz="2400" dirty="0"/>
              <a:t>2 varying conditions or sets of stimuli inter-mixed w/in study and all cases receive both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concern for order effects or temporality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Order is generally random</a:t>
            </a:r>
          </a:p>
        </p:txBody>
      </p:sp>
    </p:spTree>
    <p:extLst>
      <p:ext uri="{BB962C8B-B14F-4D97-AF65-F5344CB8AC3E}">
        <p14:creationId xmlns:p14="http://schemas.microsoft.com/office/powerpoint/2010/main" val="10646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smtClean="0"/>
              <a:t>Hypotheses: ‘direct difference’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3042"/>
            <a:ext cx="9720071" cy="4506318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Same as Independent-samples </a:t>
            </a:r>
            <a:r>
              <a:rPr lang="en-US" altLang="en-US" sz="2800" i="1" dirty="0"/>
              <a:t>t</a:t>
            </a:r>
            <a:r>
              <a:rPr lang="en-US" altLang="en-US" sz="2800" dirty="0"/>
              <a:t>-test</a:t>
            </a:r>
          </a:p>
          <a:p>
            <a:pPr lvl="1"/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    or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≠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         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pPr lvl="4"/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i="1" dirty="0"/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μ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 - μ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 = 0 </a:t>
            </a:r>
            <a:r>
              <a:rPr lang="en-US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i="1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μ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</a:rPr>
              <a:t> = 0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Compute difference score for each subject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i1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X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i2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≠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0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FF0000"/>
                </a:solidFill>
              </a:rPr>
              <a:t>Now equivalent to 1-sample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800" b="1" dirty="0">
                <a:solidFill>
                  <a:srgbClr val="FF0000"/>
                </a:solidFill>
              </a:rPr>
              <a:t>-test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Mean of difference scores compared w/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8645"/>
            <a:ext cx="9720072" cy="1499616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4254"/>
            <a:ext cx="6574407" cy="46351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i="1" dirty="0"/>
              <a:t>M</a:t>
            </a:r>
            <a:r>
              <a:rPr lang="en-US" altLang="en-US" sz="2400" dirty="0"/>
              <a:t> of sample difference scores minus 	</a:t>
            </a:r>
            <a:r>
              <a:rPr lang="en-US" altLang="en-US" sz="2400" u="sng" dirty="0"/>
              <a:t>hypothesized</a:t>
            </a:r>
            <a:r>
              <a:rPr lang="en-US" altLang="en-US" sz="2400" dirty="0"/>
              <a:t> population </a:t>
            </a:r>
            <a:r>
              <a:rPr lang="en-US" altLang="en-US" sz="2400" i="1" dirty="0"/>
              <a:t>M</a:t>
            </a:r>
            <a:r>
              <a:rPr lang="en-US" altLang="en-US" sz="2400" dirty="0"/>
              <a:t> of </a:t>
            </a:r>
            <a:r>
              <a:rPr lang="en-US" altLang="en-US" sz="2400" dirty="0" smtClean="0"/>
              <a:t>difference scores (formula </a:t>
            </a:r>
            <a:r>
              <a:rPr lang="en-US" altLang="en-US" sz="2400" dirty="0"/>
              <a:t>similar to 1-sample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dirty="0" smtClean="0"/>
              <a:t>-test)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Divided by sample </a:t>
            </a:r>
            <a:r>
              <a:rPr lang="en-US" altLang="en-US" sz="2400" i="1" dirty="0"/>
              <a:t>SE</a:t>
            </a:r>
            <a:r>
              <a:rPr lang="en-US" altLang="en-US" sz="2400" dirty="0"/>
              <a:t> of </a:t>
            </a:r>
            <a:r>
              <a:rPr lang="en-US" altLang="en-US" sz="2400" dirty="0" smtClean="0"/>
              <a:t>difference </a:t>
            </a:r>
            <a:r>
              <a:rPr lang="en-US" altLang="en-US" sz="2400" dirty="0"/>
              <a:t>scores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= SD </a:t>
            </a:r>
            <a:r>
              <a:rPr lang="en-US" altLang="en-US" sz="2000" dirty="0">
                <a:ea typeface="ＭＳ Ｐゴシック" panose="020B0600070205080204" pitchFamily="34" charset="-128"/>
              </a:rPr>
              <a:t>of difference scores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# of difference scores (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pairs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Critical value: </a:t>
            </a:r>
            <a:r>
              <a:rPr lang="en-US" altLang="en-US" sz="2400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– 1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Number of difference scores (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pairs</a:t>
            </a:r>
            <a:r>
              <a:rPr lang="en-US" altLang="en-US" sz="2000" dirty="0">
                <a:ea typeface="ＭＳ Ｐゴシック" panose="020B0600070205080204" pitchFamily="34" charset="-128"/>
              </a:rPr>
              <a:t>) - 1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Calculated 1 variance 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SD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are half those of independent-samples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ea typeface="ＭＳ Ｐゴシック" panose="020B0600070205080204" pitchFamily="34" charset="-128"/>
              </a:rPr>
              <a:t>larger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 smtClean="0">
                <a:ea typeface="ＭＳ Ｐゴシック" panose="020B0600070205080204" pitchFamily="34" charset="-128"/>
              </a:rPr>
              <a:t>crit</a:t>
            </a:r>
            <a:endParaRPr lang="en-US" altLang="en-US" sz="2000" i="1" baseline="-25000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2000" i="1" baseline="-250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Some software programs will not conduct paired-samples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-test</a:t>
            </a:r>
          </a:p>
          <a:p>
            <a:pPr lvl="1"/>
            <a:r>
              <a:rPr lang="en-US" altLang="en-US" sz="1900" dirty="0">
                <a:ea typeface="ＭＳ Ｐゴシック" panose="020B0600070205080204" pitchFamily="34" charset="-128"/>
              </a:rPr>
              <a:t>Must 1</a:t>
            </a:r>
            <a:r>
              <a:rPr lang="en-US" altLang="en-US" sz="19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1900" dirty="0">
                <a:ea typeface="ＭＳ Ｐゴシック" panose="020B0600070205080204" pitchFamily="34" charset="-128"/>
              </a:rPr>
              <a:t> transform problem into a 1-sample </a:t>
            </a:r>
            <a:r>
              <a:rPr lang="en-US" altLang="en-US" sz="19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ea typeface="ＭＳ Ｐゴシック" panose="020B0600070205080204" pitchFamily="34" charset="-128"/>
              </a:rPr>
              <a:t>-test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11 - Matched t 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79" y="1555247"/>
            <a:ext cx="2567188" cy="138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979" y="3615061"/>
            <a:ext cx="2498537" cy="132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2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0366"/>
            <a:ext cx="9720072" cy="149961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1679"/>
            <a:ext cx="9720071" cy="44676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/>
              <a:t>Independence of </a:t>
            </a:r>
            <a:r>
              <a:rPr lang="en-US" altLang="en-US" sz="2800" u="sng" dirty="0"/>
              <a:t>pairs</a:t>
            </a:r>
            <a:r>
              <a:rPr lang="en-US" altLang="en-US" sz="2800" dirty="0"/>
              <a:t> of observations</a:t>
            </a: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/>
              <a:t>Normality of sampling distribution of </a:t>
            </a:r>
            <a:r>
              <a:rPr lang="en-US" altLang="en-US" sz="2800" u="sng" dirty="0"/>
              <a:t>difference scores</a:t>
            </a:r>
            <a:r>
              <a:rPr lang="en-US" altLang="en-US" sz="2800" dirty="0"/>
              <a:t> in population</a:t>
            </a: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marL="982980" lvl="4" indent="-342900">
              <a:buFont typeface="+mj-lt"/>
              <a:buAutoNum type="arabicPeriod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/>
              <a:t>Equal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Pair deleted when 1 member missing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data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0365"/>
            <a:ext cx="10605495" cy="1499616"/>
          </a:xfrm>
        </p:spPr>
        <p:txBody>
          <a:bodyPr/>
          <a:lstStyle/>
          <a:p>
            <a:r>
              <a:rPr lang="en-US" altLang="en-US" sz="5400" dirty="0"/>
              <a:t>Paired-Samples </a:t>
            </a:r>
            <a:r>
              <a:rPr lang="en-US" altLang="en-US" sz="5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5400" dirty="0" smtClean="0"/>
              <a:t>-test and </a:t>
            </a:r>
            <a:r>
              <a:rPr lang="en-US" altLang="en-US" sz="5400" dirty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1" y="1925392"/>
            <a:ext cx="4629697" cy="45453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Paired-samples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 </a:t>
            </a:r>
            <a:r>
              <a:rPr lang="en-US" altLang="en-US" sz="2800" u="sng" dirty="0"/>
              <a:t>almost always</a:t>
            </a:r>
            <a:r>
              <a:rPr lang="en-US" altLang="en-US" sz="2800" dirty="0"/>
              <a:t> more powerful than independent-samples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More likely to reject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when false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Requires fewer subjects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Degree of correlation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dirty="0"/>
              <a:t>) between scores on 2 groups related to size of difference between paired- and independent-samples </a:t>
            </a:r>
            <a:r>
              <a:rPr lang="en-US" altLang="en-US" sz="2800" i="1" u="sng" dirty="0">
                <a:latin typeface="Times New Roman" panose="02020603050405020304" pitchFamily="18" charset="0"/>
              </a:rPr>
              <a:t>t</a:t>
            </a:r>
            <a:r>
              <a:rPr lang="en-US" altLang="en-US" sz="2800" u="sng" dirty="0"/>
              <a:t>-statistics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Larger correlation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larger difference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1" y="1243112"/>
            <a:ext cx="3278800" cy="1571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512159" y="3162106"/>
            <a:ext cx="6503830" cy="29854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225425" algn="ctr"/>
            <a:r>
              <a:rPr lang="en-US" altLang="en-US" sz="2200" u="sng" dirty="0"/>
              <a:t>Paired-samples </a:t>
            </a:r>
            <a:r>
              <a:rPr lang="en-US" altLang="en-US" sz="2200" i="1" u="sng" dirty="0">
                <a:latin typeface="Times New Roman" panose="02020603050405020304" pitchFamily="18" charset="0"/>
              </a:rPr>
              <a:t>t</a:t>
            </a:r>
            <a:r>
              <a:rPr lang="en-US" altLang="en-US" sz="2200" u="sng" dirty="0"/>
              <a:t>-test calculated as a function of </a:t>
            </a:r>
            <a:r>
              <a:rPr lang="en-US" altLang="en-US" sz="2200" i="1" u="sng" dirty="0">
                <a:latin typeface="Times New Roman" panose="02020603050405020304" pitchFamily="18" charset="0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When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= 0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, </a:t>
            </a:r>
            <a:endParaRPr lang="en-US" altLang="en-US" sz="2100" i="1" dirty="0" smtClean="0">
              <a:ea typeface="ＭＳ Ｐゴシック" panose="020B0600070205080204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ea typeface="ＭＳ Ｐゴシック" panose="020B0600070205080204" pitchFamily="34" charset="-128"/>
              </a:rPr>
              <a:t>equation </a:t>
            </a:r>
            <a:r>
              <a:rPr lang="en-US" altLang="en-US" sz="2100" dirty="0">
                <a:ea typeface="ＭＳ Ｐゴシック" panose="020B0600070205080204" pitchFamily="34" charset="-128"/>
              </a:rPr>
              <a:t>reduces to independent-samples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&gt; </a:t>
            </a:r>
            <a:r>
              <a:rPr lang="en-US" altLang="en-US" sz="2100" dirty="0" smtClean="0">
                <a:ea typeface="ＭＳ Ｐゴシック" panose="020B0600070205080204" pitchFamily="34" charset="-128"/>
              </a:rPr>
              <a:t>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ea typeface="ＭＳ Ｐゴシック" panose="020B0600070205080204" pitchFamily="34" charset="-128"/>
              </a:rPr>
              <a:t>denominator </a:t>
            </a:r>
            <a:r>
              <a:rPr lang="en-US" altLang="en-US" sz="2100" dirty="0">
                <a:ea typeface="ＭＳ Ｐゴシック" panose="020B0600070205080204" pitchFamily="34" charset="-128"/>
              </a:rPr>
              <a:t>reduces, leading to larger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&lt; </a:t>
            </a:r>
            <a:r>
              <a:rPr lang="en-US" altLang="en-US" sz="2100" dirty="0" smtClean="0">
                <a:ea typeface="ＭＳ Ｐゴシック" panose="020B0600070205080204" pitchFamily="34" charset="-128"/>
              </a:rPr>
              <a:t>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ea typeface="ＭＳ Ｐゴシック" panose="020B0600070205080204" pitchFamily="34" charset="-128"/>
              </a:rPr>
              <a:t>denominator </a:t>
            </a:r>
            <a:r>
              <a:rPr lang="en-US" altLang="en-US" sz="2100" dirty="0">
                <a:ea typeface="ＭＳ Ｐゴシック" panose="020B0600070205080204" pitchFamily="34" charset="-128"/>
              </a:rPr>
              <a:t>increases, leading to smaller </a:t>
            </a:r>
            <a:r>
              <a:rPr lang="en-US" altLang="en-US" sz="21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 smtClean="0">
                <a:ea typeface="ＭＳ Ｐゴシック" panose="020B0600070205080204" pitchFamily="34" charset="-128"/>
              </a:rPr>
              <a:t>-statistic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100" dirty="0" smtClean="0"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sz="1900" i="1" dirty="0" smtClean="0">
                <a:ea typeface="ＭＳ Ｐゴシック" panose="020B0600070205080204" pitchFamily="34" charset="-128"/>
              </a:rPr>
              <a:t>(Rare </a:t>
            </a:r>
            <a:r>
              <a:rPr lang="en-US" altLang="en-US" sz="1900" i="1" dirty="0">
                <a:ea typeface="ＭＳ Ｐゴシック" panose="020B0600070205080204" pitchFamily="34" charset="-128"/>
              </a:rPr>
              <a:t>to have a negative correlation with </a:t>
            </a:r>
            <a:r>
              <a:rPr lang="en-US" altLang="en-US" sz="1900" i="1" dirty="0" smtClean="0">
                <a:ea typeface="ＭＳ Ｐゴシック" panose="020B0600070205080204" pitchFamily="34" charset="-128"/>
              </a:rPr>
              <a:t>paired-data)</a:t>
            </a:r>
            <a:endParaRPr lang="en-US" altLang="en-US" sz="19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1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11 - Matched t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197" y="2084832"/>
            <a:ext cx="4846749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95% </a:t>
            </a:r>
            <a:r>
              <a:rPr lang="en-US" altLang="en-US" sz="2800" i="1" dirty="0"/>
              <a:t>CI</a:t>
            </a:r>
            <a:r>
              <a:rPr lang="en-US" altLang="en-US" sz="2800" dirty="0"/>
              <a:t> around </a:t>
            </a:r>
            <a:r>
              <a:rPr lang="el-GR" altLang="en-US" sz="2800" i="1" dirty="0"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D</a:t>
            </a:r>
          </a:p>
          <a:p>
            <a:endParaRPr lang="en-US" altLang="en-US" sz="2800" i="1" baseline="-25000" dirty="0" smtClean="0">
              <a:cs typeface="Arial" panose="020B0604020202020204" pitchFamily="34" charset="0"/>
            </a:endParaRPr>
          </a:p>
          <a:p>
            <a:endParaRPr lang="en-US" altLang="en-US" sz="2800" i="1" baseline="-25000" dirty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r>
              <a:rPr lang="en-US" altLang="en-US" sz="2800" dirty="0">
                <a:cs typeface="Arial" panose="020B0604020202020204" pitchFamily="34" charset="0"/>
              </a:rPr>
              <a:t>Rewrite:</a:t>
            </a:r>
          </a:p>
          <a:p>
            <a:endParaRPr lang="en-US" altLang="en-US" sz="2800" dirty="0" smtClean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r>
              <a:rPr lang="en-US" altLang="en-US" sz="2800" dirty="0">
                <a:cs typeface="Arial" panose="020B0604020202020204" pitchFamily="34" charset="0"/>
              </a:rPr>
              <a:t>As: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06" y="2816243"/>
            <a:ext cx="1819929" cy="185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03" y="5195320"/>
            <a:ext cx="4059043" cy="1275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6542467" y="1854559"/>
            <a:ext cx="489397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Are </a:t>
            </a:r>
            <a:r>
              <a:rPr lang="en-US" altLang="en-US" sz="2400" dirty="0">
                <a:ea typeface="ＭＳ Ｐゴシック" panose="020B0600070205080204" pitchFamily="34" charset="-128"/>
              </a:rPr>
              <a:t>paired sample means significantly different?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Yes: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value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w/in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CI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No: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value within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CI</a:t>
            </a:r>
          </a:p>
          <a:p>
            <a:pPr lvl="4"/>
            <a:endParaRPr lang="en-US" altLang="en-US" sz="1100" i="1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In-class </a:t>
            </a:r>
            <a:r>
              <a:rPr lang="en-US" altLang="en-US" sz="2400" dirty="0" smtClean="0"/>
              <a:t>example: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78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3977</TotalTime>
  <Words>1077</Words>
  <Application>Microsoft Office PowerPoint</Application>
  <PresentationFormat>Widescreen</PresentationFormat>
  <Paragraphs>214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Cohen chap 11. Matched t test</vt:lpstr>
      <vt:lpstr>Motivating exampes</vt:lpstr>
      <vt:lpstr>Paired-samples designs</vt:lpstr>
      <vt:lpstr>Repeated-Measures designs</vt:lpstr>
      <vt:lpstr>Hypotheses: ‘direct difference’ method</vt:lpstr>
      <vt:lpstr>calculations</vt:lpstr>
      <vt:lpstr>Assumptions</vt:lpstr>
      <vt:lpstr>Paired-Samples t-test and Correlation</vt:lpstr>
      <vt:lpstr>Confidence Intervals</vt:lpstr>
      <vt:lpstr>example</vt:lpstr>
      <vt:lpstr>SPSS</vt:lpstr>
      <vt:lpstr>SPSS</vt:lpstr>
      <vt:lpstr>SPSS</vt:lpstr>
      <vt:lpstr>SPSS</vt:lpstr>
      <vt:lpstr>SPSS: INDEPENDENT groups</vt:lpstr>
      <vt:lpstr>Effect Size</vt:lpstr>
      <vt:lpstr>Power Analysis</vt:lpstr>
      <vt:lpstr>Weaknesses</vt:lpstr>
      <vt:lpstr>Alternatives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58</cp:revision>
  <dcterms:created xsi:type="dcterms:W3CDTF">2015-07-08T09:52:47Z</dcterms:created>
  <dcterms:modified xsi:type="dcterms:W3CDTF">2016-07-18T10:56:48Z</dcterms:modified>
</cp:coreProperties>
</file>