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81" r:id="rId7"/>
    <p:sldId id="262" r:id="rId8"/>
    <p:sldId id="28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83" r:id="rId17"/>
    <p:sldId id="270" r:id="rId18"/>
    <p:sldId id="284" r:id="rId19"/>
    <p:sldId id="271" r:id="rId20"/>
    <p:sldId id="272" r:id="rId21"/>
    <p:sldId id="273" r:id="rId22"/>
    <p:sldId id="286" r:id="rId23"/>
    <p:sldId id="287" r:id="rId24"/>
    <p:sldId id="274" r:id="rId25"/>
    <p:sldId id="275" r:id="rId26"/>
    <p:sldId id="28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0"/>
            <p14:sldId id="261"/>
            <p14:sldId id="281"/>
            <p14:sldId id="262"/>
            <p14:sldId id="282"/>
            <p14:sldId id="263"/>
            <p14:sldId id="265"/>
            <p14:sldId id="264"/>
            <p14:sldId id="266"/>
            <p14:sldId id="267"/>
            <p14:sldId id="268"/>
            <p14:sldId id="269"/>
            <p14:sldId id="283"/>
            <p14:sldId id="270"/>
            <p14:sldId id="284"/>
            <p14:sldId id="271"/>
            <p14:sldId id="272"/>
            <p14:sldId id="273"/>
            <p14:sldId id="286"/>
            <p14:sldId id="287"/>
            <p14:sldId id="274"/>
            <p14:sldId id="275"/>
            <p14:sldId id="28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33CCCC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6A0641-9276-4E4E-9094-0C36D9492944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AEC99-DF2A-4CB5-8F9E-1B3FB388CE38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Cohen chap </a:t>
            </a:r>
            <a:r>
              <a:rPr lang="en-US" dirty="0" smtClean="0"/>
              <a:t>12 ONE-WAY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6039" y="2699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“It is easy to lie with statistics. 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It is hard to tell the truth without statistics.”</a:t>
            </a:r>
          </a:p>
          <a:p>
            <a:pPr algn="ctr"/>
            <a:endParaRPr lang="en-US" alt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-</a:t>
            </a:r>
            <a:r>
              <a:rPr lang="en-US" altLang="en-US" sz="2400" b="1" i="1" dirty="0" err="1">
                <a:solidFill>
                  <a:schemeClr val="tx1"/>
                </a:solidFill>
              </a:rPr>
              <a:t>Andrejs</a:t>
            </a:r>
            <a:r>
              <a:rPr lang="en-US" altLang="en-US" sz="2400" b="1" i="1" dirty="0">
                <a:solidFill>
                  <a:schemeClr val="tx1"/>
                </a:solidFill>
              </a:rPr>
              <a:t> </a:t>
            </a:r>
            <a:r>
              <a:rPr lang="en-US" altLang="en-US" sz="2400" b="1" i="1" dirty="0" err="1" smtClean="0">
                <a:solidFill>
                  <a:schemeClr val="tx1"/>
                </a:solidFill>
              </a:rPr>
              <a:t>Dunkels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280416"/>
            <a:ext cx="9720072" cy="1499616"/>
          </a:xfrm>
        </p:spPr>
        <p:txBody>
          <a:bodyPr/>
          <a:lstStyle/>
          <a:p>
            <a:r>
              <a:rPr lang="en-US" dirty="0"/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29" y="2113688"/>
            <a:ext cx="6272021" cy="40233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altLang="en-US" sz="2400" b="1" dirty="0">
                <a:ea typeface="ＭＳ Ｐゴシック" panose="020B0600070205080204" pitchFamily="34" charset="-128"/>
              </a:rPr>
              <a:t>2 samples, when 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Variation between (among) group means</a:t>
            </a: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Denominator: Pooled variation within 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28" y="3946130"/>
            <a:ext cx="2486025" cy="1198400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276604" y="3210968"/>
            <a:ext cx="2565400" cy="914400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12700">
            <a:solidFill>
              <a:srgbClr val="33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552825" y="4914901"/>
            <a:ext cx="3404837" cy="1063348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12700">
            <a:solidFill>
              <a:srgbClr val="33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6715125" y="1364062"/>
            <a:ext cx="5343525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‘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Mean Square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’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endParaRPr lang="en-US" altLang="en-US" sz="2000" i="1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u="sng" dirty="0" smtClean="0">
                <a:ea typeface="ＭＳ Ｐゴシック" panose="020B0600070205080204" pitchFamily="34" charset="-128"/>
              </a:rPr>
              <a:t>is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a fancy statistical term for the </a:t>
            </a:r>
            <a:r>
              <a:rPr lang="en-US" altLang="en-US" sz="2000" b="1" u="sng" dirty="0" smtClean="0"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i="1" dirty="0">
                <a:ea typeface="ＭＳ Ｐゴシック" panose="020B0600070205080204" pitchFamily="34" charset="-128"/>
              </a:rPr>
              <a:t>SS</a:t>
            </a:r>
            <a:r>
              <a:rPr lang="en-US" altLang="en-US" dirty="0">
                <a:ea typeface="ＭＳ Ｐゴシック" panose="020B0600070205080204" pitchFamily="34" charset="-128"/>
              </a:rPr>
              <a:t>) deviations from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mean</a:t>
            </a:r>
          </a:p>
          <a:p>
            <a:pPr algn="ctr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Mean: AVERAGE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SS is divided by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- 1 </a:t>
            </a:r>
            <a:r>
              <a:rPr lang="en-US" altLang="en-US" sz="1600" dirty="0">
                <a:ea typeface="ＭＳ Ｐゴシック" panose="020B0600070205080204" pitchFamily="34" charset="-128"/>
              </a:rPr>
              <a:t>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So, </a:t>
            </a:r>
            <a:r>
              <a:rPr lang="en-US" altLang="en-US" u="sng" dirty="0">
                <a:ea typeface="ＭＳ Ｐゴシック" panose="020B0600070205080204" pitchFamily="34" charset="-128"/>
              </a:rPr>
              <a:t>Mean</a:t>
            </a:r>
            <a:r>
              <a:rPr lang="en-US" altLang="en-US" dirty="0">
                <a:ea typeface="ＭＳ Ｐゴシック" panose="020B0600070205080204" pitchFamily="34" charset="-128"/>
              </a:rPr>
              <a:t> of the sum of </a:t>
            </a:r>
            <a:r>
              <a:rPr lang="en-US" altLang="en-US" u="sng" dirty="0">
                <a:ea typeface="ＭＳ Ｐゴシック" panose="020B0600070205080204" pitchFamily="34" charset="-128"/>
              </a:rPr>
              <a:t>SQUARED</a:t>
            </a:r>
            <a:r>
              <a:rPr lang="en-US" altLang="en-US" dirty="0"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All we want to know is whether </a:t>
            </a:r>
            <a:endParaRPr lang="en-US" altLang="en-US" sz="2000" b="1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endParaRPr lang="en-US" altLang="en-US" sz="2000" b="1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exceeds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that </a:t>
            </a:r>
            <a:endParaRPr lang="en-US" altLang="en-US" sz="2000" b="1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within groups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Will </a:t>
            </a:r>
            <a:r>
              <a:rPr lang="en-US" altLang="en-US" dirty="0">
                <a:ea typeface="ＭＳ Ｐゴシック" panose="020B0600070205080204" pitchFamily="34" charset="-128"/>
              </a:rPr>
              <a:t>create a </a:t>
            </a:r>
            <a:r>
              <a:rPr lang="en-US" altLang="en-US" b="1" dirty="0">
                <a:ea typeface="ＭＳ Ｐゴシック" panose="020B0600070205080204" pitchFamily="34" charset="-128"/>
              </a:rPr>
              <a:t>ratio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of the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MS</a:t>
            </a:r>
            <a:r>
              <a:rPr lang="en-US" altLang="en-US" b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the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b="1" dirty="0">
                <a:ea typeface="ＭＳ Ｐゴシック" panose="020B0600070205080204" pitchFamily="34" charset="-128"/>
              </a:rPr>
              <a:t>different from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15053" y="3913275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53" y="3913275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3550"/>
            <a:ext cx="9720071" cy="457581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-test example (drug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v.</a:t>
            </a:r>
            <a:r>
              <a:rPr lang="en-US" altLang="en-US" sz="2800" dirty="0"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.085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58" y="4884278"/>
            <a:ext cx="6686550" cy="15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47970" y="5997519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63627" y="5918652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627" y="5918652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050" y="2861046"/>
            <a:ext cx="3659759" cy="1719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012" y="2500310"/>
            <a:ext cx="3204697" cy="2290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/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4" y="2505816"/>
            <a:ext cx="6309670" cy="3504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7200448" y="2728222"/>
            <a:ext cx="4696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How do we rearrange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-statistic equation to accommodate &gt;2 samples with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equal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?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85191"/>
            <a:ext cx="9720072" cy="149961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19250"/>
            <a:ext cx="10196322" cy="454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Independent, Random Sampling (for the IV)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For preexisting populations: randomly select a sample from each population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For experimental conditions: randomly divide your sample </a:t>
            </a:r>
            <a:r>
              <a:rPr lang="en-US" i="1" dirty="0" smtClean="0"/>
              <a:t>(of convenience) </a:t>
            </a:r>
            <a:r>
              <a:rPr lang="en-US" dirty="0" smtClean="0"/>
              <a:t>for assignment to groups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Ensure no connection between subjects in the different groups (no matching!) </a:t>
            </a:r>
            <a:r>
              <a:rPr lang="en-US" dirty="0" smtClean="0">
                <a:sym typeface="Wingdings" panose="05000000000000000000" pitchFamily="2" charset="2"/>
              </a:rPr>
              <a:t> MUST!!!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Normally distributed (DV)</a:t>
            </a:r>
            <a:endParaRPr lang="en-US" u="sng" dirty="0" smtClean="0"/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dirty="0" smtClean="0"/>
              <a:t> Robust requirement…if samples are large, this isn’t as important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If not normal (or small samples)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…alternatives </a:t>
            </a:r>
            <a:r>
              <a:rPr lang="en-US" dirty="0" smtClean="0"/>
              <a:t>: use the </a:t>
            </a:r>
            <a:r>
              <a:rPr lang="en-US" dirty="0" err="1" smtClean="0"/>
              <a:t>Krukal</a:t>
            </a:r>
            <a:r>
              <a:rPr lang="en-US" dirty="0" smtClean="0"/>
              <a:t>-Wallis H test</a:t>
            </a:r>
          </a:p>
          <a:p>
            <a:pPr marL="0" indent="0">
              <a:buNone/>
            </a:pPr>
            <a:r>
              <a:rPr lang="en-US" b="1" u="sng" dirty="0" smtClean="0"/>
              <a:t>HOV: homogeneity of Variance (DV)</a:t>
            </a:r>
          </a:p>
          <a:p>
            <a:pPr marL="628650" lvl="1" indent="-500063" defTabSz="628650">
              <a:buFont typeface="Wingdings" panose="05000000000000000000" pitchFamily="2" charset="2"/>
              <a:buChar char="q"/>
            </a:pPr>
            <a:r>
              <a:rPr lang="en-US" altLang="en-US" dirty="0"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-statistic, variance should be similar for 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groups:  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628650" lvl="1" indent="-500063" defTabSz="628650">
              <a:buFont typeface="Wingdings" panose="05000000000000000000" pitchFamily="2" charset="2"/>
              <a:buChar char="q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pooled or averaged variance, must be representative of each group so that </a:t>
            </a:r>
            <a:r>
              <a:rPr lang="en-US" altLang="en-US" i="1" dirty="0"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is accurate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altLang="en-US" dirty="0" smtClean="0">
                <a:ea typeface="ＭＳ Ｐゴシック" panose="020B0600070205080204" pitchFamily="34" charset="-128"/>
              </a:rPr>
              <a:t> Testing: F-test is rarely use,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Levene’s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Test is more common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altLang="en-US" dirty="0" smtClean="0"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NOT HOV…alternatives: Welch, Brown-Forsythe,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-values</a:t>
            </a:r>
            <a:endParaRPr lang="en-US" altLang="en-US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 smtClean="0"/>
              <a:t>Logic of “</a:t>
            </a:r>
            <a:r>
              <a:rPr lang="en-US" dirty="0" err="1" smtClean="0"/>
              <a:t>anova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" y="2091781"/>
            <a:ext cx="7058213" cy="4378923"/>
          </a:xfrm>
        </p:spPr>
        <p:txBody>
          <a:bodyPr>
            <a:noAutofit/>
          </a:bodyPr>
          <a:lstStyle/>
          <a:p>
            <a:r>
              <a:rPr lang="en-US" altLang="en-US" sz="1800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ANOVA, 2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ea typeface="ＭＳ Ｐゴシック" panose="020B0600070205080204" pitchFamily="34" charset="-128"/>
              </a:rPr>
              <a:t> group means corrected by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sample sizes (</a:t>
            </a:r>
            <a:r>
              <a:rPr lang="en-US" altLang="en-US" sz="16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1600" i="1" baseline="-25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groups</a:t>
            </a:r>
            <a:endParaRPr lang="en-US" altLang="en-US" sz="1600" i="1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ea typeface="ＭＳ Ｐゴシック" panose="020B0600070205080204" pitchFamily="34" charset="-128"/>
              </a:rPr>
              <a:t>estimates of population variance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Hence the term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1600" dirty="0">
                <a:ea typeface="ＭＳ Ｐゴシック" panose="020B0600070205080204" pitchFamily="34" charset="-128"/>
              </a:rPr>
              <a:t>instead of something related to means comparisons (even though that is what we are interested in doing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-ratio increases as variance among means increases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Given within-group variance is constant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spread out </a:t>
            </a:r>
            <a:endParaRPr lang="en-US" altLang="en-US" sz="2000" b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&amp;likely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differ from one another or come from different populations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Large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600" dirty="0"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1600" dirty="0"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solidFill>
              <a:srgbClr val="7030A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ANOVA is simply….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endParaRPr lang="en-US" altLang="en-US" sz="18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Between-Group Measure of Variation Due to Estimate of Random Variation (Error) </a:t>
            </a:r>
            <a:endParaRPr lang="en-US" altLang="en-US" sz="18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Effect </a:t>
            </a: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41299" y="4991100"/>
            <a:ext cx="3962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0891"/>
            <a:ext cx="9720072" cy="1499616"/>
          </a:xfrm>
        </p:spPr>
        <p:txBody>
          <a:bodyPr/>
          <a:lstStyle/>
          <a:p>
            <a:r>
              <a:rPr lang="en-US" dirty="0" smtClean="0"/>
              <a:t>F-statistic: </a:t>
            </a:r>
            <a:r>
              <a:rPr lang="en-US" dirty="0" smtClean="0">
                <a:solidFill>
                  <a:srgbClr val="0000FF"/>
                </a:solidFill>
              </a:rPr>
              <a:t>numerator =</a:t>
            </a:r>
            <a:r>
              <a:rPr lang="en-US" dirty="0" smtClean="0"/>
              <a:t> </a:t>
            </a:r>
            <a:r>
              <a:rPr lang="en-US" altLang="en-US" sz="5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54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5833872" cy="4756785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u="sng" dirty="0">
                <a:ea typeface="ＭＳ Ｐゴシック" panose="020B0600070205080204" pitchFamily="34" charset="-128"/>
              </a:rPr>
              <a:t>One estimate of population variance: </a:t>
            </a:r>
            <a:r>
              <a:rPr lang="el-GR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Cannot </a:t>
            </a:r>
            <a:r>
              <a:rPr lang="en-US" altLang="en-US" sz="2400" dirty="0">
                <a:ea typeface="ＭＳ Ｐゴシック" panose="020B0600070205080204" pitchFamily="34" charset="-128"/>
              </a:rPr>
              <a:t>compute population variance of all possible means as we only have a sample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1128287"/>
            <a:ext cx="3381375" cy="59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800" b="1" u="sng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ea typeface="ＭＳ Ｐゴシック" panose="020B0600070205080204" pitchFamily="34" charset="-128"/>
              </a:rPr>
              <a:t>Have </a:t>
            </a:r>
            <a:r>
              <a:rPr lang="en-US" altLang="en-US" sz="2000" dirty="0">
                <a:ea typeface="ＭＳ Ｐゴシック" panose="020B0600070205080204" pitchFamily="34" charset="-128"/>
              </a:rPr>
              <a:t>drawn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independent samples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From the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SAME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population</a:t>
            </a:r>
          </a:p>
          <a:p>
            <a:pPr algn="ctr"/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(i.e. group differences = 0)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400" b="1" u="sng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ea typeface="ＭＳ Ｐゴシック" panose="020B0600070205080204" pitchFamily="34" charset="-128"/>
              </a:rPr>
              <a:t>population variance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4200" y="129724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71476" y="4141774"/>
                <a:ext cx="2798064" cy="228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4141774"/>
                <a:ext cx="2798064" cy="2286000"/>
              </a:xfrm>
              <a:prstGeom prst="rect">
                <a:avLst/>
              </a:prstGeom>
              <a:blipFill rotWithShape="0">
                <a:blip r:embed="rId4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88412" y="4141773"/>
                <a:ext cx="2798064" cy="228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12" y="4141773"/>
                <a:ext cx="2798064" cy="2286000"/>
              </a:xfrm>
              <a:prstGeom prst="rect">
                <a:avLst/>
              </a:prstGeom>
              <a:blipFill rotWithShape="0">
                <a:blip r:embed="rId5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3776666" cy="4023360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Cambria Math" panose="02040503050406030204" pitchFamily="18" charset="0"/>
              </a:rPr>
              <a:t>1.  Find grand mean:</a:t>
            </a:r>
          </a:p>
          <a:p>
            <a:endParaRPr lang="en-US" dirty="0"/>
          </a:p>
          <a:p>
            <a:endParaRPr lang="en-US" i="1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2.  Find the SD of the means:</a:t>
            </a:r>
          </a:p>
          <a:p>
            <a:endParaRPr lang="en-US" i="1" dirty="0" smtClean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3.  Multiply by n</a:t>
            </a:r>
          </a:p>
          <a:p>
            <a:endParaRPr lang="en-US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45" y="221161"/>
            <a:ext cx="3371850" cy="2771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505451" y="1649785"/>
                <a:ext cx="2798064" cy="228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51" y="1649785"/>
                <a:ext cx="2798064" cy="2286000"/>
              </a:xfrm>
              <a:prstGeom prst="rect">
                <a:avLst/>
              </a:prstGeom>
              <a:blipFill rotWithShape="0">
                <a:blip r:embed="rId3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178143" y="1045025"/>
            <a:ext cx="1941652" cy="1959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78143" y="1823035"/>
            <a:ext cx="1941652" cy="1959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78143" y="2556067"/>
            <a:ext cx="1941652" cy="1959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00564"/>
            <a:ext cx="5876926" cy="4670140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u="sng" dirty="0">
                <a:ea typeface="ＭＳ Ｐゴシック" panose="020B0600070205080204" pitchFamily="34" charset="-128"/>
              </a:rPr>
              <a:t>Second estimate of population variance: </a:t>
            </a:r>
            <a:r>
              <a:rPr lang="el-GR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b="1" u="sng" baseline="30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</a:t>
            </a:r>
            <a:r>
              <a:rPr lang="el-GR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 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742" y="6392018"/>
            <a:ext cx="5901458" cy="274320"/>
          </a:xfrm>
        </p:spPr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6051" y="4135634"/>
            <a:ext cx="54864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 smtClean="0"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 smtClean="0"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Not affected by group MEANS</a:t>
            </a:r>
            <a:endParaRPr lang="en-US" altLang="en-US" sz="20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F-statistic: </a:t>
            </a:r>
            <a:r>
              <a:rPr lang="en-US" dirty="0" smtClean="0">
                <a:solidFill>
                  <a:srgbClr val="00B050"/>
                </a:solidFill>
              </a:rPr>
              <a:t>denominator = </a:t>
            </a:r>
            <a:r>
              <a:rPr lang="en-US" altLang="en-US" sz="5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54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5034" y="3049270"/>
            <a:ext cx="3162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</a:t>
            </a:r>
            <a:r>
              <a:rPr lang="en-US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subgroups</a:t>
            </a:r>
          </a:p>
          <a:p>
            <a:pPr algn="ctr"/>
            <a:r>
              <a:rPr lang="en-US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“j” denotes the j-</a:t>
            </a:r>
            <a:r>
              <a:rPr lang="en-US" alt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  <a:endParaRPr lang="en-US" altLang="en-US" sz="2000" dirty="0">
              <a:solidFill>
                <a:srgbClr val="FF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1191" y="4141775"/>
                <a:ext cx="2800350" cy="228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1" y="4141775"/>
                <a:ext cx="2800350" cy="2286000"/>
              </a:xfrm>
              <a:prstGeom prst="rect">
                <a:avLst/>
              </a:prstGeom>
              <a:blipFill rotWithShape="0"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114484" y="4141774"/>
                <a:ext cx="2976413" cy="228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84" y="4141774"/>
                <a:ext cx="2976413" cy="2286000"/>
              </a:xfrm>
              <a:prstGeom prst="rect">
                <a:avLst/>
              </a:prstGeom>
              <a:blipFill rotWithShape="0">
                <a:blip r:embed="rId3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353300" y="1568075"/>
            <a:ext cx="4324350" cy="923330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BUT…</a:t>
            </a:r>
            <a:endParaRPr lang="en-US" altLang="en-US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3864969"/>
            <a:ext cx="3776666" cy="2281604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Cambria Math" panose="02040503050406030204" pitchFamily="18" charset="0"/>
              </a:rPr>
              <a:t>1.  Average the </a:t>
            </a:r>
            <a:r>
              <a:rPr lang="en-US" b="1" i="1" u="sng" dirty="0" smtClean="0">
                <a:latin typeface="Cambria Math" panose="02040503050406030204" pitchFamily="18" charset="0"/>
              </a:rPr>
              <a:t>VARIANCES’s</a:t>
            </a:r>
            <a:r>
              <a:rPr lang="en-US" i="1" dirty="0" smtClean="0">
                <a:latin typeface="Cambria Math" panose="02040503050406030204" pitchFamily="18" charset="0"/>
              </a:rPr>
              <a:t>:</a:t>
            </a:r>
          </a:p>
          <a:p>
            <a:endParaRPr lang="en-US" dirty="0"/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45" y="221161"/>
            <a:ext cx="3371850" cy="2771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601120" y="1578969"/>
                <a:ext cx="2800350" cy="228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20" y="1578969"/>
                <a:ext cx="2800350" cy="2286000"/>
              </a:xfrm>
              <a:prstGeom prst="rect">
                <a:avLst/>
              </a:prstGeom>
              <a:blipFill rotWithShape="0">
                <a:blip r:embed="rId3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178143" y="1240971"/>
            <a:ext cx="1941652" cy="1959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78143" y="2018981"/>
            <a:ext cx="1941652" cy="1959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78143" y="2752013"/>
            <a:ext cx="1941652" cy="1959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When </a:t>
            </a:r>
            <a:r>
              <a:rPr lang="en-US" altLang="en-US" sz="2800" dirty="0">
                <a:ea typeface="ＭＳ Ｐゴシック" panose="020B0600070205080204" pitchFamily="34" charset="-128"/>
              </a:rPr>
              <a:t>estimates of </a:t>
            </a:r>
            <a:r>
              <a:rPr lang="el-GR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ea typeface="ＭＳ Ｐゴシック" panose="020B0600070205080204" pitchFamily="34" charset="-128"/>
              </a:rPr>
              <a:t> are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…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≈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  <a:p>
            <a:pPr lvl="2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000" b="1" i="1" baseline="-25000" dirty="0">
                <a:ea typeface="ＭＳ Ｐゴシック" panose="020B0600070205080204" pitchFamily="34" charset="-128"/>
              </a:rPr>
              <a:t> 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 smtClean="0"/>
              <a:t>Logic of “</a:t>
            </a:r>
            <a:r>
              <a:rPr lang="en-US" dirty="0" err="1" smtClean="0"/>
              <a:t>anova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419974" y="776848"/>
                <a:ext cx="3876675" cy="127772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Groups all same sample sizes</a:t>
                </a:r>
                <a:endParaRPr lang="en-US" alt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𝑟𝑎𝑡𝑖𝑜</m:t>
                          </m:r>
                        </m:e>
                      </m:groupChr>
                      <m:r>
                        <a:rPr lang="en-US" altLang="en-US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74" y="776848"/>
                <a:ext cx="3876675" cy="1277722"/>
              </a:xfrm>
              <a:prstGeom prst="rect">
                <a:avLst/>
              </a:prstGeom>
              <a:blipFill rotWithShape="0">
                <a:blip r:embed="rId2"/>
                <a:stretch>
                  <a:fillRect t="-234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/>
          <a:stretch/>
        </p:blipFill>
        <p:spPr bwMode="auto">
          <a:xfrm>
            <a:off x="7169943" y="2603818"/>
            <a:ext cx="4376736" cy="367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lvl="4"/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 smtClean="0"/>
              <a:t>CALCULATIONS: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03797" y="242316"/>
            <a:ext cx="60630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SUMMARY STATS </a:t>
            </a:r>
            <a:r>
              <a:rPr lang="en-US" dirty="0" smtClean="0"/>
              <a:t>KNOWN  </a:t>
            </a:r>
            <a:r>
              <a:rPr lang="en-US" dirty="0" smtClean="0">
                <a:sym typeface="Wingdings" panose="05000000000000000000" pitchFamily="2" charset="2"/>
              </a:rPr>
              <a:t> shown on previous few slides</a:t>
            </a:r>
            <a:endParaRPr lang="en-US" dirty="0" smtClean="0"/>
          </a:p>
          <a:p>
            <a:pPr algn="ctr"/>
            <a:r>
              <a:rPr lang="en-US" dirty="0"/>
              <a:t>SUM OF SQUARES (SS) </a:t>
            </a:r>
            <a:r>
              <a:rPr lang="en-US" dirty="0" smtClean="0"/>
              <a:t>APPROACH  </a:t>
            </a:r>
            <a:r>
              <a:rPr lang="en-US" dirty="0" smtClean="0">
                <a:sym typeface="Wingdings" panose="05000000000000000000" pitchFamily="2" charset="2"/>
              </a:rPr>
              <a:t> alternate formulas here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7240" y="1129357"/>
            <a:ext cx="785317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ea typeface="ＭＳ Ｐゴシック" panose="020B0600070205080204" pitchFamily="34" charset="-128"/>
              </a:rPr>
              <a:t>Can ‘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partition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total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group effects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(IV)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b="1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b="1" i="1" baseline="-25000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87" y="792417"/>
            <a:ext cx="2066925" cy="77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99234" y="2264961"/>
            <a:ext cx="3657600" cy="3154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 smtClean="0"/>
              <a:t>Inner Sum:</a:t>
            </a:r>
            <a:r>
              <a:rPr lang="en-US" sz="1400" dirty="0" smtClean="0"/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 smtClean="0"/>
              <a:t>Outter</a:t>
            </a:r>
            <a:r>
              <a:rPr lang="en-US" sz="1400" b="1" u="sng" dirty="0" smtClean="0"/>
              <a:t> Sum: </a:t>
            </a:r>
            <a:r>
              <a:rPr lang="en-US" sz="1400" dirty="0" smtClean="0"/>
              <a:t>subgroups in the whole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85027" y="2264961"/>
            <a:ext cx="3657600" cy="448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How different are </a:t>
            </a:r>
            <a:r>
              <a:rPr lang="en-US" altLang="en-US" sz="18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“GROUP MEANS”  </a:t>
            </a:r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from the “GRAND MEAN”</a:t>
            </a:r>
          </a:p>
          <a:p>
            <a:pPr algn="ctr"/>
            <a:endParaRPr lang="en-US" sz="2000" b="1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35571" y="2264961"/>
            <a:ext cx="3657600" cy="448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b="1" i="1" u="sng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How different are 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individuals </a:t>
            </a: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from 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their </a:t>
            </a: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GROUP’s </a:t>
            </a: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”</a:t>
            </a:r>
            <a:endParaRPr lang="en-US" altLang="en-US" sz="1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/>
              <a:t>Inner Sum:</a:t>
            </a:r>
            <a:r>
              <a:rPr lang="en-US" sz="1400" dirty="0"/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/>
              <a:t>Outter</a:t>
            </a:r>
            <a:r>
              <a:rPr lang="en-US" sz="1400" b="1" u="sng" dirty="0"/>
              <a:t> Sum: </a:t>
            </a:r>
            <a:r>
              <a:rPr lang="en-US" sz="1400" dirty="0"/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/>
            <a:endParaRPr lang="en-US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3" y="3947761"/>
            <a:ext cx="3234566" cy="824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59" y="3986185"/>
            <a:ext cx="3254454" cy="8165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770" y="4053910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749870" y="4938692"/>
                <a:ext cx="145629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70" y="4938692"/>
                <a:ext cx="14562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734159" y="4942691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59" y="4942691"/>
                <a:ext cx="15856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52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55922" y="4933500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22" y="4933500"/>
                <a:ext cx="15692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898" y="5412476"/>
            <a:ext cx="3501638" cy="10241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3762" y="5371389"/>
            <a:ext cx="3321213" cy="102380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629150" y="4572000"/>
            <a:ext cx="9525" cy="127319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31690" y="4543889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915" y="5814437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485247" y="5695347"/>
            <a:ext cx="2549037" cy="89983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79604" y="6142570"/>
            <a:ext cx="1147840" cy="0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 smtClean="0"/>
              <a:t>F-statistic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(different table per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 smtClean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FF33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-</a:t>
            </a:r>
            <a:r>
              <a:rPr lang="en-US" altLang="en-US" sz="2000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3169961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74" y="198882"/>
            <a:ext cx="3371850" cy="2771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00419" y="1429750"/>
                <a:ext cx="153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19" y="1429750"/>
                <a:ext cx="153388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82908" y="1429750"/>
                <a:ext cx="1759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08" y="1429750"/>
                <a:ext cx="175952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6134300" y="3168852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Critical Value: F-</a:t>
            </a:r>
            <a:r>
              <a:rPr lang="en-US" i="1" u="sng" dirty="0" err="1" smtClean="0">
                <a:latin typeface="Cambria Math" panose="02040503050406030204" pitchFamily="18" charset="0"/>
              </a:rPr>
              <a:t>crit</a:t>
            </a:r>
            <a:r>
              <a:rPr lang="en-US" i="1" u="sng" dirty="0" smtClean="0">
                <a:latin typeface="Cambria Math" panose="02040503050406030204" pitchFamily="18" charset="0"/>
              </a:rPr>
              <a:t> for </a:t>
            </a:r>
            <a:r>
              <a:rPr lang="el-G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u="sng" dirty="0" smtClean="0"/>
          </a:p>
          <a:p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1581" y="5048486"/>
            <a:ext cx="13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Conclusion:  </a:t>
            </a: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499616"/>
          </a:xfrm>
        </p:spPr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633" y="372056"/>
            <a:ext cx="2962275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957" y="372056"/>
            <a:ext cx="4171950" cy="97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86" y="1542661"/>
            <a:ext cx="7309200" cy="4788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889" y="4045096"/>
            <a:ext cx="2971900" cy="23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8991"/>
            <a:ext cx="9720072" cy="1499616"/>
          </a:xfrm>
        </p:spPr>
        <p:txBody>
          <a:bodyPr/>
          <a:lstStyle/>
          <a:p>
            <a:r>
              <a:rPr lang="en-US" dirty="0" smtClean="0"/>
              <a:t>Measures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323519"/>
            <a:ext cx="11010900" cy="4147185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u="sng" dirty="0">
                <a:ea typeface="ＭＳ Ｐゴシック" panose="020B0600070205080204" pitchFamily="34" charset="-128"/>
              </a:rPr>
              <a:t>Term preferred over “Effect size” for ANOVA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Omega-squared (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ω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2375" y="4807371"/>
            <a:ext cx="4171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en-US" i="1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i="1" baseline="30000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i="1" dirty="0">
                <a:solidFill>
                  <a:srgbClr val="FF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is least </a:t>
            </a:r>
            <a:r>
              <a:rPr lang="en-US" altLang="en-US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biased, but unfamiliarity </a:t>
            </a:r>
            <a:r>
              <a:rPr lang="en-US" altLang="en-US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and ‘difficulty’ of computation have limited use</a:t>
            </a:r>
            <a:endParaRPr lang="en-US" altLang="en-US" i="1" dirty="0">
              <a:solidFill>
                <a:srgbClr val="FF00FF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i="1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rgbClr val="FF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5900"/>
            <a:ext cx="9720072" cy="4823460"/>
          </a:xfrm>
        </p:spPr>
        <p:txBody>
          <a:bodyPr>
            <a:noAutofit/>
          </a:bodyPr>
          <a:lstStyle/>
          <a:p>
            <a:r>
              <a:rPr lang="en-US" altLang="en-US" sz="20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2000" b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 : Measure of % reduction in </a:t>
            </a:r>
            <a:r>
              <a:rPr lang="en-US" altLang="en-US" sz="2000" b="1" u="sng" dirty="0" smtClean="0">
                <a:ea typeface="ＭＳ Ｐゴシック" panose="020B0600070205080204" pitchFamily="34" charset="-128"/>
              </a:rPr>
              <a:t>error  IN THIS DATA (SAMPLES) </a:t>
            </a:r>
            <a:endParaRPr lang="en-US" altLang="en-US" sz="2000" b="1" u="sng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i="1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</a:rPr>
              <a:t>Error around group means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% reduction in error expressed as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1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Adjusted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eta-squared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2" y="2951371"/>
            <a:ext cx="3200400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627659" y="520190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0 to 1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Small:     .01 to .06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.06 to .14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.14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135755"/>
            <a:ext cx="857250" cy="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33" y="4326260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Using SS</a:t>
            </a:r>
          </a:p>
          <a:p>
            <a:pPr algn="ctr"/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797" y="98508"/>
            <a:ext cx="3371850" cy="277177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7243403" y="4326260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Using F &amp; </a:t>
            </a:r>
            <a:r>
              <a:rPr lang="en-US" i="1" u="sng" dirty="0" err="1" smtClean="0">
                <a:latin typeface="Cambria Math" panose="02040503050406030204" pitchFamily="18" charset="0"/>
              </a:rPr>
              <a:t>df’s</a:t>
            </a:r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u="sng" dirty="0" smtClean="0"/>
          </a:p>
          <a:p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8831" y="560509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Conclusion: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207" y="3474199"/>
            <a:ext cx="3200400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51138" y="2801491"/>
                <a:ext cx="4977901" cy="75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22.8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" y="2801491"/>
                <a:ext cx="4977901" cy="7529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51138" y="2331575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4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" y="2331575"/>
                <a:ext cx="6016262" cy="475964"/>
              </a:xfrm>
              <a:prstGeom prst="rect">
                <a:avLst/>
              </a:prstGeom>
              <a:blipFill rotWithShape="0">
                <a:blip r:embed="rId5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75504" y="173029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4" y="1730295"/>
                <a:ext cx="2666051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24127" y="1290593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290593"/>
                <a:ext cx="311822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53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9209047" y="2983284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0 to 1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Small:     .01 to .06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.06 to .14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.14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u="sng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u="sng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: Measure of % reduction in error  IN THIS </a:t>
            </a: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POPULATION (ESTIMATE TRUTH) </a:t>
            </a:r>
            <a:endParaRPr lang="en-US" altLang="en-US" sz="2400" b="1" u="sng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Alternative for “fixed-effects” ANOVA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OMEGA-squared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975025"/>
            <a:ext cx="5200650" cy="81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627659" y="520190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0 to 1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Small:     .01 to .06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.06 to .14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.14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Cohen’s F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27659" y="520190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Range: 0 to </a:t>
            </a:r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infinity</a:t>
            </a:r>
          </a:p>
          <a:p>
            <a:pPr algn="ctr"/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Small</a:t>
            </a:r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   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.10 </a:t>
            </a:r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.25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.25 </a:t>
            </a:r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.40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.40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294050"/>
            <a:ext cx="3429000" cy="10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78733"/>
            <a:ext cx="1600200" cy="948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Type selected depends on data structure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Intra-class correlation coefficient (ICC)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84" y="4246425"/>
            <a:ext cx="3564731" cy="89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 smtClean="0"/>
              <a:t>Differing research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799"/>
            <a:ext cx="10820400" cy="51720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i="1" u="sng" dirty="0"/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/>
              <a:t>Fixed effects design: </a:t>
            </a:r>
            <a:r>
              <a:rPr lang="en-US" sz="2000" dirty="0"/>
              <a:t>Levels of each factor systematically chosen by </a:t>
            </a:r>
            <a:r>
              <a:rPr lang="en-US" sz="2000" dirty="0" smtClean="0"/>
              <a:t>researcher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Individual therapy, group therapy, self-help/no-therapy</a:t>
            </a:r>
            <a:endParaRPr lang="en-US" sz="1600" dirty="0"/>
          </a:p>
          <a:p>
            <a:pPr lvl="1">
              <a:lnSpc>
                <a:spcPct val="80000"/>
              </a:lnSpc>
              <a:defRPr/>
            </a:pPr>
            <a:r>
              <a:rPr lang="en-US" sz="2000" i="1" dirty="0"/>
              <a:t>Random factors design</a:t>
            </a:r>
            <a:r>
              <a:rPr lang="en-US" sz="2000" dirty="0"/>
              <a:t>: Levels of each factor are chosen randomly from a larger </a:t>
            </a:r>
            <a:r>
              <a:rPr lang="en-US" sz="2000" dirty="0" smtClean="0"/>
              <a:t>subset (rarer)</a:t>
            </a:r>
            <a:endParaRPr lang="en-US" sz="2000" dirty="0"/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Therapy groups coordinated by: Mrs. May, Mr. June, or Ms. July</a:t>
            </a:r>
            <a:endParaRPr lang="en-US" sz="400" i="1" dirty="0"/>
          </a:p>
          <a:p>
            <a:pPr lvl="5">
              <a:lnSpc>
                <a:spcPct val="80000"/>
              </a:lnSpc>
              <a:buFontTx/>
              <a:buNone/>
              <a:defRPr/>
            </a:pPr>
            <a:r>
              <a:rPr lang="en-US" sz="1600" dirty="0"/>
              <a:t>	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/>
              <a:t>Independent (Between-Subjects) or Repeated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/>
              <a:t>Independent</a:t>
            </a:r>
            <a:r>
              <a:rPr lang="en-US" sz="2000" dirty="0"/>
              <a:t>: Participants randomly allocated to each level of a </a:t>
            </a:r>
            <a:r>
              <a:rPr lang="en-US" sz="2000" dirty="0" smtClean="0"/>
              <a:t>factor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Chapter 12: one-way ANOVA</a:t>
            </a:r>
            <a:endParaRPr lang="en-US" sz="1600" dirty="0"/>
          </a:p>
          <a:p>
            <a:pPr lvl="1">
              <a:lnSpc>
                <a:spcPct val="80000"/>
              </a:lnSpc>
              <a:defRPr/>
            </a:pPr>
            <a:r>
              <a:rPr lang="en-US" sz="2000" i="1" dirty="0"/>
              <a:t>Repeated measures design</a:t>
            </a:r>
            <a:r>
              <a:rPr lang="en-US" sz="2000" dirty="0"/>
              <a:t>: Participants are paired or a dependency exists (multiple observations</a:t>
            </a:r>
            <a:r>
              <a:rPr lang="en-US" sz="2000" dirty="0" smtClean="0"/>
              <a:t>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i="1" dirty="0" smtClean="0"/>
              <a:t>Chapter 15: Repeated measures ANOVA</a:t>
            </a:r>
            <a:endParaRPr lang="en-US" sz="1600" i="1" dirty="0"/>
          </a:p>
          <a:p>
            <a:pPr lvl="8">
              <a:lnSpc>
                <a:spcPct val="80000"/>
              </a:lnSpc>
              <a:defRPr/>
            </a:pPr>
            <a:endParaRPr lang="en-US" sz="1600" i="1" dirty="0"/>
          </a:p>
          <a:p>
            <a:pPr>
              <a:lnSpc>
                <a:spcPct val="80000"/>
              </a:lnSpc>
              <a:defRPr/>
            </a:pPr>
            <a:r>
              <a:rPr lang="en-US" sz="2400" i="1" u="sng" dirty="0"/>
              <a:t>Experimental design</a:t>
            </a:r>
            <a:r>
              <a:rPr lang="en-US" sz="2400" u="sng" dirty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Participants are randomly </a:t>
            </a:r>
            <a:r>
              <a:rPr lang="en-US" sz="2000" b="1" dirty="0"/>
              <a:t>assigned</a:t>
            </a:r>
            <a:r>
              <a:rPr lang="en-US" sz="2000" dirty="0"/>
              <a:t> to levels and at least one factor is </a:t>
            </a:r>
            <a:r>
              <a:rPr lang="en-US" sz="2000" dirty="0" smtClean="0"/>
              <a:t>manipulated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Drug A, drug B, or placebo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Participants are randomly selected from multiple </a:t>
            </a:r>
            <a:r>
              <a:rPr lang="en-US" sz="2000" b="1" dirty="0" smtClean="0"/>
              <a:t>preexisting populations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Single parent home, two parent home, does not live with parent</a:t>
            </a:r>
            <a:endParaRPr lang="en-US" sz="1600" dirty="0"/>
          </a:p>
          <a:p>
            <a:r>
              <a:rPr lang="en-US" sz="1900" i="1" dirty="0" smtClean="0">
                <a:solidFill>
                  <a:srgbClr val="00B050"/>
                </a:solidFill>
              </a:rPr>
              <a:t>*Note: If the levels of the </a:t>
            </a:r>
            <a:r>
              <a:rPr lang="en-US" sz="1900" i="1" dirty="0">
                <a:solidFill>
                  <a:srgbClr val="00B050"/>
                </a:solidFill>
              </a:rPr>
              <a:t>D</a:t>
            </a:r>
            <a:r>
              <a:rPr lang="en-US" sz="1900" i="1" dirty="0" smtClean="0">
                <a:solidFill>
                  <a:srgbClr val="00B050"/>
                </a:solidFill>
              </a:rPr>
              <a:t>ependent Variable are </a:t>
            </a:r>
            <a:r>
              <a:rPr lang="en-US" sz="1900" b="1" i="1" u="sng" dirty="0" smtClean="0">
                <a:solidFill>
                  <a:srgbClr val="00B050"/>
                </a:solidFill>
              </a:rPr>
              <a:t>highly ordinal or continuous </a:t>
            </a:r>
            <a:r>
              <a:rPr lang="en-US" sz="1900" i="1" dirty="0" smtClean="0">
                <a:solidFill>
                  <a:srgbClr val="00B050"/>
                </a:solidFill>
              </a:rPr>
              <a:t>in nature, </a:t>
            </a:r>
            <a:r>
              <a:rPr lang="en-US" sz="1900" b="1" i="1" u="sng" dirty="0" smtClean="0">
                <a:solidFill>
                  <a:srgbClr val="00B050"/>
                </a:solidFill>
              </a:rPr>
              <a:t>regression</a:t>
            </a:r>
            <a:r>
              <a:rPr lang="en-US" sz="1900" i="1" dirty="0" smtClean="0">
                <a:solidFill>
                  <a:srgbClr val="00B050"/>
                </a:solidFill>
              </a:rPr>
              <a:t> or a rank type test will be more powerful than ANOVA, which is appropriate in cases where the groups are more nominal in nature.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altLang="en-US" sz="2000" i="1" dirty="0">
                <a:solidFill>
                  <a:srgbClr val="00B0F0"/>
                </a:solidFill>
              </a:rPr>
              <a:t>Some variables can be construed as both</a:t>
            </a:r>
            <a:r>
              <a:rPr lang="en-US" altLang="en-US" sz="2000" i="1" dirty="0" smtClean="0">
                <a:solidFill>
                  <a:srgbClr val="00B0F0"/>
                </a:solidFill>
              </a:rPr>
              <a:t>!!! (e</a:t>
            </a:r>
            <a:r>
              <a:rPr lang="en-US" altLang="en-US" i="1" dirty="0" smtClean="0">
                <a:solidFill>
                  <a:srgbClr val="00B0F0"/>
                </a:solidFill>
              </a:rPr>
              <a:t>.g</a:t>
            </a:r>
            <a:r>
              <a:rPr lang="en-US" altLang="en-US" i="1" dirty="0">
                <a:solidFill>
                  <a:srgbClr val="00B0F0"/>
                </a:solidFill>
              </a:rPr>
              <a:t>. Grade </a:t>
            </a:r>
            <a:r>
              <a:rPr lang="en-US" altLang="en-US" i="1" dirty="0" smtClean="0">
                <a:solidFill>
                  <a:srgbClr val="00B0F0"/>
                </a:solidFill>
              </a:rPr>
              <a:t>level)… probably </a:t>
            </a:r>
            <a:r>
              <a:rPr lang="en-US" altLang="en-US" i="1" dirty="0">
                <a:solidFill>
                  <a:srgbClr val="00B0F0"/>
                </a:solidFill>
              </a:rPr>
              <a:t>want to analyze both </a:t>
            </a:r>
            <a:r>
              <a:rPr lang="en-US" altLang="en-US" i="1" dirty="0" smtClean="0">
                <a:solidFill>
                  <a:srgbClr val="00B0F0"/>
                </a:solidFill>
              </a:rPr>
              <a:t>ways</a:t>
            </a:r>
            <a:endParaRPr lang="en-US" sz="1900" i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4928997" cy="4775835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altLang="en-US" sz="2400" b="1" i="1" u="sng" dirty="0" smtClean="0"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factor and its levels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Reporting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-test: </a:t>
            </a:r>
          </a:p>
          <a:p>
            <a:pPr lvl="3"/>
            <a:r>
              <a:rPr lang="en-US" altLang="en-US" sz="18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df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df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</a:rPr>
              <a:t>) 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-statistic,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MSE </a:t>
            </a:r>
            <a:r>
              <a:rPr lang="en-US" altLang="en-US" sz="1800" dirty="0">
                <a:ea typeface="ＭＳ Ｐゴシック" panose="020B0600070205080204" pitchFamily="34" charset="-128"/>
              </a:rPr>
              <a:t>(or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as Cohen suggests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1490091"/>
            <a:ext cx="6096000" cy="368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EXAMPLE:</a:t>
            </a:r>
          </a:p>
          <a:p>
            <a:pPr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Method</a:t>
            </a:r>
            <a:endParaRPr lang="en-US" altLang="en-US" sz="2400" b="1" u="sng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“A 1-way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(2, 12) = 6.98, </a:t>
            </a:r>
            <a:r>
              <a:rPr lang="en-US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&lt; .01, </a:t>
            </a:r>
            <a:r>
              <a:rPr lang="el-GR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000" baseline="30000" dirty="0" smtClean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 smtClean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n-US" altLang="en-US" sz="2000" dirty="0" smtClean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.54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vs. multiple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185166"/>
            <a:ext cx="9720072" cy="1499616"/>
          </a:xfrm>
        </p:spPr>
        <p:txBody>
          <a:bodyPr/>
          <a:lstStyle/>
          <a:p>
            <a:r>
              <a:rPr lang="en-US" dirty="0" smtClean="0"/>
              <a:t>ANOVA = “Analysis of Variance”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723444"/>
            <a:ext cx="6191249" cy="4747260"/>
          </a:xfrm>
        </p:spPr>
        <p:txBody>
          <a:bodyPr>
            <a:normAutofit fontScale="92500"/>
          </a:bodyPr>
          <a:lstStyle/>
          <a:p>
            <a:r>
              <a:rPr lang="en-US" altLang="en-US" u="sng" dirty="0"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u="sng" dirty="0">
                <a:ea typeface="ＭＳ Ｐゴシック" panose="020B0600070205080204" pitchFamily="34" charset="-128"/>
              </a:rPr>
              <a:t>1-way ANOVA (or AOV)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Also called: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 smtClean="0"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 smtClean="0"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Between-subjects ANOVA</a:t>
            </a: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2800" b="1" u="sng" dirty="0"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u="sng" dirty="0" smtClean="0">
                <a:ea typeface="ＭＳ Ｐゴシック" panose="020B0600070205080204" pitchFamily="34" charset="-128"/>
              </a:rPr>
              <a:t>Omnibus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test for group (mean) differences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Overall pattern in the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34125" y="1400755"/>
            <a:ext cx="548640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Continuous </a:t>
            </a:r>
            <a:r>
              <a:rPr lang="en-US" altLang="en-US" sz="2400" dirty="0">
                <a:ea typeface="ＭＳ Ｐゴシック" panose="020B0600070205080204" pitchFamily="34" charset="-128"/>
              </a:rPr>
              <a:t>(interval/ratio)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normally distributed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282630"/>
            <a:ext cx="5486400" cy="220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ONE Independent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Variable (IV) </a:t>
            </a:r>
          </a:p>
          <a:p>
            <a:pPr algn="ctr">
              <a:lnSpc>
                <a:spcPct val="80000"/>
              </a:lnSpc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Categorical </a:t>
            </a:r>
            <a:r>
              <a:rPr lang="en-US" altLang="en-US" sz="2400" dirty="0">
                <a:ea typeface="ＭＳ Ｐゴシック" panose="020B0600070205080204" pitchFamily="34" charset="-128"/>
              </a:rPr>
              <a:t>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ea typeface="ＭＳ Ｐゴシック" panose="020B0600070205080204" pitchFamily="34" charset="-128"/>
              </a:rPr>
              <a:t>levels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endParaRPr lang="en-US" altLang="en-US" sz="2000" i="1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or 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groups levels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can be chosen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experimentally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or occur naturally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2" y="3045038"/>
            <a:ext cx="3814762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28" y="337566"/>
            <a:ext cx="9720072" cy="1499616"/>
          </a:xfrm>
        </p:spPr>
        <p:txBody>
          <a:bodyPr/>
          <a:lstStyle/>
          <a:p>
            <a:r>
              <a:rPr lang="en-US" dirty="0" smtClean="0"/>
              <a:t>F-distribution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1728" y="1552575"/>
                <a:ext cx="5243322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1800" dirty="0" smtClean="0">
                    <a:ea typeface="ＭＳ Ｐゴシック" panose="020B0600070205080204" pitchFamily="34" charset="-128"/>
                  </a:rPr>
                  <a:t>Sir Ronald A. Fisher </a:t>
                </a:r>
                <a:r>
                  <a:rPr lang="en-US" altLang="en-US" sz="1800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 (1920s) &amp; 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agricultural </a:t>
                </a:r>
                <a:r>
                  <a:rPr lang="en-US" altLang="en-US" sz="1800" dirty="0" smtClean="0">
                    <a:ea typeface="ＭＳ Ｐゴシック" panose="020B0600070205080204" pitchFamily="34" charset="-128"/>
                  </a:rPr>
                  <a:t>experiments</a:t>
                </a: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1800" i="1" u="sng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1800" u="sng" dirty="0"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Probability of ratios of variance </a:t>
                </a:r>
                <a:r>
                  <a:rPr lang="en-US" altLang="en-US" u="sng" dirty="0"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groups to variance </a:t>
                </a:r>
                <a:r>
                  <a:rPr lang="en-US" altLang="en-US" u="sng" dirty="0"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groups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1800" u="sng" dirty="0" smtClean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</a:t>
                </a:r>
                <a:r>
                  <a:rPr lang="en-US" altLang="en-US" sz="1800" u="sng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 smtClean="0">
                    <a:ea typeface="ＭＳ Ｐゴシック" panose="020B0600070205080204" pitchFamily="34" charset="-128"/>
                  </a:rPr>
                  <a:t>one-tailed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 smtClean="0">
                    <a:latin typeface="+mj-lt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 smtClean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+mj-lt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+mj-lt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+mj-lt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+mj-lt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+mj-lt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+mj-lt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+mj-lt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+mj-lt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+mj-lt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+mj-lt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dirty="0">
                  <a:latin typeface="+mj-lt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1800" u="sng" dirty="0" smtClean="0">
                    <a:ea typeface="ＭＳ Ｐゴシック" panose="020B0600070205080204" pitchFamily="34" charset="-128"/>
                  </a:rPr>
                  <a:t>Family </a:t>
                </a:r>
                <a:r>
                  <a:rPr lang="en-US" altLang="en-US" sz="1800" u="sng" dirty="0">
                    <a:ea typeface="ＭＳ Ｐゴシック" panose="020B0600070205080204" pitchFamily="34" charset="-128"/>
                  </a:rPr>
                  <a:t>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Need 2 </a:t>
                </a:r>
                <a:r>
                  <a:rPr lang="en-US" altLang="en-US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to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1800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sz="1800" i="1" baseline="-25000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sz="1800" i="1" dirty="0"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800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sz="1800" i="1" baseline="-25000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sz="1800" i="1" baseline="-25000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(more </a:t>
                </a:r>
                <a:r>
                  <a:rPr lang="en-US" altLang="en-US" sz="1800" dirty="0" smtClean="0">
                    <a:ea typeface="ＭＳ Ｐゴシック" panose="020B0600070205080204" pitchFamily="34" charset="-128"/>
                  </a:rPr>
                  <a:t>later…)</a:t>
                </a:r>
                <a:endParaRPr lang="en-US" altLang="en-US" sz="1800" i="1" baseline="-25000" dirty="0">
                  <a:ea typeface="ＭＳ Ｐゴシック" panose="020B0600070205080204" pitchFamily="34" charset="-128"/>
                </a:endParaRPr>
              </a:p>
              <a:p>
                <a:endParaRPr lang="en-US" altLang="en-US" sz="18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28" y="1552575"/>
                <a:ext cx="5243322" cy="4556760"/>
              </a:xfrm>
              <a:blipFill rotWithShape="0">
                <a:blip r:embed="rId3"/>
                <a:stretch>
                  <a:fillRect l="-116" t="-1339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64" y="257175"/>
            <a:ext cx="3173238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15050" y="2431869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0" y="2431869"/>
                <a:ext cx="1760540" cy="5035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8" y="2123213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Study to determine if noise inhibits learning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15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Students randomized to 1 of 3 groups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Group A: No noise (no music, quiet room)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Group B: Moderate noise (classical music)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Group C: Extreme noise (rock music)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Participants are given 1 minutes to memorize list of 15 nonsense words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DV = # of correct nonsense words recalled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7" y="475248"/>
            <a:ext cx="14525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 smtClean="0"/>
              <a:t>Hypotheses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9829799" cy="4861560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ea typeface="ＭＳ Ｐゴシック" panose="020B0600070205080204" pitchFamily="34" charset="-128"/>
              </a:rPr>
              <a:t>Label sets of means and variances as…</a:t>
            </a:r>
          </a:p>
          <a:p>
            <a:pPr lvl="1"/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l-GR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…,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</a:p>
          <a:p>
            <a:pPr lvl="1"/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l-GR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σ</a:t>
            </a:r>
            <a:r>
              <a:rPr lang="el-GR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l-GR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i="1" baseline="30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μ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</a:p>
          <a:p>
            <a:pPr lvl="1"/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Reject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low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(samples drawn from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same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population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Retain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high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(samples drawn from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same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population)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" y="2123213"/>
            <a:ext cx="3776666" cy="402336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Null Hypothesis: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 smtClean="0"/>
              <a:t>Alternative Hypothesis: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084" y="402998"/>
            <a:ext cx="14525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42" y="3609113"/>
            <a:ext cx="3371850" cy="2771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89" y="3820849"/>
            <a:ext cx="3649417" cy="2924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12" y="1923047"/>
            <a:ext cx="2943225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036" y="2543406"/>
            <a:ext cx="2486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 smtClean="0"/>
              <a:t>Link:  Independent sample “t-test” &amp;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457325"/>
            <a:ext cx="9815321" cy="485203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9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11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groups EXCEED differences ‘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Between-groups differences</a:t>
            </a:r>
          </a:p>
          <a:p>
            <a:pPr lvl="3"/>
            <a:r>
              <a:rPr lang="en-US" altLang="en-US" sz="1600" dirty="0">
                <a:ea typeface="ＭＳ Ｐゴシック" panose="020B0600070205080204" pitchFamily="34" charset="-128"/>
              </a:rPr>
              <a:t>Differences in DV due to IV (group)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Within-groups differences</a:t>
            </a:r>
          </a:p>
          <a:p>
            <a:pPr lvl="3"/>
            <a:r>
              <a:rPr lang="en-US" altLang="en-US" sz="1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due to pooled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66800" y="580576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05761"/>
                <a:ext cx="1760540" cy="5035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00" y="3177540"/>
            <a:ext cx="4041567" cy="3430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4157</TotalTime>
  <Words>2632</Words>
  <Application>Microsoft Office PowerPoint</Application>
  <PresentationFormat>Widescreen</PresentationFormat>
  <Paragraphs>498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Cohen chap 12 ONE-WAY anova</vt:lpstr>
      <vt:lpstr>Motivating examples</vt:lpstr>
      <vt:lpstr>Differing research designs</vt:lpstr>
      <vt:lpstr>ANOVA = “Analysis of Variance”</vt:lpstr>
      <vt:lpstr>F-distribution</vt:lpstr>
      <vt:lpstr>Example: noise &amp; words memorized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Prior example</vt:lpstr>
      <vt:lpstr>Link:  Independent sample “t-test” &amp; ANOVA</vt:lpstr>
      <vt:lpstr>Assumptions</vt:lpstr>
      <vt:lpstr>Logic of “anova”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CALCULATIONS: </vt:lpstr>
      <vt:lpstr>F-statistic</vt:lpstr>
      <vt:lpstr>Example: noise &amp; words memorized</vt:lpstr>
      <vt:lpstr>SPSS</vt:lpstr>
      <vt:lpstr>Measures of association</vt:lpstr>
      <vt:lpstr>Measures of association: eta-squared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82</cp:revision>
  <dcterms:created xsi:type="dcterms:W3CDTF">2015-07-08T09:52:47Z</dcterms:created>
  <dcterms:modified xsi:type="dcterms:W3CDTF">2015-07-22T17:04:28Z</dcterms:modified>
</cp:coreProperties>
</file>