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81" r:id="rId6"/>
    <p:sldId id="289" r:id="rId7"/>
    <p:sldId id="262" r:id="rId8"/>
    <p:sldId id="282" r:id="rId9"/>
    <p:sldId id="263" r:id="rId10"/>
    <p:sldId id="261" r:id="rId11"/>
    <p:sldId id="265" r:id="rId12"/>
    <p:sldId id="264" r:id="rId13"/>
    <p:sldId id="290" r:id="rId14"/>
    <p:sldId id="267" r:id="rId15"/>
    <p:sldId id="269" r:id="rId16"/>
    <p:sldId id="283" r:id="rId17"/>
    <p:sldId id="270" r:id="rId18"/>
    <p:sldId id="284" r:id="rId19"/>
    <p:sldId id="271" r:id="rId20"/>
    <p:sldId id="272" r:id="rId21"/>
    <p:sldId id="273" r:id="rId22"/>
    <p:sldId id="286" r:id="rId23"/>
    <p:sldId id="287" r:id="rId24"/>
    <p:sldId id="274" r:id="rId25"/>
    <p:sldId id="275" r:id="rId26"/>
    <p:sldId id="285" r:id="rId27"/>
    <p:sldId id="276" r:id="rId28"/>
    <p:sldId id="277" r:id="rId29"/>
    <p:sldId id="278" r:id="rId30"/>
    <p:sldId id="279" r:id="rId31"/>
    <p:sldId id="280" r:id="rId32"/>
    <p:sldId id="288" r:id="rId33"/>
    <p:sldId id="268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58"/>
            <p14:sldId id="259"/>
            <p14:sldId id="260"/>
            <p14:sldId id="281"/>
            <p14:sldId id="289"/>
            <p14:sldId id="262"/>
            <p14:sldId id="282"/>
            <p14:sldId id="263"/>
            <p14:sldId id="261"/>
            <p14:sldId id="265"/>
            <p14:sldId id="264"/>
            <p14:sldId id="290"/>
            <p14:sldId id="267"/>
            <p14:sldId id="269"/>
            <p14:sldId id="283"/>
            <p14:sldId id="270"/>
            <p14:sldId id="284"/>
            <p14:sldId id="271"/>
            <p14:sldId id="272"/>
            <p14:sldId id="273"/>
            <p14:sldId id="286"/>
            <p14:sldId id="287"/>
            <p14:sldId id="274"/>
            <p14:sldId id="275"/>
            <p14:sldId id="285"/>
            <p14:sldId id="276"/>
            <p14:sldId id="277"/>
            <p14:sldId id="278"/>
            <p14:sldId id="279"/>
            <p14:sldId id="280"/>
            <p14:sldId id="288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33CCCC"/>
    <a:srgbClr val="FF00FF"/>
    <a:srgbClr val="FF99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6A0641-9276-4E4E-9094-0C36D9492944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AEC99-DF2A-4CB5-8F9E-1B3FB388CE38}" type="datetime1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psych.utah.edu/stat/introstats/anovaflash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emf"/><Relationship Id="rId7" Type="http://schemas.openxmlformats.org/officeDocument/2006/relationships/image" Target="../media/image4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emf"/><Relationship Id="rId7" Type="http://schemas.openxmlformats.org/officeDocument/2006/relationships/image" Target="../media/image5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" y="4960137"/>
            <a:ext cx="8075054" cy="14630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Cohen chap 12 ONE-WAY </a:t>
            </a:r>
            <a:r>
              <a:rPr lang="en-US" dirty="0" err="1" smtClean="0">
                <a:solidFill>
                  <a:srgbClr val="0000FF"/>
                </a:solidFill>
              </a:rPr>
              <a:t>anova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6039" y="269949"/>
            <a:ext cx="7198242" cy="3859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i="1" dirty="0">
                <a:solidFill>
                  <a:srgbClr val="7030A0"/>
                </a:solidFill>
              </a:rPr>
              <a:t>“It is easy to lie with statistics. </a:t>
            </a:r>
          </a:p>
          <a:p>
            <a:pPr algn="ctr"/>
            <a:r>
              <a:rPr lang="en-US" altLang="en-US" sz="2400" i="1" dirty="0">
                <a:solidFill>
                  <a:srgbClr val="7030A0"/>
                </a:solidFill>
              </a:rPr>
              <a:t>It is hard to tell the truth without statistics.”</a:t>
            </a:r>
          </a:p>
          <a:p>
            <a:pPr algn="ctr"/>
            <a:endParaRPr lang="en-US" altLang="en-US" sz="2400" i="1" dirty="0">
              <a:solidFill>
                <a:srgbClr val="7030A0"/>
              </a:solidFill>
            </a:endParaRPr>
          </a:p>
          <a:p>
            <a:pPr algn="ctr"/>
            <a:r>
              <a:rPr lang="en-US" altLang="en-US" sz="2400" i="1" dirty="0">
                <a:solidFill>
                  <a:srgbClr val="7030A0"/>
                </a:solidFill>
              </a:rPr>
              <a:t>-</a:t>
            </a:r>
            <a:r>
              <a:rPr lang="en-US" altLang="en-US" sz="2400" b="1" i="1" dirty="0" err="1">
                <a:solidFill>
                  <a:srgbClr val="7030A0"/>
                </a:solidFill>
              </a:rPr>
              <a:t>Andrejs</a:t>
            </a:r>
            <a:r>
              <a:rPr lang="en-US" altLang="en-US" sz="2400" b="1" i="1" dirty="0">
                <a:solidFill>
                  <a:srgbClr val="7030A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7030A0"/>
                </a:solidFill>
              </a:rPr>
              <a:t>Dunkels</a:t>
            </a:r>
            <a:endParaRPr lang="en-US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2" y="3045038"/>
            <a:ext cx="381476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728" y="337566"/>
            <a:ext cx="9720072" cy="1499616"/>
          </a:xfrm>
        </p:spPr>
        <p:txBody>
          <a:bodyPr/>
          <a:lstStyle/>
          <a:p>
            <a:r>
              <a:rPr lang="en-US" dirty="0" smtClean="0"/>
              <a:t>F-distribution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1727" y="1552575"/>
                <a:ext cx="6193101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Sir </a:t>
                </a:r>
                <a:r>
                  <a:rPr lang="en-US" altLang="en-US" sz="1800" b="1" dirty="0" smtClean="0">
                    <a:ea typeface="ＭＳ Ｐゴシック" panose="020B0600070205080204" pitchFamily="34" charset="-128"/>
                  </a:rPr>
                  <a:t>Ronald A. Fisher </a:t>
                </a:r>
                <a:r>
                  <a:rPr lang="en-US" altLang="en-US" sz="1800" b="1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</a:t>
                </a:r>
                <a:r>
                  <a:rPr lang="en-US" altLang="en-US" sz="1800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(</a:t>
                </a:r>
                <a:r>
                  <a:rPr lang="en-US" altLang="en-US" sz="1800" dirty="0" smtClean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1920-40’s</a:t>
                </a:r>
                <a:r>
                  <a:rPr lang="en-US" altLang="en-US" sz="1800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) &amp; </a:t>
                </a:r>
                <a:r>
                  <a:rPr lang="en-US" altLang="en-US" sz="1800" b="1" dirty="0">
                    <a:ea typeface="ＭＳ Ｐゴシック" panose="020B0600070205080204" pitchFamily="34" charset="-128"/>
                  </a:rPr>
                  <a:t>agricultural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experiments…</a:t>
                </a: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1800" i="1" u="sng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1800" u="sng" dirty="0"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 smtClean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 (fraction)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of variance </a:t>
                </a:r>
                <a:r>
                  <a:rPr lang="en-US" altLang="en-US" b="1" u="sng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groups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800" u="sng" dirty="0" smtClean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</a:t>
                </a:r>
                <a:r>
                  <a:rPr lang="en-US" altLang="en-US" sz="1800" u="sng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 smtClean="0">
                    <a:ea typeface="ＭＳ Ｐゴシック" panose="020B0600070205080204" pitchFamily="34" charset="-128"/>
                  </a:rPr>
                  <a:t>one-tailed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en-US" dirty="0" smtClean="0"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 smtClean="0">
                    <a:latin typeface="+mj-lt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 smtClean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dirty="0">
                  <a:latin typeface="+mj-lt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800" u="sng" dirty="0" smtClean="0">
                    <a:ea typeface="ＭＳ Ｐゴシック" panose="020B0600070205080204" pitchFamily="34" charset="-128"/>
                  </a:rPr>
                  <a:t>Family </a:t>
                </a:r>
                <a:r>
                  <a:rPr lang="en-US" altLang="en-US" sz="1800" u="sng" dirty="0">
                    <a:ea typeface="ＭＳ Ｐゴシック" panose="020B0600070205080204" pitchFamily="34" charset="-128"/>
                  </a:rPr>
                  <a:t>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FF33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FF33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to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sz="1800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sz="1800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sz="1800" i="1" dirty="0"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800" i="1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sz="1800" i="1" baseline="-25000" dirty="0" err="1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sz="1800" i="1" baseline="-250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(more </a:t>
                </a:r>
                <a:r>
                  <a:rPr lang="en-US" altLang="en-US" sz="1800" dirty="0" smtClean="0">
                    <a:ea typeface="ＭＳ Ｐゴシック" panose="020B0600070205080204" pitchFamily="34" charset="-128"/>
                  </a:rPr>
                  <a:t>later…)</a:t>
                </a:r>
                <a:endParaRPr lang="en-US" altLang="en-US" sz="1800" i="1" baseline="-25000" dirty="0">
                  <a:ea typeface="ＭＳ Ｐゴシック" panose="020B0600070205080204" pitchFamily="34" charset="-128"/>
                </a:endParaRPr>
              </a:p>
              <a:p>
                <a:endParaRPr lang="en-US" altLang="en-US" sz="18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27" y="1552575"/>
                <a:ext cx="6193101" cy="4556760"/>
              </a:xfrm>
              <a:blipFill rotWithShape="0">
                <a:blip r:embed="rId3"/>
                <a:stretch>
                  <a:fillRect l="-98" t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4" y="257175"/>
            <a:ext cx="3173238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79483" y="194675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83" y="1946751"/>
                <a:ext cx="1760540" cy="5035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54244" y="4493791"/>
            <a:ext cx="2875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father of modern statistics and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280416"/>
            <a:ext cx="9720072" cy="1499616"/>
          </a:xfrm>
        </p:spPr>
        <p:txBody>
          <a:bodyPr/>
          <a:lstStyle/>
          <a:p>
            <a:r>
              <a:rPr lang="en-US" dirty="0"/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29" y="1780032"/>
            <a:ext cx="6272021" cy="46906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b="1" dirty="0" smtClean="0">
                <a:ea typeface="ＭＳ Ｐゴシック" panose="020B0600070205080204" pitchFamily="34" charset="-128"/>
              </a:rPr>
              <a:t>2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samples, when 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</a:t>
            </a:r>
            <a:endParaRPr lang="en-US" altLang="en-US" sz="2400" b="1" dirty="0" smtClean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means</a:t>
            </a: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28" y="3946130"/>
            <a:ext cx="2486025" cy="1198400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276604" y="3210968"/>
            <a:ext cx="2565400" cy="914400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12700">
            <a:solidFill>
              <a:srgbClr val="33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552825" y="4914901"/>
            <a:ext cx="3404837" cy="1063348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12700">
            <a:solidFill>
              <a:srgbClr val="33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6715125" y="1364062"/>
            <a:ext cx="5343525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‘</a:t>
            </a:r>
            <a:r>
              <a:rPr lang="en-US" altLang="en-US" sz="2000" b="1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Mean Square</a:t>
            </a:r>
            <a:r>
              <a:rPr lang="en-US" altLang="en-US" sz="2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en-US" sz="2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or </a:t>
            </a:r>
            <a:r>
              <a:rPr lang="en-US" altLang="en-US" sz="2000" b="1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MS</a:t>
            </a:r>
            <a:r>
              <a:rPr lang="en-US" altLang="en-US" sz="2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</a:t>
            </a:r>
            <a:endParaRPr lang="en-US" altLang="en-US" sz="2000" i="1" dirty="0" smtClean="0">
              <a:solidFill>
                <a:srgbClr val="0070C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u="sng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is </a:t>
            </a:r>
            <a:r>
              <a:rPr lang="en-US" altLang="en-US" sz="2000" u="sng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a fancy statistical term for the </a:t>
            </a:r>
            <a:r>
              <a:rPr lang="en-US" altLang="en-US" sz="2000" b="1" u="sng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i="1" dirty="0">
                <a:ea typeface="ＭＳ Ｐゴシック" panose="020B0600070205080204" pitchFamily="34" charset="-128"/>
              </a:rPr>
              <a:t>SS</a:t>
            </a:r>
            <a:r>
              <a:rPr lang="en-US" altLang="en-US" dirty="0">
                <a:ea typeface="ＭＳ Ｐゴシック" panose="020B0600070205080204" pitchFamily="34" charset="-128"/>
              </a:rPr>
              <a:t>) deviations from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mean</a:t>
            </a:r>
          </a:p>
          <a:p>
            <a:pPr algn="ctr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Mean: AVERAGE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SS is divided by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- 1 </a:t>
            </a:r>
            <a:r>
              <a:rPr lang="en-US" altLang="en-US" sz="1600" dirty="0">
                <a:ea typeface="ＭＳ Ｐゴシック" panose="020B0600070205080204" pitchFamily="34" charset="-128"/>
              </a:rPr>
              <a:t>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So, </a:t>
            </a:r>
            <a:r>
              <a:rPr lang="en-US" altLang="en-US" u="sng" dirty="0">
                <a:ea typeface="ＭＳ Ｐゴシック" panose="020B0600070205080204" pitchFamily="34" charset="-128"/>
              </a:rPr>
              <a:t>Mean</a:t>
            </a:r>
            <a:r>
              <a:rPr lang="en-US" altLang="en-US" dirty="0">
                <a:ea typeface="ＭＳ Ｐゴシック" panose="020B0600070205080204" pitchFamily="34" charset="-128"/>
              </a:rPr>
              <a:t> of the sum of </a:t>
            </a:r>
            <a:r>
              <a:rPr lang="en-US" altLang="en-US" u="sng" dirty="0">
                <a:ea typeface="ＭＳ Ｐゴシック" panose="020B0600070205080204" pitchFamily="34" charset="-128"/>
              </a:rPr>
              <a:t>SQUARED</a:t>
            </a:r>
            <a:r>
              <a:rPr lang="en-US" altLang="en-US" dirty="0"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we want to know is whether </a:t>
            </a:r>
            <a:endParaRPr lang="en-US" altLang="en-US" sz="2800" b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variation </a:t>
            </a:r>
            <a:r>
              <a:rPr lang="en-US" altLang="en-US" sz="28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endParaRPr lang="en-US" altLang="en-US" sz="2800" b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exceeds 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that </a:t>
            </a:r>
            <a:endParaRPr lang="en-US" altLang="en-US" sz="2800" b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variation </a:t>
            </a:r>
            <a:r>
              <a:rPr lang="en-US" altLang="en-US" sz="28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within</a:t>
            </a: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Will </a:t>
            </a:r>
            <a:r>
              <a:rPr lang="en-US" altLang="en-US" dirty="0">
                <a:ea typeface="ＭＳ Ｐゴシック" panose="020B0600070205080204" pitchFamily="34" charset="-128"/>
              </a:rPr>
              <a:t>create a </a:t>
            </a:r>
            <a:r>
              <a:rPr lang="en-US" altLang="en-US" b="1" u="sng" dirty="0">
                <a:ea typeface="ＭＳ Ｐゴシック" panose="020B0600070205080204" pitchFamily="34" charset="-128"/>
              </a:rPr>
              <a:t>ratio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of the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MS</a:t>
            </a:r>
            <a:r>
              <a:rPr lang="en-US" altLang="en-US" b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the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b="1" dirty="0">
                <a:ea typeface="ＭＳ Ｐゴシック" panose="020B0600070205080204" pitchFamily="34" charset="-128"/>
              </a:rPr>
              <a:t>different from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15053" y="3913275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53" y="3913275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 smtClean="0"/>
              <a:t>Prior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9" y="1943347"/>
            <a:ext cx="11725880" cy="4418931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-test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example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>
                <a:ea typeface="ＭＳ Ｐゴシック" panose="020B0600070205080204" pitchFamily="34" charset="-128"/>
              </a:rPr>
              <a:t>drug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= .085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50" y="122074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412" y="2606340"/>
            <a:ext cx="2765116" cy="1976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429" y="2606340"/>
            <a:ext cx="2912003" cy="2333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72950" y="45033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455185" y="3210055"/>
            <a:ext cx="1894158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483906" y="4052307"/>
            <a:ext cx="621435" cy="74777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143835" y="45033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476957" y="4025294"/>
            <a:ext cx="1894158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662229" y="2686990"/>
            <a:ext cx="621435" cy="136531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br>
              <a:rPr lang="en-US" dirty="0" smtClean="0"/>
            </a:br>
            <a:r>
              <a:rPr lang="en-US" dirty="0" smtClean="0"/>
              <a:t>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www.psych.utah.edu/stat/introstats/anovaflash.html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58" y="180394"/>
            <a:ext cx="54578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85191"/>
            <a:ext cx="9720072" cy="1499616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Independent, Random Sampling (for the IV)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ensure by planning ahead!</a:t>
            </a:r>
            <a:endParaRPr lang="en-US" dirty="0" smtClean="0">
              <a:solidFill>
                <a:srgbClr val="7030A0"/>
              </a:solidFill>
            </a:endParaRP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b="1" dirty="0" smtClean="0"/>
              <a:t>preexisting</a:t>
            </a:r>
            <a:r>
              <a:rPr lang="en-US" dirty="0" smtClean="0"/>
              <a:t> (observed) populations: randomly select a sample from each population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b="1" dirty="0" smtClean="0"/>
              <a:t>experimental</a:t>
            </a:r>
            <a:r>
              <a:rPr lang="en-US" dirty="0" smtClean="0"/>
              <a:t> (assigned) conditions: randomly divide your sample </a:t>
            </a:r>
            <a:r>
              <a:rPr lang="en-US" i="1" dirty="0" smtClean="0"/>
              <a:t>(of convenience) </a:t>
            </a:r>
            <a:r>
              <a:rPr lang="en-US" dirty="0" smtClean="0"/>
              <a:t>for assignment to groups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r>
              <a:rPr lang="en-US" dirty="0" smtClean="0"/>
              <a:t>Ensure no connection between subjects in the different groups (no matching!) </a:t>
            </a:r>
            <a:r>
              <a:rPr lang="en-US" dirty="0" smtClean="0"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Normally distributed (DV) </a:t>
            </a:r>
            <a:endParaRPr lang="en-US" dirty="0" smtClean="0">
              <a:solidFill>
                <a:srgbClr val="7030A0"/>
              </a:solidFill>
            </a:endParaRP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dirty="0" smtClean="0"/>
              <a:t> Robust requirement…if samples are large, this isn’t as important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dirty="0" smtClean="0"/>
              <a:t> If not normal (or small samples)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…alternatives </a:t>
            </a:r>
            <a:r>
              <a:rPr lang="en-US" dirty="0" smtClean="0"/>
              <a:t>: use the </a:t>
            </a:r>
            <a:r>
              <a:rPr lang="en-US" dirty="0" err="1" smtClean="0"/>
              <a:t>Krukal</a:t>
            </a:r>
            <a:r>
              <a:rPr lang="en-US" dirty="0" smtClean="0"/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HOV: homogeneity of Variance (DV)</a:t>
            </a:r>
          </a:p>
          <a:p>
            <a:pPr marL="628650" lvl="1" indent="-500063" defTabSz="628650"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</a:rPr>
              <a:t>-statistic, variance should be similar for all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groups: 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l-GR" altLang="en-US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628650" lvl="1" indent="-500063" defTabSz="628650"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pooled or averaged variance, must be representative of each group so that </a:t>
            </a:r>
            <a:r>
              <a:rPr lang="en-US" altLang="en-US" i="1" dirty="0"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is accurate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 Testing: commonly 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Levene’s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Test to check (option in SPSS)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NOT HOV…alternatives: Welch, Brown-Forsythe,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ect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-values</a:t>
            </a:r>
            <a:endParaRPr lang="en-US" altLang="en-US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0891"/>
            <a:ext cx="9720072" cy="1499616"/>
          </a:xfrm>
        </p:spPr>
        <p:txBody>
          <a:bodyPr/>
          <a:lstStyle/>
          <a:p>
            <a:r>
              <a:rPr lang="en-US" dirty="0" smtClean="0"/>
              <a:t>F-statistic: </a:t>
            </a:r>
            <a:r>
              <a:rPr lang="en-US" dirty="0" smtClean="0">
                <a:solidFill>
                  <a:srgbClr val="0000FF"/>
                </a:solidFill>
              </a:rPr>
              <a:t>numerator =</a:t>
            </a:r>
            <a:r>
              <a:rPr lang="en-US" dirty="0" smtClean="0"/>
              <a:t> </a:t>
            </a:r>
            <a:r>
              <a:rPr lang="en-US" altLang="en-US" sz="5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5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5833872" cy="4756785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One estimate of population variance: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Cannot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compute population variance of all possible means as we only have a sample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128287"/>
            <a:ext cx="3381375" cy="59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800" b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ea typeface="ＭＳ Ｐゴシック" panose="020B0600070205080204" pitchFamily="34" charset="-128"/>
              </a:rPr>
              <a:t>Have </a:t>
            </a:r>
            <a:r>
              <a:rPr lang="en-US" altLang="en-US" sz="2000" dirty="0">
                <a:ea typeface="ＭＳ Ｐゴシック" panose="020B0600070205080204" pitchFamily="34" charset="-128"/>
              </a:rPr>
              <a:t>drawn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 independent samples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From the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SAME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population</a:t>
            </a: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(i.e. group differences = 0)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400" b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ea typeface="ＭＳ Ｐゴシック" panose="020B0600070205080204" pitchFamily="34" charset="-128"/>
              </a:rPr>
              <a:t>population variance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4200" y="129724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1476" y="3841972"/>
                <a:ext cx="2798064" cy="1795492"/>
              </a:xfrm>
              <a:prstGeom prst="rect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3841972"/>
                <a:ext cx="2798064" cy="1795492"/>
              </a:xfrm>
              <a:prstGeom prst="rect">
                <a:avLst/>
              </a:prstGeom>
              <a:blipFill rotWithShape="0">
                <a:blip r:embed="rId4"/>
                <a:stretch>
                  <a:fillRect t="-1316"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88412" y="3841972"/>
                <a:ext cx="2798064" cy="2088136"/>
              </a:xfrm>
              <a:prstGeom prst="rect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12" y="3841972"/>
                <a:ext cx="2798064" cy="2088136"/>
              </a:xfrm>
              <a:prstGeom prst="rect">
                <a:avLst/>
              </a:prstGeom>
              <a:blipFill rotWithShape="0">
                <a:blip r:embed="rId5"/>
                <a:stretch>
                  <a:fillRect t="-1136"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3776666" cy="4023360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Cambria Math" panose="02040503050406030204" pitchFamily="18" charset="0"/>
              </a:rPr>
              <a:t>1.  Find grand mean:</a:t>
            </a:r>
          </a:p>
          <a:p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2.  Find the SD of the means:</a:t>
            </a:r>
          </a:p>
          <a:p>
            <a:endParaRPr lang="en-US" i="1" dirty="0" smtClean="0">
              <a:latin typeface="Cambria Math" panose="02040503050406030204" pitchFamily="18" charset="0"/>
            </a:endParaRPr>
          </a:p>
          <a:p>
            <a:endParaRPr lang="en-US" i="1" dirty="0">
              <a:latin typeface="Cambria Math" panose="02040503050406030204" pitchFamily="18" charset="0"/>
            </a:endParaRPr>
          </a:p>
          <a:p>
            <a:r>
              <a:rPr lang="en-US" i="1" dirty="0" smtClean="0">
                <a:latin typeface="Cambria Math" panose="02040503050406030204" pitchFamily="18" charset="0"/>
              </a:rPr>
              <a:t>3.  Multiply by n</a:t>
            </a:r>
          </a:p>
          <a:p>
            <a:endParaRPr lang="en-US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5" y="221161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3525" y="2752469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25" y="2752469"/>
                <a:ext cx="3326818" cy="485454"/>
              </a:xfrm>
              <a:prstGeom prst="rect">
                <a:avLst/>
              </a:prstGeom>
              <a:blipFill rotWithShape="0"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84393" y="4160810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93" y="4160810"/>
                <a:ext cx="7117077" cy="6481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79189" y="5762323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89" y="5762323"/>
                <a:ext cx="27902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178143" y="1045025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78143" y="1823035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78143" y="2556067"/>
            <a:ext cx="1941652" cy="19594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47602" y="1665358"/>
                <a:ext cx="2798064" cy="1795492"/>
              </a:xfrm>
              <a:prstGeom prst="rect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02" y="1665358"/>
                <a:ext cx="2798064" cy="1795492"/>
              </a:xfrm>
              <a:prstGeom prst="rect">
                <a:avLst/>
              </a:prstGeom>
              <a:blipFill rotWithShape="0">
                <a:blip r:embed="rId7"/>
                <a:stretch>
                  <a:fillRect t="-1316"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00564"/>
            <a:ext cx="5876926" cy="467014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u="sng" dirty="0">
                <a:ea typeface="ＭＳ Ｐゴシック" panose="020B0600070205080204" pitchFamily="34" charset="-128"/>
              </a:rPr>
              <a:t>Second estimate of population variance: </a:t>
            </a:r>
            <a:r>
              <a:rPr lang="el-GR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b="1" u="sng" baseline="30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</a:t>
            </a: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</a:t>
            </a:r>
            <a:r>
              <a:rPr lang="el-GR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 </a:t>
            </a:r>
            <a:r>
              <a:rPr lang="en-US" altLang="en-US" sz="2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742" y="6392018"/>
            <a:ext cx="5901458" cy="274320"/>
          </a:xfrm>
        </p:spPr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96051" y="4135634"/>
            <a:ext cx="54864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 smtClean="0"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Not affected by group MEANS</a:t>
            </a:r>
            <a:endParaRPr lang="en-US" altLang="en-US" sz="20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F-statistic: </a:t>
            </a:r>
            <a:r>
              <a:rPr lang="en-US" dirty="0" smtClean="0">
                <a:solidFill>
                  <a:srgbClr val="00B050"/>
                </a:solidFill>
              </a:rPr>
              <a:t>denominator = </a:t>
            </a:r>
            <a:r>
              <a:rPr lang="en-US" altLang="en-US" sz="5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5400" i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5034" y="3049270"/>
            <a:ext cx="316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</a:t>
            </a:r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subgroups</a:t>
            </a:r>
          </a:p>
          <a:p>
            <a:pPr algn="ctr"/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“j” denotes the j-</a:t>
            </a:r>
            <a:r>
              <a:rPr lang="en-US" altLang="en-US" sz="2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  <a:endParaRPr lang="en-US" altLang="en-US" sz="2000" dirty="0">
              <a:solidFill>
                <a:srgbClr val="FF00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1191" y="4141775"/>
                <a:ext cx="2800350" cy="2286000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1" y="4141775"/>
                <a:ext cx="2800350" cy="2286000"/>
              </a:xfrm>
              <a:prstGeom prst="rect">
                <a:avLst/>
              </a:prstGeom>
              <a:blipFill rotWithShape="0">
                <a:blip r:embed="rId2"/>
                <a:stretch>
                  <a:fillRect t="-1042"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14484" y="4141774"/>
                <a:ext cx="2976413" cy="2286000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484" y="4141774"/>
                <a:ext cx="2976413" cy="2286000"/>
              </a:xfrm>
              <a:prstGeom prst="rect">
                <a:avLst/>
              </a:prstGeom>
              <a:blipFill rotWithShape="0">
                <a:blip r:embed="rId3"/>
                <a:stretch>
                  <a:fillRect t="-1042"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353300" y="1568075"/>
            <a:ext cx="4324350" cy="923330"/>
          </a:xfrm>
          <a:prstGeom prst="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 smtClean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BUT…</a:t>
            </a:r>
            <a:endParaRPr lang="en-US" altLang="en-US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3864969"/>
            <a:ext cx="3776666" cy="2281604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Cambria Math" panose="02040503050406030204" pitchFamily="18" charset="0"/>
              </a:rPr>
              <a:t>1.  Average the </a:t>
            </a:r>
            <a:r>
              <a:rPr lang="en-US" b="1" i="1" u="sng" dirty="0" smtClean="0">
                <a:latin typeface="Cambria Math" panose="02040503050406030204" pitchFamily="18" charset="0"/>
              </a:rPr>
              <a:t>VARIANCES’s</a:t>
            </a:r>
            <a:r>
              <a:rPr lang="en-US" i="1" dirty="0" smtClean="0">
                <a:latin typeface="Cambria Math" panose="02040503050406030204" pitchFamily="18" charset="0"/>
              </a:rPr>
              <a:t>:</a:t>
            </a:r>
          </a:p>
          <a:p>
            <a:endParaRPr lang="en-US" dirty="0"/>
          </a:p>
          <a:p>
            <a:endParaRPr lang="en-US" i="1" dirty="0">
              <a:latin typeface="Cambria Math" panose="02040503050406030204" pitchFamily="18" charset="0"/>
            </a:endParaRPr>
          </a:p>
          <a:p>
            <a:endParaRPr lang="en-US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5" y="221161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01120" y="1578969"/>
                <a:ext cx="2800350" cy="2286000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 smtClean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 smtClean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20" y="1578969"/>
                <a:ext cx="2800350" cy="2286000"/>
              </a:xfrm>
              <a:prstGeom prst="rect">
                <a:avLst/>
              </a:prstGeom>
              <a:blipFill rotWithShape="0">
                <a:blip r:embed="rId3"/>
                <a:stretch>
                  <a:fillRect t="-1042"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2264" y="4628724"/>
                <a:ext cx="512601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0.837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1.517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1.643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5.70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64" y="4628724"/>
                <a:ext cx="5126019" cy="6481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178143" y="1240971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78143" y="2018981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78143" y="2752013"/>
            <a:ext cx="1941652" cy="1959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When </a:t>
            </a:r>
            <a:r>
              <a:rPr lang="en-US" altLang="en-US" sz="2800" dirty="0">
                <a:ea typeface="ＭＳ Ｐゴシック" panose="020B0600070205080204" pitchFamily="34" charset="-128"/>
              </a:rPr>
              <a:t>estimates of </a:t>
            </a:r>
            <a:r>
              <a:rPr lang="el-GR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(variances) are…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≈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  <a:p>
            <a:pPr lvl="2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2000" b="1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sz="2000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 smtClean="0"/>
              <a:t>Logic of “</a:t>
            </a:r>
            <a:r>
              <a:rPr lang="en-US" dirty="0" err="1" smtClean="0"/>
              <a:t>anova</a:t>
            </a:r>
            <a:r>
              <a:rPr lang="en-US" dirty="0" smtClean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 rotWithShape="0">
                <a:blip r:embed="rId2"/>
                <a:stretch>
                  <a:fillRect t="-1413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676399" y="4005943"/>
            <a:ext cx="446315" cy="402772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52056" y="5595258"/>
            <a:ext cx="446315" cy="402772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lvl="4"/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 smtClean="0"/>
              <a:t>CALCULATIONS: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03797" y="242316"/>
            <a:ext cx="60630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SUMMARY STATS </a:t>
            </a:r>
            <a:r>
              <a:rPr lang="en-US" dirty="0" smtClean="0"/>
              <a:t>KNOWN  </a:t>
            </a:r>
            <a:r>
              <a:rPr lang="en-US" dirty="0" smtClean="0">
                <a:sym typeface="Wingdings" panose="05000000000000000000" pitchFamily="2" charset="2"/>
              </a:rPr>
              <a:t> shown on previous few slides</a:t>
            </a:r>
            <a:endParaRPr lang="en-US" dirty="0" smtClean="0"/>
          </a:p>
          <a:p>
            <a:pPr algn="ctr"/>
            <a:r>
              <a:rPr lang="en-US" dirty="0"/>
              <a:t>SUM OF SQUARES (SS) </a:t>
            </a:r>
            <a:r>
              <a:rPr lang="en-US" dirty="0" smtClean="0"/>
              <a:t>APPROACH  </a:t>
            </a:r>
            <a:r>
              <a:rPr lang="en-US" dirty="0" smtClean="0">
                <a:sym typeface="Wingdings" panose="05000000000000000000" pitchFamily="2" charset="2"/>
              </a:rPr>
              <a:t> alternate formulas here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7240" y="1129357"/>
            <a:ext cx="785317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ea typeface="ＭＳ Ｐゴシック" panose="020B0600070205080204" pitchFamily="34" charset="-128"/>
              </a:rPr>
              <a:t>Can ‘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partition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total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group effects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(IV)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sz="24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 </a:t>
            </a:r>
            <a:r>
              <a:rPr lang="en-US" altLang="en-US" sz="24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sz="2400" b="1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b="1" i="1" baseline="-25000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87" y="792417"/>
            <a:ext cx="2066925" cy="77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99234" y="2264961"/>
            <a:ext cx="3657600" cy="3154764"/>
          </a:xfrm>
          <a:prstGeom prst="rect">
            <a:avLst/>
          </a:prstGeom>
          <a:ln w="57150"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 smtClean="0"/>
              <a:t>Inner Sum:</a:t>
            </a:r>
            <a:r>
              <a:rPr lang="en-US" sz="1400" dirty="0" smtClean="0"/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 smtClean="0"/>
              <a:t>Outter</a:t>
            </a:r>
            <a:r>
              <a:rPr lang="en-US" sz="1400" b="1" u="sng" dirty="0" smtClean="0"/>
              <a:t> Sum: </a:t>
            </a:r>
            <a:r>
              <a:rPr lang="en-US" sz="1400" dirty="0" smtClean="0"/>
              <a:t>subgroups in the whole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85027" y="2264961"/>
            <a:ext cx="3657600" cy="4480063"/>
          </a:xfrm>
          <a:prstGeom prst="rect">
            <a:avLst/>
          </a:prstGeom>
          <a:ln w="571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How different are </a:t>
            </a:r>
            <a:r>
              <a:rPr lang="en-US" altLang="en-US" sz="18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“GROUP MEANS”  </a:t>
            </a:r>
            <a:r>
              <a:rPr lang="en-US" altLang="en-US" sz="18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from the “GRAND MEAN”</a:t>
            </a:r>
          </a:p>
          <a:p>
            <a:pPr algn="ctr"/>
            <a:endParaRPr lang="en-US" sz="2000" b="1" u="sng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35571" y="2264961"/>
            <a:ext cx="3657600" cy="448006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sz="2400" b="1" i="1" u="sng" dirty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How different are 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individuals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from 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their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GROUP’s </a:t>
            </a:r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en-US" sz="1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”</a:t>
            </a:r>
            <a:endParaRPr lang="en-US" altLang="en-US" sz="1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/>
              <a:t>Inner Sum:</a:t>
            </a:r>
            <a:r>
              <a:rPr lang="en-US" sz="1400" dirty="0"/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/>
              <a:t>Outter</a:t>
            </a:r>
            <a:r>
              <a:rPr lang="en-US" sz="1400" b="1" u="sng" dirty="0"/>
              <a:t> Sum: </a:t>
            </a:r>
            <a:r>
              <a:rPr lang="en-US" sz="1400" dirty="0"/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/>
            <a:endParaRPr lang="en-US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3" y="3947761"/>
            <a:ext cx="3234566" cy="824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59" y="3986185"/>
            <a:ext cx="3254454" cy="8165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770" y="4053910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49870" y="4938692"/>
                <a:ext cx="145629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870" y="4938692"/>
                <a:ext cx="14562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37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734159" y="4942691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59" y="4942691"/>
                <a:ext cx="15856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52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55922" y="4933500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22" y="4933500"/>
                <a:ext cx="15692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2898" y="5412476"/>
            <a:ext cx="3501638" cy="10241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762" y="5371389"/>
            <a:ext cx="3321213" cy="102380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629150" y="4572000"/>
            <a:ext cx="9525" cy="127319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31690" y="4543889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915" y="5814437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485247" y="5695347"/>
            <a:ext cx="2549037" cy="899833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079604" y="6142570"/>
            <a:ext cx="1147840" cy="0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 smtClean="0"/>
              <a:t>F-statistic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</a:t>
            </a:r>
            <a:r>
              <a:rPr lang="en-US" altLang="en-US" sz="24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(different table per 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 smtClean="0">
              <a:solidFill>
                <a:srgbClr val="00B05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-</a:t>
            </a:r>
            <a:r>
              <a:rPr lang="en-US" altLang="en-US" sz="2000" b="1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3169961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74" y="198882"/>
            <a:ext cx="337185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00419" y="1429750"/>
                <a:ext cx="153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𝟗𝟎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19" y="1429750"/>
                <a:ext cx="153388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82908" y="1429750"/>
                <a:ext cx="1759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08" y="1429750"/>
                <a:ext cx="175952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2921" y="430965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21" y="4309654"/>
                <a:ext cx="2666051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4706" y="3719394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06" y="3719394"/>
                <a:ext cx="311822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4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134300" y="3168852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Critical Value: F-</a:t>
            </a:r>
            <a:r>
              <a:rPr lang="en-US" i="1" u="sng" dirty="0" err="1" smtClean="0">
                <a:latin typeface="Cambria Math" panose="02040503050406030204" pitchFamily="18" charset="0"/>
              </a:rPr>
              <a:t>crit</a:t>
            </a:r>
            <a:r>
              <a:rPr lang="en-US" i="1" u="sng" dirty="0" smtClean="0">
                <a:latin typeface="Cambria Math" panose="02040503050406030204" pitchFamily="18" charset="0"/>
              </a:rPr>
              <a:t> for </a:t>
            </a:r>
            <a:r>
              <a:rPr lang="el-G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u="sng" dirty="0" smtClean="0"/>
          </a:p>
          <a:p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5976" y="3857893"/>
                <a:ext cx="201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76" y="3857893"/>
                <a:ext cx="20174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05669" y="4960860"/>
            <a:ext cx="7538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Conclusion:  </a:t>
            </a:r>
          </a:p>
          <a:p>
            <a:pPr algn="ctr"/>
            <a:r>
              <a:rPr lang="en-US" dirty="0" smtClean="0"/>
              <a:t>AT LEAST ONE noise/music levels has a different mean # of words memorized.  </a:t>
            </a:r>
          </a:p>
          <a:p>
            <a:pPr algn="ctr"/>
            <a:r>
              <a:rPr lang="en-US" dirty="0" smtClean="0"/>
              <a:t>In fact it is the no noise/music condition that has the most words memorized.  </a:t>
            </a:r>
          </a:p>
          <a:p>
            <a:pPr algn="ctr"/>
            <a:r>
              <a:rPr lang="en-US" dirty="0" smtClean="0"/>
              <a:t>What type of music is playing doesn’t seem to make as much of a difference.</a:t>
            </a:r>
            <a:endParaRPr lang="en-US" dirty="0"/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38429" y="2024993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0776" y="2929366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058" y="4450040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5" grpId="0" animBg="1"/>
      <p:bldP spid="15" grpId="1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499616"/>
          </a:xfrm>
        </p:spPr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57" y="372056"/>
            <a:ext cx="4171950" cy="97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9" y="1479369"/>
            <a:ext cx="7309200" cy="4788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22" y="3682791"/>
            <a:ext cx="3310769" cy="2652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8569208" y="-245800"/>
            <a:ext cx="3241792" cy="3738577"/>
            <a:chOff x="415056" y="1888898"/>
            <a:chExt cx="3398447" cy="4392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b="12407"/>
            <a:stretch/>
          </p:blipFill>
          <p:spPr>
            <a:xfrm>
              <a:off x="415056" y="1888898"/>
              <a:ext cx="3398447" cy="43921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Rounded Rectangle 11"/>
            <p:cNvSpPr/>
            <p:nvPr/>
          </p:nvSpPr>
          <p:spPr>
            <a:xfrm>
              <a:off x="2383971" y="3152551"/>
              <a:ext cx="1185569" cy="951363"/>
            </a:xfrm>
            <a:prstGeom prst="roundRect">
              <a:avLst>
                <a:gd name="adj" fmla="val 11097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55085" y="4141715"/>
              <a:ext cx="1215429" cy="951363"/>
            </a:xfrm>
            <a:prstGeom prst="roundRect">
              <a:avLst>
                <a:gd name="adj" fmla="val 11097"/>
              </a:avLst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54111" y="5130879"/>
              <a:ext cx="1215429" cy="951363"/>
            </a:xfrm>
            <a:prstGeom prst="roundRect">
              <a:avLst>
                <a:gd name="adj" fmla="val 11097"/>
              </a:avLst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26935" y="3628540"/>
            <a:ext cx="2984065" cy="2706401"/>
            <a:chOff x="7618922" y="3651258"/>
            <a:chExt cx="3666473" cy="29979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8922" y="3711353"/>
              <a:ext cx="3666473" cy="293784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Rounded Rectangle 12"/>
            <p:cNvSpPr/>
            <p:nvPr/>
          </p:nvSpPr>
          <p:spPr>
            <a:xfrm>
              <a:off x="8375552" y="3651258"/>
              <a:ext cx="496305" cy="125820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334168" y="4117072"/>
              <a:ext cx="496305" cy="1965170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344748" y="4410108"/>
              <a:ext cx="496305" cy="1916276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970197" y="4049056"/>
            <a:ext cx="403932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851940" y="5409036"/>
            <a:ext cx="403932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748040" y="5604978"/>
            <a:ext cx="403932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56957" y="2336616"/>
            <a:ext cx="410786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68363" y="2666472"/>
            <a:ext cx="403932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779769" y="2962194"/>
            <a:ext cx="403932" cy="4140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20194" y="4128323"/>
            <a:ext cx="794949" cy="636063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702287" y="4256099"/>
            <a:ext cx="481413" cy="50828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73842" y="4128323"/>
            <a:ext cx="184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B050"/>
                </a:solidFill>
              </a:rPr>
              <a:t>Do the groups have </a:t>
            </a:r>
            <a:r>
              <a:rPr lang="en-US" sz="1600" i="1" dirty="0" err="1" smtClean="0">
                <a:solidFill>
                  <a:srgbClr val="00B050"/>
                </a:solidFill>
              </a:rPr>
              <a:t>equal’ish</a:t>
            </a:r>
            <a:r>
              <a:rPr lang="en-US" sz="1600" i="1" dirty="0" smtClean="0">
                <a:solidFill>
                  <a:srgbClr val="00B050"/>
                </a:solidFill>
              </a:rPr>
              <a:t> spreads ?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61378" y="2379670"/>
            <a:ext cx="481413" cy="943877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9027" y="230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B050"/>
                </a:solidFill>
              </a:rPr>
              <a:t>DV (outcome)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3112" y="33431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</a:t>
            </a:r>
            <a:r>
              <a:rPr lang="en-US" sz="1600" i="1" dirty="0" smtClean="0">
                <a:solidFill>
                  <a:srgbClr val="00B050"/>
                </a:solidFill>
              </a:rPr>
              <a:t>V (groups)</a:t>
            </a:r>
            <a:endParaRPr lang="en-US" sz="1600" i="1" dirty="0">
              <a:solidFill>
                <a:srgbClr val="00B05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>
            <a:off x="3561378" y="204216"/>
            <a:ext cx="240706" cy="167840"/>
          </a:xfrm>
          <a:prstGeom prst="bentConnector3">
            <a:avLst>
              <a:gd name="adj1" fmla="val 997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4660284" y="202707"/>
            <a:ext cx="370596" cy="202550"/>
          </a:xfrm>
          <a:prstGeom prst="bentConnector3">
            <a:avLst>
              <a:gd name="adj1" fmla="val 10287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81339" y="4915647"/>
            <a:ext cx="4634948" cy="1419294"/>
          </a:xfrm>
          <a:prstGeom prst="roundRect">
            <a:avLst>
              <a:gd name="adj" fmla="val 19963"/>
            </a:avLst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331029" y="3323547"/>
            <a:ext cx="230349" cy="8047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08991"/>
            <a:ext cx="9720072" cy="1499616"/>
          </a:xfrm>
        </p:spPr>
        <p:txBody>
          <a:bodyPr/>
          <a:lstStyle/>
          <a:p>
            <a:r>
              <a:rPr lang="en-US" dirty="0" smtClean="0"/>
              <a:t>Measures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323519"/>
            <a:ext cx="11010900" cy="4147185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u="sng" dirty="0">
                <a:ea typeface="ＭＳ Ｐゴシック" panose="020B0600070205080204" pitchFamily="34" charset="-128"/>
              </a:rPr>
              <a:t>Term preferred over “Effect size” for ANOVA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Omega-squared (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ω</a:t>
            </a:r>
            <a:r>
              <a:rPr lang="en-US" altLang="en-US" sz="2400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72375" y="4807371"/>
            <a:ext cx="4171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en-US" i="1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i="1" baseline="30000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i="1" dirty="0">
                <a:solidFill>
                  <a:srgbClr val="FF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is least </a:t>
            </a:r>
            <a:r>
              <a:rPr lang="en-US" altLang="en-US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biased, but unfamiliarity 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and ‘difficulty’ of computation have limited use</a:t>
            </a:r>
            <a:endParaRPr lang="en-US" altLang="en-US" i="1" dirty="0">
              <a:solidFill>
                <a:srgbClr val="FF00FF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i="1" dirty="0">
                <a:solidFill>
                  <a:srgbClr val="FF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rgbClr val="FF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5900"/>
            <a:ext cx="9720072" cy="4823460"/>
          </a:xfrm>
        </p:spPr>
        <p:txBody>
          <a:bodyPr>
            <a:noAutofit/>
          </a:bodyPr>
          <a:lstStyle/>
          <a:p>
            <a:r>
              <a:rPr lang="en-US" altLang="en-US" sz="2000" b="1" i="1" u="sng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000" b="1" u="sng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b="1" u="sng" dirty="0">
                <a:ea typeface="ＭＳ Ｐゴシック" panose="020B0600070205080204" pitchFamily="34" charset="-128"/>
              </a:rPr>
              <a:t> : Measure of % reduction in </a:t>
            </a:r>
            <a:r>
              <a:rPr lang="en-US" altLang="en-US" sz="2000" b="1" u="sng" dirty="0" smtClean="0">
                <a:ea typeface="ＭＳ Ｐゴシック" panose="020B0600070205080204" pitchFamily="34" charset="-128"/>
              </a:rPr>
              <a:t>error  IN THIS DATA (SAMPLES) </a:t>
            </a:r>
            <a:endParaRPr lang="en-US" altLang="en-US" sz="2000" b="1" u="sng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r>
              <a:rPr lang="en-US" altLang="en-US" i="1" dirty="0"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</a:rPr>
              <a:t>Error around group means</a:t>
            </a:r>
            <a:endParaRPr lang="en-US" altLang="en-US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Total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–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</a:t>
            </a:r>
            <a:endParaRPr lang="en-US" altLang="en-US" i="1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% reduction in error expressed as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baseline="300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Adjusted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eta-squared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2" y="2951371"/>
            <a:ext cx="3200400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135755"/>
            <a:ext cx="857250" cy="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33" y="4326260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Using SS</a:t>
            </a:r>
          </a:p>
          <a:p>
            <a:pPr algn="ctr"/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797" y="98508"/>
            <a:ext cx="3371850" cy="277177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7243403" y="4326260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u="sng" dirty="0" smtClean="0">
                <a:latin typeface="Cambria Math" panose="02040503050406030204" pitchFamily="18" charset="0"/>
              </a:rPr>
              <a:t>Using F &amp; </a:t>
            </a:r>
            <a:r>
              <a:rPr lang="en-US" i="1" u="sng" dirty="0" err="1" smtClean="0">
                <a:latin typeface="Cambria Math" panose="02040503050406030204" pitchFamily="18" charset="0"/>
              </a:rPr>
              <a:t>df’s</a:t>
            </a:r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u="sng" dirty="0" smtClean="0"/>
          </a:p>
          <a:p>
            <a:endParaRPr lang="en-US" i="1" u="sng" dirty="0" smtClean="0">
              <a:latin typeface="Cambria Math" panose="02040503050406030204" pitchFamily="18" charset="0"/>
            </a:endParaRPr>
          </a:p>
          <a:p>
            <a:endParaRPr lang="en-US" i="1" u="sng" dirty="0" smtClean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1977" y="5605097"/>
            <a:ext cx="6650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Conclusion:  </a:t>
            </a:r>
          </a:p>
          <a:p>
            <a:pPr algn="ctr"/>
            <a:r>
              <a:rPr lang="en-US" dirty="0" smtClean="0"/>
              <a:t>The type of noise/music in the room accounts for 54% of the variation </a:t>
            </a:r>
          </a:p>
          <a:p>
            <a:pPr algn="ctr"/>
            <a:r>
              <a:rPr lang="en-US" dirty="0" smtClean="0"/>
              <a:t>in the number of words each person was able to memorize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07" y="3474199"/>
            <a:ext cx="3200400" cy="101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51138" y="2801491"/>
                <a:ext cx="4977901" cy="75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22.8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" y="2801491"/>
                <a:ext cx="4977901" cy="752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51138" y="2331575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4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" y="2331575"/>
                <a:ext cx="6016262" cy="475964"/>
              </a:xfrm>
              <a:prstGeom prst="rect">
                <a:avLst/>
              </a:prstGeom>
              <a:blipFill rotWithShape="0">
                <a:blip r:embed="rId5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03993" y="494848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4948484"/>
                <a:ext cx="3073214" cy="5305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77742" y="4908313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42" y="4908313"/>
                <a:ext cx="3121624" cy="6173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75504" y="173029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4" y="1730295"/>
                <a:ext cx="2666051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290593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290593"/>
                <a:ext cx="311822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3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9209047" y="2983284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17299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u="sng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u="sng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: Measure of % reduction in error  IN THIS </a:t>
            </a:r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POPULATION (ESTIMATE TRUTH) </a:t>
            </a:r>
            <a:endParaRPr lang="en-US" altLang="en-US" sz="2400" b="1" u="sng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Alternative for “fixed-effects”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OMEGA-squared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975025"/>
            <a:ext cx="5200650" cy="81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Range</a:t>
            </a:r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0 to 1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Small:     .01 to .06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.06 to .14</a:t>
            </a: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Cohen’s F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27659" y="520190"/>
            <a:ext cx="2419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u="sng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Range: 0 to </a:t>
            </a:r>
            <a:r>
              <a:rPr lang="en-US" altLang="en-US" sz="1600" b="1" u="sng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infinity</a:t>
            </a:r>
          </a:p>
          <a:p>
            <a:pPr algn="ctr"/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Small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:    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.10 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.25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Medium: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.25 </a:t>
            </a:r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to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.40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1600" dirty="0">
                <a:solidFill>
                  <a:srgbClr val="FF00FF"/>
                </a:solidFill>
                <a:ea typeface="ＭＳ Ｐゴシック" panose="020B0600070205080204" pitchFamily="34" charset="-128"/>
              </a:rPr>
              <a:t>Large:     &gt; </a:t>
            </a:r>
            <a:r>
              <a:rPr lang="en-US" altLang="en-US" sz="1600" dirty="0" smtClean="0">
                <a:solidFill>
                  <a:srgbClr val="FF00FF"/>
                </a:solidFill>
                <a:ea typeface="ＭＳ Ｐゴシック" panose="020B0600070205080204" pitchFamily="34" charset="-128"/>
              </a:rPr>
              <a:t>.40</a:t>
            </a:r>
            <a:endParaRPr lang="en-US" altLang="en-US" sz="1600" dirty="0">
              <a:solidFill>
                <a:srgbClr val="FF00FF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294050"/>
            <a:ext cx="3429000" cy="10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78733"/>
            <a:ext cx="1600200" cy="948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Type selected depends on data structure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Measures of association: Intra-class correlation coefficient (ICC)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84" y="4246425"/>
            <a:ext cx="3564731" cy="89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 smtClean="0"/>
              <a:t>Differing research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799"/>
            <a:ext cx="10820400" cy="51720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/>
              <a:t>Experimental design</a:t>
            </a:r>
            <a:r>
              <a:rPr lang="en-US" sz="2400" b="1" u="sng" dirty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Participants are randomly </a:t>
            </a:r>
            <a:r>
              <a:rPr lang="en-US" sz="2000" b="1" dirty="0"/>
              <a:t>assigned</a:t>
            </a:r>
            <a:r>
              <a:rPr lang="en-US" sz="2000" dirty="0"/>
              <a:t> to levels and at least one factor is </a:t>
            </a:r>
            <a:r>
              <a:rPr lang="en-US" sz="2000" b="1" dirty="0" smtClean="0"/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/>
              <a:t>Participants </a:t>
            </a:r>
            <a:r>
              <a:rPr lang="en-US" sz="2000" dirty="0"/>
              <a:t>are randomly selected from multiple </a:t>
            </a:r>
            <a:r>
              <a:rPr lang="en-US" sz="2000" b="1" dirty="0"/>
              <a:t>preexisting </a:t>
            </a:r>
            <a:r>
              <a:rPr lang="en-US" sz="2000" b="1" dirty="0" smtClean="0"/>
              <a:t>(observed) </a:t>
            </a:r>
            <a:r>
              <a:rPr lang="en-US" sz="2000" dirty="0" smtClean="0"/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2000" b="1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 smtClean="0"/>
              <a:t>Fixed </a:t>
            </a:r>
            <a:r>
              <a:rPr lang="en-US" sz="2400" b="1" i="1" u="sng" dirty="0"/>
              <a:t>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/>
              <a:t>Fixed</a:t>
            </a:r>
            <a:r>
              <a:rPr lang="en-US" sz="2000" i="1" dirty="0"/>
              <a:t> effects design: </a:t>
            </a:r>
            <a:r>
              <a:rPr lang="en-US" sz="2000" dirty="0"/>
              <a:t>Levels of each factor systematically chosen by </a:t>
            </a:r>
            <a:r>
              <a:rPr lang="en-US" sz="2000" dirty="0" smtClean="0"/>
              <a:t>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 smtClean="0"/>
              <a:t>Random</a:t>
            </a:r>
            <a:r>
              <a:rPr lang="en-US" sz="2000" i="1" dirty="0" smtClean="0"/>
              <a:t> </a:t>
            </a:r>
            <a:r>
              <a:rPr lang="en-US" sz="2000" i="1" dirty="0"/>
              <a:t>factors design</a:t>
            </a:r>
            <a:r>
              <a:rPr lang="en-US" sz="2000" dirty="0"/>
              <a:t>: Levels of each factor are chosen randomly from a larger </a:t>
            </a:r>
            <a:r>
              <a:rPr lang="en-US" sz="2000" dirty="0" smtClean="0"/>
              <a:t>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1600" dirty="0"/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/>
              <a:t>I</a:t>
            </a:r>
            <a:r>
              <a:rPr lang="en-US" sz="2400" b="1" i="1" u="sng" dirty="0"/>
              <a:t>ndependent </a:t>
            </a:r>
            <a:r>
              <a:rPr lang="en-US" sz="2400" i="1" u="sng" dirty="0"/>
              <a:t>(Between-Subjects) or </a:t>
            </a:r>
            <a:r>
              <a:rPr lang="en-US" sz="2400" b="1" i="1" u="sng" dirty="0"/>
              <a:t>Repeated</a:t>
            </a:r>
            <a:r>
              <a:rPr lang="en-US" sz="2400" i="1" u="sng" dirty="0"/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/>
              <a:t>Independent</a:t>
            </a:r>
            <a:r>
              <a:rPr lang="en-US" sz="2000" dirty="0"/>
              <a:t>: Participants randomly allocated to each level of a </a:t>
            </a:r>
            <a:r>
              <a:rPr lang="en-US" sz="2000" dirty="0" smtClean="0"/>
              <a:t>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 smtClean="0"/>
              <a:t>Repeated</a:t>
            </a:r>
            <a:r>
              <a:rPr lang="en-US" sz="2000" i="1" dirty="0" smtClean="0"/>
              <a:t> </a:t>
            </a:r>
            <a:r>
              <a:rPr lang="en-US" sz="2000" i="1" dirty="0"/>
              <a:t>measures design</a:t>
            </a:r>
            <a:r>
              <a:rPr lang="en-US" sz="2000" dirty="0"/>
              <a:t>: Participants are paired or a dependency exists (multiple </a:t>
            </a:r>
            <a:r>
              <a:rPr lang="en-US" sz="2000" dirty="0" smtClean="0"/>
              <a:t>observations)</a:t>
            </a:r>
            <a:endParaRPr lang="en-US" sz="1600" i="1" dirty="0"/>
          </a:p>
          <a:p>
            <a:r>
              <a:rPr lang="en-US" sz="1900" i="1" dirty="0" smtClean="0">
                <a:solidFill>
                  <a:srgbClr val="00B050"/>
                </a:solidFill>
              </a:rPr>
              <a:t>*Note: If the levels of the </a:t>
            </a:r>
            <a:r>
              <a:rPr lang="en-US" sz="1900" i="1" dirty="0">
                <a:solidFill>
                  <a:srgbClr val="00B050"/>
                </a:solidFill>
              </a:rPr>
              <a:t>D</a:t>
            </a:r>
            <a:r>
              <a:rPr lang="en-US" sz="1900" i="1" dirty="0" smtClean="0">
                <a:solidFill>
                  <a:srgbClr val="00B050"/>
                </a:solidFill>
              </a:rPr>
              <a:t>ependent Variable are </a:t>
            </a:r>
            <a:r>
              <a:rPr lang="en-US" sz="1900" b="1" i="1" u="sng" dirty="0" smtClean="0">
                <a:solidFill>
                  <a:srgbClr val="00B050"/>
                </a:solidFill>
              </a:rPr>
              <a:t>highly ordinal or continuous </a:t>
            </a:r>
            <a:r>
              <a:rPr lang="en-US" sz="1900" i="1" dirty="0" smtClean="0">
                <a:solidFill>
                  <a:srgbClr val="00B050"/>
                </a:solidFill>
              </a:rPr>
              <a:t>in nature, </a:t>
            </a:r>
            <a:r>
              <a:rPr lang="en-US" sz="1900" b="1" i="1" u="sng" dirty="0" smtClean="0">
                <a:solidFill>
                  <a:srgbClr val="00B050"/>
                </a:solidFill>
              </a:rPr>
              <a:t>regression</a:t>
            </a:r>
            <a:r>
              <a:rPr lang="en-US" sz="1900" i="1" dirty="0" smtClean="0">
                <a:solidFill>
                  <a:srgbClr val="00B050"/>
                </a:solidFill>
              </a:rPr>
              <a:t> or a rank type test will be more powerful than ANOVA, which is appropriate in cases where the groups are more nominal in nature.</a:t>
            </a:r>
          </a:p>
          <a:p>
            <a:pPr marL="0" indent="0" algn="ctr">
              <a:spcBef>
                <a:spcPct val="20000"/>
              </a:spcBef>
              <a:buNone/>
            </a:pPr>
            <a:r>
              <a:rPr lang="en-US" altLang="en-US" sz="2000" i="1" dirty="0">
                <a:solidFill>
                  <a:srgbClr val="00B0F0"/>
                </a:solidFill>
              </a:rPr>
              <a:t>Some variables can be construed as both</a:t>
            </a:r>
            <a:r>
              <a:rPr lang="en-US" altLang="en-US" sz="2000" i="1" dirty="0" smtClean="0">
                <a:solidFill>
                  <a:srgbClr val="00B0F0"/>
                </a:solidFill>
              </a:rPr>
              <a:t>!!! (e</a:t>
            </a:r>
            <a:r>
              <a:rPr lang="en-US" altLang="en-US" i="1" dirty="0" smtClean="0">
                <a:solidFill>
                  <a:srgbClr val="00B0F0"/>
                </a:solidFill>
              </a:rPr>
              <a:t>.g</a:t>
            </a:r>
            <a:r>
              <a:rPr lang="en-US" altLang="en-US" i="1" dirty="0">
                <a:solidFill>
                  <a:srgbClr val="00B0F0"/>
                </a:solidFill>
              </a:rPr>
              <a:t>. </a:t>
            </a:r>
            <a:r>
              <a:rPr lang="en-US" altLang="en-US" i="1" dirty="0" smtClean="0">
                <a:solidFill>
                  <a:srgbClr val="00B0F0"/>
                </a:solidFill>
              </a:rPr>
              <a:t>Grade level)… probably </a:t>
            </a:r>
            <a:r>
              <a:rPr lang="en-US" altLang="en-US" i="1" dirty="0">
                <a:solidFill>
                  <a:srgbClr val="00B0F0"/>
                </a:solidFill>
              </a:rPr>
              <a:t>want to analyze both </a:t>
            </a:r>
            <a:r>
              <a:rPr lang="en-US" altLang="en-US" i="1" dirty="0" smtClean="0">
                <a:solidFill>
                  <a:srgbClr val="00B0F0"/>
                </a:solidFill>
              </a:rPr>
              <a:t>ways</a:t>
            </a:r>
            <a:endParaRPr lang="en-US" sz="1900" i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4928997" cy="4775835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altLang="en-US" sz="2400" b="1" i="1" u="sng" dirty="0" smtClean="0"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factor and its levels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Reporting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-test: </a:t>
            </a:r>
          </a:p>
          <a:p>
            <a:pPr lvl="3"/>
            <a:r>
              <a:rPr lang="en-US" altLang="en-US" sz="18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df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df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 =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-statistic,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1800" dirty="0"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MSE </a:t>
            </a:r>
            <a:r>
              <a:rPr lang="en-US" altLang="en-US" sz="1800" dirty="0">
                <a:ea typeface="ＭＳ Ｐゴシック" panose="020B0600070205080204" pitchFamily="34" charset="-128"/>
              </a:rPr>
              <a:t>(or </a:t>
            </a:r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as Cohen suggests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1490091"/>
            <a:ext cx="6096000" cy="368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8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EXAMPLE:</a:t>
            </a:r>
          </a:p>
          <a:p>
            <a:pPr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Method</a:t>
            </a:r>
            <a:endParaRPr lang="en-US" altLang="en-US" sz="2400" b="1" u="sng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“A 1-way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(2, 12) = 6.98, </a:t>
            </a:r>
            <a:r>
              <a:rPr lang="en-US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vs. multiple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Power: use G*Power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 smtClean="0"/>
              <a:t>Logic of “</a:t>
            </a:r>
            <a:r>
              <a:rPr lang="en-US" dirty="0" err="1" smtClean="0"/>
              <a:t>anova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20" y="2091781"/>
            <a:ext cx="7058213" cy="4378923"/>
          </a:xfrm>
        </p:spPr>
        <p:txBody>
          <a:bodyPr>
            <a:noAutofit/>
          </a:bodyPr>
          <a:lstStyle/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ANOVA, 2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ea typeface="ＭＳ Ｐゴシック" panose="020B0600070205080204" pitchFamily="34" charset="-128"/>
              </a:rPr>
              <a:t> group means corrected by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sample sizes (</a:t>
            </a:r>
            <a:r>
              <a:rPr lang="en-US" altLang="en-US" sz="16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</a:t>
            </a:r>
            <a:r>
              <a:rPr lang="en-US" altLang="en-US" sz="1600" i="1" baseline="-25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groups</a:t>
            </a:r>
            <a:endParaRPr lang="en-US" altLang="en-US" sz="1600" i="1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ea typeface="ＭＳ Ｐゴシック" panose="020B0600070205080204" pitchFamily="34" charset="-128"/>
              </a:rPr>
              <a:t>estimates of population variance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Hence the term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1600" dirty="0">
                <a:ea typeface="ＭＳ Ｐゴシック" panose="020B0600070205080204" pitchFamily="34" charset="-128"/>
              </a:rPr>
              <a:t>instead of something related to means comparisons (even though that is what we are interested in doing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ea typeface="ＭＳ Ｐゴシック" panose="020B0600070205080204" pitchFamily="34" charset="-128"/>
              </a:rPr>
              <a:t>-ratio increases as variance among means increases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Given within-group variance is constant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spread out </a:t>
            </a:r>
            <a:endParaRPr lang="en-US" altLang="en-US" sz="2000" b="1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&amp;likely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differ from one another or come from different populations</a:t>
            </a:r>
          </a:p>
          <a:p>
            <a:r>
              <a:rPr lang="en-US" altLang="en-US" sz="1600" dirty="0" smtClean="0">
                <a:ea typeface="ＭＳ Ｐゴシック" panose="020B0600070205080204" pitchFamily="34" charset="-128"/>
              </a:rPr>
              <a:t>Large </a:t>
            </a:r>
            <a:r>
              <a:rPr lang="en-US" altLang="en-US" sz="16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</a:t>
            </a:r>
            <a:r>
              <a:rPr lang="en-US" altLang="en-US" sz="1600" dirty="0"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600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1600" dirty="0"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Cohen Chap 12 - </a:t>
            </a:r>
            <a:r>
              <a:rPr lang="en-US" dirty="0" err="1" smtClean="0"/>
              <a:t>one-WAY</a:t>
            </a:r>
            <a:r>
              <a:rPr lang="en-US" dirty="0" smtClean="0"/>
              <a:t>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solidFill>
              <a:srgbClr val="7030A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ANOVA is simply….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endParaRPr lang="en-US" altLang="en-US" sz="18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 smtClean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41299" y="4991100"/>
            <a:ext cx="3962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/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34" y="2505816"/>
            <a:ext cx="6309670" cy="3504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7200448" y="2728222"/>
            <a:ext cx="4696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How do we rearrange </a:t>
            </a:r>
            <a:r>
              <a:rPr lang="en-US" altLang="en-US" sz="20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-statistic equation to accommodate &gt;2 samples with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equal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?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5128" y="3489546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513592" y="4990216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185166"/>
            <a:ext cx="9720072" cy="1499616"/>
          </a:xfrm>
        </p:spPr>
        <p:txBody>
          <a:bodyPr/>
          <a:lstStyle/>
          <a:p>
            <a:r>
              <a:rPr lang="en-US" dirty="0" smtClean="0"/>
              <a:t>ANOVA = “Analysis of Variance”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3" y="1860604"/>
            <a:ext cx="7287985" cy="4747260"/>
          </a:xfrm>
        </p:spPr>
        <p:txBody>
          <a:bodyPr>
            <a:normAutofit/>
          </a:bodyPr>
          <a:lstStyle/>
          <a:p>
            <a:r>
              <a:rPr lang="en-US" altLang="en-US" u="sng" dirty="0"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u="sng" dirty="0" smtClean="0">
                <a:ea typeface="ＭＳ Ｐゴシック" panose="020B0600070205080204" pitchFamily="34" charset="-128"/>
              </a:rPr>
              <a:t>Other names for 1-way ANOVA…</a:t>
            </a:r>
            <a:endParaRPr lang="en-US" altLang="en-US" sz="2400" i="1" u="sng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 smtClean="0"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 smtClean="0"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 smtClean="0">
                <a:ea typeface="ＭＳ Ｐゴシック" panose="020B0600070205080204" pitchFamily="34" charset="-128"/>
              </a:rPr>
              <a:t>Between-subjects ANOVA</a:t>
            </a: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2800" b="1" u="sng" dirty="0"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Omnibus </a:t>
            </a:r>
            <a:r>
              <a:rPr lang="en-US" altLang="en-US" sz="28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test for group </a:t>
            </a:r>
            <a:r>
              <a:rPr lang="en-US" altLang="en-US" sz="28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(MEAN) </a:t>
            </a:r>
            <a:r>
              <a:rPr lang="en-US" altLang="en-US" sz="28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differences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Overall pattern in the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1317879"/>
            <a:ext cx="5486400" cy="1865126"/>
          </a:xfrm>
          <a:prstGeom prst="rect">
            <a:avLst/>
          </a:prstGeom>
          <a:ln w="571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Continuous 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(interval/ratio) </a:t>
            </a:r>
            <a:endParaRPr lang="en-US" altLang="en-US" sz="24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normally distributed</a:t>
            </a:r>
            <a:endParaRPr lang="en-US" altLang="en-US" sz="24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358827"/>
            <a:ext cx="5486400" cy="1766637"/>
          </a:xfrm>
          <a:prstGeom prst="rect">
            <a:avLst/>
          </a:prstGeom>
          <a:ln w="57150">
            <a:solidFill>
              <a:srgbClr val="66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b="1" u="sng" dirty="0" smtClean="0">
                <a:solidFill>
                  <a:srgbClr val="6600FF"/>
                </a:solidFill>
                <a:ea typeface="ＭＳ Ｐゴシック" panose="020B0600070205080204" pitchFamily="34" charset="-128"/>
              </a:rPr>
              <a:t>ONE Independent </a:t>
            </a:r>
            <a:r>
              <a:rPr lang="en-US" altLang="en-US" sz="2400" b="1" u="sng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6600FF"/>
                </a:solidFill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 smtClean="0">
              <a:solidFill>
                <a:srgbClr val="6600FF"/>
              </a:solidFill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 smtClean="0">
                <a:solidFill>
                  <a:srgbClr val="6600FF"/>
                </a:solidFill>
                <a:ea typeface="ＭＳ Ｐゴシック" panose="020B0600070205080204" pitchFamily="34" charset="-128"/>
              </a:rPr>
              <a:t>Categorical </a:t>
            </a:r>
            <a:r>
              <a:rPr lang="en-US" altLang="en-US" sz="2400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rgbClr val="66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rgbClr val="66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rgbClr val="66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 smtClean="0">
                <a:solidFill>
                  <a:srgbClr val="6600FF"/>
                </a:solidFill>
                <a:ea typeface="ＭＳ Ｐゴシック" panose="020B0600070205080204" pitchFamily="34" charset="-128"/>
              </a:rPr>
              <a:t>levels</a:t>
            </a:r>
            <a:endParaRPr lang="en-US" altLang="en-US" sz="2000" dirty="0">
              <a:solidFill>
                <a:srgbClr val="6600FF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Study to determine if noise inhibits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learning 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= 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15)</a:t>
            </a:r>
            <a:endParaRPr lang="en-US" altLang="en-US" sz="28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(k = 3 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&amp; </a:t>
            </a:r>
            <a:r>
              <a:rPr lang="en-US" alt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= </a:t>
            </a:r>
            <a:r>
              <a:rPr lang="en-US" altLang="en-US" sz="2800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5)</a:t>
            </a:r>
            <a:endParaRPr lang="en-US" altLang="en-US" sz="2800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Group 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A: </a:t>
            </a:r>
            <a:r>
              <a:rPr lang="en-US" altLang="en-US" sz="20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Participants are given 1 minutes to memorize list of 15 nonsense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words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DV </a:t>
            </a:r>
            <a:r>
              <a:rPr lang="en-US" altLang="en-US" sz="24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= # of correct nonsense words </a:t>
            </a:r>
            <a:r>
              <a:rPr lang="en-US" altLang="en-US" sz="24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recalled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22" y="77134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 smtClean="0"/>
              <a:t>Steps of a Hypothesis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34" y="1806516"/>
            <a:ext cx="6200775" cy="457946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State the </a:t>
            </a:r>
            <a:r>
              <a:rPr lang="en-US" b="1" dirty="0" smtClean="0"/>
              <a:t>Hypotheses</a:t>
            </a:r>
            <a:r>
              <a:rPr lang="en-US" dirty="0" smtClean="0"/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Select the </a:t>
            </a:r>
            <a:r>
              <a:rPr lang="en-US" b="1" dirty="0" smtClean="0"/>
              <a:t>Statistical Test </a:t>
            </a:r>
            <a:r>
              <a:rPr lang="en-US" dirty="0" smtClean="0"/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/>
              <a:t>Examples include: z, t, F,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30000" dirty="0"/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/>
              <a:t>level </a:t>
            </a:r>
            <a:r>
              <a:rPr lang="en-US" sz="1600" i="1" dirty="0" smtClean="0"/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 smtClean="0"/>
              <a:t>One vs. Two tails </a:t>
            </a:r>
            <a:r>
              <a:rPr lang="en-US" sz="1600" i="1" dirty="0" smtClean="0"/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Select random </a:t>
            </a:r>
            <a:r>
              <a:rPr lang="en-US" b="1" dirty="0" smtClean="0"/>
              <a:t>samples</a:t>
            </a:r>
            <a:r>
              <a:rPr lang="en-US" dirty="0" smtClean="0"/>
              <a:t> and </a:t>
            </a:r>
            <a:r>
              <a:rPr lang="en-US" b="1" dirty="0" smtClean="0"/>
              <a:t>collect</a:t>
            </a:r>
            <a:r>
              <a:rPr lang="en-US" dirty="0" smtClean="0"/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Find the region of </a:t>
            </a:r>
            <a:r>
              <a:rPr lang="en-US" b="1" dirty="0" smtClean="0"/>
              <a:t>Rejection</a:t>
            </a:r>
            <a:endParaRPr lang="en-US" b="1" dirty="0"/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 smtClean="0"/>
              <a:t>Based on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smtClean="0">
                <a:latin typeface="Tw Cen MT" panose="020B0602020104020603" pitchFamily="34" charset="0"/>
                <a:cs typeface="Times New Roman" panose="02020603050405020304" pitchFamily="18" charset="0"/>
              </a:rPr>
              <a:t>&amp; # of tails</a:t>
            </a:r>
            <a:endParaRPr lang="en-US" sz="1200" i="1" dirty="0" smtClean="0">
              <a:latin typeface="Tw Cen MT" panose="020B0602020104020603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Calculate the </a:t>
            </a:r>
            <a:r>
              <a:rPr lang="en-US" b="1" dirty="0" smtClean="0"/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 smtClean="0"/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 smtClean="0"/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Make the Statistical </a:t>
            </a:r>
            <a:r>
              <a:rPr lang="en-US" b="1" dirty="0" smtClean="0"/>
              <a:t>Decision</a:t>
            </a:r>
          </a:p>
          <a:p>
            <a:pPr marL="173736" lvl="1" indent="0">
              <a:buNone/>
            </a:pPr>
            <a:endParaRPr lang="en-US" sz="22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5 – Hypothesis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24856" y="2846985"/>
                <a:ext cx="4180332" cy="1507849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latin typeface="Cambria Math" panose="02040503050406030204" pitchFamily="18" charset="0"/>
                  </a:rPr>
                  <a:t>Separate Variance t-Test</a:t>
                </a:r>
              </a:p>
              <a:p>
                <a:pPr algn="ctr"/>
                <a:r>
                  <a:rPr lang="en-US" i="1" dirty="0" smtClean="0">
                    <a:latin typeface="Cambria Math" panose="02040503050406030204" pitchFamily="18" charset="0"/>
                  </a:rPr>
                  <a:t>(need HOV)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56" y="2846985"/>
                <a:ext cx="4180332" cy="1507849"/>
              </a:xfrm>
              <a:prstGeom prst="rect">
                <a:avLst/>
              </a:prstGeom>
              <a:blipFill rotWithShape="0">
                <a:blip r:embed="rId4"/>
                <a:stretch>
                  <a:fillRect t="-118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5943600" y="1464852"/>
            <a:ext cx="1209688" cy="47606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4265564" y="3600910"/>
            <a:ext cx="2159292" cy="1539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45376" y="2077957"/>
                <a:ext cx="4378791" cy="66999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B0F0"/>
                    </a:solidFill>
                  </a:rPr>
                  <a:t>“t-Test Statistic”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h𝑦𝑝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76" y="2077957"/>
                <a:ext cx="4378791" cy="6699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11078" y="4644288"/>
                <a:ext cx="3842262" cy="1546257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latin typeface="Cambria Math" panose="02040503050406030204" pitchFamily="18" charset="0"/>
                  </a:rPr>
                  <a:t>Pooled-Variance t-Test</a:t>
                </a:r>
              </a:p>
              <a:p>
                <a:pPr algn="ctr"/>
                <a:r>
                  <a:rPr lang="en-US" i="1" dirty="0" smtClean="0">
                    <a:latin typeface="Cambria Math" panose="02040503050406030204" pitchFamily="18" charset="0"/>
                  </a:rPr>
                  <a:t>(different sample sizes)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78" y="4644288"/>
                <a:ext cx="3842262" cy="1546257"/>
              </a:xfrm>
              <a:prstGeom prst="rect">
                <a:avLst/>
              </a:prstGeom>
              <a:blipFill rotWithShape="0">
                <a:blip r:embed="rId6"/>
                <a:stretch>
                  <a:fillRect t="-153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420120" y="4894715"/>
                <a:ext cx="2129878" cy="113056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120" y="4894715"/>
                <a:ext cx="2129878" cy="11305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660378" y="3862177"/>
                <a:ext cx="1889620" cy="27699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𝒅𝒇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378" y="3862177"/>
                <a:ext cx="188962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834" t="-4167" r="-1597" b="-291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68147" y="6246653"/>
                <a:ext cx="4727782" cy="27699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𝒅𝒇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47" y="6246653"/>
                <a:ext cx="4727782" cy="276999"/>
              </a:xfrm>
              <a:prstGeom prst="rect">
                <a:avLst/>
              </a:prstGeom>
              <a:blipFill rotWithShape="0">
                <a:blip r:embed="rId9"/>
                <a:stretch>
                  <a:fillRect t="-4167" b="-2916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4265564" y="5296387"/>
            <a:ext cx="1249290" cy="940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31490" y="2625613"/>
            <a:ext cx="2913886" cy="2155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4615" y="168517"/>
            <a:ext cx="482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Here is what we did for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INDEPENDENT t-TEST for MEANS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153288" y="1123187"/>
            <a:ext cx="4533664" cy="683329"/>
            <a:chOff x="7153288" y="1123187"/>
            <a:chExt cx="4533664" cy="683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53288" y="1123187"/>
                  <a:ext cx="4533664" cy="683329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𝐷𝑖𝑓𝑓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𝐷𝑖𝑓𝑓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288" y="1123187"/>
                  <a:ext cx="4533664" cy="6833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8709258" y="1259580"/>
              <a:ext cx="478971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65228" y="1248005"/>
              <a:ext cx="478971" cy="37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5" grpId="0" animBg="1"/>
      <p:bldP spid="27" grpId="0" animBg="1"/>
      <p:bldP spid="28" grpId="0" animBg="1"/>
      <p:bldP spid="29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20127"/>
            <a:ext cx="9720072" cy="1499616"/>
          </a:xfrm>
        </p:spPr>
        <p:txBody>
          <a:bodyPr/>
          <a:lstStyle/>
          <a:p>
            <a:r>
              <a:rPr lang="en-US" dirty="0" smtClean="0"/>
              <a:t>Hypotheses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30" y="1903276"/>
            <a:ext cx="9927770" cy="4406084"/>
          </a:xfrm>
        </p:spPr>
        <p:txBody>
          <a:bodyPr>
            <a:normAutofit/>
          </a:bodyPr>
          <a:lstStyle/>
          <a:p>
            <a:r>
              <a:rPr lang="en-US" altLang="en-US" sz="1800" u="sng" dirty="0" smtClean="0">
                <a:ea typeface="ＭＳ Ｐゴシック" panose="020B0600070205080204" pitchFamily="34" charset="-128"/>
              </a:rPr>
              <a:t>Means: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 </a:t>
            </a:r>
            <a:r>
              <a:rPr lang="el-GR" altLang="en-US" sz="18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18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1800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…,</a:t>
            </a:r>
            <a:r>
              <a:rPr lang="el-GR" altLang="en-US" sz="1800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1800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pPr marL="128016" lvl="1" indent="0">
              <a:buNone/>
            </a:pPr>
            <a:endParaRPr lang="en-US" altLang="en-US" i="1" u="sng" baseline="-25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128016" lvl="1" indent="0">
              <a:buNone/>
            </a:pPr>
            <a:r>
              <a:rPr lang="en-US" altLang="en-US" u="sng" dirty="0" smtClean="0">
                <a:ea typeface="ＭＳ Ｐゴシック" panose="020B0600070205080204" pitchFamily="34" charset="-128"/>
              </a:rPr>
              <a:t>Variances: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</a:t>
            </a:r>
            <a:r>
              <a:rPr lang="el-GR" alt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i="1" baseline="-25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l-GR" altLang="en-US" i="1" baseline="30000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σ</a:t>
            </a:r>
            <a:r>
              <a:rPr lang="el-GR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l-GR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l-GR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  <a:r>
              <a:rPr lang="el-GR" altLang="en-US" i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σ</a:t>
            </a:r>
            <a:r>
              <a:rPr lang="en-US" altLang="en-US" i="1" baseline="-25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r>
              <a:rPr lang="el-GR" altLang="en-US" i="1" baseline="30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endParaRPr lang="en-US" altLang="en-US" i="1" baseline="30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sz="4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4000" i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4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: </a:t>
            </a:r>
            <a:r>
              <a:rPr lang="el-GR" altLang="en-US" sz="40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40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40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40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40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40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40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=…=</a:t>
            </a:r>
            <a:r>
              <a:rPr lang="el-GR" altLang="en-US" sz="4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4000" i="1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4000" i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4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4000" i="1" baseline="-25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400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: Not </a:t>
            </a:r>
            <a:r>
              <a:rPr lang="en-US" altLang="en-US" sz="4000" i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4000" i="1" baseline="-250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0</a:t>
            </a:r>
          </a:p>
          <a:p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0</a:t>
            </a:r>
          </a:p>
          <a:p>
            <a:pPr lvl="1"/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42315" y="992124"/>
            <a:ext cx="5268685" cy="5295047"/>
          </a:xfrm>
          <a:prstGeom prst="rect">
            <a:avLst/>
          </a:prstGeom>
          <a:ln w="38100">
            <a:solidFill>
              <a:srgbClr val="6600FF"/>
            </a:solidFill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>
                <a:solidFill>
                  <a:srgbClr val="0000FF"/>
                </a:solidFill>
              </a:rPr>
              <a:t>Example: Noise &amp; Words Memorized</a:t>
            </a:r>
          </a:p>
          <a:p>
            <a:endParaRPr lang="en-US" b="1" u="sng" dirty="0"/>
          </a:p>
          <a:p>
            <a:pPr algn="ctr"/>
            <a:r>
              <a:rPr lang="en-US" b="1" dirty="0" smtClean="0"/>
              <a:t>Null Hypothesis:</a:t>
            </a:r>
          </a:p>
          <a:p>
            <a:r>
              <a:rPr lang="en-US" dirty="0" smtClean="0"/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rgbClr val="0000FF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dirty="0" smtClean="0"/>
          </a:p>
          <a:p>
            <a:pPr algn="ctr"/>
            <a:r>
              <a:rPr lang="en-US" b="1" dirty="0" smtClean="0"/>
              <a:t>Alternative Hypothesis:</a:t>
            </a:r>
          </a:p>
          <a:p>
            <a:r>
              <a:rPr lang="en-US" b="1" dirty="0" smtClean="0"/>
              <a:t>At least one </a:t>
            </a:r>
            <a:r>
              <a:rPr lang="en-US" dirty="0" smtClean="0"/>
              <a:t>music/noise level results in a </a:t>
            </a:r>
            <a:r>
              <a:rPr lang="en-US" b="1" dirty="0" smtClean="0"/>
              <a:t>different</a:t>
            </a:r>
            <a:r>
              <a:rPr lang="en-US" dirty="0" smtClean="0"/>
              <a:t> number of words recalled.</a:t>
            </a:r>
          </a:p>
          <a:p>
            <a:pPr algn="ctr"/>
            <a:r>
              <a:rPr lang="en-US" altLang="en-US" sz="24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/>
          <a:lstStyle/>
          <a:p>
            <a:r>
              <a:rPr lang="en-US" dirty="0" smtClean="0"/>
              <a:t>Example: noise &amp; words memorized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84" y="402998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28" y="1936225"/>
            <a:ext cx="2943225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922" y="2762026"/>
            <a:ext cx="2486025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12407"/>
          <a:stretch/>
        </p:blipFill>
        <p:spPr>
          <a:xfrm>
            <a:off x="415056" y="1888898"/>
            <a:ext cx="3398447" cy="4392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483" y="3947527"/>
            <a:ext cx="2695575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608772" y="1322827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#1) Enter data into SPSS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198" y="1506952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#2) Calculate the Group Means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2819" y="2228525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#3) Visualize the data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922" y="3711353"/>
            <a:ext cx="3666473" cy="2937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Rounded Rectangle 20"/>
          <p:cNvSpPr/>
          <p:nvPr/>
        </p:nvSpPr>
        <p:spPr>
          <a:xfrm>
            <a:off x="6357257" y="4735288"/>
            <a:ext cx="640245" cy="2721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57257" y="5494138"/>
            <a:ext cx="640245" cy="272143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347845" y="6279081"/>
            <a:ext cx="640245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383971" y="3152551"/>
            <a:ext cx="1185569" cy="951363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375552" y="3651258"/>
            <a:ext cx="496305" cy="12582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344748" y="755644"/>
            <a:ext cx="409794" cy="2604684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837334" y="794072"/>
            <a:ext cx="391224" cy="2604684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85395" y="770114"/>
            <a:ext cx="389311" cy="2604684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355085" y="4141715"/>
            <a:ext cx="1215429" cy="951363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354111" y="5130879"/>
            <a:ext cx="1215429" cy="951363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334168" y="4117072"/>
            <a:ext cx="496305" cy="196517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344748" y="4410108"/>
            <a:ext cx="496305" cy="1916276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84163" y="3536813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B050"/>
                </a:solidFill>
              </a:rPr>
              <a:t>DV (outcome)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7760" y="1438114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</a:t>
            </a:r>
            <a:r>
              <a:rPr lang="en-US" sz="1600" i="1" dirty="0" smtClean="0">
                <a:solidFill>
                  <a:srgbClr val="00B050"/>
                </a:solidFill>
              </a:rPr>
              <a:t>V (groups)</a:t>
            </a:r>
            <a:endParaRPr lang="en-US" sz="1600" i="1" dirty="0">
              <a:solidFill>
                <a:srgbClr val="00B05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0800000">
            <a:off x="6161315" y="2689869"/>
            <a:ext cx="1071039" cy="880617"/>
          </a:xfrm>
          <a:prstGeom prst="bentConnector3">
            <a:avLst>
              <a:gd name="adj1" fmla="val -183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6467799" y="1683986"/>
            <a:ext cx="977314" cy="374000"/>
          </a:xfrm>
          <a:prstGeom prst="bentConnector3">
            <a:avLst>
              <a:gd name="adj1" fmla="val -12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6379225" y="2159715"/>
            <a:ext cx="433234" cy="229776"/>
          </a:xfrm>
          <a:prstGeom prst="bentConnector3">
            <a:avLst>
              <a:gd name="adj1" fmla="val 9774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 smtClean="0"/>
              <a:t>Link:  Independent sample “t-test” &amp;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457325"/>
            <a:ext cx="5602551" cy="485203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9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11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differences ‘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Cohen Chap 12 - one-WAY anova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52364" y="564533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64" y="5645331"/>
                <a:ext cx="1760540" cy="5035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0486" y="1600200"/>
            <a:ext cx="1132114" cy="13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7309" y="1600200"/>
            <a:ext cx="1608148" cy="13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83619" y="2853322"/>
            <a:ext cx="3217764" cy="1306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2128" y="4008350"/>
            <a:ext cx="4594072" cy="411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93154" y="4377678"/>
            <a:ext cx="2154160" cy="162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47314" y="4503472"/>
            <a:ext cx="1447800" cy="162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7771" y="4519152"/>
            <a:ext cx="2136321" cy="137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6358</TotalTime>
  <Words>2965</Words>
  <Application>Microsoft Office PowerPoint</Application>
  <PresentationFormat>Widescreen</PresentationFormat>
  <Paragraphs>557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Cohen chap 12 ONE-WAY anova</vt:lpstr>
      <vt:lpstr>Motivating examples</vt:lpstr>
      <vt:lpstr>Differing research designs</vt:lpstr>
      <vt:lpstr>ANOVA = “Analysis of Variance”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F-distribution</vt:lpstr>
      <vt:lpstr>Link:  Independent sample “t-test” &amp; ANOVA</vt:lpstr>
      <vt:lpstr>Prior example</vt:lpstr>
      <vt:lpstr>Interactive  Applet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CALCULATIONS: </vt:lpstr>
      <vt:lpstr>F-statistic</vt:lpstr>
      <vt:lpstr>Example: noise &amp; words memorized</vt:lpstr>
      <vt:lpstr>SPSS</vt:lpstr>
      <vt:lpstr>Measures of association</vt:lpstr>
      <vt:lpstr>Measures of association: eta-squared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  <vt:lpstr>Logic of “anova”</vt:lpstr>
      <vt:lpstr>Link:  Independent sample “t-test” &amp; ANOVA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Sarah Schwartz</cp:lastModifiedBy>
  <cp:revision>112</cp:revision>
  <dcterms:created xsi:type="dcterms:W3CDTF">2015-07-08T09:52:47Z</dcterms:created>
  <dcterms:modified xsi:type="dcterms:W3CDTF">2016-07-18T10:53:53Z</dcterms:modified>
</cp:coreProperties>
</file>