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51102F-D16F-450B-92EC-1636F3DEA3CF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47E7D-B7F7-4472-A3DB-C42A1857E6E4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Cohen chap </a:t>
            </a:r>
            <a:r>
              <a:rPr lang="en-US" dirty="0" smtClean="0"/>
              <a:t>13 Multiple Comparison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6039" y="2699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“We have to go to the deductions and the inferences,” said </a:t>
            </a:r>
            <a:r>
              <a:rPr lang="en-US" altLang="en-US" sz="2400" i="1" dirty="0" err="1">
                <a:solidFill>
                  <a:schemeClr val="tx1"/>
                </a:solidFill>
              </a:rPr>
              <a:t>Lestrade</a:t>
            </a:r>
            <a:r>
              <a:rPr lang="en-US" altLang="en-US" sz="2400" i="1" dirty="0">
                <a:solidFill>
                  <a:schemeClr val="tx1"/>
                </a:solidFill>
              </a:rPr>
              <a:t>, winking at me. </a:t>
            </a: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“</a:t>
            </a:r>
            <a:r>
              <a:rPr lang="en-US" altLang="en-US" sz="2400" i="1" dirty="0">
                <a:solidFill>
                  <a:schemeClr val="tx1"/>
                </a:solidFill>
              </a:rPr>
              <a:t>I find it hard enough to tackle facts, Holmes, without flying away after theories and fancies.”</a:t>
            </a: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Inspector </a:t>
            </a:r>
            <a:r>
              <a:rPr lang="en-US" altLang="en-US" sz="2400" b="1" dirty="0" err="1">
                <a:solidFill>
                  <a:schemeClr val="tx1"/>
                </a:solidFill>
              </a:rPr>
              <a:t>Lestrade</a:t>
            </a:r>
            <a:r>
              <a:rPr lang="en-US" altLang="en-US" sz="2400" b="1" dirty="0">
                <a:solidFill>
                  <a:schemeClr val="tx1"/>
                </a:solidFill>
              </a:rPr>
              <a:t> to Sherlock Holmes</a:t>
            </a:r>
          </a:p>
          <a:p>
            <a:pPr algn="ctr"/>
            <a:endParaRPr lang="en-US" alt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 err="1">
                <a:solidFill>
                  <a:schemeClr val="tx1"/>
                </a:solidFill>
              </a:rPr>
              <a:t>Boscombe</a:t>
            </a:r>
            <a:r>
              <a:rPr lang="en-US" altLang="en-US" sz="2400" i="1" dirty="0">
                <a:solidFill>
                  <a:schemeClr val="tx1"/>
                </a:solidFill>
              </a:rPr>
              <a:t> Valley Mystery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49751"/>
            <a:ext cx="10786873" cy="1499616"/>
          </a:xfrm>
        </p:spPr>
        <p:txBody>
          <a:bodyPr/>
          <a:lstStyle/>
          <a:p>
            <a:r>
              <a:rPr lang="en-US" dirty="0" smtClean="0"/>
              <a:t>A Priori procedures: multiple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44" y="1909790"/>
            <a:ext cx="9056042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 smtClean="0"/>
              <a:t>Homogeneity </a:t>
            </a:r>
            <a:r>
              <a:rPr lang="en-US" altLang="en-US" sz="2000" b="1" u="sng" dirty="0"/>
              <a:t>of variance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(estimated pooled variance) and </a:t>
            </a:r>
            <a:r>
              <a:rPr lang="en-US" alt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2000" u="sng" dirty="0" smtClean="0"/>
          </a:p>
          <a:p>
            <a:endParaRPr lang="en-US" altLang="en-US" sz="2000" u="sng" dirty="0"/>
          </a:p>
          <a:p>
            <a:r>
              <a:rPr lang="en-US" altLang="en-US" sz="2000" u="sng" dirty="0"/>
              <a:t>Heterogeneity</a:t>
            </a:r>
            <a:r>
              <a:rPr lang="en-US" altLang="en-US" sz="2000" dirty="0"/>
              <a:t> of variance and </a:t>
            </a:r>
            <a:r>
              <a:rPr lang="en-US" altLang="en-US" sz="2000" u="sng" dirty="0"/>
              <a:t>equal </a:t>
            </a:r>
            <a:r>
              <a:rPr lang="en-US" altLang="en-US" sz="2000" i="1" u="sng" dirty="0">
                <a:latin typeface="Times New Roman" panose="02020603050405020304" pitchFamily="18" charset="0"/>
              </a:rPr>
              <a:t>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- 1) </a:t>
            </a:r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000" u="sng" dirty="0" smtClean="0"/>
              <a:t>Heterogeneity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of variance and </a:t>
            </a:r>
            <a:r>
              <a:rPr lang="en-US" altLang="en-US" sz="2000" u="sng" dirty="0"/>
              <a:t>unequal </a:t>
            </a:r>
            <a:r>
              <a:rPr lang="en-US" altLang="en-US" sz="2000" i="1" u="sng" dirty="0" smtClean="0">
                <a:latin typeface="Times New Roman" panose="02020603050405020304" pitchFamily="18" charset="0"/>
              </a:rPr>
              <a:t>n</a:t>
            </a:r>
            <a:endParaRPr lang="en-US" altLang="en-US" sz="2000" i="1" u="sng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25" y="2901362"/>
            <a:ext cx="3258060" cy="12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</a:t>
            </a:r>
            <a:r>
              <a:rPr lang="en-US" dirty="0" err="1" smtClean="0"/>
              <a:t>Bonferroni</a:t>
            </a:r>
            <a:r>
              <a:rPr lang="en-US" dirty="0" smtClean="0"/>
              <a:t> (Dunn)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04344"/>
            <a:ext cx="9720071" cy="5166360"/>
          </a:xfrm>
        </p:spPr>
        <p:txBody>
          <a:bodyPr>
            <a:normAutofit fontScale="85000" lnSpcReduction="20000"/>
          </a:bodyPr>
          <a:lstStyle/>
          <a:p>
            <a:pPr marL="231775" indent="-231775"/>
            <a:r>
              <a:rPr lang="en-US" altLang="en-US" sz="2800" dirty="0"/>
              <a:t>Developed by both Fisher (‘Splitting’) and Dunn</a:t>
            </a:r>
          </a:p>
          <a:p>
            <a:pPr marL="231775" indent="-231775"/>
            <a:r>
              <a:rPr lang="en-US" altLang="en-US" sz="2800" dirty="0" err="1" smtClean="0"/>
              <a:t>Bonferroni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inequality</a:t>
            </a:r>
          </a:p>
          <a:p>
            <a:pPr marL="566738" lvl="1" indent="-168275"/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 smtClean="0"/>
              <a:t>Adjusting </a:t>
            </a:r>
            <a:r>
              <a:rPr lang="el-GR" altLang="en-US" sz="2800" i="1" noProof="1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marL="566738" lvl="1" indent="-168275"/>
            <a:r>
              <a:rPr lang="en-US" altLang="en-US" sz="2100" dirty="0"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.05</a:t>
            </a:r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566738" lvl="1" indent="-168275"/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Conduct </a:t>
            </a:r>
            <a:r>
              <a:rPr lang="en-US" altLang="en-US" sz="2800" dirty="0"/>
              <a:t>standard independent-samples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-tests per pair</a:t>
            </a:r>
          </a:p>
          <a:p>
            <a:pPr lvl="4">
              <a:lnSpc>
                <a:spcPct val="80000"/>
              </a:lnSpc>
            </a:pPr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800" b="1" dirty="0"/>
              <a:t>-tables lack </a:t>
            </a:r>
            <a:r>
              <a:rPr lang="en-US" altLang="en-US" sz="2800" b="1" dirty="0" err="1"/>
              <a:t>Bonferroni</a:t>
            </a:r>
            <a:r>
              <a:rPr lang="en-US" altLang="en-US" sz="2800" b="1" dirty="0"/>
              <a:t>-corrected </a:t>
            </a:r>
            <a:r>
              <a:rPr lang="en-US" altLang="en-US" sz="2800" b="1" dirty="0">
                <a:cs typeface="Times New Roman" panose="02020603050405020304" pitchFamily="18" charset="0"/>
              </a:rPr>
              <a:t>critical values</a:t>
            </a:r>
            <a:endParaRPr lang="en-US" altLang="en-US" sz="2800" b="1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More</a:t>
            </a:r>
            <a:r>
              <a:rPr lang="en-US" altLang="en-US" sz="2800" dirty="0"/>
              <a:t> </a:t>
            </a:r>
            <a:r>
              <a:rPr lang="en-US" altLang="en-US" sz="2800" b="1" dirty="0"/>
              <a:t>conservative</a:t>
            </a:r>
            <a:r>
              <a:rPr lang="en-US" altLang="en-US" sz="2800" dirty="0"/>
              <a:t>: Reduced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 error</a:t>
            </a:r>
            <a:r>
              <a:rPr lang="en-US" altLang="en-US" sz="2800" dirty="0" smtClean="0"/>
              <a:t>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Less powerful</a:t>
            </a:r>
            <a:r>
              <a:rPr lang="en-US" altLang="en-US" sz="2800" dirty="0"/>
              <a:t>: Increased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II </a:t>
            </a:r>
            <a:r>
              <a:rPr lang="en-US" altLang="en-US" sz="2800" dirty="0" smtClean="0"/>
              <a:t>error)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4918" y="2531110"/>
            <a:ext cx="36385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ea typeface="ＭＳ Ｐゴシック" panose="020B0600070205080204" pitchFamily="34" charset="-128"/>
              </a:rPr>
              <a:t>Example for 6 comparisons: </a:t>
            </a:r>
            <a:endParaRPr lang="en-US" altLang="en-US" sz="2000" b="1" dirty="0" smtClean="0">
              <a:ea typeface="ＭＳ Ｐゴシック" panose="020B0600070205080204" pitchFamily="34" charset="-128"/>
            </a:endParaRPr>
          </a:p>
          <a:p>
            <a:pPr marL="566738" lvl="1" indent="-168275" algn="ctr"/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linear contrasts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2069033"/>
            <a:ext cx="9710056" cy="500307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Linear combination of </a:t>
            </a:r>
            <a:r>
              <a:rPr lang="en-US" altLang="en-US" sz="2400" dirty="0" smtClean="0"/>
              <a:t>means:</a:t>
            </a:r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Weights selected so means of interest are compared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Sum of weights = 0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6833" y="1279960"/>
            <a:ext cx="4027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Example 1: 4 means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ignore others</a:t>
            </a:r>
          </a:p>
          <a:p>
            <a:pPr lvl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-1,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0,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0</a:t>
            </a:r>
          </a:p>
          <a:p>
            <a:endParaRPr lang="en-US" altLang="en-US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Example 2: Same 4 means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endParaRPr lang="en-US" altLang="en-US" i="1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-1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98852"/>
              </p:ext>
            </p:extLst>
          </p:nvPr>
        </p:nvGraphicFramePr>
        <p:xfrm>
          <a:off x="337543" y="2473638"/>
          <a:ext cx="66722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43" y="2473638"/>
                        <a:ext cx="667226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50169"/>
              </p:ext>
            </p:extLst>
          </p:nvPr>
        </p:nvGraphicFramePr>
        <p:xfrm>
          <a:off x="7487087" y="2206068"/>
          <a:ext cx="4640862" cy="3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806560" imgH="241200" progId="Equation.DSMT4">
                  <p:embed/>
                </p:oleObj>
              </mc:Choice>
              <mc:Fallback>
                <p:oleObj name="Equation" r:id="rId5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087" y="2206068"/>
                        <a:ext cx="4640862" cy="39903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51664"/>
              </p:ext>
            </p:extLst>
          </p:nvPr>
        </p:nvGraphicFramePr>
        <p:xfrm>
          <a:off x="6324374" y="4142282"/>
          <a:ext cx="566253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3987720" imgH="406080" progId="Equation.DSMT4">
                  <p:embed/>
                </p:oleObj>
              </mc:Choice>
              <mc:Fallback>
                <p:oleObj name="Equation" r:id="rId7" imgW="3987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74" y="4142282"/>
                        <a:ext cx="5662531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linear contrasts - 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9389" y="1127560"/>
            <a:ext cx="7707086" cy="4545874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Each linear combination:</a:t>
            </a:r>
            <a:r>
              <a:rPr lang="en-US" altLang="en-US" i="1" dirty="0">
                <a:solidFill>
                  <a:srgbClr val="00B050"/>
                </a:solidFill>
              </a:rPr>
              <a:t> </a:t>
            </a:r>
            <a:r>
              <a:rPr lang="en-US" alt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Contrast</a:t>
            </a:r>
            <a:endParaRPr lang="en-US" altLang="en-US" i="1" baseline="-250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128016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i="1" dirty="0"/>
          </a:p>
          <a:p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Between</a:t>
            </a:r>
            <a:r>
              <a:rPr lang="en-US" altLang="en-US" baseline="-25000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partitioned into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Contrasts</a:t>
            </a:r>
            <a:endParaRPr lang="en-US" altLang="en-US" i="1" baseline="-250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endParaRPr lang="en-US" altLang="en-US" baseline="-250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0854"/>
              </p:ext>
            </p:extLst>
          </p:nvPr>
        </p:nvGraphicFramePr>
        <p:xfrm>
          <a:off x="989389" y="2190612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89" y="2190612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97278"/>
              </p:ext>
            </p:extLst>
          </p:nvPr>
        </p:nvGraphicFramePr>
        <p:xfrm>
          <a:off x="4490179" y="2106067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179" y="2106067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588829" y="1499616"/>
            <a:ext cx="3222171" cy="1126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i="1" dirty="0" err="1">
                <a:latin typeface="Times New Roman" panose="02020603050405020304" pitchFamily="18" charset="0"/>
              </a:rPr>
              <a:t>df</a:t>
            </a:r>
            <a:r>
              <a:rPr lang="en-US" altLang="en-US" dirty="0"/>
              <a:t> for </a:t>
            </a:r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k </a:t>
            </a:r>
            <a:r>
              <a:rPr lang="en-US" altLang="en-US" dirty="0">
                <a:latin typeface="Times New Roman" panose="02020603050405020304" pitchFamily="18" charset="0"/>
              </a:rPr>
              <a:t>– </a:t>
            </a:r>
            <a:r>
              <a:rPr lang="en-US" altLang="en-US" dirty="0" smtClean="0">
                <a:latin typeface="Times New Roman" panose="02020603050405020304" pitchFamily="18" charset="0"/>
              </a:rPr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200" i="1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i="1" dirty="0" err="1">
                <a:latin typeface="Times New Roman" panose="02020603050405020304" pitchFamily="18" charset="0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for </a:t>
            </a:r>
            <a:r>
              <a:rPr lang="en-US" altLang="en-US" i="1" dirty="0" err="1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Contrast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= Number of ‘</a:t>
            </a:r>
            <a:r>
              <a:rPr lang="en-US" altLang="en-US" dirty="0" smtClean="0"/>
              <a:t>groups/sets</a:t>
            </a:r>
            <a:r>
              <a:rPr lang="en-US" altLang="en-US" dirty="0"/>
              <a:t>’ included in contrast </a:t>
            </a:r>
            <a:r>
              <a:rPr lang="en-US" altLang="en-US" u="sng" dirty="0"/>
              <a:t>minus</a:t>
            </a:r>
            <a:r>
              <a:rPr lang="en-US" altLang="en-US" dirty="0"/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8735" y="2801673"/>
            <a:ext cx="3778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 b="1" i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F = </a:t>
            </a:r>
            <a:r>
              <a:rPr lang="en-US" altLang="en-US" b="1" i="1" u="sng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b="1" i="1" u="sng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Contrast</a:t>
            </a:r>
            <a:r>
              <a:rPr lang="en-US" altLang="en-US" b="1" i="1" u="sng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/ </a:t>
            </a:r>
            <a:r>
              <a:rPr lang="en-US" altLang="en-US" b="1" i="1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b="1" i="1" u="sng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endParaRPr lang="en-US" altLang="en-US" b="1" i="1" u="sng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Clr>
                <a:srgbClr val="000000"/>
              </a:buClr>
            </a:pPr>
            <a:endParaRPr lang="en-US" altLang="en-US" i="1" noProof="1" smtClean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endParaRPr lang="en-US" altLang="en-US" i="1" baseline="-25000" noProof="1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endParaRPr lang="en-US" altLang="en-US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As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</a:p>
          <a:p>
            <a:pPr algn="ctr">
              <a:buClr>
                <a:srgbClr val="000000"/>
              </a:buClr>
            </a:pPr>
            <a:endParaRPr lang="en-US" altLang="en-US" noProof="1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rgbClr val="0000FF"/>
                </a:solidFill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479264"/>
              </p:ext>
            </p:extLst>
          </p:nvPr>
        </p:nvGraphicFramePr>
        <p:xfrm>
          <a:off x="929339" y="5384109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39" y="5384109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915646" y="5427169"/>
            <a:ext cx="407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endParaRPr lang="en-US" altLang="en-US" b="1" u="sng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6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499616"/>
          </a:xfrm>
        </p:spPr>
        <p:txBody>
          <a:bodyPr/>
          <a:lstStyle/>
          <a:p>
            <a:r>
              <a:rPr lang="en-US" dirty="0"/>
              <a:t>A Priori procedures: linear contrasts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u="sng" dirty="0">
                <a:latin typeface="Times New Roman" panose="02020603050405020304" pitchFamily="18" charset="0"/>
              </a:rPr>
              <a:t>3 </a:t>
            </a:r>
            <a:r>
              <a:rPr lang="en-US" altLang="en-US" sz="2400" b="1" i="1" u="sng" dirty="0" err="1">
                <a:latin typeface="Times New Roman" panose="02020603050405020304" pitchFamily="18" charset="0"/>
              </a:rPr>
              <a:t>M</a:t>
            </a:r>
            <a:r>
              <a:rPr lang="en-US" altLang="en-US" sz="2400" b="1" u="sng" dirty="0" err="1">
                <a:latin typeface="Times New Roman" panose="02020603050405020304" pitchFamily="18" charset="0"/>
              </a:rPr>
              <a:t>s</a:t>
            </a:r>
            <a:r>
              <a:rPr lang="en-US" altLang="en-US" sz="2400" b="1" u="sng" dirty="0">
                <a:latin typeface="Times New Roman" panose="02020603050405020304" pitchFamily="18" charset="0"/>
              </a:rPr>
              <a:t>: 9.2, 6.6, 6.2; </a:t>
            </a:r>
            <a:r>
              <a:rPr lang="en-US" altLang="en-US" sz="2400" b="1" i="1" u="sng" dirty="0" err="1" smtClean="0">
                <a:latin typeface="Times New Roman" panose="02020603050405020304" pitchFamily="18" charset="0"/>
              </a:rPr>
              <a:t>N</a:t>
            </a:r>
            <a:r>
              <a:rPr lang="en-US" altLang="en-US" sz="2400" b="1" i="1" u="sng" baseline="-25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400" b="1" u="sng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u="sng" dirty="0">
                <a:latin typeface="Times New Roman" panose="02020603050405020304" pitchFamily="18" charset="0"/>
              </a:rPr>
              <a:t>= 15, </a:t>
            </a:r>
            <a:r>
              <a:rPr lang="en-US" altLang="en-US" sz="2400" b="1" i="1" u="sng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b="1" i="1" u="sng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b="1" u="sng" dirty="0">
                <a:latin typeface="Times New Roman" panose="02020603050405020304" pitchFamily="18" charset="0"/>
              </a:rPr>
              <a:t> = 5</a:t>
            </a:r>
          </a:p>
          <a:p>
            <a:pPr lvl="4">
              <a:lnSpc>
                <a:spcPct val="6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 smtClean="0">
                <a:latin typeface="Times New Roman" panose="02020603050405020304" pitchFamily="18" charset="0"/>
              </a:rPr>
              <a:t>Test each Contrast (</a:t>
            </a:r>
            <a:r>
              <a:rPr lang="en-US" altLang="en-US" sz="2000" dirty="0" smtClean="0"/>
              <a:t>ANOVA</a:t>
            </a:r>
            <a:r>
              <a:rPr lang="en-US" altLang="en-US" sz="2000" dirty="0"/>
              <a:t>: </a:t>
            </a:r>
            <a:r>
              <a:rPr lang="en-US" altLang="en-US" sz="2000" i="1" dirty="0" err="1" smtClean="0">
                <a:latin typeface="Times New Roman" panose="02020603050405020304" pitchFamily="18" charset="0"/>
              </a:rPr>
              <a:t>SS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</a:rPr>
              <a:t>Between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26.53,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</a:t>
            </a:r>
            <a:r>
              <a:rPr lang="en-US" altLang="en-US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</a:rPr>
              <a:t>Within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= 22.8)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240" y="2357023"/>
            <a:ext cx="5454646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FF"/>
                </a:solidFill>
              </a:rPr>
              <a:t>Contrast 1: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No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Noise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versus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Moderate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and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loud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0056" y="2357023"/>
            <a:ext cx="6096000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FF"/>
                </a:solidFill>
              </a:rPr>
              <a:t>Contrast 2: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Moderate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versus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loud</a:t>
            </a:r>
            <a:endParaRPr lang="en-US" altLang="en-US" sz="2000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" y="-187670"/>
            <a:ext cx="11929872" cy="1499616"/>
          </a:xfrm>
        </p:spPr>
        <p:txBody>
          <a:bodyPr/>
          <a:lstStyle/>
          <a:p>
            <a:r>
              <a:rPr lang="en-US" dirty="0"/>
              <a:t>A Priori procedures: linear </a:t>
            </a:r>
            <a:r>
              <a:rPr lang="en-US" dirty="0" smtClean="0"/>
              <a:t>contrasts - Orthogonal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271" y="1447800"/>
            <a:ext cx="5202501" cy="3783874"/>
          </a:xfrm>
        </p:spPr>
        <p:txBody>
          <a:bodyPr/>
          <a:lstStyle/>
          <a:p>
            <a:r>
              <a:rPr lang="en-US" altLang="en-US" b="1" dirty="0"/>
              <a:t>Independent (orthogonal) contrasts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Dependent (non-orthogonal) contrasts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&gt;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b="1" dirty="0">
                <a:ea typeface="ＭＳ Ｐゴシック" panose="020B0600070205080204" pitchFamily="34" charset="-128"/>
              </a:rPr>
              <a:t>or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&gt;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endParaRPr lang="en-US" altLang="en-US" b="1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5514" y="4865082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b="1" dirty="0"/>
              <a:t>Can conduct non-orthogonal contrasts, but…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Dependency in data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Inefficiency in analysis</a:t>
            </a:r>
          </a:p>
          <a:p>
            <a:pPr lvl="2"/>
            <a:r>
              <a:rPr lang="en-US" altLang="en-US" b="1" dirty="0">
                <a:ea typeface="ＭＳ Ｐゴシック" panose="020B0600070205080204" pitchFamily="34" charset="-128"/>
              </a:rPr>
              <a:t>Contain redundant information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(Type I error)</a:t>
            </a:r>
          </a:p>
        </p:txBody>
      </p:sp>
    </p:spTree>
    <p:extLst>
      <p:ext uri="{BB962C8B-B14F-4D97-AF65-F5344CB8AC3E}">
        <p14:creationId xmlns:p14="http://schemas.microsoft.com/office/powerpoint/2010/main" val="2130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4" y="117131"/>
            <a:ext cx="11733929" cy="786384"/>
          </a:xfrm>
        </p:spPr>
        <p:txBody>
          <a:bodyPr/>
          <a:lstStyle/>
          <a:p>
            <a:r>
              <a:rPr lang="en-US" dirty="0"/>
              <a:t>A Priori procedures: linear contrasts - Orthogonal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121229"/>
            <a:ext cx="11004585" cy="51881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Orthogonality indicates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Contrasts</a:t>
            </a:r>
            <a:r>
              <a:rPr lang="en-US" altLang="en-US" sz="24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/>
              <a:t>are independent partitions of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 smtClean="0"/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where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Lj</a:t>
            </a:r>
            <a:r>
              <a:rPr lang="en-US" altLang="en-US" sz="2400" dirty="0" smtClean="0"/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98470"/>
              </p:ext>
            </p:extLst>
          </p:nvPr>
        </p:nvGraphicFramePr>
        <p:xfrm>
          <a:off x="2449286" y="2747963"/>
          <a:ext cx="1447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86" y="2747963"/>
                        <a:ext cx="14478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69528"/>
              </p:ext>
            </p:extLst>
          </p:nvPr>
        </p:nvGraphicFramePr>
        <p:xfrm>
          <a:off x="6650661" y="2830286"/>
          <a:ext cx="2286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61" y="2830286"/>
                        <a:ext cx="22860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</a:t>
            </a:r>
            <a:r>
              <a:rPr lang="en-US" dirty="0" err="1" smtClean="0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PC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 smtClean="0"/>
              <a:t>Post hoc procedures: Fisher’s LSD </a:t>
            </a:r>
            <a:r>
              <a:rPr lang="en-US" dirty="0" err="1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937659"/>
            <a:ext cx="6183085" cy="378822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Fisher does it again (1951)</a:t>
            </a:r>
          </a:p>
          <a:p>
            <a:pPr lvl="4"/>
            <a:endParaRPr lang="en-US" altLang="en-US" sz="1600" i="1" dirty="0">
              <a:ea typeface="ＭＳ Ｐゴシック" panose="020B0600070205080204" pitchFamily="34" charset="-128"/>
            </a:endParaRPr>
          </a:p>
          <a:p>
            <a:r>
              <a:rPr lang="en-US" altLang="en-US" sz="2400" b="1" i="1" dirty="0" smtClean="0">
                <a:solidFill>
                  <a:srgbClr val="FF3300"/>
                </a:solidFill>
              </a:rPr>
              <a:t>Aka:</a:t>
            </a:r>
            <a:r>
              <a:rPr lang="en-US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en-US" sz="2400" b="1" dirty="0">
                <a:solidFill>
                  <a:srgbClr val="FF3300"/>
                </a:solidFill>
              </a:rPr>
              <a:t>Fisher’s Protected </a:t>
            </a:r>
            <a:r>
              <a:rPr lang="en-US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3300"/>
                </a:solidFill>
              </a:rPr>
              <a:t>-test = Multiple </a:t>
            </a:r>
            <a:r>
              <a:rPr lang="en-US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3300"/>
                </a:solidFill>
              </a:rPr>
              <a:t>-test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Conduct as described previously: ‘multiple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’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‘Fisher’s LSD test’: Only after significant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stat</a:t>
            </a:r>
            <a:endParaRPr lang="en-US" altLang="en-US" sz="2000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‘Multiple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00FF"/>
                </a:solidFill>
              </a:rPr>
              <a:t>-test’: Planned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priori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One advantage is that 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are not required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79770" y="1611086"/>
            <a:ext cx="4931229" cy="4522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 smtClean="0"/>
              <a:t>Logic</a:t>
            </a:r>
          </a:p>
          <a:p>
            <a:pPr marL="128016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 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1200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 smtClean="0"/>
              <a:t>Powerful: No adjustment to </a:t>
            </a:r>
            <a:r>
              <a:rPr lang="el-GR" alt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PC</a:t>
            </a:r>
            <a:endParaRPr lang="el-GR" altLang="en-US" b="1" i="1" u="sng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= 3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</a:t>
            </a:r>
            <a:r>
              <a:rPr lang="en-US" dirty="0" err="1" smtClean="0"/>
              <a:t>studentized</a:t>
            </a:r>
            <a:r>
              <a:rPr lang="en-US" dirty="0" smtClean="0"/>
              <a:t> range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1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-distribution derived under assumption of comparing only </a:t>
            </a:r>
            <a:r>
              <a:rPr lang="en-US" altLang="en-US" sz="2000" u="sng" dirty="0"/>
              <a:t>2</a:t>
            </a:r>
            <a:r>
              <a:rPr lang="en-US" altLang="en-US" sz="2000" dirty="0"/>
              <a:t> sample means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Need sampling distributions based on comparing multiple means</a:t>
            </a:r>
          </a:p>
          <a:p>
            <a:pPr lvl="1"/>
            <a:r>
              <a:rPr lang="en-US" altLang="en-US" sz="20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2000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-</a:t>
            </a:r>
            <a:r>
              <a:rPr lang="en-US" altLang="en-US" sz="20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distribution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dirty="0"/>
              <a:t> random samples (equal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b="1" dirty="0"/>
              <a:t>) from population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Difference </a:t>
            </a:r>
            <a:r>
              <a:rPr lang="en-US" altLang="en-US" sz="1800" b="1" dirty="0"/>
              <a:t>between high and low means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Differences </a:t>
            </a:r>
            <a:r>
              <a:rPr lang="en-US" altLang="en-US" sz="1800" b="1" dirty="0"/>
              <a:t>divided </a:t>
            </a:r>
            <a:r>
              <a:rPr lang="en-US" altLang="en-US" sz="1800" b="1" dirty="0" smtClean="0"/>
              <a:t>by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altLang="en-US" sz="1800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Obtain </a:t>
            </a:r>
            <a:r>
              <a:rPr lang="en-US" altLang="en-US" sz="1800" b="1" dirty="0"/>
              <a:t>probability of multiple mean differences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Critical </a:t>
            </a:r>
            <a:r>
              <a:rPr lang="en-US" altLang="en-US" sz="1800" b="1" dirty="0"/>
              <a:t>value varies to control </a:t>
            </a:r>
            <a:r>
              <a:rPr lang="el-GR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</a:t>
            </a:r>
            <a:endParaRPr lang="el-GR" altLang="en-US" sz="1800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99399"/>
              </p:ext>
            </p:extLst>
          </p:nvPr>
        </p:nvGraphicFramePr>
        <p:xfrm>
          <a:off x="3717698" y="3915931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698" y="3915931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3197588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 smtClean="0">
                <a:solidFill>
                  <a:srgbClr val="7030A0"/>
                </a:solidFill>
              </a:rPr>
              <a:t>Rank order group means (low to high)</a:t>
            </a:r>
          </a:p>
          <a:p>
            <a:pPr lvl="1"/>
            <a:r>
              <a:rPr lang="en-US" altLang="en-US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sz="1600" b="1" u="sng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 means: Comparing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to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1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4; comparing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3 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to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1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Not part of calculations, used to find critical value</a:t>
            </a:r>
          </a:p>
          <a:p>
            <a:pPr lvl="4"/>
            <a:endParaRPr lang="en-US" altLang="en-US" sz="12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crit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: Use </a:t>
            </a:r>
            <a:r>
              <a:rPr lang="en-US" altLang="en-US" sz="1800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, </a:t>
            </a:r>
            <a:r>
              <a:rPr lang="en-US" altLang="en-US" sz="18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from ANOVA, and </a:t>
            </a:r>
            <a:r>
              <a:rPr lang="en-US" altLang="en-US" sz="1800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α</a:t>
            </a:r>
          </a:p>
          <a:p>
            <a:pPr lvl="1"/>
            <a:r>
              <a:rPr lang="en-US" altLang="en-US" sz="16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6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16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sz="12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 smtClean="0">
                <a:solidFill>
                  <a:srgbClr val="7030A0"/>
                </a:solidFill>
              </a:rPr>
              <a:t>Most tests of form:</a:t>
            </a:r>
            <a:endParaRPr lang="en-US" altLang="en-US" sz="18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27277"/>
              </p:ext>
            </p:extLst>
          </p:nvPr>
        </p:nvGraphicFramePr>
        <p:xfrm>
          <a:off x="9078885" y="5244381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885" y="5244381"/>
                        <a:ext cx="1382286" cy="122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 smtClean="0"/>
              <a:t>ANOVA omnibus: significant F-ratio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/>
              <a:t>Factor (IV) had effect on DV</a:t>
            </a:r>
          </a:p>
          <a:p>
            <a:pPr lvl="1"/>
            <a:r>
              <a:rPr lang="en-US" altLang="en-US" sz="1700" b="1" dirty="0"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ea typeface="ＭＳ Ｐゴシック" panose="020B0600070205080204" pitchFamily="34" charset="-128"/>
            </a:endParaRPr>
          </a:p>
          <a:p>
            <a:r>
              <a:rPr lang="en-US" altLang="en-US" sz="1900" b="1" dirty="0"/>
              <a:t>Which levels of factor differ? </a:t>
            </a:r>
            <a:endParaRPr lang="en-US" altLang="en-US" sz="1300" b="1" dirty="0">
              <a:ea typeface="ＭＳ Ｐゴシック" panose="020B0600070205080204" pitchFamily="34" charset="-128"/>
            </a:endParaRPr>
          </a:p>
          <a:p>
            <a:r>
              <a:rPr lang="en-US" altLang="en-US" sz="1900" b="1" dirty="0"/>
              <a:t>Must compare and contrast means from different </a:t>
            </a:r>
            <a:r>
              <a:rPr lang="en-US" altLang="en-US" sz="1900" b="1" dirty="0" smtClean="0"/>
              <a:t>levels</a:t>
            </a:r>
          </a:p>
          <a:p>
            <a:r>
              <a:rPr lang="en-US" altLang="en-US" b="1" dirty="0">
                <a:cs typeface="Arial" panose="020B0604020202020204" pitchFamily="34" charset="0"/>
              </a:rPr>
              <a:t>Indicates ≥ </a:t>
            </a:r>
            <a:r>
              <a:rPr lang="en-US" altLang="en-US" b="1" dirty="0"/>
              <a:t>1 significant difference among all </a:t>
            </a:r>
            <a:r>
              <a:rPr lang="en-US" altLang="en-US" b="1" u="sng" dirty="0"/>
              <a:t>POSSIBLE</a:t>
            </a:r>
            <a:r>
              <a:rPr lang="en-US" altLang="en-US" b="1" dirty="0"/>
              <a:t> comparisons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rgbClr val="0000FF"/>
                </a:solidFill>
              </a:rPr>
              <a:t>Simple </a:t>
            </a:r>
            <a:r>
              <a:rPr lang="en-US" altLang="en-US" sz="2800" b="1" i="1" u="sng" dirty="0">
                <a:solidFill>
                  <a:srgbClr val="0000FF"/>
                </a:solidFill>
              </a:rPr>
              <a:t>vs</a:t>
            </a:r>
            <a:r>
              <a:rPr lang="en-US" altLang="en-US" sz="2800" b="1" u="sng" dirty="0">
                <a:solidFill>
                  <a:srgbClr val="0000FF"/>
                </a:solidFill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Complex 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/>
          <a:lstStyle/>
          <a:p>
            <a:r>
              <a:rPr lang="en-US" dirty="0"/>
              <a:t>Post hoc procedures: </a:t>
            </a:r>
            <a:r>
              <a:rPr lang="en-US" dirty="0" err="1"/>
              <a:t>studentized</a:t>
            </a:r>
            <a:r>
              <a:rPr lang="en-US" dirty="0"/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/>
          <a:lstStyle/>
          <a:p>
            <a:r>
              <a:rPr lang="en-US" dirty="0"/>
              <a:t>Post hoc procedures: </a:t>
            </a:r>
            <a:r>
              <a:rPr lang="en-US" dirty="0" err="1"/>
              <a:t>studentized</a:t>
            </a:r>
            <a:r>
              <a:rPr lang="en-US" dirty="0"/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/>
              <a:t>Assumes all samples are of same </a:t>
            </a:r>
            <a:r>
              <a:rPr lang="en-US" altLang="en-US" sz="2000" b="1" i="1" u="sng" dirty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Cohen </a:t>
            </a:r>
            <a:r>
              <a:rPr lang="fr-FR" dirty="0" err="1" smtClean="0"/>
              <a:t>Chap</a:t>
            </a:r>
            <a:r>
              <a:rPr lang="fr-FR" dirty="0" smtClean="0"/>
              <a:t> 13 - Multiple </a:t>
            </a:r>
            <a:r>
              <a:rPr lang="fr-FR" dirty="0" err="1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Post hoc</a:t>
            </a:r>
            <a:r>
              <a:rPr lang="en-US" altLang="en-US" b="1" i="1" dirty="0" smtClean="0">
                <a:solidFill>
                  <a:srgbClr val="7030A0"/>
                </a:solidFill>
              </a:rPr>
              <a:t> </a:t>
            </a:r>
            <a:r>
              <a:rPr lang="en-US" altLang="en-US" b="1" dirty="0" smtClean="0">
                <a:solidFill>
                  <a:srgbClr val="7030A0"/>
                </a:solidFill>
              </a:rPr>
              <a:t>tests that rely on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studentized</a:t>
            </a:r>
            <a:r>
              <a:rPr lang="en-US" altLang="en-US" b="1" dirty="0" smtClean="0">
                <a:solidFill>
                  <a:srgbClr val="7030A0"/>
                </a:solidFill>
              </a:rPr>
              <a:t> range </a:t>
            </a:r>
            <a:r>
              <a:rPr lang="en-US" altLang="en-US" b="1" u="sng" dirty="0" smtClean="0">
                <a:solidFill>
                  <a:srgbClr val="7030A0"/>
                </a:solidFill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Duncan</a:t>
            </a:r>
            <a:endParaRPr lang="en-US" altLang="en-US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Vs.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6" y="269530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</a:t>
            </a:r>
            <a:r>
              <a:rPr lang="en-US" dirty="0" err="1" smtClean="0"/>
              <a:t>tukey’s</a:t>
            </a:r>
            <a:r>
              <a:rPr lang="en-US" dirty="0" smtClean="0"/>
              <a:t> </a:t>
            </a:r>
            <a:r>
              <a:rPr lang="en-US" dirty="0" err="1" smtClean="0"/>
              <a:t>hsd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769146"/>
            <a:ext cx="11625942" cy="45402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/>
              <a:t>Based on premise that Type I error can be controlled for </a:t>
            </a:r>
            <a:r>
              <a:rPr lang="en-US" altLang="en-US" sz="1600" b="1" dirty="0"/>
              <a:t>comparison involving largest and smallest means</a:t>
            </a:r>
            <a:r>
              <a:rPr lang="en-US" altLang="en-US" sz="1600" dirty="0"/>
              <a:t>, thus controlling error for all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>
                <a:solidFill>
                  <a:srgbClr val="FF3300"/>
                </a:solidFill>
              </a:rPr>
              <a:t>Significant </a:t>
            </a:r>
            <a:r>
              <a:rPr lang="en-US" altLang="en-US" sz="1600" dirty="0">
                <a:solidFill>
                  <a:srgbClr val="FF3300"/>
                </a:solidFill>
              </a:rPr>
              <a:t>ANOVA </a:t>
            </a:r>
            <a:r>
              <a:rPr lang="en-US" altLang="en-US" sz="1600" u="sng" dirty="0">
                <a:solidFill>
                  <a:srgbClr val="FF3300"/>
                </a:solidFill>
              </a:rPr>
              <a:t>NOT</a:t>
            </a:r>
            <a:r>
              <a:rPr lang="en-US" altLang="en-US" sz="1600" dirty="0">
                <a:solidFill>
                  <a:srgbClr val="FF3300"/>
                </a:solidFill>
              </a:rPr>
              <a:t> required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</a:rPr>
              <a:t>crit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based on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W</a:t>
            </a:r>
            <a:r>
              <a:rPr lang="en-US" altLang="en-US" sz="1600" dirty="0"/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r </a:t>
            </a:r>
            <a:endParaRPr lang="en-US" altLang="en-US" sz="1600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</a:rPr>
              <a:t>crit</a:t>
            </a:r>
            <a:r>
              <a:rPr lang="en-US" altLang="en-US" sz="16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compared to</a:t>
            </a:r>
            <a:r>
              <a:rPr lang="en-US" altLang="en-US" sz="1600" i="1" dirty="0">
                <a:latin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obt</a:t>
            </a:r>
            <a:endParaRPr lang="en-US" altLang="en-US" sz="1600" i="1" baseline="-25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/>
              <a:t>One of most conservative </a:t>
            </a:r>
            <a:r>
              <a:rPr lang="en-US" altLang="en-US" sz="1600" i="1" dirty="0">
                <a:latin typeface="Times New Roman" panose="02020603050405020304" pitchFamily="18" charset="0"/>
              </a:rPr>
              <a:t>post hoc</a:t>
            </a:r>
            <a:r>
              <a:rPr lang="en-US" altLang="en-US" sz="1600" dirty="0"/>
              <a:t> comparisons, good control of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 </a:t>
            </a:r>
            <a:endParaRPr lang="en-US" altLang="en-US" sz="16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/>
              <a:t>Compared </a:t>
            </a:r>
            <a:r>
              <a:rPr lang="en-US" altLang="en-US" sz="1600" dirty="0"/>
              <a:t>to LSD…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en-US" sz="1400" dirty="0"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/>
              <a:t>Preferred </a:t>
            </a:r>
            <a:r>
              <a:rPr lang="en-US" altLang="en-US" sz="1600" dirty="0"/>
              <a:t>with &gt; 3 </a:t>
            </a:r>
            <a:r>
              <a:rPr lang="en-US" altLang="en-US" sz="1600" dirty="0" smtClean="0"/>
              <a:t>groups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Cohen </a:t>
            </a:r>
            <a:r>
              <a:rPr lang="fr-FR" dirty="0" err="1" smtClean="0"/>
              <a:t>Chap</a:t>
            </a:r>
            <a:r>
              <a:rPr lang="fr-FR" dirty="0" smtClean="0"/>
              <a:t> 13 - Multiple </a:t>
            </a:r>
            <a:r>
              <a:rPr lang="fr-FR" dirty="0" err="1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9314" y="5023485"/>
            <a:ext cx="4005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Fisher’s LSD is most liberal </a:t>
            </a:r>
          </a:p>
          <a:p>
            <a:pPr lvl="4" algn="ctr"/>
            <a:endParaRPr lang="en-US" altLang="en-US" b="1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Tukey’s HSD is nearly most conservative </a:t>
            </a:r>
          </a:p>
          <a:p>
            <a:pPr lvl="4" algn="ctr"/>
            <a:endParaRPr lang="en-US" altLang="en-US" b="1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/>
          <a:lstStyle/>
          <a:p>
            <a:r>
              <a:rPr lang="en-US" dirty="0" smtClean="0"/>
              <a:t>Post hoc: Confidence  intervals: HSD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604072"/>
              </p:ext>
            </p:extLst>
          </p:nvPr>
        </p:nvGraphicFramePr>
        <p:xfrm>
          <a:off x="9724911" y="424755"/>
          <a:ext cx="1291431" cy="114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911" y="424755"/>
                        <a:ext cx="1291431" cy="114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4128" y="1894114"/>
            <a:ext cx="972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Simultaneous</a:t>
            </a:r>
            <a:r>
              <a:rPr lang="en-US" dirty="0" smtClean="0"/>
              <a:t> Confidence Intervals for all possible pairs of populations means…at the same time!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Interval DOES INCLUDS zero 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fail to reject H0: means are the same…no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Interval does NOT</a:t>
            </a:r>
            <a:r>
              <a:rPr lang="en-US" b="1" dirty="0">
                <a:solidFill>
                  <a:srgbClr val="00B050"/>
                </a:solidFill>
              </a:rPr>
              <a:t> INCLUDS zero 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REJECT H0   evidence there IS a DIFFERENCE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2314" y="2601684"/>
                <a:ext cx="6161314" cy="818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14" y="2601684"/>
                <a:ext cx="6161314" cy="8183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/>
          <a:lstStyle/>
          <a:p>
            <a:r>
              <a:rPr lang="en-US" dirty="0"/>
              <a:t>Post hoc </a:t>
            </a:r>
            <a:r>
              <a:rPr lang="en-US" dirty="0" smtClean="0"/>
              <a:t>procedures: </a:t>
            </a:r>
            <a:r>
              <a:rPr lang="en-US" altLang="en-US" dirty="0" err="1" smtClean="0"/>
              <a:t>Scheffé</a:t>
            </a:r>
            <a:r>
              <a:rPr lang="en-US" altLang="en-US" dirty="0" smtClean="0"/>
              <a:t> </a:t>
            </a:r>
            <a:r>
              <a:rPr lang="en-US" altLang="en-US" dirty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Most conservative and least powerful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Uses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/>
              <a:t>- rather than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)*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 smtClean="0"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recommended running his test with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Bonferroni</a:t>
            </a:r>
            <a:r>
              <a:rPr lang="en-US" altLang="en-US" sz="2400" dirty="0"/>
              <a:t>; </a:t>
            </a:r>
            <a:r>
              <a:rPr lang="en-US" altLang="en-US" sz="2400" i="1" dirty="0">
                <a:latin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PC </a:t>
            </a:r>
            <a:r>
              <a:rPr lang="en-US" altLang="en-US" sz="2400" dirty="0"/>
              <a:t>is</a:t>
            </a:r>
            <a:r>
              <a:rPr lang="en-US" altLang="en-US" sz="2400" i="1" dirty="0"/>
              <a:t> </a:t>
            </a:r>
            <a:r>
              <a:rPr lang="en-US" altLang="en-US" sz="2400" dirty="0"/>
              <a:t>computed by determining all possible linear contrasts AND pairwise contrasts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/>
              <a:t>Not</a:t>
            </a:r>
            <a:r>
              <a:rPr lang="en-US" altLang="en-US" sz="2400" dirty="0"/>
              <a:t> recommended in most situations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/>
              <a:t>1 pairwise comparison of interest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Several pairwise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1 complex comparison (linear contrast)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Several complex comparisons (linear contrasts)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 smtClean="0"/>
              <a:t>Analysis of trend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99" y="1981200"/>
            <a:ext cx="10928386" cy="4023360"/>
          </a:xfrm>
        </p:spPr>
        <p:txBody>
          <a:bodyPr/>
          <a:lstStyle/>
          <a:p>
            <a:r>
              <a:rPr lang="en-US" dirty="0" smtClean="0"/>
              <a:t>Try when the independent variable (IV) is highly ordinal or truly underlying continuous</a:t>
            </a:r>
          </a:p>
          <a:p>
            <a:endParaRPr lang="en-US" dirty="0"/>
          </a:p>
          <a:p>
            <a:r>
              <a:rPr lang="en-US" dirty="0" smtClean="0"/>
              <a:t>* LINEAR regression: </a:t>
            </a:r>
          </a:p>
          <a:p>
            <a:pPr lvl="1"/>
            <a:r>
              <a:rPr lang="en-US" dirty="0"/>
              <a:t>Run linear regression with </a:t>
            </a:r>
            <a:r>
              <a:rPr lang="en-US" dirty="0" smtClean="0"/>
              <a:t>the </a:t>
            </a:r>
            <a:r>
              <a:rPr lang="en-US" dirty="0"/>
              <a:t>IV </a:t>
            </a:r>
            <a:r>
              <a:rPr lang="en-US" dirty="0" smtClean="0"/>
              <a:t>as predictor</a:t>
            </a:r>
            <a:endParaRPr lang="en-US" dirty="0"/>
          </a:p>
          <a:p>
            <a:pPr lvl="1"/>
            <a:r>
              <a:rPr lang="en-US" dirty="0"/>
              <a:t>Compare the F-statistic’s p-value for the </a:t>
            </a:r>
            <a:r>
              <a:rPr lang="en-US" dirty="0" smtClean="0"/>
              <a:t>source=regression to the ANOVA source=between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CURVE-a-linear regression:  </a:t>
            </a:r>
          </a:p>
          <a:p>
            <a:pPr lvl="1"/>
            <a:r>
              <a:rPr lang="en-US" dirty="0" smtClean="0"/>
              <a:t>create a new variable that is = IV variable SQUARED</a:t>
            </a:r>
          </a:p>
          <a:p>
            <a:pPr lvl="1"/>
            <a:r>
              <a:rPr lang="en-US" dirty="0" smtClean="0"/>
              <a:t>Run linear regression with BOTH the original IV &amp; the squared-IV as predictors</a:t>
            </a:r>
          </a:p>
          <a:p>
            <a:pPr lvl="1"/>
            <a:r>
              <a:rPr lang="en-US" dirty="0" smtClean="0"/>
              <a:t>Compare the F-statistic’s p-value for the source=regression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0457"/>
            <a:ext cx="9720071" cy="482890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Not all researchers agree about best approach/methods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u="sng" dirty="0"/>
              <a:t>Method selection depends 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/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Adjusting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cs typeface="Arial" panose="020B0604020202020204" pitchFamily="34" charset="0"/>
              </a:rPr>
              <a:t>↓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cs typeface="Arial" panose="020B0604020202020204" pitchFamily="34" charset="0"/>
              </a:rPr>
              <a:t>↑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Arial" panose="020B0604020202020204" pitchFamily="34" charset="0"/>
              </a:rPr>
              <a:t>(Type II error)</a:t>
            </a:r>
            <a:endParaRPr lang="en-US" altLang="en-US" i="1" dirty="0"/>
          </a:p>
          <a:p>
            <a:pPr lvl="1"/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priori</a:t>
            </a:r>
            <a:r>
              <a:rPr lang="en-US" altLang="en-US" b="1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‘Multiple comparison procedures’ used to detect simple or complex differences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Significant omnibus test NOT always necessary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OKAY to conduct multiple comparisons when </a:t>
            </a:r>
            <a:r>
              <a:rPr lang="en-US" altLang="en-US" b="1" i="1" dirty="0">
                <a:latin typeface="Times New Roman" panose="02020603050405020304" pitchFamily="18" charset="0"/>
              </a:rPr>
              <a:t>p</a:t>
            </a:r>
            <a:r>
              <a:rPr lang="en-US" altLang="en-US" b="1" dirty="0"/>
              <a:t>-value CLOSE to significance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346442" y="209688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842932" y="209688"/>
            <a:ext cx="4300496" cy="63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36372" y="1700384"/>
            <a:ext cx="2730321" cy="34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308382" y="22526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08382" y="178022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29581" y="337211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29581" y="5004656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9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571" y="256622"/>
            <a:ext cx="4977429" cy="1443390"/>
          </a:xfrm>
        </p:spPr>
        <p:txBody>
          <a:bodyPr>
            <a:normAutofit lnSpcReduction="10000"/>
          </a:bodyPr>
          <a:lstStyle/>
          <a:p>
            <a:r>
              <a:rPr lang="el-GR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i="1" dirty="0">
                <a:latin typeface="Times New Roman" panose="02020603050405020304" pitchFamily="18" charset="0"/>
              </a:rPr>
              <a:t> = p</a:t>
            </a:r>
            <a:r>
              <a:rPr lang="en-US" altLang="en-US" sz="3200" b="1" dirty="0"/>
              <a:t>(Type I error) </a:t>
            </a:r>
          </a:p>
          <a:p>
            <a:pPr lvl="1"/>
            <a:r>
              <a:rPr lang="en-US" altLang="en-US" sz="2800" b="1" dirty="0"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  <a:p>
            <a:pPr lvl="4"/>
            <a:endParaRPr lang="en-US" altLang="en-US" sz="20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28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2800" b="1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4127" y="3309870"/>
            <a:ext cx="8811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err="1">
                <a:solidFill>
                  <a:srgbClr val="7030A0"/>
                </a:solidFill>
                <a:cs typeface="Arial" panose="020B0604020202020204" pitchFamily="34" charset="0"/>
              </a:rPr>
              <a:t>Experimentwise</a:t>
            </a:r>
            <a:r>
              <a:rPr lang="en-US" altLang="en-US" sz="2800" b="1" u="sng" dirty="0">
                <a:solidFill>
                  <a:srgbClr val="7030A0"/>
                </a:solidFill>
                <a:cs typeface="Arial" panose="020B0604020202020204" pitchFamily="34" charset="0"/>
              </a:rPr>
              <a:t> (</a:t>
            </a:r>
            <a:r>
              <a:rPr lang="el-GR" altLang="en-US" sz="28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EW</a:t>
            </a:r>
            <a:r>
              <a:rPr lang="en-US" altLang="en-US" sz="2800" b="1" u="sng" dirty="0" smtClean="0">
                <a:solidFill>
                  <a:srgbClr val="7030A0"/>
                </a:solidFill>
                <a:cs typeface="Arial" panose="020B0604020202020204" pitchFamily="34" charset="0"/>
              </a:rPr>
              <a:t>)</a:t>
            </a:r>
            <a:endParaRPr lang="en-US" altLang="en-US" sz="2800" b="1" u="sng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en-US" sz="2800" i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 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2800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comparisons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4"/>
            <a:endParaRPr lang="en-US" altLang="en-US" sz="28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rgbClr val="00B050"/>
                </a:solidFill>
              </a:rPr>
              <a:t>Relationship between </a:t>
            </a:r>
            <a:r>
              <a:rPr lang="el-GR" altLang="en-US" sz="28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en-US" sz="2800" b="1" u="sng" dirty="0">
                <a:solidFill>
                  <a:srgbClr val="00B050"/>
                </a:solidFill>
              </a:rPr>
              <a:t> and </a:t>
            </a:r>
            <a:r>
              <a:rPr lang="el-GR" altLang="en-US" sz="28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EW</a:t>
            </a:r>
            <a:endParaRPr lang="en-US" altLang="en-US" sz="2800" b="1" u="sng" dirty="0">
              <a:solidFill>
                <a:srgbClr val="00B050"/>
              </a:solidFill>
            </a:endParaRPr>
          </a:p>
          <a:p>
            <a:pPr lvl="1"/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</a:p>
          <a:p>
            <a:pPr lvl="2"/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Number of comparisons</a:t>
            </a:r>
            <a:endParaRPr lang="en-US" altLang="en-US" sz="2800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(1 – </a:t>
            </a:r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= </a:t>
            </a:r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180" y="1523052"/>
            <a:ext cx="67624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u="sng" dirty="0">
                <a:solidFill>
                  <a:srgbClr val="0000FF"/>
                </a:solidFill>
              </a:rPr>
              <a:t> also per comparison error rate (</a:t>
            </a:r>
            <a:r>
              <a:rPr lang="el-GR" alt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PC</a:t>
            </a:r>
            <a:r>
              <a:rPr lang="en-US" altLang="en-US" sz="3200" b="1" u="sng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rgbClr val="0000FF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b="1" u="sng" dirty="0"/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???</a:t>
            </a: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b="1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u="sng" dirty="0"/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Ignore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endParaRPr lang="en-US" altLang="en-US" sz="24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4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46" y="1428255"/>
            <a:ext cx="1498997" cy="3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1499616"/>
          </a:xfrm>
        </p:spPr>
        <p:txBody>
          <a:bodyPr/>
          <a:lstStyle/>
          <a:p>
            <a:r>
              <a:rPr lang="en-US" altLang="en-US" sz="5400" b="1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42" y="3733107"/>
            <a:ext cx="5420215" cy="257625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Selected </a:t>
            </a:r>
            <a:r>
              <a:rPr lang="en-US" altLang="en-US" b="1" dirty="0"/>
              <a:t>after</a:t>
            </a:r>
            <a:r>
              <a:rPr lang="en-US" altLang="en-US" dirty="0"/>
              <a:t> data collection and analysis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Used in </a:t>
            </a:r>
            <a:r>
              <a:rPr lang="en-US" altLang="en-US" b="1" dirty="0"/>
              <a:t>exploratory</a:t>
            </a:r>
            <a:r>
              <a:rPr lang="en-US" altLang="en-US" dirty="0"/>
              <a:t> research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Larger set of or </a:t>
            </a:r>
            <a:r>
              <a:rPr lang="en-US" altLang="en-US" u="sng" dirty="0"/>
              <a:t>all possible</a:t>
            </a:r>
            <a:r>
              <a:rPr lang="en-US" altLang="en-US" dirty="0"/>
              <a:t> comparisons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Inflated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dirty="0"/>
              <a:t>: Increased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(Type I error)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0077" y="2431916"/>
            <a:ext cx="2652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i="1" u="sng" dirty="0"/>
              <a:t>Post </a:t>
            </a:r>
            <a:r>
              <a:rPr lang="en-US" altLang="en-US" sz="2800" b="1" i="1" u="sng" dirty="0" smtClean="0"/>
              <a:t>hoc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posteriori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934" y="1050053"/>
            <a:ext cx="2652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i="1" u="sng" dirty="0" smtClean="0"/>
              <a:t>Pre Planned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priori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793" y="2084832"/>
            <a:ext cx="535620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Selected </a:t>
            </a:r>
            <a:r>
              <a:rPr lang="en-US" altLang="en-US" sz="2400" b="1" dirty="0"/>
              <a:t>before data collection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Follow hypotheses and theory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/>
              <a:t>Smaller set </a:t>
            </a:r>
            <a:r>
              <a:rPr lang="en-US" altLang="en-US" sz="2400" dirty="0"/>
              <a:t>of comparisons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all possible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combinations</a:t>
            </a:r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sz="2000" dirty="0"/>
              <a:t> is much smaller than alternatives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slightly exceed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when planned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Adjust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is large or includes all possible comparisons?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Justified conducting ANY </a:t>
            </a:r>
            <a:r>
              <a:rPr lang="en-US" altLang="en-US" sz="2000" u="sng" dirty="0"/>
              <a:t>planned</a:t>
            </a:r>
            <a:r>
              <a:rPr lang="en-US" altLang="en-US" sz="2000" dirty="0"/>
              <a:t> comparison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ANOVA need NOT be statistically significant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1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-165899"/>
            <a:ext cx="9720072" cy="1499616"/>
          </a:xfrm>
        </p:spPr>
        <p:txBody>
          <a:bodyPr/>
          <a:lstStyle/>
          <a:p>
            <a:r>
              <a:rPr lang="en-US" dirty="0" smtClean="0"/>
              <a:t>Problems with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972951"/>
            <a:ext cx="11473543" cy="531876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800" dirty="0"/>
              <a:t>Decision to statistically test certain post hoc comparisons made </a:t>
            </a:r>
            <a:r>
              <a:rPr lang="en-US" altLang="en-US" sz="2800" b="1" u="sng" dirty="0"/>
              <a:t>after</a:t>
            </a:r>
            <a:r>
              <a:rPr lang="en-US" altLang="en-US" sz="2800" dirty="0"/>
              <a:t> examining data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When </a:t>
            </a:r>
            <a:r>
              <a:rPr lang="en-US" altLang="en-US" sz="2800" u="sng" dirty="0"/>
              <a:t>all</a:t>
            </a:r>
            <a:r>
              <a:rPr lang="en-US" altLang="en-US" sz="2800" dirty="0"/>
              <a:t> possible pairwise comparisons are conducted,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 error) or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dirty="0"/>
              <a:t> </a:t>
            </a:r>
            <a:r>
              <a:rPr lang="en-US" altLang="en-US" sz="2800" dirty="0"/>
              <a:t>is same for </a:t>
            </a:r>
            <a:r>
              <a:rPr lang="en-US" altLang="en-US" sz="2800" i="1" dirty="0">
                <a:latin typeface="Times New Roman" panose="02020603050405020304" pitchFamily="18" charset="0"/>
              </a:rPr>
              <a:t>a priori </a:t>
            </a:r>
            <a:r>
              <a:rPr lang="en-US" altLang="en-US" sz="2800" dirty="0"/>
              <a:t>and </a:t>
            </a:r>
            <a:r>
              <a:rPr lang="en-US" altLang="en-US" sz="2800" i="1" dirty="0">
                <a:latin typeface="Times New Roman" panose="02020603050405020304" pitchFamily="18" charset="0"/>
              </a:rPr>
              <a:t>post hoc </a:t>
            </a:r>
            <a:r>
              <a:rPr lang="en-US" altLang="en-US" sz="2800" dirty="0"/>
              <a:t>comparisons</a:t>
            </a:r>
          </a:p>
          <a:p>
            <a:r>
              <a:rPr lang="en-US" altLang="en-US" sz="2800" dirty="0"/>
              <a:t>For example, a significant </a:t>
            </a:r>
            <a:r>
              <a:rPr lang="en-US" altLang="en-US" sz="2800" i="1" dirty="0">
                <a:latin typeface="Times New Roman" panose="02020603050405020304" pitchFamily="18" charset="0"/>
              </a:rPr>
              <a:t>F</a:t>
            </a:r>
            <a:r>
              <a:rPr lang="en-US" altLang="en-US" sz="2800" dirty="0"/>
              <a:t>-statistic is </a:t>
            </a:r>
            <a:r>
              <a:rPr lang="en-US" altLang="en-US" sz="2800" dirty="0" smtClean="0"/>
              <a:t>obtained: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Assume 20 pairwise comparisons are possible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However, 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post hoc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/>
              <a:t>If we had conducted 1 </a:t>
            </a:r>
            <a:r>
              <a:rPr lang="en-US" altLang="en-US" sz="2400" u="sng" dirty="0"/>
              <a:t>planned</a:t>
            </a:r>
            <a:r>
              <a:rPr lang="en-US" altLang="en-US" sz="2400" dirty="0"/>
              <a:t> comparison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 smtClean="0"/>
              <a:t>If </a:t>
            </a:r>
            <a:r>
              <a:rPr lang="en-US" altLang="en-US" sz="2400" dirty="0"/>
              <a:t>we had conducted </a:t>
            </a:r>
            <a:r>
              <a:rPr lang="en-US" altLang="en-US" sz="2400" u="sng" dirty="0"/>
              <a:t>all possible</a:t>
            </a:r>
            <a:r>
              <a:rPr lang="en-US" altLang="en-US" sz="2400" dirty="0"/>
              <a:t>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Testing largest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vs. </a:t>
            </a:r>
            <a:r>
              <a:rPr lang="en-US" altLang="en-US" sz="1800" dirty="0"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29" y="3785366"/>
            <a:ext cx="1143000" cy="5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16" y="2447344"/>
            <a:ext cx="2774986" cy="4023360"/>
          </a:xfrm>
        </p:spPr>
        <p:txBody>
          <a:bodyPr/>
          <a:lstStyle/>
          <a:p>
            <a:pPr algn="ctr"/>
            <a:r>
              <a:rPr lang="en-US" alt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 priori </a:t>
            </a:r>
            <a:r>
              <a:rPr lang="en-US" altLang="en-US" b="1" u="sng" dirty="0">
                <a:solidFill>
                  <a:srgbClr val="FF0000"/>
                </a:solidFill>
              </a:rPr>
              <a:t>tests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-tests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dirty="0">
                <a:ea typeface="ＭＳ Ｐゴシック" panose="020B0600070205080204" pitchFamily="34" charset="-128"/>
              </a:rPr>
              <a:t> (Dunn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k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*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Holm*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Linear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contrasts</a:t>
            </a:r>
            <a:endParaRPr lang="en-US" altLang="en-US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50000"/>
              </a:lnSpc>
              <a:buNone/>
            </a:pP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50000"/>
              </a:lnSpc>
              <a:buNone/>
            </a:pPr>
            <a:endParaRPr lang="en-US" altLang="en-US" b="1" u="sng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50000"/>
              </a:lnSpc>
              <a:buNone/>
            </a:pPr>
            <a:r>
              <a:rPr lang="en-US" altLang="en-US" b="1" u="sng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Complex </a:t>
            </a:r>
            <a:r>
              <a:rPr lang="en-US" altLang="en-US" b="1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comparison</a:t>
            </a:r>
            <a:endParaRPr lang="en-US" altLang="en-US" b="1" u="sng" dirty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*adjusts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buNone/>
            </a:pPr>
            <a:endParaRPr lang="en-US" altLang="en-US" i="1" dirty="0" smtClean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**Italicized</a:t>
            </a:r>
            <a:r>
              <a:rPr lang="en-US" altLang="en-US" dirty="0">
                <a:ea typeface="ＭＳ Ｐゴシック" panose="020B0600070205080204" pitchFamily="34" charset="-128"/>
              </a:rPr>
              <a:t>: not covered</a:t>
            </a:r>
            <a:endParaRPr lang="el-GR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021402" y="2002118"/>
            <a:ext cx="4968712" cy="446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b="1" i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post hoc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Fisher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LSD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HSD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Student-Newman-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Keuls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Dunnett’s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Scheff</a:t>
            </a:r>
            <a:r>
              <a:rPr lang="en-US" altLang="en-US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0114" y="1513116"/>
            <a:ext cx="42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Most statistical packages make no </a:t>
            </a:r>
            <a:r>
              <a:rPr lang="en-US" altLang="en-US" sz="2400" i="1" dirty="0">
                <a:latin typeface="Times New Roman" panose="02020603050405020304" pitchFamily="18" charset="0"/>
              </a:rPr>
              <a:t>a priori </a:t>
            </a:r>
            <a:r>
              <a:rPr lang="en-US" altLang="en-US" sz="2400" dirty="0"/>
              <a:t>/ </a:t>
            </a:r>
            <a:r>
              <a:rPr lang="en-US" altLang="en-US" sz="2400" i="1" dirty="0">
                <a:latin typeface="Times New Roman" panose="02020603050405020304" pitchFamily="18" charset="0"/>
              </a:rPr>
              <a:t>post hoc </a:t>
            </a:r>
            <a:r>
              <a:rPr lang="en-US" altLang="en-US" sz="2400" dirty="0"/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called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In practice, most </a:t>
            </a:r>
            <a:r>
              <a:rPr lang="en-US" altLang="en-US" sz="2400" i="1" dirty="0">
                <a:latin typeface="Times New Roman" panose="02020603050405020304" pitchFamily="18" charset="0"/>
              </a:rPr>
              <a:t>a priori</a:t>
            </a:r>
            <a:r>
              <a:rPr lang="en-US" altLang="en-US" sz="2400" dirty="0"/>
              <a:t> comparison techniques can be used as </a:t>
            </a:r>
            <a:r>
              <a:rPr lang="en-US" altLang="en-US" sz="2400" i="1" dirty="0">
                <a:latin typeface="Times New Roman" panose="02020603050405020304" pitchFamily="18" charset="0"/>
              </a:rPr>
              <a:t>post hoc</a:t>
            </a:r>
            <a:r>
              <a:rPr lang="en-US" altLang="en-US" sz="2400" i="1" dirty="0"/>
              <a:t> </a:t>
            </a:r>
            <a:r>
              <a:rPr lang="en-US" altLang="en-US" sz="2400" dirty="0"/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Most refer to these techniques collectively as post hoc, not because they were planned after doing the study per se, but because they are conducted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4345</TotalTime>
  <Words>2375</Words>
  <Application>Microsoft Office PowerPoint</Application>
  <PresentationFormat>Widescreen</PresentationFormat>
  <Paragraphs>487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MathType 5.0 Equation</vt:lpstr>
      <vt:lpstr>MathType 6.0 Equation</vt:lpstr>
      <vt:lpstr>Cohen chap 13 Multiple Comparison Procedures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Common techniques</vt:lpstr>
      <vt:lpstr>A Priori procedures: multiple t-tests</vt:lpstr>
      <vt:lpstr>A Priori procedures: Bonferroni (Dunn) t-test</vt:lpstr>
      <vt:lpstr>A Priori procedures: linear contrasts - idea</vt:lpstr>
      <vt:lpstr>A Priori procedures: linear contrasts - SS</vt:lpstr>
      <vt:lpstr>A Priori procedures: linear contrasts - example</vt:lpstr>
      <vt:lpstr>A Priori procedures: linear contrasts - Orthogonal</vt:lpstr>
      <vt:lpstr>A Priori procedures: linear contrasts - Orthogonal</vt:lpstr>
      <vt:lpstr>A Priori procedures: recomendations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hoc: Confidence  intervals: HSD</vt:lpstr>
      <vt:lpstr>Post hoc procedures: Scheffé Test</vt:lpstr>
      <vt:lpstr>Post hoc procedures: recommendations</vt:lpstr>
      <vt:lpstr>Analysis of trend components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97</cp:revision>
  <dcterms:created xsi:type="dcterms:W3CDTF">2015-07-08T09:52:47Z</dcterms:created>
  <dcterms:modified xsi:type="dcterms:W3CDTF">2015-07-27T17:18:25Z</dcterms:modified>
</cp:coreProperties>
</file>