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4" r:id="rId8"/>
    <p:sldId id="261" r:id="rId9"/>
    <p:sldId id="263" r:id="rId10"/>
    <p:sldId id="267" r:id="rId11"/>
    <p:sldId id="265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CCFF"/>
    <a:srgbClr val="FA76E1"/>
    <a:srgbClr val="FF0066"/>
    <a:srgbClr val="FF9933"/>
    <a:srgbClr val="FFFF99"/>
    <a:srgbClr val="171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A141A46-A8C2-492D-A078-021772D6F488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69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4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5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2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A141A46-A8C2-492D-A078-021772D6F488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14798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724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321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2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A141A46-A8C2-492D-A078-021772D6F488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01879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A141A46-A8C2-492D-A078-021772D6F488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1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A141A46-A8C2-492D-A078-021772D6F488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223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9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Two-Way ANOVA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Cohen – chapter </a:t>
            </a:r>
            <a:r>
              <a:rPr lang="en-US" dirty="0" smtClean="0"/>
              <a:t>14 </a:t>
            </a:r>
            <a:r>
              <a:rPr lang="en-US" dirty="0"/>
              <a:t>textbook example</a:t>
            </a:r>
          </a:p>
        </p:txBody>
      </p:sp>
    </p:spTree>
    <p:extLst>
      <p:ext uri="{BB962C8B-B14F-4D97-AF65-F5344CB8AC3E}">
        <p14:creationId xmlns:p14="http://schemas.microsoft.com/office/powerpoint/2010/main" val="318945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344" y="1077567"/>
            <a:ext cx="4954044" cy="46972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#1) See the order of the Means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55186" y="100562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Interaction contrasts</a:t>
            </a:r>
            <a:r>
              <a:rPr lang="en-US" dirty="0"/>
              <a:t> </a:t>
            </a:r>
            <a:r>
              <a:rPr lang="en-US" dirty="0" smtClean="0"/>
              <a:t>- with 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13502" y="4514562"/>
            <a:ext cx="4954044" cy="469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#3) Run the Contrast</a:t>
            </a: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768431"/>
              </p:ext>
            </p:extLst>
          </p:nvPr>
        </p:nvGraphicFramePr>
        <p:xfrm>
          <a:off x="1224151" y="1975386"/>
          <a:ext cx="1509178" cy="984249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55026">
                  <a:extLst>
                    <a:ext uri="{9D8B030D-6E8A-4147-A177-3AD203B41FA5}">
                      <a16:colId xmlns:a16="http://schemas.microsoft.com/office/drawing/2014/main" val="638114117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3987628327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672906828"/>
                    </a:ext>
                  </a:extLst>
                </a:gridCol>
              </a:tblGrid>
              <a:tr h="18172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279833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696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262130"/>
              </p:ext>
            </p:extLst>
          </p:nvPr>
        </p:nvGraphicFramePr>
        <p:xfrm>
          <a:off x="1219308" y="2971396"/>
          <a:ext cx="1509178" cy="762649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55026">
                  <a:extLst>
                    <a:ext uri="{9D8B030D-6E8A-4147-A177-3AD203B41FA5}">
                      <a16:colId xmlns:a16="http://schemas.microsoft.com/office/drawing/2014/main" val="638114117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3987628327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672906828"/>
                    </a:ext>
                  </a:extLst>
                </a:gridCol>
              </a:tblGrid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762157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9902"/>
          <a:stretch/>
        </p:blipFill>
        <p:spPr>
          <a:xfrm>
            <a:off x="6085717" y="1633191"/>
            <a:ext cx="5800725" cy="3252515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5958681" y="2706442"/>
            <a:ext cx="5990065" cy="963152"/>
            <a:chOff x="4854442" y="1945570"/>
            <a:chExt cx="5753139" cy="975801"/>
          </a:xfrm>
        </p:grpSpPr>
        <p:sp>
          <p:nvSpPr>
            <p:cNvPr id="15" name="Rounded Rectangle 14"/>
            <p:cNvSpPr/>
            <p:nvPr/>
          </p:nvSpPr>
          <p:spPr>
            <a:xfrm>
              <a:off x="4863307" y="1945570"/>
              <a:ext cx="5744274" cy="241151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863307" y="2680383"/>
              <a:ext cx="5744274" cy="225620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4854442" y="1960937"/>
              <a:ext cx="5744274" cy="241151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854442" y="2695751"/>
              <a:ext cx="5744274" cy="225620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54648" y="3220808"/>
            <a:ext cx="5980835" cy="929563"/>
            <a:chOff x="4863307" y="2008564"/>
            <a:chExt cx="5744274" cy="929563"/>
          </a:xfrm>
        </p:grpSpPr>
        <p:sp>
          <p:nvSpPr>
            <p:cNvPr id="19" name="Rounded Rectangle 18"/>
            <p:cNvSpPr/>
            <p:nvPr/>
          </p:nvSpPr>
          <p:spPr>
            <a:xfrm>
              <a:off x="4863307" y="2008564"/>
              <a:ext cx="5744274" cy="235972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863307" y="2693577"/>
              <a:ext cx="5744274" cy="24455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967546" y="744565"/>
            <a:ext cx="5857796" cy="802727"/>
            <a:chOff x="-127714" y="3498302"/>
            <a:chExt cx="5857796" cy="802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-127714" y="3949188"/>
                  <a:ext cx="55831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 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−   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−   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−   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7714" y="3949188"/>
                  <a:ext cx="558313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83" t="-2174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ounded Rectangle 21"/>
            <p:cNvSpPr/>
            <p:nvPr/>
          </p:nvSpPr>
          <p:spPr>
            <a:xfrm>
              <a:off x="162890" y="3506578"/>
              <a:ext cx="2754086" cy="794451"/>
            </a:xfrm>
            <a:prstGeom prst="roundRect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Caffeine’s Effect in Normal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975996" y="3498302"/>
              <a:ext cx="2754086" cy="79445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2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Caffeine’s Effect in None</a:t>
              </a: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1452202" y="3003470"/>
            <a:ext cx="677222" cy="114723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dirty="0" smtClean="0">
              <a:solidFill>
                <a:srgbClr val="00B050"/>
              </a:solidFill>
            </a:endParaRPr>
          </a:p>
          <a:p>
            <a:pPr algn="ctr"/>
            <a:endParaRPr lang="en-US" sz="1600" dirty="0">
              <a:solidFill>
                <a:srgbClr val="00B050"/>
              </a:solidFill>
            </a:endParaRPr>
          </a:p>
          <a:p>
            <a:pPr algn="ctr"/>
            <a:endParaRPr lang="en-US" sz="1600" dirty="0" smtClean="0">
              <a:solidFill>
                <a:srgbClr val="00B050"/>
              </a:solidFill>
            </a:endParaRPr>
          </a:p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-1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69435" y="3003601"/>
            <a:ext cx="677222" cy="114723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dirty="0" smtClean="0">
              <a:solidFill>
                <a:srgbClr val="00B050"/>
              </a:solidFill>
            </a:endParaRPr>
          </a:p>
          <a:p>
            <a:pPr algn="ctr"/>
            <a:endParaRPr lang="en-US" sz="1600" dirty="0">
              <a:solidFill>
                <a:srgbClr val="00B050"/>
              </a:solidFill>
            </a:endParaRPr>
          </a:p>
          <a:p>
            <a:pPr algn="ctr"/>
            <a:endParaRPr lang="en-US" sz="1600" dirty="0" smtClean="0">
              <a:solidFill>
                <a:srgbClr val="00B050"/>
              </a:solidFill>
            </a:endParaRPr>
          </a:p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1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469942" y="1632410"/>
            <a:ext cx="677222" cy="1249647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rgbClr val="7030A0"/>
                </a:solidFill>
              </a:rPr>
              <a:t>1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187175" y="1632410"/>
            <a:ext cx="677222" cy="1249647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rgbClr val="7030A0"/>
                </a:solidFill>
              </a:rPr>
              <a:t>-1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259777" y="2678948"/>
            <a:ext cx="677222" cy="98456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dirty="0" smtClean="0">
                <a:solidFill>
                  <a:srgbClr val="7030A0"/>
                </a:solidFill>
              </a:rPr>
              <a:t> 1</a:t>
            </a:r>
          </a:p>
          <a:p>
            <a:pPr algn="ctr"/>
            <a:endParaRPr lang="en-US" sz="1500" dirty="0">
              <a:solidFill>
                <a:srgbClr val="7030A0"/>
              </a:solidFill>
            </a:endParaRPr>
          </a:p>
          <a:p>
            <a:pPr algn="ctr"/>
            <a:endParaRPr lang="en-US" sz="1500" dirty="0" smtClean="0">
              <a:solidFill>
                <a:srgbClr val="7030A0"/>
              </a:solidFill>
            </a:endParaRPr>
          </a:p>
          <a:p>
            <a:pPr algn="ctr"/>
            <a:r>
              <a:rPr lang="en-US" sz="1500" dirty="0" smtClean="0">
                <a:solidFill>
                  <a:srgbClr val="7030A0"/>
                </a:solidFill>
              </a:rPr>
              <a:t>-1</a:t>
            </a:r>
            <a:endParaRPr lang="en-US" sz="1500" dirty="0">
              <a:solidFill>
                <a:srgbClr val="7030A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334136" y="3138661"/>
            <a:ext cx="677222" cy="99130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dirty="0" smtClean="0">
                <a:solidFill>
                  <a:srgbClr val="00B050"/>
                </a:solidFill>
              </a:rPr>
              <a:t>-1</a:t>
            </a:r>
          </a:p>
          <a:p>
            <a:pPr algn="ctr"/>
            <a:endParaRPr lang="en-US" sz="1500" dirty="0" smtClean="0">
              <a:solidFill>
                <a:srgbClr val="00B050"/>
              </a:solidFill>
            </a:endParaRPr>
          </a:p>
          <a:p>
            <a:pPr algn="ctr"/>
            <a:endParaRPr lang="en-US" sz="1500" dirty="0" smtClean="0">
              <a:solidFill>
                <a:srgbClr val="00B050"/>
              </a:solidFill>
            </a:endParaRPr>
          </a:p>
          <a:p>
            <a:pPr algn="ctr"/>
            <a:r>
              <a:rPr lang="en-US" sz="1500" dirty="0" smtClean="0">
                <a:solidFill>
                  <a:srgbClr val="00B050"/>
                </a:solidFill>
              </a:rPr>
              <a:t> 1</a:t>
            </a:r>
          </a:p>
          <a:p>
            <a:pPr algn="ctr"/>
            <a:endParaRPr lang="en-US" sz="1500" dirty="0">
              <a:solidFill>
                <a:srgbClr val="00B05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444899" y="2795636"/>
            <a:ext cx="677222" cy="19744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rgbClr val="FF0066"/>
                </a:solidFill>
              </a:rPr>
              <a:t>0</a:t>
            </a:r>
          </a:p>
          <a:p>
            <a:pPr algn="ctr"/>
            <a:r>
              <a:rPr lang="en-US" sz="1400" dirty="0">
                <a:solidFill>
                  <a:srgbClr val="FF0066"/>
                </a:solidFill>
              </a:rPr>
              <a:t>0</a:t>
            </a:r>
            <a:endParaRPr lang="en-US" sz="1400" dirty="0" smtClean="0">
              <a:solidFill>
                <a:srgbClr val="FF0066"/>
              </a:solidFill>
            </a:endParaRPr>
          </a:p>
          <a:p>
            <a:pPr algn="ctr"/>
            <a:endParaRPr lang="en-US" sz="1400" dirty="0">
              <a:solidFill>
                <a:srgbClr val="FF0066"/>
              </a:solidFill>
            </a:endParaRPr>
          </a:p>
          <a:p>
            <a:pPr algn="ctr"/>
            <a:r>
              <a:rPr lang="en-US" sz="1400" dirty="0" smtClean="0">
                <a:solidFill>
                  <a:srgbClr val="FF0066"/>
                </a:solidFill>
              </a:rPr>
              <a:t>0</a:t>
            </a:r>
          </a:p>
          <a:p>
            <a:pPr algn="ctr"/>
            <a:r>
              <a:rPr lang="en-US" sz="1400" dirty="0" smtClean="0">
                <a:solidFill>
                  <a:srgbClr val="FF0066"/>
                </a:solidFill>
              </a:rPr>
              <a:t>0</a:t>
            </a:r>
          </a:p>
          <a:p>
            <a:pPr algn="ctr"/>
            <a:endParaRPr lang="en-US" sz="1400" dirty="0" smtClean="0">
              <a:solidFill>
                <a:srgbClr val="FF0066"/>
              </a:solidFill>
            </a:endParaRPr>
          </a:p>
          <a:p>
            <a:pPr algn="ctr"/>
            <a:r>
              <a:rPr lang="en-US" sz="1200" dirty="0" smtClean="0">
                <a:solidFill>
                  <a:srgbClr val="FF0066"/>
                </a:solidFill>
              </a:rPr>
              <a:t>0</a:t>
            </a:r>
          </a:p>
          <a:p>
            <a:pPr algn="ctr"/>
            <a:r>
              <a:rPr lang="en-US" sz="1200" dirty="0" smtClean="0">
                <a:solidFill>
                  <a:srgbClr val="FF0066"/>
                </a:solidFill>
              </a:rPr>
              <a:t>0</a:t>
            </a:r>
          </a:p>
          <a:p>
            <a:pPr algn="ctr"/>
            <a:r>
              <a:rPr lang="en-US" sz="1200" dirty="0" smtClean="0">
                <a:solidFill>
                  <a:srgbClr val="FF0066"/>
                </a:solidFill>
              </a:rPr>
              <a:t>0</a:t>
            </a:r>
          </a:p>
          <a:p>
            <a:pPr algn="ctr"/>
            <a:r>
              <a:rPr lang="en-US" sz="1200" dirty="0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044200" y="2124424"/>
            <a:ext cx="3077921" cy="469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#2) Choose the Weights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93" y="4948706"/>
            <a:ext cx="5356154" cy="1644501"/>
          </a:xfrm>
          <a:prstGeom prst="rect">
            <a:avLst/>
          </a:prstGeom>
        </p:spPr>
      </p:pic>
      <p:sp>
        <p:nvSpPr>
          <p:cNvPr id="38" name="Content Placeholder 2"/>
          <p:cNvSpPr txBox="1">
            <a:spLocks/>
          </p:cNvSpPr>
          <p:nvPr/>
        </p:nvSpPr>
        <p:spPr>
          <a:xfrm>
            <a:off x="6535214" y="4948706"/>
            <a:ext cx="4954044" cy="469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#4) Compute </a:t>
            </a:r>
            <a:r>
              <a:rPr lang="en-US" b="1" dirty="0" err="1" smtClean="0">
                <a:solidFill>
                  <a:srgbClr val="7030A0"/>
                </a:solidFill>
              </a:rPr>
              <a:t>Scheffe’s</a:t>
            </a:r>
            <a:r>
              <a:rPr lang="en-US" b="1" dirty="0" smtClean="0">
                <a:solidFill>
                  <a:srgbClr val="7030A0"/>
                </a:solidFill>
              </a:rPr>
              <a:t> Test by Hand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669978" y="5446044"/>
                <a:ext cx="1573025" cy="45792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𝑐𝑜𝑛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𝑐𝑜𝑛</m:t>
                        </m:r>
                      </m:sub>
                    </m:sSub>
                  </m:oMath>
                </a14:m>
                <a:r>
                  <a:rPr lang="en-US" baseline="30000" dirty="0" smtClean="0"/>
                  <a:t>2</a:t>
                </a:r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978" y="5446044"/>
                <a:ext cx="1573025" cy="457929"/>
              </a:xfrm>
              <a:prstGeom prst="rect">
                <a:avLst/>
              </a:prstGeom>
              <a:blipFill>
                <a:blip r:embed="rId5"/>
                <a:stretch>
                  <a:fillRect l="-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9243003" y="5481431"/>
                <a:ext cx="25457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𝒄𝒐𝒏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9933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FF9933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FF9933"/>
                              </a:solidFill>
                              <a:latin typeface="Cambria Math" panose="02040503050406030204" pitchFamily="18" charset="0"/>
                            </a:rPr>
                            <m:t>𝟕𝟔𝟕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003" y="5481431"/>
                <a:ext cx="254576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186851" y="6054627"/>
                <a:ext cx="3196351" cy="73250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𝑆𝑐h𝑒𝑓𝑓𝑒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851" y="6054627"/>
                <a:ext cx="3196351" cy="732508"/>
              </a:xfrm>
              <a:prstGeom prst="rect">
                <a:avLst/>
              </a:prstGeom>
              <a:blipFill>
                <a:blip r:embed="rId7"/>
                <a:stretch>
                  <a:fillRect b="-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9217724" y="5886150"/>
                <a:ext cx="2731022" cy="9432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𝑺𝒄𝒉𝒆𝒇𝒇𝒆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b="1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𝟒𝟖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solidFill>
                    <a:srgbClr val="FF33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=6∙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.05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6, 4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=6∙2.34=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𝟎𝟒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724" y="5886150"/>
                <a:ext cx="2731022" cy="9432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ounded Rectangle 47"/>
          <p:cNvSpPr/>
          <p:nvPr/>
        </p:nvSpPr>
        <p:spPr>
          <a:xfrm>
            <a:off x="4879731" y="6154615"/>
            <a:ext cx="583096" cy="508640"/>
          </a:xfrm>
          <a:prstGeom prst="roundRect">
            <a:avLst/>
          </a:prstGeom>
          <a:noFill/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35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8" grpId="0"/>
      <p:bldP spid="40" grpId="0" animBg="1"/>
      <p:bldP spid="41" grpId="0"/>
      <p:bldP spid="44" grpId="0" animBg="1"/>
      <p:bldP spid="45" grpId="0"/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861" y="1816274"/>
            <a:ext cx="6075234" cy="3749287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86" y="100562"/>
            <a:ext cx="10178322" cy="1492132"/>
          </a:xfrm>
        </p:spPr>
        <p:txBody>
          <a:bodyPr/>
          <a:lstStyle/>
          <a:p>
            <a:r>
              <a:rPr lang="en-US" dirty="0"/>
              <a:t>Interaction </a:t>
            </a:r>
            <a:r>
              <a:rPr lang="en-US" dirty="0" smtClean="0"/>
              <a:t>contrasts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4702" y="981455"/>
            <a:ext cx="8099290" cy="3459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u="sng" dirty="0">
                <a:solidFill>
                  <a:schemeClr val="accent1">
                    <a:lumMod val="75000"/>
                  </a:schemeClr>
                </a:solidFill>
              </a:rPr>
              <a:t>Does CAFFEINE have the same effect in NO SLEEP as NORMAL SLEEP?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46078"/>
              </p:ext>
            </p:extLst>
          </p:nvPr>
        </p:nvGraphicFramePr>
        <p:xfrm>
          <a:off x="1225088" y="1531513"/>
          <a:ext cx="2751742" cy="3920516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55026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  <a:gridCol w="615488">
                  <a:extLst>
                    <a:ext uri="{9D8B030D-6E8A-4147-A177-3AD203B41FA5}">
                      <a16:colId xmlns:a16="http://schemas.microsoft.com/office/drawing/2014/main" val="1154680986"/>
                    </a:ext>
                  </a:extLst>
                </a:gridCol>
              </a:tblGrid>
              <a:tr h="18172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24.47</a:t>
                      </a:r>
                      <a:endParaRPr lang="en-US" sz="14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16.73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47908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23.65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21.217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91202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 txBox="1">
            <a:spLocks/>
          </p:cNvSpPr>
          <p:nvPr/>
        </p:nvSpPr>
        <p:spPr>
          <a:xfrm>
            <a:off x="4003421" y="1850303"/>
            <a:ext cx="7851122" cy="4351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983243" y="2738559"/>
                <a:ext cx="1992790" cy="1780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𝒄𝒐𝒏</m:t>
                          </m:r>
                          <m:r>
                            <a:rPr lang="en-US" b="1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𝒕𝒓𝒂𝒔𝒕</m:t>
                          </m:r>
                        </m:sub>
                      </m:sSub>
                      <m:r>
                        <a:rPr lang="en-US" i="1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b="1" dirty="0">
                  <a:solidFill>
                    <a:srgbClr val="FF0066"/>
                  </a:solidFill>
                </a:endParaRPr>
              </a:p>
              <a:p>
                <a:pPr algn="ctr"/>
                <a:endParaRPr lang="en-US" b="1" dirty="0">
                  <a:solidFill>
                    <a:srgbClr val="FF0066"/>
                  </a:solidFill>
                </a:endParaRPr>
              </a:p>
              <a:p>
                <a:pPr algn="ctr"/>
                <a:r>
                  <a:rPr lang="en-US" b="1" dirty="0">
                    <a:solidFill>
                      <a:srgbClr val="FF0066"/>
                    </a:solidFill>
                  </a:rPr>
                  <a:t>Vs</a:t>
                </a:r>
              </a:p>
              <a:p>
                <a:pPr algn="ctr"/>
                <a:endParaRPr lang="en-US" b="1" dirty="0">
                  <a:solidFill>
                    <a:srgbClr val="FF0066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𝑺𝒄𝒉𝒆𝒇𝒇𝒆</m:t>
                        </m:r>
                      </m:sub>
                    </m:sSub>
                    <m:r>
                      <a:rPr lang="en-US" i="1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FF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𝟏𝟒</m:t>
                    </m:r>
                    <m:r>
                      <a:rPr lang="en-US" b="1" i="1">
                        <a:solidFill>
                          <a:srgbClr val="FF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solidFill>
                          <a:srgbClr val="FF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𝟎𝟒</m:t>
                    </m:r>
                  </m:oMath>
                </a14:m>
                <a:r>
                  <a:rPr lang="en-US" sz="1400" dirty="0">
                    <a:solidFill>
                      <a:srgbClr val="FF0066"/>
                    </a:solidFill>
                  </a:rPr>
                  <a:t> </a:t>
                </a:r>
              </a:p>
              <a:p>
                <a:pPr algn="ctr"/>
                <a:endParaRPr lang="en-US" b="1" dirty="0">
                  <a:solidFill>
                    <a:srgbClr val="FF0066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243" y="2738559"/>
                <a:ext cx="1992790" cy="1780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ontent Placeholder 2"/>
          <p:cNvSpPr txBox="1">
            <a:spLocks/>
          </p:cNvSpPr>
          <p:nvPr/>
        </p:nvSpPr>
        <p:spPr>
          <a:xfrm>
            <a:off x="1426030" y="5565562"/>
            <a:ext cx="5321292" cy="1271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7030A0"/>
                </a:solidFill>
              </a:rPr>
              <a:t>This provides </a:t>
            </a:r>
            <a:r>
              <a:rPr lang="en-US" sz="1800" b="1" u="sng" dirty="0">
                <a:solidFill>
                  <a:srgbClr val="7030A0"/>
                </a:solidFill>
              </a:rPr>
              <a:t>no evidence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7030A0"/>
                </a:solidFill>
              </a:rPr>
              <a:t>that CAFFEINE has a </a:t>
            </a:r>
            <a:r>
              <a:rPr lang="en-US" sz="1800" b="1" u="sng" dirty="0">
                <a:solidFill>
                  <a:srgbClr val="7030A0"/>
                </a:solidFill>
              </a:rPr>
              <a:t>different effect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7030A0"/>
                </a:solidFill>
              </a:rPr>
              <a:t>in NORMAL SLEEP </a:t>
            </a:r>
            <a:r>
              <a:rPr lang="en-US" sz="1800" dirty="0">
                <a:solidFill>
                  <a:srgbClr val="7030A0"/>
                </a:solidFill>
              </a:rPr>
              <a:t>vs </a:t>
            </a:r>
            <a:r>
              <a:rPr lang="en-US" sz="1800" b="1" dirty="0">
                <a:solidFill>
                  <a:srgbClr val="7030A0"/>
                </a:solidFill>
              </a:rPr>
              <a:t>TOTAL DEPRIVATION.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6275299" y="2649781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0.8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0514124" y="3625700"/>
            <a:ext cx="50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7.2</a:t>
            </a:r>
          </a:p>
        </p:txBody>
      </p:sp>
      <p:sp>
        <p:nvSpPr>
          <p:cNvPr id="11" name="Oval 10"/>
          <p:cNvSpPr/>
          <p:nvPr/>
        </p:nvSpPr>
        <p:spPr>
          <a:xfrm>
            <a:off x="6923909" y="2721524"/>
            <a:ext cx="177745" cy="18466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920253" y="2856594"/>
            <a:ext cx="177745" cy="184666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0117478" y="4648610"/>
            <a:ext cx="177745" cy="184666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0101532" y="3363863"/>
            <a:ext cx="177745" cy="184666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48" idx="2"/>
          </p:cNvCxnSpPr>
          <p:nvPr/>
        </p:nvCxnSpPr>
        <p:spPr>
          <a:xfrm>
            <a:off x="7091849" y="2813857"/>
            <a:ext cx="3009683" cy="64233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091849" y="2947180"/>
            <a:ext cx="3098555" cy="175534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ight Brace 49"/>
          <p:cNvSpPr/>
          <p:nvPr/>
        </p:nvSpPr>
        <p:spPr>
          <a:xfrm>
            <a:off x="10258577" y="3284640"/>
            <a:ext cx="306339" cy="1733801"/>
          </a:xfrm>
          <a:prstGeom prst="rightBrace">
            <a:avLst>
              <a:gd name="adj1" fmla="val 68742"/>
              <a:gd name="adj2" fmla="val 30768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Brace 50"/>
          <p:cNvSpPr/>
          <p:nvPr/>
        </p:nvSpPr>
        <p:spPr>
          <a:xfrm rot="10800000">
            <a:off x="6734792" y="2698077"/>
            <a:ext cx="131021" cy="370917"/>
          </a:xfrm>
          <a:prstGeom prst="rightBrace">
            <a:avLst>
              <a:gd name="adj1" fmla="val 68742"/>
              <a:gd name="adj2" fmla="val 47416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001233" y="1985247"/>
            <a:ext cx="16466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Are the lines PARALLEL?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521383" y="4194912"/>
            <a:ext cx="21677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Just compare the 2 pairs of points</a:t>
            </a:r>
          </a:p>
          <a:p>
            <a:pPr algn="ctr"/>
            <a:r>
              <a:rPr lang="en-US" sz="1600" b="1" i="1" dirty="0">
                <a:solidFill>
                  <a:srgbClr val="7030A0"/>
                </a:solidFill>
              </a:rPr>
              <a:t>(ignore the rest)</a:t>
            </a:r>
            <a:endParaRPr lang="en-US" sz="1600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3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1" grpId="0"/>
      <p:bldP spid="6" grpId="0"/>
      <p:bldP spid="45" grpId="0"/>
      <p:bldP spid="50" grpId="0" animBg="1"/>
      <p:bldP spid="51" grpId="0" animBg="1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3053154" y="3309600"/>
            <a:ext cx="3546554" cy="1415817"/>
          </a:xfrm>
          <a:prstGeom prst="round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Two-Way ANOVA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55186" y="100562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Main effect - Sleep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188" y="745773"/>
            <a:ext cx="3396490" cy="2096120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376204"/>
              </p:ext>
            </p:extLst>
          </p:nvPr>
        </p:nvGraphicFramePr>
        <p:xfrm>
          <a:off x="138774" y="872231"/>
          <a:ext cx="2751742" cy="3920516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55026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  <a:gridCol w="615488">
                  <a:extLst>
                    <a:ext uri="{9D8B030D-6E8A-4147-A177-3AD203B41FA5}">
                      <a16:colId xmlns:a16="http://schemas.microsoft.com/office/drawing/2014/main" val="1154680986"/>
                    </a:ext>
                  </a:extLst>
                </a:gridCol>
              </a:tblGrid>
              <a:tr h="18172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24.47</a:t>
                      </a:r>
                      <a:endParaRPr lang="en-US" sz="14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16.73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47908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23.65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21.217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912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741807" y="1793833"/>
            <a:ext cx="1337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Main Effect of Sleep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118947" y="1012791"/>
            <a:ext cx="940574" cy="3204476"/>
          </a:xfrm>
          <a:prstGeom prst="roundRect">
            <a:avLst/>
          </a:prstGeom>
          <a:solidFill>
            <a:srgbClr val="0070C0">
              <a:alpha val="21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017" y="4914901"/>
            <a:ext cx="5314036" cy="18112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520" y="846628"/>
            <a:ext cx="5310921" cy="229081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7504" y="2989799"/>
            <a:ext cx="5310921" cy="2540351"/>
          </a:xfrm>
          <a:prstGeom prst="rect">
            <a:avLst/>
          </a:prstGeom>
        </p:spPr>
      </p:pic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438989" y="779060"/>
            <a:ext cx="4954044" cy="46972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CCFF"/>
                </a:solidFill>
              </a:rPr>
              <a:t>See the order of the Means</a:t>
            </a:r>
            <a:endParaRPr lang="en-US" b="1" dirty="0">
              <a:solidFill>
                <a:srgbClr val="FFCCFF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7752411" y="2963517"/>
            <a:ext cx="4954044" cy="469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FFCCFF"/>
                </a:solidFill>
              </a:rPr>
              <a:t>All Pairwise Post Hoc Tests</a:t>
            </a:r>
            <a:endParaRPr lang="en-US" b="1" dirty="0">
              <a:solidFill>
                <a:srgbClr val="FFCCFF"/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553578" y="4914901"/>
            <a:ext cx="3362433" cy="469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FFCCFF"/>
                </a:solidFill>
              </a:rPr>
              <a:t>Linear Contrast Test</a:t>
            </a:r>
            <a:endParaRPr lang="en-US" b="1" dirty="0">
              <a:solidFill>
                <a:srgbClr val="FFCCFF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6"/>
          <a:srcRect t="45102" r="18129" b="13948"/>
          <a:stretch/>
        </p:blipFill>
        <p:spPr>
          <a:xfrm>
            <a:off x="3125980" y="3750786"/>
            <a:ext cx="3416059" cy="835270"/>
          </a:xfrm>
          <a:prstGeom prst="rect">
            <a:avLst/>
          </a:prstGeom>
        </p:spPr>
      </p:pic>
      <p:sp>
        <p:nvSpPr>
          <p:cNvPr id="25" name="Content Placeholder 2"/>
          <p:cNvSpPr txBox="1">
            <a:spLocks/>
          </p:cNvSpPr>
          <p:nvPr/>
        </p:nvSpPr>
        <p:spPr>
          <a:xfrm>
            <a:off x="8531188" y="5556432"/>
            <a:ext cx="2909791" cy="12212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7030A0"/>
                </a:solidFill>
              </a:rPr>
              <a:t>This </a:t>
            </a:r>
            <a:r>
              <a:rPr lang="en-US" sz="1400" b="1" dirty="0" smtClean="0">
                <a:solidFill>
                  <a:srgbClr val="7030A0"/>
                </a:solidFill>
              </a:rPr>
              <a:t>DOES provides </a:t>
            </a:r>
            <a:r>
              <a:rPr lang="en-US" sz="1400" b="1" u="sng" dirty="0" smtClean="0">
                <a:solidFill>
                  <a:srgbClr val="7030A0"/>
                </a:solidFill>
              </a:rPr>
              <a:t>evidence </a:t>
            </a:r>
            <a:endParaRPr lang="en-US" sz="1400" b="1" u="sng" dirty="0">
              <a:solidFill>
                <a:srgbClr val="7030A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7030A0"/>
                </a:solidFill>
              </a:rPr>
              <a:t>that </a:t>
            </a:r>
            <a:r>
              <a:rPr lang="en-US" sz="1400" b="1" dirty="0" smtClean="0">
                <a:solidFill>
                  <a:srgbClr val="7030A0"/>
                </a:solidFill>
              </a:rPr>
              <a:t>INTERUPTED SLEEP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7030A0"/>
                </a:solidFill>
              </a:rPr>
              <a:t>Results in </a:t>
            </a:r>
            <a:r>
              <a:rPr lang="en-US" sz="1400" b="1" u="sng" dirty="0" smtClean="0">
                <a:solidFill>
                  <a:srgbClr val="7030A0"/>
                </a:solidFill>
              </a:rPr>
              <a:t>LOWER</a:t>
            </a:r>
            <a:r>
              <a:rPr lang="en-US" sz="1400" b="1" dirty="0" smtClean="0">
                <a:solidFill>
                  <a:srgbClr val="7030A0"/>
                </a:solidFill>
              </a:rPr>
              <a:t> scores,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7030A0"/>
                </a:solidFill>
              </a:rPr>
              <a:t>on average.</a:t>
            </a:r>
            <a:endParaRPr lang="en-US" sz="1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38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1" grpId="0"/>
      <p:bldP spid="22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03" y="4959513"/>
            <a:ext cx="5154247" cy="17793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887" y="2993722"/>
            <a:ext cx="5221441" cy="21735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958" y="779060"/>
            <a:ext cx="5222095" cy="2119357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3053154" y="3309600"/>
            <a:ext cx="3546554" cy="1415817"/>
          </a:xfrm>
          <a:prstGeom prst="round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Two-Way ANOVA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55186" y="100562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Main effect - Stimulant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38774" y="872231"/>
          <a:ext cx="2751742" cy="3920516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55026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  <a:gridCol w="615488">
                  <a:extLst>
                    <a:ext uri="{9D8B030D-6E8A-4147-A177-3AD203B41FA5}">
                      <a16:colId xmlns:a16="http://schemas.microsoft.com/office/drawing/2014/main" val="1154680986"/>
                    </a:ext>
                  </a:extLst>
                </a:gridCol>
              </a:tblGrid>
              <a:tr h="18172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24.47</a:t>
                      </a:r>
                      <a:endParaRPr lang="en-US" sz="14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16.73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47908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23.65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21.217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91202"/>
                  </a:ext>
                </a:extLst>
              </a:tr>
            </a:tbl>
          </a:graphicData>
        </a:graphic>
      </p:graphicFrame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438989" y="779060"/>
            <a:ext cx="4954044" cy="46972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CCFF"/>
                </a:solidFill>
              </a:rPr>
              <a:t>See the order of the Means</a:t>
            </a:r>
            <a:endParaRPr lang="en-US" b="1" dirty="0">
              <a:solidFill>
                <a:srgbClr val="FFCCFF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7752411" y="2963517"/>
            <a:ext cx="4954044" cy="469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FFCCFF"/>
                </a:solidFill>
              </a:rPr>
              <a:t>All Pairwise Post Hoc Tests</a:t>
            </a:r>
            <a:endParaRPr lang="en-US" b="1" dirty="0">
              <a:solidFill>
                <a:srgbClr val="FFCCFF"/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553578" y="4914901"/>
            <a:ext cx="3362433" cy="469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FFCCFF"/>
                </a:solidFill>
              </a:rPr>
              <a:t>Linear Contrast Test</a:t>
            </a:r>
            <a:endParaRPr lang="en-US" b="1" dirty="0">
              <a:solidFill>
                <a:srgbClr val="FFCCFF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/>
          <a:srcRect t="45102" r="18129" b="13948"/>
          <a:stretch/>
        </p:blipFill>
        <p:spPr>
          <a:xfrm>
            <a:off x="3125980" y="3750786"/>
            <a:ext cx="3416059" cy="8352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9445" y="715409"/>
            <a:ext cx="3409719" cy="2104284"/>
          </a:xfrm>
          <a:prstGeom prst="rect">
            <a:avLst/>
          </a:prstGeom>
          <a:ln w="57150">
            <a:solidFill>
              <a:srgbClr val="FA76E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9678014" y="1650851"/>
            <a:ext cx="1401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A76E1"/>
                </a:solidFill>
              </a:rPr>
              <a:t>Main Effect of Stimulant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86447" y="3887741"/>
            <a:ext cx="2105406" cy="1086797"/>
          </a:xfrm>
          <a:prstGeom prst="roundRect">
            <a:avLst/>
          </a:prstGeom>
          <a:solidFill>
            <a:srgbClr val="FA76E1">
              <a:alpha val="21000"/>
            </a:srgbClr>
          </a:solidFill>
          <a:ln w="38100">
            <a:solidFill>
              <a:srgbClr val="FA76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8594093" y="5384626"/>
            <a:ext cx="2909791" cy="12212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7030A0"/>
                </a:solidFill>
              </a:rPr>
              <a:t>This </a:t>
            </a:r>
            <a:r>
              <a:rPr lang="en-US" sz="1400" b="1" dirty="0" smtClean="0">
                <a:solidFill>
                  <a:srgbClr val="7030A0"/>
                </a:solidFill>
              </a:rPr>
              <a:t>DOES provides </a:t>
            </a:r>
            <a:r>
              <a:rPr lang="en-US" sz="1400" b="1" u="sng" dirty="0" smtClean="0">
                <a:solidFill>
                  <a:srgbClr val="7030A0"/>
                </a:solidFill>
              </a:rPr>
              <a:t>evidence </a:t>
            </a:r>
            <a:endParaRPr lang="en-US" sz="1400" b="1" u="sng" dirty="0">
              <a:solidFill>
                <a:srgbClr val="7030A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7030A0"/>
                </a:solidFill>
              </a:rPr>
              <a:t>that </a:t>
            </a:r>
            <a:r>
              <a:rPr lang="en-US" sz="1400" b="1" dirty="0" smtClean="0">
                <a:solidFill>
                  <a:srgbClr val="7030A0"/>
                </a:solidFill>
              </a:rPr>
              <a:t>CAFFEINE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7030A0"/>
                </a:solidFill>
              </a:rPr>
              <a:t>Results in </a:t>
            </a:r>
            <a:r>
              <a:rPr lang="en-US" sz="1400" b="1" u="sng" dirty="0" smtClean="0">
                <a:solidFill>
                  <a:srgbClr val="7030A0"/>
                </a:solidFill>
              </a:rPr>
              <a:t>HIGHER</a:t>
            </a:r>
            <a:r>
              <a:rPr lang="en-US" sz="1400" b="1" dirty="0" smtClean="0">
                <a:solidFill>
                  <a:srgbClr val="7030A0"/>
                </a:solidFill>
              </a:rPr>
              <a:t> scores,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7030A0"/>
                </a:solidFill>
              </a:rPr>
              <a:t>on average.</a:t>
            </a:r>
            <a:endParaRPr lang="en-US" sz="1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45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1" grpId="0"/>
      <p:bldP spid="22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ANOVA TABLES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0868320"/>
              </p:ext>
            </p:extLst>
          </p:nvPr>
        </p:nvGraphicFramePr>
        <p:xfrm>
          <a:off x="1603250" y="3144995"/>
          <a:ext cx="9633440" cy="3481754"/>
        </p:xfrm>
        <a:graphic>
          <a:graphicData uri="http://schemas.openxmlformats.org/drawingml/2006/table">
            <a:tbl>
              <a:tblPr/>
              <a:tblGrid>
                <a:gridCol w="3084248">
                  <a:extLst>
                    <a:ext uri="{9D8B030D-6E8A-4147-A177-3AD203B41FA5}">
                      <a16:colId xmlns:a16="http://schemas.microsoft.com/office/drawing/2014/main" val="270287165"/>
                    </a:ext>
                  </a:extLst>
                </a:gridCol>
                <a:gridCol w="1350288">
                  <a:extLst>
                    <a:ext uri="{9D8B030D-6E8A-4147-A177-3AD203B41FA5}">
                      <a16:colId xmlns:a16="http://schemas.microsoft.com/office/drawing/2014/main" val="227658988"/>
                    </a:ext>
                  </a:extLst>
                </a:gridCol>
                <a:gridCol w="1284855">
                  <a:extLst>
                    <a:ext uri="{9D8B030D-6E8A-4147-A177-3AD203B41FA5}">
                      <a16:colId xmlns:a16="http://schemas.microsoft.com/office/drawing/2014/main" val="3116676187"/>
                    </a:ext>
                  </a:extLst>
                </a:gridCol>
                <a:gridCol w="1344339">
                  <a:extLst>
                    <a:ext uri="{9D8B030D-6E8A-4147-A177-3AD203B41FA5}">
                      <a16:colId xmlns:a16="http://schemas.microsoft.com/office/drawing/2014/main" val="1877678279"/>
                    </a:ext>
                  </a:extLst>
                </a:gridCol>
                <a:gridCol w="1284855">
                  <a:extLst>
                    <a:ext uri="{9D8B030D-6E8A-4147-A177-3AD203B41FA5}">
                      <a16:colId xmlns:a16="http://schemas.microsoft.com/office/drawing/2014/main" val="916045806"/>
                    </a:ext>
                  </a:extLst>
                </a:gridCol>
                <a:gridCol w="1284855">
                  <a:extLst>
                    <a:ext uri="{9D8B030D-6E8A-4147-A177-3AD203B41FA5}">
                      <a16:colId xmlns:a16="http://schemas.microsoft.com/office/drawing/2014/main" val="3847937905"/>
                    </a:ext>
                  </a:extLst>
                </a:gridCol>
              </a:tblGrid>
              <a:tr h="5807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Source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SS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df</a:t>
                      </a:r>
                      <a:endParaRPr kumimoji="0" lang="en-US" alt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010538"/>
                  </a:ext>
                </a:extLst>
              </a:tr>
              <a:tr h="57937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Row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683457"/>
                  </a:ext>
                </a:extLst>
              </a:tr>
              <a:tr h="5807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Column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30005"/>
                  </a:ext>
                </a:extLst>
              </a:tr>
              <a:tr h="5807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R x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587199"/>
                  </a:ext>
                </a:extLst>
              </a:tr>
              <a:tr h="57937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Within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181803"/>
                  </a:ext>
                </a:extLst>
              </a:tr>
              <a:tr h="5807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36125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233245" y="1161718"/>
            <a:ext cx="4721469" cy="1704573"/>
          </a:xfrm>
          <a:prstGeom prst="round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Two-Way ANOVA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45102" r="18129" b="13948"/>
          <a:stretch/>
        </p:blipFill>
        <p:spPr>
          <a:xfrm>
            <a:off x="2402157" y="1617292"/>
            <a:ext cx="4383643" cy="107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6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Interactions: 2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4340230" cy="418513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b="1" u="sng" dirty="0"/>
              <a:t>Ordinal</a:t>
            </a:r>
          </a:p>
          <a:p>
            <a:pPr marL="457200" lvl="1" indent="0" algn="ctr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Direction or order of effects is similar for different subgroups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44293" y="2286001"/>
            <a:ext cx="4521937" cy="4185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b="1" u="sng" dirty="0" err="1" smtClean="0"/>
              <a:t>Disordinal</a:t>
            </a:r>
            <a:endParaRPr lang="en-US" altLang="en-US" b="1" u="sng" dirty="0" smtClean="0"/>
          </a:p>
          <a:p>
            <a:pPr marL="457200" lvl="1" indent="0" algn="ctr">
              <a:buFont typeface="Gill Sans MT" panose="020B0502020104020203" pitchFamily="34" charset="0"/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Direction or order of effects is reversed for different subgroups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508295"/>
              </p:ext>
            </p:extLst>
          </p:nvPr>
        </p:nvGraphicFramePr>
        <p:xfrm>
          <a:off x="1378011" y="3519854"/>
          <a:ext cx="4495800" cy="278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Chart" r:id="rId3" imgW="4038510" imgH="2429010" progId="Excel.Chart.8">
                  <p:embed/>
                </p:oleObj>
              </mc:Choice>
              <mc:Fallback>
                <p:oleObj name="Chart" r:id="rId3" imgW="4038510" imgH="2429010" progId="Excel.Chart.8">
                  <p:embed/>
                  <p:pic>
                    <p:nvPicPr>
                      <p:cNvPr id="512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011" y="3519854"/>
                        <a:ext cx="4495800" cy="278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58009"/>
              </p:ext>
            </p:extLst>
          </p:nvPr>
        </p:nvGraphicFramePr>
        <p:xfrm>
          <a:off x="6858000" y="3519854"/>
          <a:ext cx="4572000" cy="279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Chart" r:id="rId5" imgW="4029131" imgH="2124210" progId="Excel.Chart.8">
                  <p:embed/>
                </p:oleObj>
              </mc:Choice>
              <mc:Fallback>
                <p:oleObj name="Chart" r:id="rId5" imgW="4029131" imgH="2124210" progId="Excel.Chart.8">
                  <p:embed/>
                  <p:pic>
                    <p:nvPicPr>
                      <p:cNvPr id="512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519854"/>
                        <a:ext cx="4572000" cy="279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741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792" y="1134209"/>
            <a:ext cx="5503985" cy="5521568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b="1" dirty="0"/>
              <a:t>Significance of interaction always evaluated 1</a:t>
            </a:r>
            <a:r>
              <a:rPr lang="en-US" altLang="en-US" b="1" baseline="30000" dirty="0"/>
              <a:t>st</a:t>
            </a:r>
            <a:endParaRPr lang="en-US" altLang="en-US" b="1" dirty="0"/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If significant, interpret interaction, not main effects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If non-significant, interpret main effects</a:t>
            </a:r>
          </a:p>
          <a:p>
            <a:pPr lvl="4">
              <a:lnSpc>
                <a:spcPct val="1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/>
              <a:t>Once we know effects of 1 factor </a:t>
            </a:r>
            <a:r>
              <a:rPr lang="en-US" altLang="en-US" sz="1900" b="1" u="sng" dirty="0">
                <a:solidFill>
                  <a:srgbClr val="7030A0"/>
                </a:solidFill>
              </a:rPr>
              <a:t>are tempered by or contingent on</a:t>
            </a:r>
            <a:r>
              <a:rPr lang="en-US" altLang="en-US" dirty="0"/>
              <a:t> levels of another factor (as in an interaction), </a:t>
            </a:r>
            <a:r>
              <a:rPr lang="en-US" altLang="en-US" sz="1900" b="1" dirty="0">
                <a:solidFill>
                  <a:srgbClr val="FF3300"/>
                </a:solidFill>
              </a:rPr>
              <a:t>interpretation of either factor (main effect) alone is problematic</a:t>
            </a:r>
          </a:p>
          <a:p>
            <a:r>
              <a:rPr lang="en-US" altLang="en-US" b="1" dirty="0"/>
              <a:t>Best interpreted through visualization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Cell means plot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Interactions exist if lines cross or will cross (non-parallel)</a:t>
            </a:r>
          </a:p>
          <a:p>
            <a:pPr lvl="4">
              <a:lnSpc>
                <a:spcPct val="4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b="1" dirty="0"/>
              <a:t>Design graph to best illustrate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Outcome on y-axis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Select factor for x-axis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Other factor(s) represented by separate lines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Selection guides interpretation, can dictate whether plot is ordinal/</a:t>
            </a:r>
            <a:r>
              <a:rPr lang="en-US" altLang="en-US" dirty="0" err="1">
                <a:ea typeface="ＭＳ Ｐゴシック" panose="020B0600070205080204" pitchFamily="34" charset="-128"/>
              </a:rPr>
              <a:t>disordinal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84" y="0"/>
            <a:ext cx="4911093" cy="6726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5709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109" y="382385"/>
            <a:ext cx="10898909" cy="1492132"/>
          </a:xfrm>
        </p:spPr>
        <p:txBody>
          <a:bodyPr>
            <a:normAutofit/>
          </a:bodyPr>
          <a:lstStyle/>
          <a:p>
            <a:r>
              <a:rPr lang="en-US" sz="4000" dirty="0"/>
              <a:t>3 x 4 two-way ANOVA,  </a:t>
            </a:r>
            <a:r>
              <a:rPr lang="en-US" sz="4000" dirty="0">
                <a:solidFill>
                  <a:srgbClr val="7030A0"/>
                </a:solidFill>
              </a:rPr>
              <a:t>complex motor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236" y="979714"/>
            <a:ext cx="10815782" cy="57351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/>
              <a:t>DV (dependent variable) </a:t>
            </a:r>
          </a:p>
          <a:p>
            <a:r>
              <a:rPr lang="en-US" dirty="0">
                <a:solidFill>
                  <a:srgbClr val="7030A0"/>
                </a:solidFill>
              </a:rPr>
              <a:t>score on a video game that simulates driving a large truck at </a:t>
            </a:r>
            <a:r>
              <a:rPr lang="en-US" dirty="0" smtClean="0">
                <a:solidFill>
                  <a:srgbClr val="7030A0"/>
                </a:solidFill>
              </a:rPr>
              <a:t>night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u="sng" dirty="0"/>
              <a:t>IV (categorical independent variables)</a:t>
            </a:r>
          </a:p>
          <a:p>
            <a:r>
              <a:rPr lang="en-US" b="1" dirty="0">
                <a:solidFill>
                  <a:srgbClr val="0070C0"/>
                </a:solidFill>
              </a:rPr>
              <a:t>Sleep deprivation </a:t>
            </a:r>
            <a:r>
              <a:rPr lang="en-US" dirty="0">
                <a:solidFill>
                  <a:srgbClr val="0070C0"/>
                </a:solidFill>
              </a:rPr>
              <a:t>(subjects spend four days in a sleep lab)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(1) </a:t>
            </a:r>
            <a:r>
              <a:rPr lang="en-US" b="1" dirty="0">
                <a:solidFill>
                  <a:srgbClr val="0070C0"/>
                </a:solidFill>
              </a:rPr>
              <a:t>Control</a:t>
            </a:r>
            <a:r>
              <a:rPr lang="en-US" dirty="0">
                <a:solidFill>
                  <a:srgbClr val="0070C0"/>
                </a:solidFill>
              </a:rPr>
              <a:t>: allowed to follow their own sleep schedule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(2) </a:t>
            </a:r>
            <a:r>
              <a:rPr lang="en-US" b="1" dirty="0">
                <a:solidFill>
                  <a:srgbClr val="0070C0"/>
                </a:solidFill>
              </a:rPr>
              <a:t>Jet Lag</a:t>
            </a:r>
            <a:r>
              <a:rPr lang="en-US" dirty="0">
                <a:solidFill>
                  <a:srgbClr val="0070C0"/>
                </a:solidFill>
              </a:rPr>
              <a:t>: keep usual amount, but not allow any during 11pm-7am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(3) </a:t>
            </a:r>
            <a:r>
              <a:rPr lang="en-US" b="1" dirty="0">
                <a:solidFill>
                  <a:srgbClr val="0070C0"/>
                </a:solidFill>
              </a:rPr>
              <a:t>Interrupted</a:t>
            </a:r>
            <a:r>
              <a:rPr lang="en-US" dirty="0">
                <a:solidFill>
                  <a:srgbClr val="0070C0"/>
                </a:solidFill>
              </a:rPr>
              <a:t>: usual amount, but no more that 2 hours at a time, separated by 1+ hours awake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(4) </a:t>
            </a:r>
            <a:r>
              <a:rPr lang="en-US" b="1" dirty="0">
                <a:solidFill>
                  <a:srgbClr val="0070C0"/>
                </a:solidFill>
              </a:rPr>
              <a:t>Total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Deprivation</a:t>
            </a:r>
            <a:r>
              <a:rPr lang="en-US" dirty="0">
                <a:solidFill>
                  <a:srgbClr val="0070C0"/>
                </a:solidFill>
              </a:rPr>
              <a:t>: total lack of any sleep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A76E1"/>
                </a:solidFill>
              </a:rPr>
              <a:t>Stimulant  </a:t>
            </a:r>
            <a:r>
              <a:rPr lang="en-US" dirty="0">
                <a:solidFill>
                  <a:srgbClr val="FA76E1"/>
                </a:solidFill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>
                <a:solidFill>
                  <a:srgbClr val="FA76E1"/>
                </a:solidFill>
              </a:rPr>
              <a:t>(1) </a:t>
            </a:r>
            <a:r>
              <a:rPr lang="en-US" b="1" dirty="0">
                <a:solidFill>
                  <a:srgbClr val="FA76E1"/>
                </a:solidFill>
              </a:rPr>
              <a:t>placebo</a:t>
            </a:r>
            <a:r>
              <a:rPr lang="en-US" dirty="0">
                <a:solidFill>
                  <a:srgbClr val="FA76E1"/>
                </a:solidFill>
              </a:rPr>
              <a:t>: sugar pill, but told it is caffeine</a:t>
            </a:r>
          </a:p>
          <a:p>
            <a:pPr lvl="1"/>
            <a:r>
              <a:rPr lang="en-US" dirty="0">
                <a:solidFill>
                  <a:srgbClr val="FA76E1"/>
                </a:solidFill>
              </a:rPr>
              <a:t>(2) </a:t>
            </a:r>
            <a:r>
              <a:rPr lang="en-US" b="1" dirty="0">
                <a:solidFill>
                  <a:srgbClr val="FA76E1"/>
                </a:solidFill>
              </a:rPr>
              <a:t>caffeine</a:t>
            </a:r>
            <a:r>
              <a:rPr lang="en-US" dirty="0">
                <a:solidFill>
                  <a:srgbClr val="FA76E1"/>
                </a:solidFill>
              </a:rPr>
              <a:t>: caffeine pill, told it is caffeine</a:t>
            </a:r>
          </a:p>
          <a:p>
            <a:pPr lvl="1"/>
            <a:r>
              <a:rPr lang="en-US" dirty="0">
                <a:solidFill>
                  <a:srgbClr val="FA76E1"/>
                </a:solidFill>
              </a:rPr>
              <a:t>(3) </a:t>
            </a:r>
            <a:r>
              <a:rPr lang="en-US" b="1" dirty="0">
                <a:solidFill>
                  <a:srgbClr val="FA76E1"/>
                </a:solidFill>
              </a:rPr>
              <a:t>reward</a:t>
            </a:r>
            <a:r>
              <a:rPr lang="en-US" dirty="0">
                <a:solidFill>
                  <a:srgbClr val="FA76E1"/>
                </a:solidFill>
              </a:rPr>
              <a:t>: mild electric shocks for mistakes &amp; money for good performance </a:t>
            </a:r>
          </a:p>
          <a:p>
            <a:pPr lvl="1"/>
            <a:endParaRPr lang="en-US" dirty="0"/>
          </a:p>
          <a:p>
            <a:r>
              <a:rPr lang="en-US" b="1" dirty="0"/>
              <a:t>Subjects 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n =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5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per </a:t>
            </a:r>
            <a:r>
              <a:rPr lang="en-US" dirty="0" smtClean="0">
                <a:solidFill>
                  <a:srgbClr val="00B050"/>
                </a:solidFill>
              </a:rPr>
              <a:t>[</a:t>
            </a:r>
            <a:r>
              <a:rPr lang="en-US" dirty="0" smtClean="0">
                <a:solidFill>
                  <a:srgbClr val="0070C0"/>
                </a:solidFill>
              </a:rPr>
              <a:t>sleep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x </a:t>
            </a:r>
            <a:r>
              <a:rPr lang="en-US" dirty="0" smtClean="0">
                <a:solidFill>
                  <a:srgbClr val="FA76E1"/>
                </a:solidFill>
              </a:rPr>
              <a:t>stimulant</a:t>
            </a:r>
            <a:r>
              <a:rPr lang="en-US" dirty="0" smtClean="0">
                <a:solidFill>
                  <a:srgbClr val="00B050"/>
                </a:solidFill>
              </a:rPr>
              <a:t>] </a:t>
            </a:r>
            <a:r>
              <a:rPr lang="en-US" dirty="0">
                <a:solidFill>
                  <a:srgbClr val="00B050"/>
                </a:solidFill>
              </a:rPr>
              <a:t>combination… 5 x (4 x 3) =  5 x 12 = </a:t>
            </a:r>
            <a:r>
              <a:rPr lang="en-US" b="1" dirty="0" smtClean="0">
                <a:solidFill>
                  <a:srgbClr val="00B050"/>
                </a:solidFill>
              </a:rPr>
              <a:t>60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 </a:t>
            </a:r>
            <a:r>
              <a:rPr lang="en-US" b="1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n</a:t>
            </a:r>
            <a:r>
              <a:rPr lang="en-US" b="1" baseline="-2500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T</a:t>
            </a:r>
            <a:endParaRPr lang="en-US" b="1" baseline="-25000" dirty="0">
              <a:solidFill>
                <a:srgbClr val="00B050"/>
              </a:solidFill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5502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69" y="236823"/>
            <a:ext cx="3736109" cy="1492132"/>
          </a:xfrm>
        </p:spPr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335252"/>
              </p:ext>
            </p:extLst>
          </p:nvPr>
        </p:nvGraphicFramePr>
        <p:xfrm>
          <a:off x="1354831" y="987570"/>
          <a:ext cx="3406865" cy="5275451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498110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969585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969585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969585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</a:tblGrid>
              <a:tr h="296584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244710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Control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32886609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19931545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74765420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630799"/>
                  </a:ext>
                </a:extLst>
              </a:tr>
              <a:tr h="244710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Jet 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223030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8715920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30148650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022812"/>
                  </a:ext>
                </a:extLst>
              </a:tr>
              <a:tr h="329377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Interrupted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1175007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25379449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9997042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40266"/>
                  </a:ext>
                </a:extLst>
              </a:tr>
              <a:tr h="244710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Total Lack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3746192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65575852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4670454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20404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306" y="241504"/>
            <a:ext cx="6346266" cy="24641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306" y="2794022"/>
            <a:ext cx="6346266" cy="392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679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72" y="984405"/>
            <a:ext cx="6211806" cy="35895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971" y="4709430"/>
            <a:ext cx="6220939" cy="16682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596" y="281020"/>
            <a:ext cx="3945373" cy="6562064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8132885" y="615462"/>
            <a:ext cx="3121269" cy="155657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132884" y="2172033"/>
            <a:ext cx="3121269" cy="157348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132883" y="3720813"/>
            <a:ext cx="3121269" cy="157348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132882" y="5294301"/>
            <a:ext cx="3121269" cy="157348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49469" y="236823"/>
            <a:ext cx="5908431" cy="1492132"/>
          </a:xfrm>
        </p:spPr>
        <p:txBody>
          <a:bodyPr/>
          <a:lstStyle/>
          <a:p>
            <a:pPr algn="ctr"/>
            <a:r>
              <a:rPr lang="en-US" dirty="0" smtClean="0"/>
              <a:t>Data – with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12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505" y="312521"/>
            <a:ext cx="4489853" cy="745957"/>
          </a:xfrm>
        </p:spPr>
        <p:txBody>
          <a:bodyPr>
            <a:noAutofit/>
          </a:bodyPr>
          <a:lstStyle/>
          <a:p>
            <a:r>
              <a:rPr lang="en-US" sz="2800" dirty="0"/>
              <a:t>Marginal Mean’s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39704"/>
              </p:ext>
            </p:extLst>
          </p:nvPr>
        </p:nvGraphicFramePr>
        <p:xfrm>
          <a:off x="329001" y="1128451"/>
          <a:ext cx="4207013" cy="5660991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89897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  <a:gridCol w="940992">
                  <a:extLst>
                    <a:ext uri="{9D8B030D-6E8A-4147-A177-3AD203B41FA5}">
                      <a16:colId xmlns:a16="http://schemas.microsoft.com/office/drawing/2014/main" val="1154680986"/>
                    </a:ext>
                  </a:extLst>
                </a:gridCol>
              </a:tblGrid>
              <a:tr h="281811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236543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Control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=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25.6</a:t>
                      </a:r>
                    </a:p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886609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931545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765420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630799"/>
                  </a:ext>
                </a:extLst>
              </a:tr>
              <a:tr h="236543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Jet 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= 24.47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23030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715920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148650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022812"/>
                  </a:ext>
                </a:extLst>
              </a:tr>
              <a:tr h="236543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Interrupted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= 18.07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175007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379449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997042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40266"/>
                  </a:ext>
                </a:extLst>
              </a:tr>
              <a:tr h="236543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Total Lack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= 16.73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746192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575852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670454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04045"/>
                  </a:ext>
                </a:extLst>
              </a:tr>
              <a:tr h="453639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= 19.0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20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= 23.65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20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=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21.0</a:t>
                      </a:r>
                    </a:p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= 21.217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60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912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615832"/>
              </p:ext>
            </p:extLst>
          </p:nvPr>
        </p:nvGraphicFramePr>
        <p:xfrm>
          <a:off x="329001" y="1128451"/>
          <a:ext cx="3266021" cy="5012671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89897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</a:tblGrid>
              <a:tr h="281811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236543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Control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32886609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19931545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74765420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630799"/>
                  </a:ext>
                </a:extLst>
              </a:tr>
              <a:tr h="236543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Jet 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223030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8715920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30148650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022812"/>
                  </a:ext>
                </a:extLst>
              </a:tr>
              <a:tr h="236543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Interrupted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1175007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25379449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9997042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40266"/>
                  </a:ext>
                </a:extLst>
              </a:tr>
              <a:tr h="236543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Total Lack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3746192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65575852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4670454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20404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019887"/>
              </p:ext>
            </p:extLst>
          </p:nvPr>
        </p:nvGraphicFramePr>
        <p:xfrm>
          <a:off x="333202" y="1128451"/>
          <a:ext cx="4207013" cy="5660991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89897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  <a:gridCol w="940992">
                  <a:extLst>
                    <a:ext uri="{9D8B030D-6E8A-4147-A177-3AD203B41FA5}">
                      <a16:colId xmlns:a16="http://schemas.microsoft.com/office/drawing/2014/main" val="1154680986"/>
                    </a:ext>
                  </a:extLst>
                </a:gridCol>
              </a:tblGrid>
              <a:tr h="281811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118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Control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25.60</a:t>
                      </a:r>
                      <a:endParaRPr lang="en-US" sz="24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118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Jet 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24.47</a:t>
                      </a:r>
                      <a:endParaRPr lang="en-US" sz="24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118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Interrupted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118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Total Lack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16.73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453639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23.65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21.217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91202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4629460" y="427349"/>
            <a:ext cx="7385407" cy="1402203"/>
            <a:chOff x="4718911" y="50816"/>
            <a:chExt cx="7385407" cy="1402203"/>
          </a:xfrm>
        </p:grpSpPr>
        <p:sp>
          <p:nvSpPr>
            <p:cNvPr id="39" name="Rounded Rectangle 38"/>
            <p:cNvSpPr/>
            <p:nvPr/>
          </p:nvSpPr>
          <p:spPr>
            <a:xfrm>
              <a:off x="4718911" y="50816"/>
              <a:ext cx="7385407" cy="1402203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8793" y="256616"/>
              <a:ext cx="3067953" cy="670309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4649237" y="2198022"/>
            <a:ext cx="7328960" cy="1366841"/>
            <a:chOff x="4775358" y="1576938"/>
            <a:chExt cx="7328960" cy="1366841"/>
          </a:xfrm>
        </p:grpSpPr>
        <p:sp>
          <p:nvSpPr>
            <p:cNvPr id="27" name="Rounded Rectangle 26"/>
            <p:cNvSpPr/>
            <p:nvPr/>
          </p:nvSpPr>
          <p:spPr>
            <a:xfrm>
              <a:off x="4775358" y="1576938"/>
              <a:ext cx="7328960" cy="1366841"/>
            </a:xfrm>
            <a:prstGeom prst="roundRect">
              <a:avLst/>
            </a:prstGeom>
            <a:noFill/>
            <a:ln w="38100">
              <a:solidFill>
                <a:srgbClr val="FA76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8793" y="1774583"/>
              <a:ext cx="3065121" cy="655466"/>
            </a:xfrm>
            <a:prstGeom prst="rect">
              <a:avLst/>
            </a:prstGeom>
          </p:spPr>
        </p:pic>
      </p:grpSp>
      <p:sp>
        <p:nvSpPr>
          <p:cNvPr id="41" name="Rounded Rectangle 40"/>
          <p:cNvSpPr/>
          <p:nvPr/>
        </p:nvSpPr>
        <p:spPr>
          <a:xfrm>
            <a:off x="4657684" y="3933334"/>
            <a:ext cx="7242041" cy="2567673"/>
          </a:xfrm>
          <a:prstGeom prst="roundRect">
            <a:avLst>
              <a:gd name="adj" fmla="val 5324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119" y="4039191"/>
            <a:ext cx="4238609" cy="98374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3274" y="5196505"/>
            <a:ext cx="6305550" cy="120015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6815" y="2398591"/>
            <a:ext cx="3905250" cy="100965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6815" y="644906"/>
            <a:ext cx="4105098" cy="88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64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542" y="2026129"/>
            <a:ext cx="5169397" cy="3190256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957" y="1285470"/>
            <a:ext cx="3396490" cy="2096120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332" y="3618501"/>
            <a:ext cx="3409719" cy="2104284"/>
          </a:xfrm>
          <a:prstGeom prst="rect">
            <a:avLst/>
          </a:prstGeom>
          <a:ln w="57150">
            <a:solidFill>
              <a:srgbClr val="FA76E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533" y="36472"/>
            <a:ext cx="4491107" cy="1492132"/>
          </a:xfrm>
        </p:spPr>
        <p:txBody>
          <a:bodyPr/>
          <a:lstStyle/>
          <a:p>
            <a:pPr algn="ctr"/>
            <a:r>
              <a:rPr lang="en-US" dirty="0"/>
              <a:t>Plot of mean’s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241211"/>
              </p:ext>
            </p:extLst>
          </p:nvPr>
        </p:nvGraphicFramePr>
        <p:xfrm>
          <a:off x="129982" y="1285470"/>
          <a:ext cx="2751742" cy="3920516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55026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  <a:gridCol w="615488">
                  <a:extLst>
                    <a:ext uri="{9D8B030D-6E8A-4147-A177-3AD203B41FA5}">
                      <a16:colId xmlns:a16="http://schemas.microsoft.com/office/drawing/2014/main" val="1154680986"/>
                    </a:ext>
                  </a:extLst>
                </a:gridCol>
              </a:tblGrid>
              <a:tr h="18172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24.47</a:t>
                      </a:r>
                      <a:endParaRPr lang="en-US" sz="14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16.73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47908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23.65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21.217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912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516339" y="2063753"/>
            <a:ext cx="1337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Main Effect of Sleep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43901" y="4553943"/>
            <a:ext cx="1401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A76E1"/>
                </a:solidFill>
              </a:rPr>
              <a:t>Main Effect of Stimulant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11033" y="3448243"/>
            <a:ext cx="1401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Interaction between Sleep &amp; Stimulant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181865" y="1426030"/>
            <a:ext cx="1791421" cy="3204476"/>
            <a:chOff x="1583711" y="1345752"/>
            <a:chExt cx="1941486" cy="3204478"/>
          </a:xfrm>
          <a:solidFill>
            <a:srgbClr val="0070C0">
              <a:alpha val="21000"/>
            </a:srgbClr>
          </a:solidFill>
        </p:grpSpPr>
        <p:sp>
          <p:nvSpPr>
            <p:cNvPr id="21" name="Rounded Rectangle 20"/>
            <p:cNvSpPr/>
            <p:nvPr/>
          </p:nvSpPr>
          <p:spPr>
            <a:xfrm>
              <a:off x="1583711" y="1345752"/>
              <a:ext cx="873313" cy="3204478"/>
            </a:xfrm>
            <a:prstGeom prst="roundRect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1" idx="3"/>
            </p:cNvCxnSpPr>
            <p:nvPr/>
          </p:nvCxnSpPr>
          <p:spPr>
            <a:xfrm flipV="1">
              <a:off x="2457024" y="2629807"/>
              <a:ext cx="1068173" cy="318184"/>
            </a:xfrm>
            <a:prstGeom prst="straightConnector1">
              <a:avLst/>
            </a:prstGeom>
            <a:grpFill/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1223" y="4459919"/>
            <a:ext cx="3662063" cy="834381"/>
            <a:chOff x="9947564" y="453227"/>
            <a:chExt cx="3662063" cy="834381"/>
          </a:xfrm>
          <a:solidFill>
            <a:srgbClr val="FA76E1">
              <a:alpha val="21000"/>
            </a:srgbClr>
          </a:solidFill>
        </p:grpSpPr>
        <p:sp>
          <p:nvSpPr>
            <p:cNvPr id="26" name="Rounded Rectangle 25"/>
            <p:cNvSpPr/>
            <p:nvPr/>
          </p:nvSpPr>
          <p:spPr>
            <a:xfrm>
              <a:off x="9947564" y="453227"/>
              <a:ext cx="2105406" cy="834381"/>
            </a:xfrm>
            <a:prstGeom prst="roundRect">
              <a:avLst/>
            </a:prstGeom>
            <a:grpFill/>
            <a:ln w="38100">
              <a:solidFill>
                <a:srgbClr val="FA76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6" idx="3"/>
            </p:cNvCxnSpPr>
            <p:nvPr/>
          </p:nvCxnSpPr>
          <p:spPr>
            <a:xfrm flipV="1">
              <a:off x="12052970" y="750366"/>
              <a:ext cx="1556657" cy="120052"/>
            </a:xfrm>
            <a:prstGeom prst="straightConnector1">
              <a:avLst/>
            </a:prstGeom>
            <a:grpFill/>
            <a:ln w="38100">
              <a:solidFill>
                <a:srgbClr val="FA76E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409" y="167545"/>
            <a:ext cx="2610088" cy="8021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940" y="5884533"/>
            <a:ext cx="2693994" cy="7881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8306" y="781672"/>
            <a:ext cx="29813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2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15943" y="130629"/>
            <a:ext cx="4376057" cy="1490584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Degrees of </a:t>
            </a:r>
            <a:r>
              <a:rPr lang="en-US" sz="4000" u="sng" dirty="0"/>
              <a:t>Freedom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7707086" y="1767475"/>
            <a:ext cx="4016828" cy="4877178"/>
          </a:xfrm>
        </p:spPr>
        <p:txBody>
          <a:bodyPr numCol="2">
            <a:normAutofit/>
          </a:bodyPr>
          <a:lstStyle/>
          <a:p>
            <a:pPr algn="r"/>
            <a:r>
              <a:rPr lang="en-US" sz="2000" dirty="0"/>
              <a:t>Total</a:t>
            </a:r>
          </a:p>
          <a:p>
            <a:pPr algn="r"/>
            <a:endParaRPr lang="en-US" sz="2000" dirty="0"/>
          </a:p>
          <a:p>
            <a:pPr algn="r"/>
            <a:r>
              <a:rPr lang="en-US" sz="2000" dirty="0"/>
              <a:t>Between cells</a:t>
            </a:r>
          </a:p>
          <a:p>
            <a:pPr algn="r"/>
            <a:endParaRPr lang="en-US" sz="2000" dirty="0"/>
          </a:p>
          <a:p>
            <a:pPr algn="r"/>
            <a:r>
              <a:rPr lang="en-US" sz="2000" dirty="0">
                <a:solidFill>
                  <a:srgbClr val="00B0F0"/>
                </a:solidFill>
              </a:rPr>
              <a:t>Rows</a:t>
            </a:r>
          </a:p>
          <a:p>
            <a:pPr algn="r"/>
            <a:r>
              <a:rPr lang="en-US" sz="2000" dirty="0">
                <a:solidFill>
                  <a:srgbClr val="FA76E1"/>
                </a:solidFill>
              </a:rPr>
              <a:t>Columns</a:t>
            </a:r>
          </a:p>
          <a:p>
            <a:pPr algn="r"/>
            <a:r>
              <a:rPr lang="en-US" sz="2000" dirty="0">
                <a:solidFill>
                  <a:srgbClr val="00B050"/>
                </a:solidFill>
              </a:rPr>
              <a:t>Interaction</a:t>
            </a:r>
          </a:p>
          <a:p>
            <a:pPr algn="r"/>
            <a:endParaRPr lang="en-US" sz="2000" dirty="0"/>
          </a:p>
          <a:p>
            <a:pPr algn="r"/>
            <a:r>
              <a:rPr lang="en-US" sz="2000" dirty="0"/>
              <a:t>Within cells</a:t>
            </a:r>
          </a:p>
          <a:p>
            <a:r>
              <a:rPr lang="en-US" sz="2000" dirty="0"/>
              <a:t> = </a:t>
            </a:r>
            <a:r>
              <a:rPr lang="en-US" sz="2000" dirty="0" err="1"/>
              <a:t>rnc</a:t>
            </a:r>
            <a:r>
              <a:rPr lang="en-US" sz="2000" dirty="0"/>
              <a:t> – 1</a:t>
            </a:r>
          </a:p>
          <a:p>
            <a:endParaRPr lang="en-US" sz="2000" dirty="0"/>
          </a:p>
          <a:p>
            <a:r>
              <a:rPr lang="en-US" sz="2000" dirty="0"/>
              <a:t> = </a:t>
            </a:r>
            <a:r>
              <a:rPr lang="en-US" sz="2000" dirty="0" err="1"/>
              <a:t>rc</a:t>
            </a:r>
            <a:r>
              <a:rPr lang="en-US" sz="2000" dirty="0"/>
              <a:t> - 1</a:t>
            </a:r>
          </a:p>
          <a:p>
            <a:endParaRPr lang="en-US" sz="2000" dirty="0"/>
          </a:p>
          <a:p>
            <a:r>
              <a:rPr lang="en-US" sz="2000" dirty="0"/>
              <a:t> = </a:t>
            </a:r>
            <a:r>
              <a:rPr lang="en-US" sz="2000" dirty="0">
                <a:solidFill>
                  <a:srgbClr val="00B0F0"/>
                </a:solidFill>
              </a:rPr>
              <a:t>r - 1</a:t>
            </a:r>
          </a:p>
          <a:p>
            <a:r>
              <a:rPr lang="en-US" sz="2000" dirty="0"/>
              <a:t> = </a:t>
            </a:r>
            <a:r>
              <a:rPr lang="en-US" sz="2000" dirty="0">
                <a:solidFill>
                  <a:srgbClr val="FA76E1"/>
                </a:solidFill>
              </a:rPr>
              <a:t>c - 1</a:t>
            </a:r>
          </a:p>
          <a:p>
            <a:r>
              <a:rPr lang="en-US" sz="2000" dirty="0"/>
              <a:t> = </a:t>
            </a:r>
            <a:r>
              <a:rPr lang="en-US" sz="2000" dirty="0">
                <a:solidFill>
                  <a:srgbClr val="00B050"/>
                </a:solidFill>
              </a:rPr>
              <a:t>(r – 1)(c – 1)</a:t>
            </a:r>
          </a:p>
          <a:p>
            <a:endParaRPr lang="en-US" sz="2000" dirty="0"/>
          </a:p>
          <a:p>
            <a:r>
              <a:rPr lang="en-US" sz="2000" dirty="0"/>
              <a:t> = </a:t>
            </a:r>
            <a:r>
              <a:rPr lang="en-US" sz="2000" dirty="0" err="1"/>
              <a:t>rnc</a:t>
            </a:r>
            <a:r>
              <a:rPr lang="en-US" sz="2000" dirty="0"/>
              <a:t> - </a:t>
            </a:r>
            <a:r>
              <a:rPr lang="en-US" sz="2000" dirty="0" err="1"/>
              <a:t>rc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641513" y="3226612"/>
            <a:ext cx="1462914" cy="386735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1342071" y="3739491"/>
            <a:ext cx="1828800" cy="914400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Rows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78238" y="3721912"/>
            <a:ext cx="1828800" cy="914400"/>
          </a:xfrm>
          <a:prstGeom prst="rect">
            <a:avLst/>
          </a:prstGeom>
          <a:solidFill>
            <a:srgbClr val="FA76E1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Columns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71647" y="4855583"/>
            <a:ext cx="1828800" cy="914400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Interaction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381955" y="3245662"/>
            <a:ext cx="1240318" cy="367685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588418" y="3217087"/>
            <a:ext cx="53095" cy="1638496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156350" y="706813"/>
            <a:ext cx="1828800" cy="914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Total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63111" y="2259948"/>
            <a:ext cx="1828800" cy="914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Between Cells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36141" y="2254956"/>
            <a:ext cx="18288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Within Cells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178238" y="1640578"/>
            <a:ext cx="858089" cy="548056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26452" y="1630738"/>
            <a:ext cx="882475" cy="567421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398708" y="-163135"/>
            <a:ext cx="2824284" cy="2224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A76E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 = number of columns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 =  number of rows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n =  subjects per cell</a:t>
            </a:r>
            <a:endParaRPr lang="en-US" sz="2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66780" y="4062240"/>
            <a:ext cx="165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4 – 1 =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90688" y="1060508"/>
            <a:ext cx="181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 – 1 = 59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38229" y="2589583"/>
            <a:ext cx="1806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 – 1 = 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34224" y="2538487"/>
            <a:ext cx="1831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60 - 12 = 48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48167" y="4062240"/>
            <a:ext cx="165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66"/>
                </a:solidFill>
              </a:rPr>
              <a:t>3 – 1 = 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88172" y="5159459"/>
            <a:ext cx="165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3 x 2 = 6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12613" y="3452177"/>
            <a:ext cx="5257800" cy="2537081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5009458" y="2120272"/>
            <a:ext cx="2319756" cy="1184228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623200" y="4892432"/>
            <a:ext cx="1688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Numerators of F ratios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25921" y="1550469"/>
            <a:ext cx="1688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Denominator of F ratios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834512" y="1737265"/>
            <a:ext cx="3026229" cy="766013"/>
          </a:xfrm>
          <a:prstGeom prst="rect">
            <a:avLst/>
          </a:prstGeom>
          <a:solidFill>
            <a:srgbClr val="171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154485" y="2694732"/>
            <a:ext cx="3026229" cy="766013"/>
          </a:xfrm>
          <a:prstGeom prst="rect">
            <a:avLst/>
          </a:prstGeom>
          <a:solidFill>
            <a:srgbClr val="171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490856" y="3523197"/>
            <a:ext cx="3026229" cy="766013"/>
          </a:xfrm>
          <a:prstGeom prst="rect">
            <a:avLst/>
          </a:prstGeom>
          <a:solidFill>
            <a:srgbClr val="171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475843" y="4317647"/>
            <a:ext cx="3026229" cy="766013"/>
          </a:xfrm>
          <a:prstGeom prst="rect">
            <a:avLst/>
          </a:prstGeom>
          <a:solidFill>
            <a:srgbClr val="171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339016" y="4846915"/>
            <a:ext cx="3026229" cy="766013"/>
          </a:xfrm>
          <a:prstGeom prst="rect">
            <a:avLst/>
          </a:prstGeom>
          <a:solidFill>
            <a:srgbClr val="171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154484" y="5984571"/>
            <a:ext cx="3026229" cy="766013"/>
          </a:xfrm>
          <a:prstGeom prst="rect">
            <a:avLst/>
          </a:prstGeom>
          <a:solidFill>
            <a:srgbClr val="171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1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81743" y="251853"/>
            <a:ext cx="11120911" cy="91193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2-way ANOVA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19680" y="5138009"/>
            <a:ext cx="4787447" cy="16333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30565" y="6083679"/>
            <a:ext cx="4787447" cy="16333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1737" y="1163783"/>
            <a:ext cx="4765854" cy="2708728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IF the interaction is significant…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 main effects should not be interpreted in isolation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018748"/>
              </p:ext>
            </p:extLst>
          </p:nvPr>
        </p:nvGraphicFramePr>
        <p:xfrm>
          <a:off x="217713" y="1506987"/>
          <a:ext cx="6479950" cy="2197486"/>
        </p:xfrm>
        <a:graphic>
          <a:graphicData uri="http://schemas.openxmlformats.org/drawingml/2006/table">
            <a:tbl>
              <a:tblPr/>
              <a:tblGrid>
                <a:gridCol w="2307773">
                  <a:extLst>
                    <a:ext uri="{9D8B030D-6E8A-4147-A177-3AD203B41FA5}">
                      <a16:colId xmlns:a16="http://schemas.microsoft.com/office/drawing/2014/main" val="877012763"/>
                    </a:ext>
                  </a:extLst>
                </a:gridCol>
                <a:gridCol w="1002846">
                  <a:extLst>
                    <a:ext uri="{9D8B030D-6E8A-4147-A177-3AD203B41FA5}">
                      <a16:colId xmlns:a16="http://schemas.microsoft.com/office/drawing/2014/main" val="1695854017"/>
                    </a:ext>
                  </a:extLst>
                </a:gridCol>
                <a:gridCol w="672604">
                  <a:extLst>
                    <a:ext uri="{9D8B030D-6E8A-4147-A177-3AD203B41FA5}">
                      <a16:colId xmlns:a16="http://schemas.microsoft.com/office/drawing/2014/main" val="872663945"/>
                    </a:ext>
                  </a:extLst>
                </a:gridCol>
                <a:gridCol w="823177">
                  <a:extLst>
                    <a:ext uri="{9D8B030D-6E8A-4147-A177-3AD203B41FA5}">
                      <a16:colId xmlns:a16="http://schemas.microsoft.com/office/drawing/2014/main" val="3223906206"/>
                    </a:ext>
                  </a:extLst>
                </a:gridCol>
                <a:gridCol w="782051">
                  <a:extLst>
                    <a:ext uri="{9D8B030D-6E8A-4147-A177-3AD203B41FA5}">
                      <a16:colId xmlns:a16="http://schemas.microsoft.com/office/drawing/2014/main" val="1317672745"/>
                    </a:ext>
                  </a:extLst>
                </a:gridCol>
                <a:gridCol w="891499">
                  <a:extLst>
                    <a:ext uri="{9D8B030D-6E8A-4147-A177-3AD203B41FA5}">
                      <a16:colId xmlns:a16="http://schemas.microsoft.com/office/drawing/2014/main" val="2745797250"/>
                    </a:ext>
                  </a:extLst>
                </a:gridCol>
              </a:tblGrid>
              <a:tr h="3095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SS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Df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MS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F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p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902744"/>
                  </a:ext>
                </a:extLst>
              </a:tr>
              <a:tr h="3095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Between-Cells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1309.38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 11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870204"/>
                  </a:ext>
                </a:extLst>
              </a:tr>
              <a:tr h="309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SLEEP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    Row Groups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896.98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3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298.99 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18.241 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&lt;.001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371284"/>
                  </a:ext>
                </a:extLst>
              </a:tr>
              <a:tr h="309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A76E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STIM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   Column Groups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217.63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108.82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6.639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.003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049449"/>
                  </a:ext>
                </a:extLst>
              </a:tr>
              <a:tr h="309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INTER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 (Row x Col)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197.77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6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32.46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1.980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.087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973526"/>
                  </a:ext>
                </a:extLst>
              </a:tr>
              <a:tr h="3095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Within-Cells (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Residual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 786.80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 48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 16.39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b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672774"/>
                  </a:ext>
                </a:extLst>
              </a:tr>
              <a:tr h="3404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Total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 2096.18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 59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87535"/>
                  </a:ext>
                </a:extLst>
              </a:tr>
            </a:tbl>
          </a:graphicData>
        </a:graphic>
      </p:graphicFrame>
      <p:sp>
        <p:nvSpPr>
          <p:cNvPr id="16" name="Rounded Rectangle 15"/>
          <p:cNvSpPr/>
          <p:nvPr/>
        </p:nvSpPr>
        <p:spPr>
          <a:xfrm>
            <a:off x="217713" y="2131035"/>
            <a:ext cx="6479950" cy="318251"/>
          </a:xfrm>
          <a:prstGeom prst="roundRect">
            <a:avLst/>
          </a:prstGeom>
          <a:solidFill>
            <a:srgbClr val="0070C0">
              <a:alpha val="21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28595" y="2446723"/>
            <a:ext cx="6479950" cy="272143"/>
          </a:xfrm>
          <a:prstGeom prst="roundRect">
            <a:avLst/>
          </a:prstGeom>
          <a:solidFill>
            <a:srgbClr val="FA76E1">
              <a:alpha val="21000"/>
            </a:srgbClr>
          </a:solidFill>
          <a:ln w="38100">
            <a:solidFill>
              <a:srgbClr val="FA76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76E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28595" y="2729750"/>
            <a:ext cx="6479950" cy="318251"/>
          </a:xfrm>
          <a:prstGeom prst="roundRect">
            <a:avLst/>
          </a:prstGeom>
          <a:solidFill>
            <a:srgbClr val="00B050">
              <a:alpha val="21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5" y="377432"/>
            <a:ext cx="5157838" cy="6497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545" y="3389023"/>
            <a:ext cx="6688405" cy="3269632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3583984" y="2780234"/>
            <a:ext cx="2938576" cy="608788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dirty="0" smtClean="0">
              <a:solidFill>
                <a:srgbClr val="00B05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341230" y="5686535"/>
            <a:ext cx="2383061" cy="485665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17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5" grpId="0" uiExpand="1" build="p"/>
      <p:bldP spid="16" grpId="0" animBg="1"/>
      <p:bldP spid="18" grpId="0" animBg="1"/>
      <p:bldP spid="19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86" y="100562"/>
            <a:ext cx="10178322" cy="1492132"/>
          </a:xfrm>
        </p:spPr>
        <p:txBody>
          <a:bodyPr/>
          <a:lstStyle/>
          <a:p>
            <a:r>
              <a:rPr lang="en-US" dirty="0"/>
              <a:t>Interaction contrasts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337" y="761180"/>
            <a:ext cx="8099290" cy="3459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u="sng" dirty="0">
                <a:solidFill>
                  <a:schemeClr val="accent1">
                    <a:lumMod val="75000"/>
                  </a:schemeClr>
                </a:solidFill>
              </a:rPr>
              <a:t>Does CAFFEINE have the same effect in NO SLEEP as NORMAL SLEEP?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648964"/>
              </p:ext>
            </p:extLst>
          </p:nvPr>
        </p:nvGraphicFramePr>
        <p:xfrm>
          <a:off x="1114714" y="2334120"/>
          <a:ext cx="2751742" cy="3920516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55026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  <a:gridCol w="615488">
                  <a:extLst>
                    <a:ext uri="{9D8B030D-6E8A-4147-A177-3AD203B41FA5}">
                      <a16:colId xmlns:a16="http://schemas.microsoft.com/office/drawing/2014/main" val="1154680986"/>
                    </a:ext>
                  </a:extLst>
                </a:gridCol>
              </a:tblGrid>
              <a:tr h="18172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24.47</a:t>
                      </a:r>
                      <a:endParaRPr lang="en-US" sz="14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16.73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47908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23.65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21.217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912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08378" y="887713"/>
            <a:ext cx="2436021" cy="132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If the interaction is significant…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pick </a:t>
            </a:r>
            <a:r>
              <a:rPr lang="en-US" sz="2000" u="sng" dirty="0">
                <a:solidFill>
                  <a:schemeClr val="bg1"/>
                </a:solidFill>
              </a:rPr>
              <a:t>TWO PAIRS</a:t>
            </a:r>
            <a:r>
              <a:rPr lang="en-US" sz="2000" dirty="0">
                <a:solidFill>
                  <a:schemeClr val="bg1"/>
                </a:solidFill>
              </a:rPr>
              <a:t> to compare </a:t>
            </a:r>
            <a:r>
              <a:rPr lang="en-US" sz="2000" i="1" dirty="0">
                <a:solidFill>
                  <a:schemeClr val="bg1"/>
                </a:solidFill>
              </a:rPr>
              <a:t>(extreme)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849884"/>
              </p:ext>
            </p:extLst>
          </p:nvPr>
        </p:nvGraphicFramePr>
        <p:xfrm>
          <a:off x="1121050" y="2333794"/>
          <a:ext cx="2751742" cy="3920516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55026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  <a:gridCol w="615488">
                  <a:extLst>
                    <a:ext uri="{9D8B030D-6E8A-4147-A177-3AD203B41FA5}">
                      <a16:colId xmlns:a16="http://schemas.microsoft.com/office/drawing/2014/main" val="1154680986"/>
                    </a:ext>
                  </a:extLst>
                </a:gridCol>
              </a:tblGrid>
              <a:tr h="18172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24.47</a:t>
                      </a:r>
                      <a:endParaRPr lang="en-US" sz="14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16.73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47908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23.65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21.217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912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400277"/>
              </p:ext>
            </p:extLst>
          </p:nvPr>
        </p:nvGraphicFramePr>
        <p:xfrm>
          <a:off x="1099278" y="2334120"/>
          <a:ext cx="1509178" cy="984249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55026">
                  <a:extLst>
                    <a:ext uri="{9D8B030D-6E8A-4147-A177-3AD203B41FA5}">
                      <a16:colId xmlns:a16="http://schemas.microsoft.com/office/drawing/2014/main" val="638114117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3987628327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672906828"/>
                    </a:ext>
                  </a:extLst>
                </a:gridCol>
              </a:tblGrid>
              <a:tr h="18172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279833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696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740168"/>
              </p:ext>
            </p:extLst>
          </p:nvPr>
        </p:nvGraphicFramePr>
        <p:xfrm>
          <a:off x="1099278" y="4885804"/>
          <a:ext cx="1509178" cy="762649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55026">
                  <a:extLst>
                    <a:ext uri="{9D8B030D-6E8A-4147-A177-3AD203B41FA5}">
                      <a16:colId xmlns:a16="http://schemas.microsoft.com/office/drawing/2014/main" val="638114117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3987628327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672906828"/>
                    </a:ext>
                  </a:extLst>
                </a:gridCol>
              </a:tblGrid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762157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 txBox="1">
            <a:spLocks/>
          </p:cNvSpPr>
          <p:nvPr/>
        </p:nvSpPr>
        <p:spPr>
          <a:xfrm>
            <a:off x="4003421" y="1850303"/>
            <a:ext cx="7851122" cy="4351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77539" y="1573304"/>
                <a:ext cx="5583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−  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−   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−  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539" y="1573304"/>
                <a:ext cx="5583131" cy="276999"/>
              </a:xfrm>
              <a:prstGeom prst="rect">
                <a:avLst/>
              </a:prstGeom>
              <a:blipFill>
                <a:blip r:embed="rId2"/>
                <a:stretch>
                  <a:fillRect l="-983" t="-217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024867" y="2013016"/>
                <a:ext cx="53025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−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−    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867" y="2013016"/>
                <a:ext cx="5302541" cy="276999"/>
              </a:xfrm>
              <a:prstGeom prst="rect">
                <a:avLst/>
              </a:prstGeom>
              <a:blipFill>
                <a:blip r:embed="rId3"/>
                <a:stretch>
                  <a:fillRect l="-460" t="-2174" r="-183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24866" y="2483505"/>
                <a:ext cx="54884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 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+    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866" y="2483505"/>
                <a:ext cx="5488489" cy="276999"/>
              </a:xfrm>
              <a:prstGeom prst="rect">
                <a:avLst/>
              </a:prstGeom>
              <a:blipFill>
                <a:blip r:embed="rId4"/>
                <a:stretch>
                  <a:fillRect l="-333" t="-2174" r="-166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527419"/>
              </p:ext>
            </p:extLst>
          </p:nvPr>
        </p:nvGraphicFramePr>
        <p:xfrm>
          <a:off x="4460621" y="3561310"/>
          <a:ext cx="627076" cy="4657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27076">
                  <a:extLst>
                    <a:ext uri="{9D8B030D-6E8A-4147-A177-3AD203B41FA5}">
                      <a16:colId xmlns:a16="http://schemas.microsoft.com/office/drawing/2014/main" val="3987628327"/>
                    </a:ext>
                  </a:extLst>
                </a:gridCol>
              </a:tblGrid>
              <a:tr h="465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24.2</a:t>
                      </a:r>
                      <a:endParaRPr lang="en-US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extLst>
                  <a:ext uri="{0D108BD9-81ED-4DB2-BD59-A6C34878D82A}">
                    <a16:rowId xmlns:a16="http://schemas.microsoft.com/office/drawing/2014/main" val="10946968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64934"/>
              </p:ext>
            </p:extLst>
          </p:nvPr>
        </p:nvGraphicFramePr>
        <p:xfrm>
          <a:off x="5117082" y="3539538"/>
          <a:ext cx="557375" cy="49662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7375">
                  <a:extLst>
                    <a:ext uri="{9D8B030D-6E8A-4147-A177-3AD203B41FA5}">
                      <a16:colId xmlns:a16="http://schemas.microsoft.com/office/drawing/2014/main" val="672906828"/>
                    </a:ext>
                  </a:extLst>
                </a:gridCol>
              </a:tblGrid>
              <a:tr h="496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25.0</a:t>
                      </a:r>
                      <a:endParaRPr lang="en-US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6968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566218"/>
              </p:ext>
            </p:extLst>
          </p:nvPr>
        </p:nvGraphicFramePr>
        <p:xfrm>
          <a:off x="5095309" y="4305264"/>
          <a:ext cx="557375" cy="49662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7375">
                  <a:extLst>
                    <a:ext uri="{9D8B030D-6E8A-4147-A177-3AD203B41FA5}">
                      <a16:colId xmlns:a16="http://schemas.microsoft.com/office/drawing/2014/main" val="672906828"/>
                    </a:ext>
                  </a:extLst>
                </a:gridCol>
              </a:tblGrid>
              <a:tr h="496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21.4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6968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734017"/>
              </p:ext>
            </p:extLst>
          </p:nvPr>
        </p:nvGraphicFramePr>
        <p:xfrm>
          <a:off x="4480590" y="4305264"/>
          <a:ext cx="557375" cy="49662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7375">
                  <a:extLst>
                    <a:ext uri="{9D8B030D-6E8A-4147-A177-3AD203B41FA5}">
                      <a16:colId xmlns:a16="http://schemas.microsoft.com/office/drawing/2014/main" val="672906828"/>
                    </a:ext>
                  </a:extLst>
                </a:gridCol>
              </a:tblGrid>
              <a:tr h="496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14.2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69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024866" y="2880447"/>
                <a:ext cx="5108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  <m:sub/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 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+    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866" y="2880447"/>
                <a:ext cx="5108642" cy="276999"/>
              </a:xfrm>
              <a:prstGeom prst="rect">
                <a:avLst/>
              </a:prstGeom>
              <a:blipFill>
                <a:blip r:embed="rId5"/>
                <a:stretch>
                  <a:fillRect l="-47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024866" y="3203935"/>
                <a:ext cx="38182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4.2 −25.0 −14.2+21.4=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866" y="3203935"/>
                <a:ext cx="3818288" cy="276999"/>
              </a:xfrm>
              <a:prstGeom prst="rect">
                <a:avLst/>
              </a:prstGeom>
              <a:blipFill>
                <a:blip r:embed="rId6"/>
                <a:stretch>
                  <a:fillRect l="-797" r="-95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824646" y="3506707"/>
                <a:ext cx="2141175" cy="93070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646" y="3506707"/>
                <a:ext cx="2141175" cy="9307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762352" y="1139121"/>
                <a:ext cx="2169885" cy="46535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1,   -1,   -1,   1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352" y="1139121"/>
                <a:ext cx="2169885" cy="465352"/>
              </a:xfrm>
              <a:prstGeom prst="rect">
                <a:avLst/>
              </a:prstGeom>
              <a:blipFill>
                <a:blip r:embed="rId8"/>
                <a:stretch>
                  <a:fillRect r="-838"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/>
          <p:cNvSpPr/>
          <p:nvPr/>
        </p:nvSpPr>
        <p:spPr>
          <a:xfrm>
            <a:off x="6368143" y="1130694"/>
            <a:ext cx="2754086" cy="794451"/>
          </a:xfrm>
          <a:prstGeom prst="round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Caffeine’s Effect in Normal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9181249" y="1122418"/>
            <a:ext cx="2754086" cy="794451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Caffeine’s Effect in None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581893" y="4761742"/>
                <a:ext cx="5092676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𝑺𝑺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𝒄𝒐𝒏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6.4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1+1+1+1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∙40.96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204.8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893" y="4761742"/>
                <a:ext cx="5092676" cy="5604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223661" y="1642155"/>
                <a:ext cx="1247265" cy="76309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61" y="1642155"/>
                <a:ext cx="1247265" cy="7630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9809646" y="3559559"/>
                <a:ext cx="1981657" cy="84664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646" y="3559559"/>
                <a:ext cx="1981657" cy="8466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9222247" y="5452588"/>
                <a:ext cx="2438423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𝒄𝒐𝒏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51.2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  <m:r>
                            <a:rPr lang="en-US" b="1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𝟑𝟗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247" y="5452588"/>
                <a:ext cx="2438423" cy="61831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386346" y="318905"/>
                <a:ext cx="3449021" cy="3693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2: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346" y="318905"/>
                <a:ext cx="3449021" cy="369332"/>
              </a:xfrm>
              <a:prstGeom prst="rect">
                <a:avLst/>
              </a:prstGeom>
              <a:blipFill>
                <a:blip r:embed="rId13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310042" y="5588053"/>
                <a:ext cx="4343137" cy="49128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𝑆𝑐h𝑒𝑓𝑓𝑒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042" y="5588053"/>
                <a:ext cx="4343137" cy="491288"/>
              </a:xfrm>
              <a:prstGeom prst="rect">
                <a:avLst/>
              </a:prstGeom>
              <a:blipFill>
                <a:blip r:embed="rId14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716316" y="6258024"/>
                <a:ext cx="6180086" cy="3955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𝑺𝒄𝒉𝒆𝒇𝒇𝒆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  <m:r>
                          <a:rPr lang="en-US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.05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6, 40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=6∙2.34=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𝟎𝟒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316" y="6258024"/>
                <a:ext cx="6180086" cy="395558"/>
              </a:xfrm>
              <a:prstGeom prst="rect">
                <a:avLst/>
              </a:prstGeom>
              <a:blipFill>
                <a:blip r:embed="rId15"/>
                <a:stretch>
                  <a:fillRect b="-109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59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96296E-6 L 0.25521 0.129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645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3 0.00069 L 0.2543 -0.1060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17" y="-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0.45782 -0.2210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91" y="-11065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0.49674 -0.22222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31" y="-1111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81481E-6 L 0.27005 -0.1106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03" y="-5532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L 0.20573 -0.11505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86" y="-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  <p:bldP spid="18" grpId="0"/>
      <p:bldP spid="19" grpId="0"/>
      <p:bldP spid="27" grpId="0"/>
      <p:bldP spid="28" grpId="0"/>
      <p:bldP spid="29" grpId="0" animBg="1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/>
      <p:bldP spid="37" grpId="0" animBg="1"/>
      <p:bldP spid="38" grpId="0" animBg="1"/>
      <p:bldP spid="39" grpId="0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17821</TotalTime>
  <Words>1259</Words>
  <Application>Microsoft Office PowerPoint</Application>
  <PresentationFormat>Widescreen</PresentationFormat>
  <Paragraphs>673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ＭＳ Ｐゴシック</vt:lpstr>
      <vt:lpstr>Arial</vt:lpstr>
      <vt:lpstr>Calibri</vt:lpstr>
      <vt:lpstr>Cambria Math</vt:lpstr>
      <vt:lpstr>CG Times</vt:lpstr>
      <vt:lpstr>Gill Sans MT</vt:lpstr>
      <vt:lpstr>Impact</vt:lpstr>
      <vt:lpstr>Times New Roman</vt:lpstr>
      <vt:lpstr>Wingdings</vt:lpstr>
      <vt:lpstr>Badge</vt:lpstr>
      <vt:lpstr>Chart</vt:lpstr>
      <vt:lpstr>Two-Way ANOVA</vt:lpstr>
      <vt:lpstr>3 x 4 two-way ANOVA,  complex motor tasks</vt:lpstr>
      <vt:lpstr>data</vt:lpstr>
      <vt:lpstr>Data – with R</vt:lpstr>
      <vt:lpstr>Marginal Mean’s</vt:lpstr>
      <vt:lpstr>Plot of mean’s</vt:lpstr>
      <vt:lpstr>Degrees of Freedom</vt:lpstr>
      <vt:lpstr>2-way ANOVA</vt:lpstr>
      <vt:lpstr>Interaction contrasts</vt:lpstr>
      <vt:lpstr>PowerPoint Presentation</vt:lpstr>
      <vt:lpstr>Interaction contrasts</vt:lpstr>
      <vt:lpstr>PowerPoint Presentation</vt:lpstr>
      <vt:lpstr>PowerPoint Presentation</vt:lpstr>
      <vt:lpstr>Two-way ANOVA TABLES</vt:lpstr>
      <vt:lpstr>Interactions: 2 forms</vt:lpstr>
      <vt:lpstr>interactions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Two-Way ANOVA</dc:title>
  <dc:creator>Sarah Schwartz</dc:creator>
  <cp:lastModifiedBy>Sarah Schwartz</cp:lastModifiedBy>
  <cp:revision>74</cp:revision>
  <dcterms:created xsi:type="dcterms:W3CDTF">2016-07-31T00:24:38Z</dcterms:created>
  <dcterms:modified xsi:type="dcterms:W3CDTF">2018-04-11T22:44:05Z</dcterms:modified>
</cp:coreProperties>
</file>