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1"/>
  </p:sldMasterIdLst>
  <p:notesMasterIdLst>
    <p:notesMasterId r:id="rId53"/>
  </p:notesMasterIdLst>
  <p:handoutMasterIdLst>
    <p:handoutMasterId r:id="rId54"/>
  </p:handoutMasterIdLst>
  <p:sldIdLst>
    <p:sldId id="256" r:id="rId2"/>
    <p:sldId id="343" r:id="rId3"/>
    <p:sldId id="315" r:id="rId4"/>
    <p:sldId id="446" r:id="rId5"/>
    <p:sldId id="262" r:id="rId6"/>
    <p:sldId id="302" r:id="rId7"/>
    <p:sldId id="388" r:id="rId8"/>
    <p:sldId id="354" r:id="rId9"/>
    <p:sldId id="391" r:id="rId10"/>
    <p:sldId id="392" r:id="rId11"/>
    <p:sldId id="393" r:id="rId12"/>
    <p:sldId id="394" r:id="rId13"/>
    <p:sldId id="273" r:id="rId14"/>
    <p:sldId id="300" r:id="rId15"/>
    <p:sldId id="401" r:id="rId16"/>
    <p:sldId id="400" r:id="rId17"/>
    <p:sldId id="402" r:id="rId18"/>
    <p:sldId id="277" r:id="rId19"/>
    <p:sldId id="278" r:id="rId20"/>
    <p:sldId id="280" r:id="rId21"/>
    <p:sldId id="379" r:id="rId22"/>
    <p:sldId id="409" r:id="rId23"/>
    <p:sldId id="431" r:id="rId24"/>
    <p:sldId id="432" r:id="rId25"/>
    <p:sldId id="430" r:id="rId26"/>
    <p:sldId id="443" r:id="rId27"/>
    <p:sldId id="325" r:id="rId28"/>
    <p:sldId id="328" r:id="rId29"/>
    <p:sldId id="435" r:id="rId30"/>
    <p:sldId id="437" r:id="rId31"/>
    <p:sldId id="444" r:id="rId32"/>
    <p:sldId id="439" r:id="rId33"/>
    <p:sldId id="445" r:id="rId34"/>
    <p:sldId id="337" r:id="rId35"/>
    <p:sldId id="336" r:id="rId36"/>
    <p:sldId id="344" r:id="rId37"/>
    <p:sldId id="319" r:id="rId38"/>
    <p:sldId id="368" r:id="rId39"/>
    <p:sldId id="375" r:id="rId40"/>
    <p:sldId id="312" r:id="rId41"/>
    <p:sldId id="378" r:id="rId42"/>
    <p:sldId id="380" r:id="rId43"/>
    <p:sldId id="381" r:id="rId44"/>
    <p:sldId id="338" r:id="rId45"/>
    <p:sldId id="340" r:id="rId46"/>
    <p:sldId id="341" r:id="rId47"/>
    <p:sldId id="387" r:id="rId48"/>
    <p:sldId id="342" r:id="rId49"/>
    <p:sldId id="310" r:id="rId50"/>
    <p:sldId id="414" r:id="rId51"/>
    <p:sldId id="416" r:id="rId5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CCFF"/>
    <a:srgbClr val="00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396" y="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23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4096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4096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4096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464F8B1-30A1-4A84-9D8B-3B40CDCFF03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1126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17412" name="Rectangle 4"/>
          <p:cNvSpPr>
            <a:spLocks noRo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26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1126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88F0B1FB-2D0E-4890-8ACF-4F6C3DD0F3F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6"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B77F706-E42B-42F2-8234-6746938EA70D}" type="slidenum">
              <a:rPr lang="en-US" altLang="en-US" sz="1300"/>
              <a:pPr eaLnBrk="1" hangingPunct="1"/>
              <a:t>23</a:t>
            </a:fld>
            <a:endParaRPr lang="en-US" altLang="en-US" sz="1300"/>
          </a:p>
        </p:txBody>
      </p:sp>
      <p:sp>
        <p:nvSpPr>
          <p:cNvPr id="53251" name="Rectangle 2"/>
          <p:cNvSpPr>
            <a:spLocks noRot="1" noChangeArrowheads="1" noTextEdit="1"/>
          </p:cNvSpPr>
          <p:nvPr>
            <p:ph type="sldImg"/>
          </p:nvPr>
        </p:nvSpPr>
        <p:spPr>
          <a:xfrm>
            <a:off x="457200" y="720725"/>
            <a:ext cx="6400800" cy="360045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E4C0944-C4DE-4798-9DE3-106779849D89}" type="slidenum">
              <a:rPr lang="en-US" altLang="en-US" sz="1300"/>
              <a:pPr eaLnBrk="1" hangingPunct="1"/>
              <a:t>25</a:t>
            </a:fld>
            <a:endParaRPr lang="en-US" altLang="en-US" sz="1300"/>
          </a:p>
        </p:txBody>
      </p:sp>
      <p:sp>
        <p:nvSpPr>
          <p:cNvPr id="58371" name="Rectangle 2"/>
          <p:cNvSpPr>
            <a:spLocks noRot="1" noChangeArrowheads="1" noTextEdit="1"/>
          </p:cNvSpPr>
          <p:nvPr>
            <p:ph type="sldImg"/>
          </p:nvPr>
        </p:nvSpPr>
        <p:spPr>
          <a:xfrm>
            <a:off x="457200" y="720725"/>
            <a:ext cx="6400800" cy="360045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CB7E1CA-A2F4-4B78-B043-D59E5E1DCB85}" type="slidenum">
              <a:rPr lang="en-US" altLang="en-US" sz="1300"/>
              <a:pPr eaLnBrk="1" hangingPunct="1"/>
              <a:t>27</a:t>
            </a:fld>
            <a:endParaRPr lang="en-US" altLang="en-US" sz="1300"/>
          </a:p>
        </p:txBody>
      </p:sp>
      <p:sp>
        <p:nvSpPr>
          <p:cNvPr id="61443" name="Rectangle 2"/>
          <p:cNvSpPr>
            <a:spLocks noRot="1" noChangeArrowheads="1" noTextEdit="1"/>
          </p:cNvSpPr>
          <p:nvPr>
            <p:ph type="sldImg"/>
          </p:nvPr>
        </p:nvSpPr>
        <p:spPr>
          <a:xfrm>
            <a:off x="457200" y="720725"/>
            <a:ext cx="6400800" cy="360045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C50473-084E-48B4-96FD-D004D6945A2C}" type="slidenum">
              <a:rPr lang="en-US" altLang="en-US" sz="1300"/>
              <a:pPr eaLnBrk="1" hangingPunct="1"/>
              <a:t>28</a:t>
            </a:fld>
            <a:endParaRPr lang="en-US" altLang="en-US" sz="1300"/>
          </a:p>
        </p:txBody>
      </p:sp>
      <p:sp>
        <p:nvSpPr>
          <p:cNvPr id="65539" name="Rectangle 2"/>
          <p:cNvSpPr>
            <a:spLocks noRot="1" noChangeArrowheads="1" noTextEdit="1"/>
          </p:cNvSpPr>
          <p:nvPr>
            <p:ph type="sldImg"/>
          </p:nvPr>
        </p:nvSpPr>
        <p:spPr>
          <a:xfrm>
            <a:off x="457200" y="720725"/>
            <a:ext cx="6400800" cy="360045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F95F62A-D509-4588-84A2-AAEB9EC4A9A1}" type="slidenum">
              <a:rPr lang="en-US" altLang="en-US" sz="1300"/>
              <a:pPr eaLnBrk="1" hangingPunct="1"/>
              <a:t>29</a:t>
            </a:fld>
            <a:endParaRPr lang="en-US" altLang="en-US" sz="1300"/>
          </a:p>
        </p:txBody>
      </p:sp>
      <p:sp>
        <p:nvSpPr>
          <p:cNvPr id="67587" name="Rectangle 2"/>
          <p:cNvSpPr>
            <a:spLocks noRot="1" noChangeArrowheads="1" noTextEdit="1"/>
          </p:cNvSpPr>
          <p:nvPr>
            <p:ph type="sldImg"/>
          </p:nvPr>
        </p:nvSpPr>
        <p:spPr>
          <a:xfrm>
            <a:off x="457200" y="720725"/>
            <a:ext cx="6400800" cy="360045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FF072A2-8788-459E-8248-9456A36C551D}" type="slidenum">
              <a:rPr lang="en-US" altLang="en-US" sz="1300"/>
              <a:pPr eaLnBrk="1" hangingPunct="1"/>
              <a:t>32</a:t>
            </a:fld>
            <a:endParaRPr lang="en-US" altLang="en-US" sz="1300"/>
          </a:p>
        </p:txBody>
      </p:sp>
      <p:sp>
        <p:nvSpPr>
          <p:cNvPr id="75779" name="Rectangle 2"/>
          <p:cNvSpPr>
            <a:spLocks noRot="1" noChangeArrowheads="1" noTextEdit="1"/>
          </p:cNvSpPr>
          <p:nvPr>
            <p:ph type="sldImg"/>
          </p:nvPr>
        </p:nvSpPr>
        <p:spPr>
          <a:xfrm>
            <a:off x="457200" y="720725"/>
            <a:ext cx="6400800" cy="36004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37005D4-5F1E-4B6E-8FAE-C2E02932A2A0}" type="slidenum">
              <a:rPr lang="en-US" altLang="en-US" smtClean="0"/>
              <a:pPr/>
              <a:t>‹#›</a:t>
            </a:fld>
            <a:endParaRPr lang="en-US" altLang="en-US"/>
          </a:p>
        </p:txBody>
      </p:sp>
    </p:spTree>
    <p:extLst>
      <p:ext uri="{BB962C8B-B14F-4D97-AF65-F5344CB8AC3E}">
        <p14:creationId xmlns:p14="http://schemas.microsoft.com/office/powerpoint/2010/main" val="135476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859741C-A0AF-42DF-A0CE-57B567803D51}" type="slidenum">
              <a:rPr lang="en-US" altLang="en-US" smtClean="0"/>
              <a:pPr/>
              <a:t>‹#›</a:t>
            </a:fld>
            <a:endParaRPr lang="en-US" altLang="en-US"/>
          </a:p>
        </p:txBody>
      </p:sp>
    </p:spTree>
    <p:extLst>
      <p:ext uri="{BB962C8B-B14F-4D97-AF65-F5344CB8AC3E}">
        <p14:creationId xmlns:p14="http://schemas.microsoft.com/office/powerpoint/2010/main" val="110760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73DEDF2-7914-48E2-A514-CD2B03D1141F}" type="slidenum">
              <a:rPr lang="en-US" altLang="en-US" smtClean="0"/>
              <a:pPr/>
              <a:t>‹#›</a:t>
            </a:fld>
            <a:endParaRPr lang="en-US" altLang="en-US"/>
          </a:p>
        </p:txBody>
      </p:sp>
    </p:spTree>
    <p:extLst>
      <p:ext uri="{BB962C8B-B14F-4D97-AF65-F5344CB8AC3E}">
        <p14:creationId xmlns:p14="http://schemas.microsoft.com/office/powerpoint/2010/main" val="104261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24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0FFF9660-96E6-42F2-AF63-660769F81ED1}" type="slidenum">
              <a:rPr lang="en-US" altLang="en-US"/>
              <a:pPr/>
              <a:t>‹#›</a:t>
            </a:fld>
            <a:endParaRPr lang="en-US" altLang="en-US"/>
          </a:p>
        </p:txBody>
      </p:sp>
    </p:spTree>
    <p:extLst>
      <p:ext uri="{BB962C8B-B14F-4D97-AF65-F5344CB8AC3E}">
        <p14:creationId xmlns:p14="http://schemas.microsoft.com/office/powerpoint/2010/main" val="2008406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15824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1A589B7-85C5-482C-8483-8E21C07F1C01}" type="slidenum">
              <a:rPr lang="en-US" altLang="en-US"/>
              <a:pPr/>
              <a:t>‹#›</a:t>
            </a:fld>
            <a:endParaRPr lang="en-US" altLang="en-US"/>
          </a:p>
        </p:txBody>
      </p:sp>
    </p:spTree>
    <p:extLst>
      <p:ext uri="{BB962C8B-B14F-4D97-AF65-F5344CB8AC3E}">
        <p14:creationId xmlns:p14="http://schemas.microsoft.com/office/powerpoint/2010/main" val="3175160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24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6253EAE5-E3F5-4820-8D09-521A245E88BD}" type="slidenum">
              <a:rPr lang="en-US" altLang="en-US"/>
              <a:pPr/>
              <a:t>‹#›</a:t>
            </a:fld>
            <a:endParaRPr lang="en-US" altLang="en-US"/>
          </a:p>
        </p:txBody>
      </p:sp>
    </p:spTree>
    <p:extLst>
      <p:ext uri="{BB962C8B-B14F-4D97-AF65-F5344CB8AC3E}">
        <p14:creationId xmlns:p14="http://schemas.microsoft.com/office/powerpoint/2010/main" val="354700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7DC3035-C8D6-4312-8AC4-36A973EDC8AE}" type="slidenum">
              <a:rPr lang="en-US" altLang="en-US" smtClean="0"/>
              <a:pPr/>
              <a:t>‹#›</a:t>
            </a:fld>
            <a:endParaRPr lang="en-US" altLang="en-US"/>
          </a:p>
        </p:txBody>
      </p:sp>
    </p:spTree>
    <p:extLst>
      <p:ext uri="{BB962C8B-B14F-4D97-AF65-F5344CB8AC3E}">
        <p14:creationId xmlns:p14="http://schemas.microsoft.com/office/powerpoint/2010/main" val="408534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US" altLang="en-US"/>
              <a:t>Jamison Fargo, PhD</a:t>
            </a:r>
          </a:p>
        </p:txBody>
      </p:sp>
      <p:sp>
        <p:nvSpPr>
          <p:cNvPr id="5" name="Footer Placeholder 4"/>
          <p:cNvSpPr>
            <a:spLocks noGrp="1"/>
          </p:cNvSpPr>
          <p:nvPr>
            <p:ph type="ftr" sz="quarter" idx="11"/>
          </p:nvPr>
        </p:nvSpPr>
        <p:spPr>
          <a:xfrm>
            <a:off x="2182708" y="6272784"/>
            <a:ext cx="6327648" cy="365125"/>
          </a:xfrm>
        </p:spPr>
        <p:txBody>
          <a:bodyPr/>
          <a:lstStyle/>
          <a:p>
            <a:endParaRPr lang="en-US"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45AA36C-018D-4924-84A7-49197125C422}" type="slidenum">
              <a:rPr lang="en-US" altLang="en-US" smtClean="0"/>
              <a:pPr/>
              <a:t>‹#›</a:t>
            </a:fld>
            <a:endParaRPr lang="en-US" altLang="en-US"/>
          </a:p>
        </p:txBody>
      </p:sp>
    </p:spTree>
    <p:extLst>
      <p:ext uri="{BB962C8B-B14F-4D97-AF65-F5344CB8AC3E}">
        <p14:creationId xmlns:p14="http://schemas.microsoft.com/office/powerpoint/2010/main" val="263744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580070F-7739-4A9F-A19C-4E9B2E1A2FEF}" type="slidenum">
              <a:rPr lang="en-US" altLang="en-US" smtClean="0"/>
              <a:pPr/>
              <a:t>‹#›</a:t>
            </a:fld>
            <a:endParaRPr lang="en-US" altLang="en-US"/>
          </a:p>
        </p:txBody>
      </p:sp>
    </p:spTree>
    <p:extLst>
      <p:ext uri="{BB962C8B-B14F-4D97-AF65-F5344CB8AC3E}">
        <p14:creationId xmlns:p14="http://schemas.microsoft.com/office/powerpoint/2010/main" val="270420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ltLang="en-US"/>
              <a:t>Jamison Fargo, PhD</a:t>
            </a:r>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C4BC2AA-A7FA-4BF3-85A0-F1705EED44F7}" type="slidenum">
              <a:rPr lang="en-US" altLang="en-US" smtClean="0"/>
              <a:pPr/>
              <a:t>‹#›</a:t>
            </a:fld>
            <a:endParaRPr lang="en-US" altLang="en-US"/>
          </a:p>
        </p:txBody>
      </p:sp>
    </p:spTree>
    <p:extLst>
      <p:ext uri="{BB962C8B-B14F-4D97-AF65-F5344CB8AC3E}">
        <p14:creationId xmlns:p14="http://schemas.microsoft.com/office/powerpoint/2010/main" val="2589714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ltLang="en-US"/>
              <a:t>Jamison Fargo, PhD</a:t>
            </a:r>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155F58B-42A8-44CA-BECB-4092C770FBE7}" type="slidenum">
              <a:rPr lang="en-US" altLang="en-US" smtClean="0"/>
              <a:pPr/>
              <a:t>‹#›</a:t>
            </a:fld>
            <a:endParaRPr lang="en-US" altLang="en-US"/>
          </a:p>
        </p:txBody>
      </p:sp>
    </p:spTree>
    <p:extLst>
      <p:ext uri="{BB962C8B-B14F-4D97-AF65-F5344CB8AC3E}">
        <p14:creationId xmlns:p14="http://schemas.microsoft.com/office/powerpoint/2010/main" val="74971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a:t>Jamison Fargo, PhD</a:t>
            </a:r>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D473FF5-9C14-4771-80FF-59222800040D}" type="slidenum">
              <a:rPr lang="en-US" altLang="en-US" smtClean="0"/>
              <a:pPr/>
              <a:t>‹#›</a:t>
            </a:fld>
            <a:endParaRPr lang="en-US" altLang="en-US"/>
          </a:p>
        </p:txBody>
      </p:sp>
    </p:spTree>
    <p:extLst>
      <p:ext uri="{BB962C8B-B14F-4D97-AF65-F5344CB8AC3E}">
        <p14:creationId xmlns:p14="http://schemas.microsoft.com/office/powerpoint/2010/main" val="339194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A7B28C8-22A6-4522-9EA8-8012C904AD80}" type="slidenum">
              <a:rPr lang="en-US" altLang="en-US" smtClean="0"/>
              <a:pPr/>
              <a:t>‹#›</a:t>
            </a:fld>
            <a:endParaRPr lang="en-US" altLang="en-US"/>
          </a:p>
        </p:txBody>
      </p:sp>
    </p:spTree>
    <p:extLst>
      <p:ext uri="{BB962C8B-B14F-4D97-AF65-F5344CB8AC3E}">
        <p14:creationId xmlns:p14="http://schemas.microsoft.com/office/powerpoint/2010/main" val="193748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73B85B-D566-4719-B0B1-F6205ACE2523}" type="slidenum">
              <a:rPr lang="en-US" altLang="en-US" smtClean="0"/>
              <a:pPr/>
              <a:t>‹#›</a:t>
            </a:fld>
            <a:endParaRPr lang="en-US" altLang="en-US"/>
          </a:p>
        </p:txBody>
      </p:sp>
    </p:spTree>
    <p:extLst>
      <p:ext uri="{BB962C8B-B14F-4D97-AF65-F5344CB8AC3E}">
        <p14:creationId xmlns:p14="http://schemas.microsoft.com/office/powerpoint/2010/main" val="255528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US" altLang="en-US"/>
              <a:t>Jamison Fargo, PhD</a:t>
            </a: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2B048DB-ADC9-4582-8744-500C8B1C427C}" type="slidenum">
              <a:rPr lang="en-US" altLang="en-US" smtClean="0"/>
              <a:pPr/>
              <a:t>‹#›</a:t>
            </a:fld>
            <a:endParaRPr lang="en-US" altLang="en-US"/>
          </a:p>
        </p:txBody>
      </p:sp>
    </p:spTree>
    <p:extLst>
      <p:ext uri="{BB962C8B-B14F-4D97-AF65-F5344CB8AC3E}">
        <p14:creationId xmlns:p14="http://schemas.microsoft.com/office/powerpoint/2010/main" val="36479519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hdr="0" ftr="0"/>
  <p:txStyles>
    <p:titleStyle>
      <a:lvl1pPr algn="l" defTabSz="914400" rtl="0" eaLnBrk="1" latinLnBrk="0" hangingPunct="1">
        <a:lnSpc>
          <a:spcPct val="90000"/>
        </a:lnSpc>
        <a:spcBef>
          <a:spcPct val="0"/>
        </a:spcBef>
        <a:buNone/>
        <a:defRPr sz="540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5.bin"/><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9.bin"/><Relationship Id="rId4" Type="http://schemas.openxmlformats.org/officeDocument/2006/relationships/image" Target="../media/image2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228600" y="1763138"/>
            <a:ext cx="4783579" cy="2362200"/>
          </a:xfrm>
        </p:spPr>
        <p:txBody>
          <a:bodyPr/>
          <a:lstStyle/>
          <a:p>
            <a:pPr algn="r" eaLnBrk="1" hangingPunct="1"/>
            <a:r>
              <a:rPr lang="en-US" altLang="en-US" sz="8800" dirty="0">
                <a:ea typeface="ＭＳ Ｐゴシック" panose="020B0600070205080204" pitchFamily="34" charset="-128"/>
              </a:rPr>
              <a:t>Repeated</a:t>
            </a:r>
            <a:br>
              <a:rPr lang="en-US" altLang="en-US" sz="8800" dirty="0">
                <a:ea typeface="ＭＳ Ｐゴシック" panose="020B0600070205080204" pitchFamily="34" charset="-128"/>
              </a:rPr>
            </a:br>
            <a:r>
              <a:rPr lang="en-US" altLang="en-US" sz="8800" dirty="0">
                <a:ea typeface="ＭＳ Ｐゴシック" panose="020B0600070205080204" pitchFamily="34" charset="-128"/>
              </a:rPr>
              <a:t>Measures </a:t>
            </a:r>
          </a:p>
        </p:txBody>
      </p:sp>
      <p:sp>
        <p:nvSpPr>
          <p:cNvPr id="18435" name="Rectangle 3"/>
          <p:cNvSpPr>
            <a:spLocks noGrp="1" noChangeArrowheads="1"/>
          </p:cNvSpPr>
          <p:nvPr>
            <p:ph type="subTitle" idx="1"/>
          </p:nvPr>
        </p:nvSpPr>
        <p:spPr>
          <a:xfrm>
            <a:off x="914400" y="911562"/>
            <a:ext cx="6400800" cy="1752600"/>
          </a:xfrm>
        </p:spPr>
        <p:txBody>
          <a:bodyPr/>
          <a:lstStyle/>
          <a:p>
            <a:pPr eaLnBrk="1" hangingPunct="1"/>
            <a:r>
              <a:rPr lang="en-US" altLang="en-US" dirty="0">
                <a:ea typeface="ＭＳ Ｐゴシック" panose="020B0600070205080204" pitchFamily="34" charset="-128"/>
              </a:rPr>
              <a:t>Chapter 15</a:t>
            </a:r>
          </a:p>
        </p:txBody>
      </p:sp>
      <p:sp>
        <p:nvSpPr>
          <p:cNvPr id="18436" name="Text Box 4"/>
          <p:cNvSpPr txBox="1">
            <a:spLocks noChangeArrowheads="1"/>
          </p:cNvSpPr>
          <p:nvPr/>
        </p:nvSpPr>
        <p:spPr bwMode="auto">
          <a:xfrm>
            <a:off x="1447800" y="4572000"/>
            <a:ext cx="7848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2000" i="1" dirty="0"/>
              <a:t>“The biggest job we have is to teach a newly hired employee how to </a:t>
            </a:r>
            <a:r>
              <a:rPr lang="en-US" altLang="en-US" sz="2000" i="1" u="sng" dirty="0"/>
              <a:t>fail</a:t>
            </a:r>
            <a:r>
              <a:rPr lang="en-US" altLang="en-US" sz="2000" i="1" dirty="0"/>
              <a:t> intelligently. We have to train him to experiment over and over and to keep on trying and failing until he learns what will work.”</a:t>
            </a:r>
          </a:p>
          <a:p>
            <a:pPr algn="ctr" eaLnBrk="1" hangingPunct="1">
              <a:spcBef>
                <a:spcPct val="50000"/>
              </a:spcBef>
            </a:pPr>
            <a:r>
              <a:rPr lang="en-US" altLang="en-US" sz="2000" b="1" dirty="0"/>
              <a:t>Charles Kettering, American engineer, 1876 - 1958</a:t>
            </a:r>
            <a:endParaRPr lang="en-US" altLang="en-US" sz="2000" i="1" dirty="0"/>
          </a:p>
        </p:txBody>
      </p:sp>
      <p:sp>
        <p:nvSpPr>
          <p:cNvPr id="5" name="Rectangle 2"/>
          <p:cNvSpPr txBox="1">
            <a:spLocks noChangeArrowheads="1"/>
          </p:cNvSpPr>
          <p:nvPr/>
        </p:nvSpPr>
        <p:spPr>
          <a:xfrm>
            <a:off x="4876800" y="1981200"/>
            <a:ext cx="6934200" cy="2446675"/>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6400" b="0" kern="1200" cap="all" baseline="0">
                <a:blipFill dpi="0" rotWithShape="1">
                  <a:blip r:embed="rId2"/>
                  <a:srcRect/>
                  <a:tile tx="6350" ty="-127000" sx="65000" sy="64000" flip="none" algn="tl"/>
                </a:blipFill>
                <a:latin typeface="+mj-lt"/>
                <a:ea typeface="+mj-ea"/>
                <a:cs typeface="+mj-cs"/>
              </a:defRPr>
            </a:lvl1pPr>
          </a:lstStyle>
          <a:p>
            <a:r>
              <a:rPr lang="en-US" altLang="en-US" sz="22000" dirty="0">
                <a:ea typeface="ＭＳ Ｐゴシック" panose="020B0600070205080204" pitchFamily="34" charset="-128"/>
              </a:rPr>
              <a:t>ANOVA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1828800" y="76200"/>
            <a:ext cx="9057132" cy="914400"/>
          </a:xfrm>
        </p:spPr>
        <p:txBody>
          <a:bodyPr>
            <a:normAutofit/>
          </a:bodyPr>
          <a:lstStyle/>
          <a:p>
            <a:pPr algn="ctr" eaLnBrk="1" hangingPunct="1"/>
            <a:r>
              <a:rPr lang="en-US" altLang="en-US" sz="4200" u="sng" dirty="0">
                <a:ea typeface="ＭＳ Ｐゴシック" panose="020B0600070205080204" pitchFamily="34" charset="-128"/>
              </a:rPr>
              <a:t>Carryover Effects: the problem…</a:t>
            </a:r>
          </a:p>
        </p:txBody>
      </p:sp>
      <p:sp>
        <p:nvSpPr>
          <p:cNvPr id="28677" name="Rectangle 3"/>
          <p:cNvSpPr>
            <a:spLocks noGrp="1" noChangeArrowheads="1"/>
          </p:cNvSpPr>
          <p:nvPr>
            <p:ph idx="1"/>
          </p:nvPr>
        </p:nvSpPr>
        <p:spPr>
          <a:xfrm>
            <a:off x="228600" y="990600"/>
            <a:ext cx="6858000" cy="5105400"/>
          </a:xfrm>
        </p:spPr>
        <p:txBody>
          <a:bodyPr>
            <a:normAutofit lnSpcReduction="10000"/>
          </a:bodyPr>
          <a:lstStyle/>
          <a:p>
            <a:pPr eaLnBrk="1" hangingPunct="1">
              <a:lnSpc>
                <a:spcPct val="90000"/>
              </a:lnSpc>
            </a:pPr>
            <a:r>
              <a:rPr lang="en-US" altLang="en-US" sz="1800" dirty="0">
                <a:ea typeface="ＭＳ Ｐゴシック" panose="020B0600070205080204" pitchFamily="34" charset="-128"/>
              </a:rPr>
              <a:t>Exposure to treatment or participation in study/outcome at one time</a:t>
            </a:r>
            <a:r>
              <a:rPr lang="en-US" altLang="en-US" sz="1800" b="1" u="sng" dirty="0">
                <a:ea typeface="ＭＳ Ｐゴシック" panose="020B0600070205080204" pitchFamily="34" charset="-128"/>
              </a:rPr>
              <a:t> influences</a:t>
            </a:r>
            <a:r>
              <a:rPr lang="en-US" altLang="en-US" sz="1800" dirty="0">
                <a:ea typeface="ＭＳ Ｐゴシック" panose="020B0600070205080204" pitchFamily="34" charset="-128"/>
              </a:rPr>
              <a:t> responses at another</a:t>
            </a:r>
          </a:p>
          <a:p>
            <a:pPr lvl="1" eaLnBrk="1" hangingPunct="1">
              <a:lnSpc>
                <a:spcPct val="90000"/>
              </a:lnSpc>
            </a:pPr>
            <a:r>
              <a:rPr lang="en-US" altLang="en-US" i="1" dirty="0">
                <a:ea typeface="ＭＳ Ｐゴシック" panose="020B0600070205080204" pitchFamily="34" charset="-128"/>
              </a:rPr>
              <a:t>Biases related to practice, fatigue, etc.</a:t>
            </a:r>
          </a:p>
          <a:p>
            <a:pPr lvl="1" eaLnBrk="1" hangingPunct="1">
              <a:lnSpc>
                <a:spcPct val="90000"/>
              </a:lnSpc>
            </a:pPr>
            <a:endParaRPr lang="en-US" altLang="en-US"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When </a:t>
            </a:r>
            <a:r>
              <a:rPr lang="en-US" altLang="en-US" sz="1800" b="1" i="1" u="sng" dirty="0">
                <a:ea typeface="ＭＳ Ｐゴシック" panose="020B0600070205080204" pitchFamily="34" charset="-128"/>
              </a:rPr>
              <a:t>time</a:t>
            </a:r>
            <a:r>
              <a:rPr lang="en-US" altLang="en-US" sz="1800" dirty="0">
                <a:ea typeface="ＭＳ Ｐゴシック" panose="020B0600070205080204" pitchFamily="34" charset="-128"/>
              </a:rPr>
              <a:t> is RM factor, carryover effects </a:t>
            </a:r>
            <a:r>
              <a:rPr lang="en-US" altLang="en-US" sz="1800" b="1" u="sng" dirty="0">
                <a:ea typeface="ＭＳ Ｐゴシック" panose="020B0600070205080204" pitchFamily="34" charset="-128"/>
              </a:rPr>
              <a:t>are the focus </a:t>
            </a:r>
            <a:r>
              <a:rPr lang="en-US" altLang="en-US" sz="1800" dirty="0">
                <a:ea typeface="ＭＳ Ｐゴシック" panose="020B0600070205080204" pitchFamily="34" charset="-128"/>
              </a:rPr>
              <a:t>of study</a:t>
            </a:r>
          </a:p>
          <a:p>
            <a:pPr lvl="1" eaLnBrk="1" hangingPunct="1">
              <a:lnSpc>
                <a:spcPct val="90000"/>
              </a:lnSpc>
            </a:pPr>
            <a:r>
              <a:rPr lang="en-US" altLang="en-US" i="1" dirty="0">
                <a:ea typeface="ＭＳ Ｐゴシック" panose="020B0600070205080204" pitchFamily="34" charset="-128"/>
              </a:rPr>
              <a:t>Learning, change over time</a:t>
            </a:r>
          </a:p>
          <a:p>
            <a:pPr lvl="4" eaLnBrk="1" hangingPunct="1">
              <a:lnSpc>
                <a:spcPct val="90000"/>
              </a:lnSpc>
            </a:pPr>
            <a:endParaRPr lang="en-US" altLang="en-US" sz="1800"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When </a:t>
            </a:r>
            <a:r>
              <a:rPr lang="en-US" altLang="en-US" sz="1800" b="1" u="sng" dirty="0">
                <a:ea typeface="ＭＳ Ｐゴシック" panose="020B0600070205080204" pitchFamily="34" charset="-128"/>
              </a:rPr>
              <a:t>CONDITION</a:t>
            </a:r>
            <a:r>
              <a:rPr lang="en-US" altLang="en-US" sz="1800" dirty="0">
                <a:ea typeface="ＭＳ Ｐゴシック" panose="020B0600070205080204" pitchFamily="34" charset="-128"/>
              </a:rPr>
              <a:t> is RM factor and participants rotate through conditions, carryover effects are </a:t>
            </a:r>
            <a:r>
              <a:rPr lang="en-US" altLang="en-US" sz="1800" b="1" u="sng" dirty="0">
                <a:ea typeface="ＭＳ Ｐゴシック" panose="020B0600070205080204" pitchFamily="34" charset="-128"/>
              </a:rPr>
              <a:t>not of interest </a:t>
            </a:r>
            <a:r>
              <a:rPr lang="en-US" altLang="en-US" sz="1800" dirty="0">
                <a:ea typeface="ＭＳ Ｐゴシック" panose="020B0600070205080204" pitchFamily="34" charset="-128"/>
              </a:rPr>
              <a:t>and may lead to </a:t>
            </a:r>
            <a:r>
              <a:rPr lang="en-US" altLang="en-US" sz="1800" b="1" dirty="0">
                <a:ea typeface="ＭＳ Ｐゴシック" panose="020B0600070205080204" pitchFamily="34" charset="-128"/>
              </a:rPr>
              <a:t>spurious</a:t>
            </a:r>
            <a:r>
              <a:rPr lang="en-US" altLang="en-US" sz="1800" dirty="0">
                <a:ea typeface="ＭＳ Ｐゴシック" panose="020B0600070205080204" pitchFamily="34" charset="-128"/>
              </a:rPr>
              <a:t> results</a:t>
            </a:r>
          </a:p>
          <a:p>
            <a:pPr eaLnBrk="1" hangingPunct="1">
              <a:lnSpc>
                <a:spcPct val="90000"/>
              </a:lnSpc>
            </a:pPr>
            <a:endParaRPr lang="en-US" altLang="en-US" sz="1800" dirty="0">
              <a:ea typeface="ＭＳ Ｐゴシック" panose="020B0600070205080204" pitchFamily="34" charset="-128"/>
            </a:endParaRPr>
          </a:p>
          <a:p>
            <a:pPr lvl="1" eaLnBrk="1" hangingPunct="1">
              <a:lnSpc>
                <a:spcPct val="90000"/>
              </a:lnSpc>
            </a:pPr>
            <a:r>
              <a:rPr lang="en-US" altLang="en-US" i="1" dirty="0">
                <a:ea typeface="ＭＳ Ｐゴシック" panose="020B0600070205080204" pitchFamily="34" charset="-128"/>
              </a:rPr>
              <a:t>Magnitude of carryover effects will vary across treatment order</a:t>
            </a:r>
          </a:p>
          <a:p>
            <a:pPr lvl="1" eaLnBrk="1" hangingPunct="1">
              <a:lnSpc>
                <a:spcPct val="90000"/>
              </a:lnSpc>
            </a:pPr>
            <a:r>
              <a:rPr lang="en-US" altLang="en-US" i="1" dirty="0">
                <a:ea typeface="ＭＳ Ｐゴシック" panose="020B0600070205080204" pitchFamily="34" charset="-128"/>
              </a:rPr>
              <a:t>Differential carryover effects are very problematic</a:t>
            </a:r>
          </a:p>
          <a:p>
            <a:pPr lvl="1" eaLnBrk="1" hangingPunct="1">
              <a:lnSpc>
                <a:spcPct val="90000"/>
              </a:lnSpc>
            </a:pPr>
            <a:endParaRPr lang="en-US" altLang="en-US" i="1" dirty="0">
              <a:ea typeface="ＭＳ Ｐゴシック" panose="020B0600070205080204" pitchFamily="34" charset="-128"/>
            </a:endParaRPr>
          </a:p>
          <a:p>
            <a:pPr lvl="2" eaLnBrk="1" hangingPunct="1">
              <a:lnSpc>
                <a:spcPct val="90000"/>
              </a:lnSpc>
            </a:pPr>
            <a:r>
              <a:rPr lang="en-US" altLang="en-US" sz="1800" dirty="0">
                <a:ea typeface="ＭＳ Ｐゴシック" panose="020B0600070205080204" pitchFamily="34" charset="-128"/>
              </a:rPr>
              <a:t>Effect of some levels of RM factor are more long-lasting than others</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8A18321-B62A-45B3-AA3B-DCE48F04CF3C}" type="slidenum">
              <a:rPr lang="en-US" altLang="en-US" sz="1400"/>
              <a:pPr eaLnBrk="1" hangingPunct="1"/>
              <a:t>10</a:t>
            </a:fld>
            <a:endParaRPr lang="en-US" altLang="en-US" sz="1400"/>
          </a:p>
        </p:txBody>
      </p:sp>
      <p:pic>
        <p:nvPicPr>
          <p:cNvPr id="28679" name="Picture 7" descr="Image result for carryover ef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684" y="1991516"/>
            <a:ext cx="4424786" cy="3168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7">
                                            <p:txEl>
                                              <p:pRg st="3" end="3"/>
                                            </p:txEl>
                                          </p:spTgt>
                                        </p:tgtEl>
                                        <p:attrNameLst>
                                          <p:attrName>style.visibility</p:attrName>
                                        </p:attrNameLst>
                                      </p:cBhvr>
                                      <p:to>
                                        <p:strVal val="visible"/>
                                      </p:to>
                                    </p:set>
                                    <p:animEffect transition="in" filter="fade">
                                      <p:cBhvr>
                                        <p:cTn id="7" dur="1000"/>
                                        <p:tgtEl>
                                          <p:spTgt spid="28677">
                                            <p:txEl>
                                              <p:pRg st="3" end="3"/>
                                            </p:txEl>
                                          </p:spTgt>
                                        </p:tgtEl>
                                      </p:cBhvr>
                                    </p:animEffect>
                                    <p:anim calcmode="lin" valueType="num">
                                      <p:cBhvr>
                                        <p:cTn id="8" dur="1000" fill="hold"/>
                                        <p:tgtEl>
                                          <p:spTgt spid="286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86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677">
                                            <p:txEl>
                                              <p:pRg st="4" end="4"/>
                                            </p:txEl>
                                          </p:spTgt>
                                        </p:tgtEl>
                                        <p:attrNameLst>
                                          <p:attrName>style.visibility</p:attrName>
                                        </p:attrNameLst>
                                      </p:cBhvr>
                                      <p:to>
                                        <p:strVal val="visible"/>
                                      </p:to>
                                    </p:set>
                                    <p:animEffect transition="in" filter="fade">
                                      <p:cBhvr>
                                        <p:cTn id="12" dur="1000"/>
                                        <p:tgtEl>
                                          <p:spTgt spid="28677">
                                            <p:txEl>
                                              <p:pRg st="4" end="4"/>
                                            </p:txEl>
                                          </p:spTgt>
                                        </p:tgtEl>
                                      </p:cBhvr>
                                    </p:animEffect>
                                    <p:anim calcmode="lin" valueType="num">
                                      <p:cBhvr>
                                        <p:cTn id="13" dur="1000" fill="hold"/>
                                        <p:tgtEl>
                                          <p:spTgt spid="286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86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8677">
                                            <p:txEl>
                                              <p:pRg st="6" end="6"/>
                                            </p:txEl>
                                          </p:spTgt>
                                        </p:tgtEl>
                                        <p:attrNameLst>
                                          <p:attrName>style.visibility</p:attrName>
                                        </p:attrNameLst>
                                      </p:cBhvr>
                                      <p:to>
                                        <p:strVal val="visible"/>
                                      </p:to>
                                    </p:set>
                                    <p:animEffect transition="in" filter="fade">
                                      <p:cBhvr>
                                        <p:cTn id="19" dur="1000"/>
                                        <p:tgtEl>
                                          <p:spTgt spid="28677">
                                            <p:txEl>
                                              <p:pRg st="6" end="6"/>
                                            </p:txEl>
                                          </p:spTgt>
                                        </p:tgtEl>
                                      </p:cBhvr>
                                    </p:animEffect>
                                    <p:anim calcmode="lin" valueType="num">
                                      <p:cBhvr>
                                        <p:cTn id="20" dur="1000" fill="hold"/>
                                        <p:tgtEl>
                                          <p:spTgt spid="286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286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8677">
                                            <p:txEl>
                                              <p:pRg st="8" end="8"/>
                                            </p:txEl>
                                          </p:spTgt>
                                        </p:tgtEl>
                                        <p:attrNameLst>
                                          <p:attrName>style.visibility</p:attrName>
                                        </p:attrNameLst>
                                      </p:cBhvr>
                                      <p:to>
                                        <p:strVal val="visible"/>
                                      </p:to>
                                    </p:set>
                                    <p:animEffect transition="in" filter="fade">
                                      <p:cBhvr>
                                        <p:cTn id="26" dur="1000"/>
                                        <p:tgtEl>
                                          <p:spTgt spid="28677">
                                            <p:txEl>
                                              <p:pRg st="8" end="8"/>
                                            </p:txEl>
                                          </p:spTgt>
                                        </p:tgtEl>
                                      </p:cBhvr>
                                    </p:animEffect>
                                    <p:anim calcmode="lin" valueType="num">
                                      <p:cBhvr>
                                        <p:cTn id="27" dur="1000" fill="hold"/>
                                        <p:tgtEl>
                                          <p:spTgt spid="28677">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28677">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8677">
                                            <p:txEl>
                                              <p:pRg st="9" end="9"/>
                                            </p:txEl>
                                          </p:spTgt>
                                        </p:tgtEl>
                                        <p:attrNameLst>
                                          <p:attrName>style.visibility</p:attrName>
                                        </p:attrNameLst>
                                      </p:cBhvr>
                                      <p:to>
                                        <p:strVal val="visible"/>
                                      </p:to>
                                    </p:set>
                                    <p:animEffect transition="in" filter="fade">
                                      <p:cBhvr>
                                        <p:cTn id="31" dur="1000"/>
                                        <p:tgtEl>
                                          <p:spTgt spid="28677">
                                            <p:txEl>
                                              <p:pRg st="9" end="9"/>
                                            </p:txEl>
                                          </p:spTgt>
                                        </p:tgtEl>
                                      </p:cBhvr>
                                    </p:animEffect>
                                    <p:anim calcmode="lin" valueType="num">
                                      <p:cBhvr>
                                        <p:cTn id="32" dur="1000" fill="hold"/>
                                        <p:tgtEl>
                                          <p:spTgt spid="286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28677">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8677">
                                            <p:txEl>
                                              <p:pRg st="11" end="11"/>
                                            </p:txEl>
                                          </p:spTgt>
                                        </p:tgtEl>
                                        <p:attrNameLst>
                                          <p:attrName>style.visibility</p:attrName>
                                        </p:attrNameLst>
                                      </p:cBhvr>
                                      <p:to>
                                        <p:strVal val="visible"/>
                                      </p:to>
                                    </p:set>
                                    <p:animEffect transition="in" filter="fade">
                                      <p:cBhvr>
                                        <p:cTn id="36" dur="1000"/>
                                        <p:tgtEl>
                                          <p:spTgt spid="28677">
                                            <p:txEl>
                                              <p:pRg st="11" end="11"/>
                                            </p:txEl>
                                          </p:spTgt>
                                        </p:tgtEl>
                                      </p:cBhvr>
                                    </p:animEffect>
                                    <p:anim calcmode="lin" valueType="num">
                                      <p:cBhvr>
                                        <p:cTn id="37" dur="1000" fill="hold"/>
                                        <p:tgtEl>
                                          <p:spTgt spid="28677">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286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228600" y="1066800"/>
            <a:ext cx="6629400" cy="5410200"/>
          </a:xfrm>
        </p:spPr>
        <p:txBody>
          <a:bodyPr>
            <a:normAutofit fontScale="85000" lnSpcReduction="10000"/>
          </a:bodyPr>
          <a:lstStyle/>
          <a:p>
            <a:pPr marL="0" indent="0" algn="ctr">
              <a:buNone/>
            </a:pPr>
            <a:endParaRPr lang="en-US" altLang="en-US" sz="2200" b="1" u="sng" dirty="0">
              <a:ea typeface="ＭＳ Ｐゴシック" panose="020B0600070205080204" pitchFamily="34" charset="-128"/>
            </a:endParaRPr>
          </a:p>
          <a:p>
            <a:pPr lvl="1" eaLnBrk="1" hangingPunct="1">
              <a:lnSpc>
                <a:spcPct val="90000"/>
              </a:lnSpc>
            </a:pPr>
            <a:r>
              <a:rPr lang="en-US" altLang="en-US" sz="2000" b="1" dirty="0">
                <a:ea typeface="ＭＳ Ｐゴシック" panose="020B0600070205080204" pitchFamily="34" charset="-128"/>
              </a:rPr>
              <a:t>Counterbalancing</a:t>
            </a:r>
            <a:r>
              <a:rPr lang="en-US" altLang="en-US" sz="2000" dirty="0">
                <a:ea typeface="ＭＳ Ｐゴシック" panose="020B0600070205080204" pitchFamily="34" charset="-128"/>
              </a:rPr>
              <a:t>: Varying RM condition order across subjects</a:t>
            </a:r>
          </a:p>
          <a:p>
            <a:pPr lvl="2" eaLnBrk="1" hangingPunct="1">
              <a:lnSpc>
                <a:spcPct val="90000"/>
              </a:lnSpc>
            </a:pPr>
            <a:r>
              <a:rPr lang="en-US" altLang="en-US" sz="1800" i="1" dirty="0">
                <a:ea typeface="ＭＳ Ｐゴシック" panose="020B0600070205080204" pitchFamily="34" charset="-128"/>
              </a:rPr>
              <a:t>3-level RM factor: ABC, ACB, BCA, BAC, CAB, CBA</a:t>
            </a:r>
          </a:p>
          <a:p>
            <a:pPr lvl="2" eaLnBrk="1" hangingPunct="1">
              <a:lnSpc>
                <a:spcPct val="90000"/>
              </a:lnSpc>
            </a:pPr>
            <a:endParaRPr lang="en-US" altLang="en-US" sz="1800" dirty="0">
              <a:ea typeface="ＭＳ Ｐゴシック" panose="020B0600070205080204" pitchFamily="34" charset="-128"/>
            </a:endParaRPr>
          </a:p>
          <a:p>
            <a:pPr lvl="1" eaLnBrk="1" hangingPunct="1">
              <a:lnSpc>
                <a:spcPct val="90000"/>
              </a:lnSpc>
            </a:pPr>
            <a:r>
              <a:rPr lang="en-US" altLang="en-US" sz="2000" b="1" dirty="0">
                <a:ea typeface="ＭＳ Ｐゴシック" panose="020B0600070205080204" pitchFamily="34" charset="-128"/>
              </a:rPr>
              <a:t>Partial counterbalancing </a:t>
            </a:r>
            <a:r>
              <a:rPr lang="en-US" altLang="en-US" sz="2000" dirty="0">
                <a:ea typeface="ＭＳ Ｐゴシック" panose="020B0600070205080204" pitchFamily="34" charset="-128"/>
              </a:rPr>
              <a:t>(Latin Squares): Too many possible orders of RM conditions so a representative set is used</a:t>
            </a: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Each subject receives a </a:t>
            </a:r>
            <a:r>
              <a:rPr lang="en-US" altLang="en-US" sz="2000" b="1" dirty="0">
                <a:ea typeface="ＭＳ Ｐゴシック" panose="020B0600070205080204" pitchFamily="34" charset="-128"/>
              </a:rPr>
              <a:t>random order </a:t>
            </a:r>
            <a:r>
              <a:rPr lang="en-US" altLang="en-US" sz="2000" dirty="0">
                <a:ea typeface="ＭＳ Ｐゴシック" panose="020B0600070205080204" pitchFamily="34" charset="-128"/>
              </a:rPr>
              <a:t>of RM conditions</a:t>
            </a: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Each subject receives a </a:t>
            </a:r>
            <a:r>
              <a:rPr lang="en-US" altLang="en-US" sz="2000" b="1" dirty="0">
                <a:ea typeface="ＭＳ Ｐゴシック" panose="020B0600070205080204" pitchFamily="34" charset="-128"/>
              </a:rPr>
              <a:t>‘run-in’ period </a:t>
            </a:r>
            <a:r>
              <a:rPr lang="en-US" altLang="en-US" sz="2000" dirty="0">
                <a:ea typeface="ＭＳ Ｐゴシック" panose="020B0600070205080204" pitchFamily="34" charset="-128"/>
              </a:rPr>
              <a:t>(a series of practice trials) at beginning of study to ‘stabilize’ performance</a:t>
            </a: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r>
              <a:rPr lang="en-US" altLang="en-US" sz="2000" b="1" dirty="0">
                <a:ea typeface="ＭＳ Ｐゴシック" panose="020B0600070205080204" pitchFamily="34" charset="-128"/>
              </a:rPr>
              <a:t>Intervening</a:t>
            </a:r>
            <a:r>
              <a:rPr lang="en-US" altLang="en-US" sz="2000" dirty="0">
                <a:ea typeface="ＭＳ Ｐゴシック" panose="020B0600070205080204" pitchFamily="34" charset="-128"/>
              </a:rPr>
              <a:t> (distractor, neutral) trials between conditions</a:t>
            </a: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Larger time interval, </a:t>
            </a:r>
            <a:r>
              <a:rPr lang="en-US" altLang="en-US" sz="2000" b="1" dirty="0">
                <a:ea typeface="ＭＳ Ｐゴシック" panose="020B0600070205080204" pitchFamily="34" charset="-128"/>
              </a:rPr>
              <a:t>washout period</a:t>
            </a:r>
            <a:r>
              <a:rPr lang="en-US" altLang="en-US" sz="2000" dirty="0">
                <a:ea typeface="ＭＳ Ｐゴシック" panose="020B0600070205080204" pitchFamily="34" charset="-128"/>
              </a:rPr>
              <a:t>, between conditions</a:t>
            </a:r>
          </a:p>
          <a:p>
            <a:pPr lvl="4" eaLnBrk="1" hangingPunct="1">
              <a:lnSpc>
                <a:spcPct val="90000"/>
              </a:lnSpc>
            </a:pPr>
            <a:endParaRPr lang="en-US" altLang="en-US" dirty="0">
              <a:ea typeface="ＭＳ Ｐゴシック" panose="020B0600070205080204" pitchFamily="34" charset="-128"/>
            </a:endParaRPr>
          </a:p>
          <a:p>
            <a:pPr eaLnBrk="1" hangingPunct="1">
              <a:lnSpc>
                <a:spcPct val="90000"/>
              </a:lnSpc>
            </a:pPr>
            <a:r>
              <a:rPr lang="en-US" altLang="en-US" sz="2400" dirty="0">
                <a:ea typeface="ＭＳ Ｐゴシック" panose="020B0600070205080204" pitchFamily="34" charset="-128"/>
              </a:rPr>
              <a:t>Effects may </a:t>
            </a:r>
            <a:r>
              <a:rPr lang="en-US" altLang="en-US" sz="2400" b="1" dirty="0">
                <a:ea typeface="ＭＳ Ｐゴシック" panose="020B0600070205080204" pitchFamily="34" charset="-128"/>
              </a:rPr>
              <a:t>not</a:t>
            </a:r>
            <a:r>
              <a:rPr lang="en-US" altLang="en-US" sz="2400" dirty="0">
                <a:ea typeface="ＭＳ Ｐゴシック" panose="020B0600070205080204" pitchFamily="34" charset="-128"/>
              </a:rPr>
              <a:t> be eliminated by any of these methods</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C45DAF-B015-4496-887B-98A088096486}" type="slidenum">
              <a:rPr lang="en-US" altLang="en-US" sz="1400"/>
              <a:pPr eaLnBrk="1" hangingPunct="1"/>
              <a:t>11</a:t>
            </a:fld>
            <a:endParaRPr lang="en-US" altLang="en-US" sz="1400"/>
          </a:p>
        </p:txBody>
      </p:sp>
      <p:sp>
        <p:nvSpPr>
          <p:cNvPr id="6" name="Rectangle 2"/>
          <p:cNvSpPr txBox="1">
            <a:spLocks noChangeArrowheads="1"/>
          </p:cNvSpPr>
          <p:nvPr/>
        </p:nvSpPr>
        <p:spPr>
          <a:xfrm>
            <a:off x="1735074" y="152400"/>
            <a:ext cx="8752332" cy="10668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en-US" sz="5400" u="sng" dirty="0">
                <a:ea typeface="ＭＳ Ｐゴシック" panose="020B0600070205080204" pitchFamily="34" charset="-128"/>
              </a:rPr>
              <a:t>Carryover Effects: possible solutions… </a:t>
            </a:r>
          </a:p>
        </p:txBody>
      </p:sp>
      <p:pic>
        <p:nvPicPr>
          <p:cNvPr id="9" name="Picture 7" descr="Image result for carryover eff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3684" y="1991516"/>
            <a:ext cx="4424786" cy="3168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701">
                                            <p:txEl>
                                              <p:pRg st="4" end="4"/>
                                            </p:txEl>
                                          </p:spTgt>
                                        </p:tgtEl>
                                        <p:attrNameLst>
                                          <p:attrName>style.visibility</p:attrName>
                                        </p:attrNameLst>
                                      </p:cBhvr>
                                      <p:to>
                                        <p:strVal val="visible"/>
                                      </p:to>
                                    </p:set>
                                    <p:animEffect transition="in" filter="fade">
                                      <p:cBhvr>
                                        <p:cTn id="7" dur="1000"/>
                                        <p:tgtEl>
                                          <p:spTgt spid="29701">
                                            <p:txEl>
                                              <p:pRg st="4" end="4"/>
                                            </p:txEl>
                                          </p:spTgt>
                                        </p:tgtEl>
                                      </p:cBhvr>
                                    </p:animEffect>
                                    <p:anim calcmode="lin" valueType="num">
                                      <p:cBhvr>
                                        <p:cTn id="8" dur="1000" fill="hold"/>
                                        <p:tgtEl>
                                          <p:spTgt spid="2970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970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701">
                                            <p:txEl>
                                              <p:pRg st="6" end="6"/>
                                            </p:txEl>
                                          </p:spTgt>
                                        </p:tgtEl>
                                        <p:attrNameLst>
                                          <p:attrName>style.visibility</p:attrName>
                                        </p:attrNameLst>
                                      </p:cBhvr>
                                      <p:to>
                                        <p:strVal val="visible"/>
                                      </p:to>
                                    </p:set>
                                    <p:animEffect transition="in" filter="fade">
                                      <p:cBhvr>
                                        <p:cTn id="14" dur="1000"/>
                                        <p:tgtEl>
                                          <p:spTgt spid="29701">
                                            <p:txEl>
                                              <p:pRg st="6" end="6"/>
                                            </p:txEl>
                                          </p:spTgt>
                                        </p:tgtEl>
                                      </p:cBhvr>
                                    </p:animEffect>
                                    <p:anim calcmode="lin" valueType="num">
                                      <p:cBhvr>
                                        <p:cTn id="15" dur="1000" fill="hold"/>
                                        <p:tgtEl>
                                          <p:spTgt spid="29701">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970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701">
                                            <p:txEl>
                                              <p:pRg st="8" end="8"/>
                                            </p:txEl>
                                          </p:spTgt>
                                        </p:tgtEl>
                                        <p:attrNameLst>
                                          <p:attrName>style.visibility</p:attrName>
                                        </p:attrNameLst>
                                      </p:cBhvr>
                                      <p:to>
                                        <p:strVal val="visible"/>
                                      </p:to>
                                    </p:set>
                                    <p:animEffect transition="in" filter="fade">
                                      <p:cBhvr>
                                        <p:cTn id="21" dur="1000"/>
                                        <p:tgtEl>
                                          <p:spTgt spid="29701">
                                            <p:txEl>
                                              <p:pRg st="8" end="8"/>
                                            </p:txEl>
                                          </p:spTgt>
                                        </p:tgtEl>
                                      </p:cBhvr>
                                    </p:animEffect>
                                    <p:anim calcmode="lin" valueType="num">
                                      <p:cBhvr>
                                        <p:cTn id="22" dur="1000" fill="hold"/>
                                        <p:tgtEl>
                                          <p:spTgt spid="29701">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2970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701">
                                            <p:txEl>
                                              <p:pRg st="10" end="10"/>
                                            </p:txEl>
                                          </p:spTgt>
                                        </p:tgtEl>
                                        <p:attrNameLst>
                                          <p:attrName>style.visibility</p:attrName>
                                        </p:attrNameLst>
                                      </p:cBhvr>
                                      <p:to>
                                        <p:strVal val="visible"/>
                                      </p:to>
                                    </p:set>
                                    <p:animEffect transition="in" filter="fade">
                                      <p:cBhvr>
                                        <p:cTn id="28" dur="1000"/>
                                        <p:tgtEl>
                                          <p:spTgt spid="29701">
                                            <p:txEl>
                                              <p:pRg st="10" end="10"/>
                                            </p:txEl>
                                          </p:spTgt>
                                        </p:tgtEl>
                                      </p:cBhvr>
                                    </p:animEffect>
                                    <p:anim calcmode="lin" valueType="num">
                                      <p:cBhvr>
                                        <p:cTn id="29" dur="1000" fill="hold"/>
                                        <p:tgtEl>
                                          <p:spTgt spid="29701">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2970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701">
                                            <p:txEl>
                                              <p:pRg st="12" end="12"/>
                                            </p:txEl>
                                          </p:spTgt>
                                        </p:tgtEl>
                                        <p:attrNameLst>
                                          <p:attrName>style.visibility</p:attrName>
                                        </p:attrNameLst>
                                      </p:cBhvr>
                                      <p:to>
                                        <p:strVal val="visible"/>
                                      </p:to>
                                    </p:set>
                                    <p:animEffect transition="in" filter="fade">
                                      <p:cBhvr>
                                        <p:cTn id="35" dur="1000"/>
                                        <p:tgtEl>
                                          <p:spTgt spid="29701">
                                            <p:txEl>
                                              <p:pRg st="12" end="12"/>
                                            </p:txEl>
                                          </p:spTgt>
                                        </p:tgtEl>
                                      </p:cBhvr>
                                    </p:animEffect>
                                    <p:anim calcmode="lin" valueType="num">
                                      <p:cBhvr>
                                        <p:cTn id="36" dur="1000" fill="hold"/>
                                        <p:tgtEl>
                                          <p:spTgt spid="29701">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29701">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701">
                                            <p:txEl>
                                              <p:pRg st="14" end="14"/>
                                            </p:txEl>
                                          </p:spTgt>
                                        </p:tgtEl>
                                        <p:attrNameLst>
                                          <p:attrName>style.visibility</p:attrName>
                                        </p:attrNameLst>
                                      </p:cBhvr>
                                      <p:to>
                                        <p:strVal val="visible"/>
                                      </p:to>
                                    </p:set>
                                    <p:animEffect transition="in" filter="fade">
                                      <p:cBhvr>
                                        <p:cTn id="42" dur="1000"/>
                                        <p:tgtEl>
                                          <p:spTgt spid="29701">
                                            <p:txEl>
                                              <p:pRg st="14" end="14"/>
                                            </p:txEl>
                                          </p:spTgt>
                                        </p:tgtEl>
                                      </p:cBhvr>
                                    </p:animEffect>
                                    <p:anim calcmode="lin" valueType="num">
                                      <p:cBhvr>
                                        <p:cTn id="43" dur="1000" fill="hold"/>
                                        <p:tgtEl>
                                          <p:spTgt spid="29701">
                                            <p:txEl>
                                              <p:pRg st="14" end="14"/>
                                            </p:txEl>
                                          </p:spTgt>
                                        </p:tgtEl>
                                        <p:attrNameLst>
                                          <p:attrName>ppt_x</p:attrName>
                                        </p:attrNameLst>
                                      </p:cBhvr>
                                      <p:tavLst>
                                        <p:tav tm="0">
                                          <p:val>
                                            <p:strVal val="#ppt_x"/>
                                          </p:val>
                                        </p:tav>
                                        <p:tav tm="100000">
                                          <p:val>
                                            <p:strVal val="#ppt_x"/>
                                          </p:val>
                                        </p:tav>
                                      </p:tavLst>
                                    </p:anim>
                                    <p:anim calcmode="lin" valueType="num">
                                      <p:cBhvr>
                                        <p:cTn id="44" dur="1000" fill="hold"/>
                                        <p:tgtEl>
                                          <p:spTgt spid="29701">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28860" y="3947390"/>
            <a:ext cx="7201076" cy="2064790"/>
            <a:chOff x="4528860" y="3947390"/>
            <a:chExt cx="7201076" cy="2064790"/>
          </a:xfrm>
        </p:grpSpPr>
        <p:pic>
          <p:nvPicPr>
            <p:cNvPr id="10" name="Picture 2" descr="https://3qksc436bu713cqimwcfglyj-wpengine.netdna-ssl.com/wp-content/uploads/2015/08/Matched-pair-trial-v3_EN.png"/>
            <p:cNvPicPr>
              <a:picLocks noChangeAspect="1" noChangeArrowheads="1"/>
            </p:cNvPicPr>
            <p:nvPr/>
          </p:nvPicPr>
          <p:blipFill rotWithShape="1">
            <a:blip r:embed="rId2">
              <a:extLst>
                <a:ext uri="{28A0092B-C50C-407E-A947-70E740481C1C}">
                  <a14:useLocalDpi xmlns:a14="http://schemas.microsoft.com/office/drawing/2010/main" val="0"/>
                </a:ext>
              </a:extLst>
            </a:blip>
            <a:srcRect b="32347"/>
            <a:stretch/>
          </p:blipFill>
          <p:spPr bwMode="auto">
            <a:xfrm>
              <a:off x="4528860" y="3947390"/>
              <a:ext cx="7201076" cy="20647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28860" y="3947390"/>
              <a:ext cx="2481540" cy="47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724" name="Rectangle 2"/>
          <p:cNvSpPr>
            <a:spLocks noGrp="1" noChangeArrowheads="1"/>
          </p:cNvSpPr>
          <p:nvPr>
            <p:ph type="title"/>
          </p:nvPr>
        </p:nvSpPr>
        <p:spPr>
          <a:xfrm>
            <a:off x="7150608" y="134747"/>
            <a:ext cx="4800600" cy="810768"/>
          </a:xfrm>
        </p:spPr>
        <p:txBody>
          <a:bodyPr>
            <a:normAutofit fontScale="90000"/>
          </a:bodyPr>
          <a:lstStyle/>
          <a:p>
            <a:pPr algn="ctr" eaLnBrk="1" hangingPunct="1"/>
            <a:r>
              <a:rPr lang="en-US" altLang="en-US" u="sng" dirty="0">
                <a:ea typeface="ＭＳ Ｐゴシック" panose="020B0600070205080204" pitchFamily="34" charset="-128"/>
              </a:rPr>
              <a:t>Matched Designs</a:t>
            </a:r>
          </a:p>
        </p:txBody>
      </p:sp>
      <p:sp>
        <p:nvSpPr>
          <p:cNvPr id="30725" name="Rectangle 3"/>
          <p:cNvSpPr>
            <a:spLocks noGrp="1" noChangeArrowheads="1"/>
          </p:cNvSpPr>
          <p:nvPr>
            <p:ph idx="1"/>
          </p:nvPr>
        </p:nvSpPr>
        <p:spPr>
          <a:xfrm>
            <a:off x="533400" y="228600"/>
            <a:ext cx="11201400" cy="5522976"/>
          </a:xfrm>
        </p:spPr>
        <p:txBody>
          <a:bodyPr>
            <a:noAutofit/>
          </a:bodyPr>
          <a:lstStyle/>
          <a:p>
            <a:pPr eaLnBrk="1" hangingPunct="1">
              <a:lnSpc>
                <a:spcPct val="90000"/>
              </a:lnSpc>
            </a:pPr>
            <a:r>
              <a:rPr lang="en-US" altLang="en-US" sz="1800" dirty="0">
                <a:ea typeface="ＭＳ Ｐゴシック" panose="020B0600070205080204" pitchFamily="34" charset="-128"/>
              </a:rPr>
              <a:t>Alternative to having same cases engage in all RM conditions </a:t>
            </a:r>
          </a:p>
          <a:p>
            <a:pPr lvl="1" eaLnBrk="1" hangingPunct="1">
              <a:lnSpc>
                <a:spcPct val="50000"/>
              </a:lnSpc>
            </a:pPr>
            <a:r>
              <a:rPr lang="en-US" altLang="en-US" dirty="0">
                <a:ea typeface="ＭＳ Ｐゴシック" panose="020B0600070205080204" pitchFamily="34" charset="-128"/>
              </a:rPr>
              <a:t>Used to limit problems associated with…</a:t>
            </a:r>
          </a:p>
          <a:p>
            <a:pPr lvl="2" eaLnBrk="1" hangingPunct="1">
              <a:lnSpc>
                <a:spcPct val="90000"/>
              </a:lnSpc>
            </a:pPr>
            <a:r>
              <a:rPr lang="en-US" altLang="en-US" sz="1800" dirty="0">
                <a:ea typeface="ＭＳ Ｐゴシック" panose="020B0600070205080204" pitchFamily="34" charset="-128"/>
              </a:rPr>
              <a:t>Confounding variables (e.g., age, sex, education)</a:t>
            </a:r>
          </a:p>
          <a:p>
            <a:pPr lvl="2" eaLnBrk="1" hangingPunct="1">
              <a:lnSpc>
                <a:spcPct val="90000"/>
              </a:lnSpc>
            </a:pPr>
            <a:r>
              <a:rPr lang="en-US" altLang="en-US" sz="1800" dirty="0">
                <a:ea typeface="ＭＳ Ｐゴシック" panose="020B0600070205080204" pitchFamily="34" charset="-128"/>
              </a:rPr>
              <a:t>Other threats to internal validity associated with RM studies, such as carryover effects or ordering</a:t>
            </a:r>
          </a:p>
          <a:p>
            <a:pPr lvl="4" eaLnBrk="1" hangingPunct="1">
              <a:lnSpc>
                <a:spcPct val="60000"/>
              </a:lnSpc>
            </a:pPr>
            <a:endParaRPr lang="en-US" altLang="en-US" sz="1800"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Each member of a </a:t>
            </a:r>
            <a:r>
              <a:rPr lang="en-US" altLang="en-US" sz="1800" b="1" u="sng" dirty="0">
                <a:ea typeface="ＭＳ Ｐゴシック" panose="020B0600070205080204" pitchFamily="34" charset="-128"/>
              </a:rPr>
              <a:t>set </a:t>
            </a:r>
            <a:r>
              <a:rPr lang="en-US" altLang="en-US" sz="1800" dirty="0">
                <a:ea typeface="ＭＳ Ｐゴシック" panose="020B0600070205080204" pitchFamily="34" charset="-128"/>
              </a:rPr>
              <a:t>of unique, but similar or matched, participants is </a:t>
            </a:r>
            <a:r>
              <a:rPr lang="en-US" altLang="en-US" sz="1800" b="1" u="sng" dirty="0">
                <a:ea typeface="ＭＳ Ｐゴシック" panose="020B0600070205080204" pitchFamily="34" charset="-128"/>
              </a:rPr>
              <a:t>randomly assigned </a:t>
            </a:r>
            <a:r>
              <a:rPr lang="en-US" altLang="en-US" sz="1800" dirty="0">
                <a:ea typeface="ＭＳ Ｐゴシック" panose="020B0600070205080204" pitchFamily="34" charset="-128"/>
              </a:rPr>
              <a:t>to one condition</a:t>
            </a:r>
          </a:p>
          <a:p>
            <a:pPr lvl="4" eaLnBrk="1" hangingPunct="1">
              <a:lnSpc>
                <a:spcPct val="40000"/>
              </a:lnSpc>
            </a:pPr>
            <a:endParaRPr lang="en-US" altLang="en-US" sz="1800"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In analysis, each </a:t>
            </a:r>
            <a:r>
              <a:rPr lang="en-US" altLang="en-US" sz="1800" b="1" u="sng" dirty="0">
                <a:ea typeface="ＭＳ Ｐゴシック" panose="020B0600070205080204" pitchFamily="34" charset="-128"/>
              </a:rPr>
              <a:t>set of participants </a:t>
            </a:r>
            <a:r>
              <a:rPr lang="en-US" altLang="en-US" sz="1800" dirty="0">
                <a:ea typeface="ＭＳ Ｐゴシック" panose="020B0600070205080204" pitchFamily="34" charset="-128"/>
              </a:rPr>
              <a:t>treated </a:t>
            </a:r>
            <a:r>
              <a:rPr lang="en-US" altLang="en-US" sz="1800" b="1" dirty="0">
                <a:ea typeface="ＭＳ Ｐゴシック" panose="020B0600070205080204" pitchFamily="34" charset="-128"/>
              </a:rPr>
              <a:t>as if </a:t>
            </a:r>
            <a:r>
              <a:rPr lang="en-US" altLang="en-US" sz="1800" dirty="0">
                <a:ea typeface="ＭＳ Ｐゴシック" panose="020B0600070205080204" pitchFamily="34" charset="-128"/>
              </a:rPr>
              <a:t>they are the </a:t>
            </a:r>
            <a:r>
              <a:rPr lang="en-US" altLang="en-US" sz="1800" b="1" dirty="0">
                <a:ea typeface="ＭＳ Ｐゴシック" panose="020B0600070205080204" pitchFamily="34" charset="-128"/>
              </a:rPr>
              <a:t>same</a:t>
            </a:r>
            <a:r>
              <a:rPr lang="en-US" altLang="en-US" sz="1800" dirty="0">
                <a:ea typeface="ＭＳ Ｐゴシック" panose="020B0600070205080204" pitchFamily="34" charset="-128"/>
              </a:rPr>
              <a:t> participant</a:t>
            </a:r>
          </a:p>
          <a:p>
            <a:r>
              <a:rPr lang="en-US" altLang="en-US" sz="1800" dirty="0">
                <a:ea typeface="ＭＳ Ｐゴシック" panose="020B0600070205080204" pitchFamily="34" charset="-128"/>
              </a:rPr>
              <a:t>Participants matched into sets on </a:t>
            </a:r>
            <a:r>
              <a:rPr lang="en-US" altLang="en-US" sz="1800" b="1" dirty="0">
                <a:ea typeface="ＭＳ Ｐゴシック" panose="020B0600070205080204" pitchFamily="34" charset="-128"/>
              </a:rPr>
              <a:t>potentially confounding variables </a:t>
            </a:r>
            <a:r>
              <a:rPr lang="en-US" altLang="en-US" sz="1800" dirty="0">
                <a:ea typeface="ＭＳ Ｐゴシック" panose="020B0600070205080204" pitchFamily="34" charset="-128"/>
              </a:rPr>
              <a:t>(e.g., pretest scores, other characteristics) prior to random assignment</a:t>
            </a:r>
          </a:p>
          <a:p>
            <a:pPr lvl="1"/>
            <a:r>
              <a:rPr lang="en-US" altLang="en-US" sz="1600" i="1" dirty="0">
                <a:ea typeface="ＭＳ Ｐゴシック" panose="020B0600070205080204" pitchFamily="34" charset="-128"/>
              </a:rPr>
              <a:t>Researcher may have too much faith in matching</a:t>
            </a:r>
          </a:p>
          <a:p>
            <a:pPr lvl="1"/>
            <a:r>
              <a:rPr lang="en-US" altLang="en-US" sz="1600" i="1" dirty="0">
                <a:ea typeface="ＭＳ Ｐゴシック" panose="020B0600070205080204" pitchFamily="34" charset="-128"/>
              </a:rPr>
              <a:t>Need to report on process used for matching</a:t>
            </a:r>
          </a:p>
          <a:p>
            <a:pPr lvl="1"/>
            <a:r>
              <a:rPr lang="en-US" altLang="en-US" sz="1600" i="1" dirty="0">
                <a:ea typeface="ＭＳ Ｐゴシック" panose="020B0600070205080204" pitchFamily="34" charset="-128"/>
              </a:rPr>
              <a:t>Usually only match (if at all) on 1 or 2 variables</a:t>
            </a: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eaLnBrk="1" hangingPunct="1">
              <a:lnSpc>
                <a:spcPct val="90000"/>
              </a:lnSpc>
            </a:pPr>
            <a:endParaRPr lang="en-US" altLang="en-US" sz="1800" dirty="0">
              <a:ea typeface="ＭＳ Ｐゴシック" panose="020B0600070205080204" pitchFamily="34" charset="-128"/>
            </a:endParaRP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A0B4E00-AEE5-4CB8-B039-7C68FDD67B4C}" type="slidenum">
              <a:rPr lang="en-US" altLang="en-US" sz="1400"/>
              <a:pPr eaLnBrk="1" hangingPunct="1"/>
              <a:t>12</a:t>
            </a:fld>
            <a:endParaRPr lang="en-US" altLang="en-US" sz="1400"/>
          </a:p>
        </p:txBody>
      </p:sp>
      <p:sp>
        <p:nvSpPr>
          <p:cNvPr id="6" name="Rectangle 5"/>
          <p:cNvSpPr/>
          <p:nvPr/>
        </p:nvSpPr>
        <p:spPr>
          <a:xfrm>
            <a:off x="228600" y="6400800"/>
            <a:ext cx="11201400" cy="338554"/>
          </a:xfrm>
          <a:prstGeom prst="rect">
            <a:avLst/>
          </a:prstGeom>
        </p:spPr>
        <p:txBody>
          <a:bodyPr wrap="square">
            <a:spAutoFit/>
          </a:bodyPr>
          <a:lstStyle/>
          <a:p>
            <a:r>
              <a:rPr lang="en-US" altLang="en-US" sz="1600" i="1" dirty="0">
                <a:ea typeface="ＭＳ Ｐゴシック" panose="020B0600070205080204" pitchFamily="34" charset="-128"/>
              </a:rPr>
              <a:t>May match and conduct 1-Way Independent Groups ANOVA to be more conservative in statistical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25">
                                            <p:txEl>
                                              <p:pRg st="5" end="5"/>
                                            </p:txEl>
                                          </p:spTgt>
                                        </p:tgtEl>
                                        <p:attrNameLst>
                                          <p:attrName>style.visibility</p:attrName>
                                        </p:attrNameLst>
                                      </p:cBhvr>
                                      <p:to>
                                        <p:strVal val="visible"/>
                                      </p:to>
                                    </p:set>
                                    <p:animEffect transition="in" filter="fade">
                                      <p:cBhvr>
                                        <p:cTn id="7" dur="1000"/>
                                        <p:tgtEl>
                                          <p:spTgt spid="30725">
                                            <p:txEl>
                                              <p:pRg st="5" end="5"/>
                                            </p:txEl>
                                          </p:spTgt>
                                        </p:tgtEl>
                                      </p:cBhvr>
                                    </p:animEffect>
                                    <p:anim calcmode="lin" valueType="num">
                                      <p:cBhvr>
                                        <p:cTn id="8" dur="1000" fill="hold"/>
                                        <p:tgtEl>
                                          <p:spTgt spid="3072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2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25">
                                            <p:txEl>
                                              <p:pRg st="7" end="7"/>
                                            </p:txEl>
                                          </p:spTgt>
                                        </p:tgtEl>
                                        <p:attrNameLst>
                                          <p:attrName>style.visibility</p:attrName>
                                        </p:attrNameLst>
                                      </p:cBhvr>
                                      <p:to>
                                        <p:strVal val="visible"/>
                                      </p:to>
                                    </p:set>
                                    <p:animEffect transition="in" filter="fade">
                                      <p:cBhvr>
                                        <p:cTn id="14" dur="1000"/>
                                        <p:tgtEl>
                                          <p:spTgt spid="30725">
                                            <p:txEl>
                                              <p:pRg st="7" end="7"/>
                                            </p:txEl>
                                          </p:spTgt>
                                        </p:tgtEl>
                                      </p:cBhvr>
                                    </p:animEffect>
                                    <p:anim calcmode="lin" valueType="num">
                                      <p:cBhvr>
                                        <p:cTn id="15" dur="1000" fill="hold"/>
                                        <p:tgtEl>
                                          <p:spTgt spid="30725">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072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25">
                                            <p:txEl>
                                              <p:pRg st="8" end="8"/>
                                            </p:txEl>
                                          </p:spTgt>
                                        </p:tgtEl>
                                        <p:attrNameLst>
                                          <p:attrName>style.visibility</p:attrName>
                                        </p:attrNameLst>
                                      </p:cBhvr>
                                      <p:to>
                                        <p:strVal val="visible"/>
                                      </p:to>
                                    </p:set>
                                    <p:animEffect transition="in" filter="fade">
                                      <p:cBhvr>
                                        <p:cTn id="21" dur="1000"/>
                                        <p:tgtEl>
                                          <p:spTgt spid="30725">
                                            <p:txEl>
                                              <p:pRg st="8" end="8"/>
                                            </p:txEl>
                                          </p:spTgt>
                                        </p:tgtEl>
                                      </p:cBhvr>
                                    </p:animEffect>
                                    <p:anim calcmode="lin" valueType="num">
                                      <p:cBhvr>
                                        <p:cTn id="22" dur="1000" fill="hold"/>
                                        <p:tgtEl>
                                          <p:spTgt spid="30725">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25">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25">
                                            <p:txEl>
                                              <p:pRg st="9" end="9"/>
                                            </p:txEl>
                                          </p:spTgt>
                                        </p:tgtEl>
                                        <p:attrNameLst>
                                          <p:attrName>style.visibility</p:attrName>
                                        </p:attrNameLst>
                                      </p:cBhvr>
                                      <p:to>
                                        <p:strVal val="visible"/>
                                      </p:to>
                                    </p:set>
                                    <p:animEffect transition="in" filter="fade">
                                      <p:cBhvr>
                                        <p:cTn id="26" dur="1000"/>
                                        <p:tgtEl>
                                          <p:spTgt spid="30725">
                                            <p:txEl>
                                              <p:pRg st="9" end="9"/>
                                            </p:txEl>
                                          </p:spTgt>
                                        </p:tgtEl>
                                      </p:cBhvr>
                                    </p:animEffect>
                                    <p:anim calcmode="lin" valueType="num">
                                      <p:cBhvr>
                                        <p:cTn id="27" dur="1000" fill="hold"/>
                                        <p:tgtEl>
                                          <p:spTgt spid="30725">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0725">
                                            <p:txEl>
                                              <p:pRg st="9" end="9"/>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25">
                                            <p:txEl>
                                              <p:pRg st="10" end="10"/>
                                            </p:txEl>
                                          </p:spTgt>
                                        </p:tgtEl>
                                        <p:attrNameLst>
                                          <p:attrName>style.visibility</p:attrName>
                                        </p:attrNameLst>
                                      </p:cBhvr>
                                      <p:to>
                                        <p:strVal val="visible"/>
                                      </p:to>
                                    </p:set>
                                    <p:animEffect transition="in" filter="fade">
                                      <p:cBhvr>
                                        <p:cTn id="31" dur="1000"/>
                                        <p:tgtEl>
                                          <p:spTgt spid="30725">
                                            <p:txEl>
                                              <p:pRg st="10" end="10"/>
                                            </p:txEl>
                                          </p:spTgt>
                                        </p:tgtEl>
                                      </p:cBhvr>
                                    </p:animEffect>
                                    <p:anim calcmode="lin" valueType="num">
                                      <p:cBhvr>
                                        <p:cTn id="32" dur="1000" fill="hold"/>
                                        <p:tgtEl>
                                          <p:spTgt spid="30725">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30725">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5">
                                            <p:txEl>
                                              <p:pRg st="11" end="11"/>
                                            </p:txEl>
                                          </p:spTgt>
                                        </p:tgtEl>
                                        <p:attrNameLst>
                                          <p:attrName>style.visibility</p:attrName>
                                        </p:attrNameLst>
                                      </p:cBhvr>
                                      <p:to>
                                        <p:strVal val="visible"/>
                                      </p:to>
                                    </p:set>
                                    <p:animEffect transition="in" filter="fade">
                                      <p:cBhvr>
                                        <p:cTn id="36" dur="1000"/>
                                        <p:tgtEl>
                                          <p:spTgt spid="30725">
                                            <p:txEl>
                                              <p:pRg st="11" end="11"/>
                                            </p:txEl>
                                          </p:spTgt>
                                        </p:tgtEl>
                                      </p:cBhvr>
                                    </p:animEffect>
                                    <p:anim calcmode="lin" valueType="num">
                                      <p:cBhvr>
                                        <p:cTn id="37" dur="1000" fill="hold"/>
                                        <p:tgtEl>
                                          <p:spTgt spid="30725">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3072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533400" y="304800"/>
            <a:ext cx="11201400" cy="6553200"/>
          </a:xfrm>
        </p:spPr>
        <p:txBody>
          <a:bodyPr>
            <a:normAutofit/>
          </a:bodyPr>
          <a:lstStyle/>
          <a:p>
            <a:pPr marL="0" indent="0" algn="ctr">
              <a:buNone/>
            </a:pPr>
            <a:r>
              <a:rPr lang="en-US" altLang="en-US" sz="4000" dirty="0">
                <a:latin typeface="+mj-lt"/>
                <a:ea typeface="ＭＳ Ｐゴシック" panose="020B0600070205080204" pitchFamily="34" charset="-128"/>
              </a:rPr>
              <a:t>1-Way RM ANOVA </a:t>
            </a:r>
          </a:p>
          <a:p>
            <a:pPr marL="0" indent="0" algn="ctr">
              <a:buNone/>
            </a:pPr>
            <a:r>
              <a:rPr lang="en-US" altLang="en-US" sz="2800" dirty="0">
                <a:ea typeface="ＭＳ Ｐゴシック" panose="020B0600070205080204" pitchFamily="34" charset="-128"/>
              </a:rPr>
              <a:t>is actually a </a:t>
            </a:r>
          </a:p>
          <a:p>
            <a:pPr marL="0" indent="0" algn="ctr">
              <a:buNone/>
            </a:pPr>
            <a:r>
              <a:rPr lang="en-US" altLang="en-US" sz="4000" dirty="0">
                <a:latin typeface="+mj-lt"/>
                <a:ea typeface="ＭＳ Ｐゴシック" panose="020B0600070205080204" pitchFamily="34" charset="-128"/>
              </a:rPr>
              <a:t>2-Way Independent Groups ANOVA </a:t>
            </a:r>
          </a:p>
          <a:p>
            <a:pPr marL="0" indent="0" algn="ctr">
              <a:buNone/>
            </a:pPr>
            <a:r>
              <a:rPr lang="en-US" altLang="en-US" sz="3200" i="1" dirty="0">
                <a:ea typeface="ＭＳ Ｐゴシック" panose="020B0600070205080204" pitchFamily="34" charset="-128"/>
              </a:rPr>
              <a:t>in disguise</a:t>
            </a:r>
            <a:r>
              <a:rPr lang="en-US" altLang="en-US" sz="3200" dirty="0">
                <a:ea typeface="ＭＳ Ｐゴシック" panose="020B0600070205080204" pitchFamily="34" charset="-128"/>
              </a:rPr>
              <a:t>!!</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Factor 1: </a:t>
            </a:r>
            <a:r>
              <a:rPr lang="en-US" altLang="en-US" b="1" dirty="0">
                <a:ea typeface="ＭＳ Ｐゴシック" panose="020B0600070205080204" pitchFamily="34" charset="-128"/>
              </a:rPr>
              <a:t>RM or </a:t>
            </a:r>
            <a:r>
              <a:rPr lang="en-US" altLang="en-US" b="1" i="1" dirty="0">
                <a:ea typeface="ＭＳ Ｐゴシック" panose="020B0600070205080204" pitchFamily="34" charset="-128"/>
              </a:rPr>
              <a:t>Within-Subjects </a:t>
            </a:r>
            <a:r>
              <a:rPr lang="en-US" altLang="en-US" dirty="0">
                <a:ea typeface="ＭＳ Ｐゴシック" panose="020B0600070205080204" pitchFamily="34" charset="-128"/>
              </a:rPr>
              <a:t>factor:  Time, Condition, …</a:t>
            </a:r>
            <a:endParaRPr lang="en-US" altLang="en-US" sz="1800" dirty="0">
              <a:ea typeface="ＭＳ Ｐゴシック" panose="020B0600070205080204" pitchFamily="34" charset="-128"/>
            </a:endParaRPr>
          </a:p>
          <a:p>
            <a:r>
              <a:rPr lang="en-US" altLang="en-US" dirty="0">
                <a:ea typeface="ＭＳ Ｐゴシック" panose="020B0600070205080204" pitchFamily="34" charset="-128"/>
              </a:rPr>
              <a:t>Factor 2: </a:t>
            </a:r>
            <a:r>
              <a:rPr lang="en-US" altLang="en-US" b="1" dirty="0">
                <a:ea typeface="ＭＳ Ｐゴシック" panose="020B0600070205080204" pitchFamily="34" charset="-128"/>
              </a:rPr>
              <a:t>Subject factor</a:t>
            </a:r>
            <a:r>
              <a:rPr lang="en-US" altLang="en-US" dirty="0">
                <a:ea typeface="ＭＳ Ｐゴシック" panose="020B0600070205080204" pitchFamily="34" charset="-128"/>
              </a:rPr>
              <a:t>:  8 participants = 8 levels, …</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Only made with respect to marginal means of </a:t>
            </a:r>
            <a:r>
              <a:rPr lang="en-US" altLang="en-US" b="1" u="sng" dirty="0">
                <a:ea typeface="ＭＳ Ｐゴシック" panose="020B0600070205080204" pitchFamily="34" charset="-128"/>
              </a:rPr>
              <a:t>RM factor</a:t>
            </a:r>
          </a:p>
          <a:p>
            <a:r>
              <a:rPr lang="en-US" altLang="en-US" dirty="0">
                <a:ea typeface="ＭＳ Ｐゴシック" panose="020B0600070205080204" pitchFamily="34" charset="-128"/>
              </a:rPr>
              <a:t>Same form as 1-Way Independent Groups ANOVA</a:t>
            </a:r>
          </a:p>
          <a:p>
            <a:pPr lvl="1"/>
            <a:r>
              <a:rPr lang="en-US" altLang="en-US" i="1" dirty="0">
                <a:ea typeface="ＭＳ Ｐゴシック" panose="020B0600070205080204" pitchFamily="34" charset="-128"/>
              </a:rPr>
              <a:t>H</a:t>
            </a:r>
            <a:r>
              <a:rPr lang="en-US" altLang="en-US" i="1" baseline="-25000" dirty="0">
                <a:ea typeface="ＭＳ Ｐゴシック" panose="020B0600070205080204" pitchFamily="34" charset="-128"/>
              </a:rPr>
              <a:t>0</a:t>
            </a:r>
            <a:r>
              <a:rPr lang="en-US" altLang="en-US" dirty="0">
                <a:ea typeface="ＭＳ Ｐゴシック" panose="020B0600070205080204" pitchFamily="34" charset="-128"/>
              </a:rPr>
              <a:t>: </a:t>
            </a:r>
            <a:r>
              <a:rPr lang="el-GR" altLang="en-US" i="1" dirty="0">
                <a:ea typeface="ＭＳ Ｐゴシック" panose="020B0600070205080204" pitchFamily="34" charset="-128"/>
                <a:cs typeface="Arial" panose="020B0604020202020204" pitchFamily="34" charset="0"/>
              </a:rPr>
              <a:t>μ</a:t>
            </a:r>
            <a:r>
              <a:rPr lang="en-US" altLang="en-US" i="1" baseline="-25000" dirty="0">
                <a:ea typeface="ＭＳ Ｐゴシック" panose="020B0600070205080204" pitchFamily="34" charset="-128"/>
                <a:cs typeface="Arial" panose="020B0604020202020204" pitchFamily="34" charset="0"/>
              </a:rPr>
              <a:t>1</a:t>
            </a:r>
            <a:r>
              <a:rPr lang="en-US" altLang="en-US" i="1" dirty="0">
                <a:ea typeface="ＭＳ Ｐゴシック" panose="020B0600070205080204" pitchFamily="34" charset="-128"/>
                <a:cs typeface="Arial" panose="020B0604020202020204" pitchFamily="34" charset="0"/>
              </a:rPr>
              <a:t> = </a:t>
            </a:r>
            <a:r>
              <a:rPr lang="el-GR" altLang="en-US" i="1" dirty="0">
                <a:ea typeface="ＭＳ Ｐゴシック" panose="020B0600070205080204" pitchFamily="34" charset="-128"/>
                <a:cs typeface="Arial" panose="020B0604020202020204" pitchFamily="34" charset="0"/>
              </a:rPr>
              <a:t>μ</a:t>
            </a:r>
            <a:r>
              <a:rPr lang="en-US" altLang="en-US" i="1" baseline="-25000" dirty="0">
                <a:ea typeface="ＭＳ Ｐゴシック" panose="020B0600070205080204" pitchFamily="34" charset="-128"/>
                <a:cs typeface="Arial" panose="020B0604020202020204" pitchFamily="34" charset="0"/>
              </a:rPr>
              <a:t>2</a:t>
            </a:r>
            <a:r>
              <a:rPr lang="en-US" altLang="en-US" i="1" dirty="0">
                <a:ea typeface="ＭＳ Ｐゴシック" panose="020B0600070205080204" pitchFamily="34" charset="-128"/>
                <a:cs typeface="Arial" panose="020B0604020202020204" pitchFamily="34" charset="0"/>
              </a:rPr>
              <a:t> =…= </a:t>
            </a:r>
            <a:r>
              <a:rPr lang="el-GR" altLang="en-US" i="1" dirty="0">
                <a:ea typeface="ＭＳ Ｐゴシック" panose="020B0600070205080204" pitchFamily="34" charset="-128"/>
                <a:cs typeface="Arial" panose="020B0604020202020204" pitchFamily="34" charset="0"/>
              </a:rPr>
              <a:t>μ</a:t>
            </a:r>
            <a:r>
              <a:rPr lang="en-US" altLang="en-US" i="1" baseline="-25000" dirty="0">
                <a:ea typeface="ＭＳ Ｐゴシック" panose="020B0600070205080204" pitchFamily="34" charset="-128"/>
                <a:cs typeface="Arial" panose="020B0604020202020204" pitchFamily="34" charset="0"/>
              </a:rPr>
              <a:t>k</a:t>
            </a:r>
          </a:p>
          <a:p>
            <a:pPr lvl="1"/>
            <a:r>
              <a:rPr lang="en-US" altLang="en-US" i="1" dirty="0">
                <a:ea typeface="ＭＳ Ｐゴシック" panose="020B0600070205080204" pitchFamily="34" charset="-128"/>
                <a:cs typeface="Arial" panose="020B0604020202020204" pitchFamily="34" charset="0"/>
              </a:rPr>
              <a:t>H</a:t>
            </a:r>
            <a:r>
              <a:rPr lang="en-US" altLang="en-US" i="1" baseline="-25000" dirty="0">
                <a:ea typeface="ＭＳ Ｐゴシック" panose="020B0600070205080204" pitchFamily="34" charset="-128"/>
                <a:cs typeface="Arial" panose="020B0604020202020204" pitchFamily="34" charset="0"/>
              </a:rPr>
              <a:t>1</a:t>
            </a:r>
            <a:r>
              <a:rPr lang="en-US" altLang="en-US" dirty="0">
                <a:ea typeface="ＭＳ Ｐゴシック" panose="020B0600070205080204" pitchFamily="34" charset="-128"/>
                <a:cs typeface="Arial" panose="020B0604020202020204" pitchFamily="34" charset="0"/>
              </a:rPr>
              <a:t>: </a:t>
            </a:r>
            <a:r>
              <a:rPr lang="en-US" altLang="en-US" i="1" dirty="0">
                <a:ea typeface="ＭＳ Ｐゴシック" panose="020B0600070205080204" pitchFamily="34" charset="-128"/>
                <a:cs typeface="Arial" panose="020B0604020202020204" pitchFamily="34" charset="0"/>
              </a:rPr>
              <a:t>H</a:t>
            </a:r>
            <a:r>
              <a:rPr lang="en-US" altLang="en-US" i="1" baseline="-25000" dirty="0">
                <a:ea typeface="ＭＳ Ｐゴシック" panose="020B0600070205080204" pitchFamily="34" charset="-128"/>
                <a:cs typeface="Arial" panose="020B0604020202020204" pitchFamily="34" charset="0"/>
              </a:rPr>
              <a:t>0</a:t>
            </a:r>
            <a:r>
              <a:rPr lang="en-US" altLang="en-US" baseline="-25000" dirty="0">
                <a:ea typeface="ＭＳ Ｐゴシック" panose="020B0600070205080204" pitchFamily="34" charset="-128"/>
                <a:cs typeface="Arial" panose="020B0604020202020204" pitchFamily="34" charset="0"/>
              </a:rPr>
              <a:t> </a:t>
            </a:r>
            <a:r>
              <a:rPr lang="en-US" altLang="en-US" dirty="0">
                <a:ea typeface="ＭＳ Ｐゴシック" panose="020B0600070205080204" pitchFamily="34" charset="-128"/>
                <a:cs typeface="Arial" panose="020B0604020202020204" pitchFamily="34" charset="0"/>
              </a:rPr>
              <a:t>is not true</a:t>
            </a:r>
            <a:endParaRPr lang="el-GR" altLang="en-US" dirty="0">
              <a:ea typeface="ＭＳ Ｐゴシック" panose="020B0600070205080204" pitchFamily="34" charset="-128"/>
              <a:cs typeface="Arial" panose="020B0604020202020204" pitchFamily="34" charset="0"/>
            </a:endParaRPr>
          </a:p>
          <a:p>
            <a:endParaRPr lang="en-US" altLang="en-US" sz="1800" dirty="0">
              <a:ea typeface="ＭＳ Ｐゴシック" panose="020B0600070205080204" pitchFamily="34" charset="-128"/>
            </a:endParaRPr>
          </a:p>
        </p:txBody>
      </p:sp>
      <p:sp>
        <p:nvSpPr>
          <p:cNvPr id="32771" name="Slide Number Placeholder 5"/>
          <p:cNvSpPr>
            <a:spLocks noGrp="1"/>
          </p:cNvSpPr>
          <p:nvPr>
            <p:ph type="sldNum" sz="quarter" idx="12"/>
          </p:nvPr>
        </p:nvSpPr>
        <p:spPr>
          <a:xfrm>
            <a:off x="10007346" y="6272786"/>
            <a:ext cx="48006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4125F90-AFE9-4D13-B196-5EC54EA51F32}" type="slidenum">
              <a:rPr lang="en-US" altLang="en-US" sz="1400"/>
              <a:pPr eaLnBrk="1" hangingPunct="1"/>
              <a:t>13</a:t>
            </a:fld>
            <a:endParaRPr lang="en-US" altLang="en-US" sz="1400"/>
          </a:p>
        </p:txBody>
      </p:sp>
      <p:sp>
        <p:nvSpPr>
          <p:cNvPr id="6" name="Rectangle 5"/>
          <p:cNvSpPr/>
          <p:nvPr/>
        </p:nvSpPr>
        <p:spPr>
          <a:xfrm>
            <a:off x="228600" y="4267200"/>
            <a:ext cx="2197364" cy="738664"/>
          </a:xfrm>
          <a:prstGeom prst="rect">
            <a:avLst/>
          </a:prstGeom>
        </p:spPr>
        <p:txBody>
          <a:bodyPr wrap="square">
            <a:spAutoFit/>
          </a:bodyPr>
          <a:lstStyle/>
          <a:p>
            <a:r>
              <a:rPr lang="en-US" altLang="en-US" sz="4200" u="sng" dirty="0">
                <a:latin typeface="+mj-lt"/>
                <a:ea typeface="ＭＳ Ｐゴシック" panose="020B0600070205080204" pitchFamily="34" charset="-128"/>
              </a:rPr>
              <a:t>Hypothesis:</a:t>
            </a:r>
            <a:endParaRPr lang="en-US" sz="4200" dirty="0">
              <a:latin typeface="+mj-lt"/>
            </a:endParaRPr>
          </a:p>
        </p:txBody>
      </p:sp>
      <p:pic>
        <p:nvPicPr>
          <p:cNvPr id="32775" name="Picture 7" descr="https://www.graphpad.com/guides/prism/7/statistics/hmfile_hash_0707b382.gif"/>
          <p:cNvPicPr>
            <a:picLocks noChangeAspect="1" noChangeArrowheads="1"/>
          </p:cNvPicPr>
          <p:nvPr/>
        </p:nvPicPr>
        <p:blipFill rotWithShape="1">
          <a:blip r:embed="rId2">
            <a:extLst>
              <a:ext uri="{28A0092B-C50C-407E-A947-70E740481C1C}">
                <a14:useLocalDpi xmlns:a14="http://schemas.microsoft.com/office/drawing/2010/main" val="0"/>
              </a:ext>
            </a:extLst>
          </a:blip>
          <a:srcRect r="13327"/>
          <a:stretch/>
        </p:blipFill>
        <p:spPr bwMode="auto">
          <a:xfrm>
            <a:off x="8067286" y="2647950"/>
            <a:ext cx="3880120" cy="323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3">
                                            <p:txEl>
                                              <p:pRg st="5" end="5"/>
                                            </p:txEl>
                                          </p:spTgt>
                                        </p:tgtEl>
                                        <p:attrNameLst>
                                          <p:attrName>style.visibility</p:attrName>
                                        </p:attrNameLst>
                                      </p:cBhvr>
                                      <p:to>
                                        <p:strVal val="visible"/>
                                      </p:to>
                                    </p:set>
                                    <p:animEffect transition="in" filter="fade">
                                      <p:cBhvr>
                                        <p:cTn id="7" dur="1000"/>
                                        <p:tgtEl>
                                          <p:spTgt spid="32773">
                                            <p:txEl>
                                              <p:pRg st="5" end="5"/>
                                            </p:txEl>
                                          </p:spTgt>
                                        </p:tgtEl>
                                      </p:cBhvr>
                                    </p:animEffect>
                                    <p:anim calcmode="lin" valueType="num">
                                      <p:cBhvr>
                                        <p:cTn id="8" dur="1000" fill="hold"/>
                                        <p:tgtEl>
                                          <p:spTgt spid="3277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277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773">
                                            <p:txEl>
                                              <p:pRg st="6" end="6"/>
                                            </p:txEl>
                                          </p:spTgt>
                                        </p:tgtEl>
                                        <p:attrNameLst>
                                          <p:attrName>style.visibility</p:attrName>
                                        </p:attrNameLst>
                                      </p:cBhvr>
                                      <p:to>
                                        <p:strVal val="visible"/>
                                      </p:to>
                                    </p:set>
                                    <p:animEffect transition="in" filter="fade">
                                      <p:cBhvr>
                                        <p:cTn id="14" dur="1000"/>
                                        <p:tgtEl>
                                          <p:spTgt spid="32773">
                                            <p:txEl>
                                              <p:pRg st="6" end="6"/>
                                            </p:txEl>
                                          </p:spTgt>
                                        </p:tgtEl>
                                      </p:cBhvr>
                                    </p:animEffect>
                                    <p:anim calcmode="lin" valueType="num">
                                      <p:cBhvr>
                                        <p:cTn id="15" dur="1000" fill="hold"/>
                                        <p:tgtEl>
                                          <p:spTgt spid="3277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277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2773">
                                            <p:txEl>
                                              <p:pRg st="9" end="9"/>
                                            </p:txEl>
                                          </p:spTgt>
                                        </p:tgtEl>
                                        <p:attrNameLst>
                                          <p:attrName>style.visibility</p:attrName>
                                        </p:attrNameLst>
                                      </p:cBhvr>
                                      <p:to>
                                        <p:strVal val="visible"/>
                                      </p:to>
                                    </p:set>
                                    <p:animEffect transition="in" filter="fade">
                                      <p:cBhvr>
                                        <p:cTn id="21" dur="1000"/>
                                        <p:tgtEl>
                                          <p:spTgt spid="32773">
                                            <p:txEl>
                                              <p:pRg st="9" end="9"/>
                                            </p:txEl>
                                          </p:spTgt>
                                        </p:tgtEl>
                                      </p:cBhvr>
                                    </p:animEffect>
                                    <p:anim calcmode="lin" valueType="num">
                                      <p:cBhvr>
                                        <p:cTn id="22" dur="1000" fill="hold"/>
                                        <p:tgtEl>
                                          <p:spTgt spid="32773">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32773">
                                            <p:txEl>
                                              <p:pRg st="9" end="9"/>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2773">
                                            <p:txEl>
                                              <p:pRg st="10" end="10"/>
                                            </p:txEl>
                                          </p:spTgt>
                                        </p:tgtEl>
                                        <p:attrNameLst>
                                          <p:attrName>style.visibility</p:attrName>
                                        </p:attrNameLst>
                                      </p:cBhvr>
                                      <p:to>
                                        <p:strVal val="visible"/>
                                      </p:to>
                                    </p:set>
                                    <p:animEffect transition="in" filter="fade">
                                      <p:cBhvr>
                                        <p:cTn id="26" dur="1000"/>
                                        <p:tgtEl>
                                          <p:spTgt spid="32773">
                                            <p:txEl>
                                              <p:pRg st="10" end="10"/>
                                            </p:txEl>
                                          </p:spTgt>
                                        </p:tgtEl>
                                      </p:cBhvr>
                                    </p:animEffect>
                                    <p:anim calcmode="lin" valueType="num">
                                      <p:cBhvr>
                                        <p:cTn id="27" dur="1000" fill="hold"/>
                                        <p:tgtEl>
                                          <p:spTgt spid="32773">
                                            <p:txEl>
                                              <p:pRg st="10" end="10"/>
                                            </p:txEl>
                                          </p:spTgt>
                                        </p:tgtEl>
                                        <p:attrNameLst>
                                          <p:attrName>ppt_x</p:attrName>
                                        </p:attrNameLst>
                                      </p:cBhvr>
                                      <p:tavLst>
                                        <p:tav tm="0">
                                          <p:val>
                                            <p:strVal val="#ppt_x"/>
                                          </p:val>
                                        </p:tav>
                                        <p:tav tm="100000">
                                          <p:val>
                                            <p:strVal val="#ppt_x"/>
                                          </p:val>
                                        </p:tav>
                                      </p:tavLst>
                                    </p:anim>
                                    <p:anim calcmode="lin" valueType="num">
                                      <p:cBhvr>
                                        <p:cTn id="28" dur="1000" fill="hold"/>
                                        <p:tgtEl>
                                          <p:spTgt spid="32773">
                                            <p:txEl>
                                              <p:pRg st="10" end="1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2773">
                                            <p:txEl>
                                              <p:pRg st="11" end="11"/>
                                            </p:txEl>
                                          </p:spTgt>
                                        </p:tgtEl>
                                        <p:attrNameLst>
                                          <p:attrName>style.visibility</p:attrName>
                                        </p:attrNameLst>
                                      </p:cBhvr>
                                      <p:to>
                                        <p:strVal val="visible"/>
                                      </p:to>
                                    </p:set>
                                    <p:animEffect transition="in" filter="fade">
                                      <p:cBhvr>
                                        <p:cTn id="31" dur="1000"/>
                                        <p:tgtEl>
                                          <p:spTgt spid="32773">
                                            <p:txEl>
                                              <p:pRg st="11" end="11"/>
                                            </p:txEl>
                                          </p:spTgt>
                                        </p:tgtEl>
                                      </p:cBhvr>
                                    </p:animEffect>
                                    <p:anim calcmode="lin" valueType="num">
                                      <p:cBhvr>
                                        <p:cTn id="32" dur="1000" fill="hold"/>
                                        <p:tgtEl>
                                          <p:spTgt spid="32773">
                                            <p:txEl>
                                              <p:pRg st="11" end="11"/>
                                            </p:txEl>
                                          </p:spTgt>
                                        </p:tgtEl>
                                        <p:attrNameLst>
                                          <p:attrName>ppt_x</p:attrName>
                                        </p:attrNameLst>
                                      </p:cBhvr>
                                      <p:tavLst>
                                        <p:tav tm="0">
                                          <p:val>
                                            <p:strVal val="#ppt_x"/>
                                          </p:val>
                                        </p:tav>
                                        <p:tav tm="100000">
                                          <p:val>
                                            <p:strVal val="#ppt_x"/>
                                          </p:val>
                                        </p:tav>
                                      </p:tavLst>
                                    </p:anim>
                                    <p:anim calcmode="lin" valueType="num">
                                      <p:cBhvr>
                                        <p:cTn id="33" dur="1000" fill="hold"/>
                                        <p:tgtEl>
                                          <p:spTgt spid="32773">
                                            <p:txEl>
                                              <p:pRg st="11" end="11"/>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2773">
                                            <p:txEl>
                                              <p:pRg st="12" end="12"/>
                                            </p:txEl>
                                          </p:spTgt>
                                        </p:tgtEl>
                                        <p:attrNameLst>
                                          <p:attrName>style.visibility</p:attrName>
                                        </p:attrNameLst>
                                      </p:cBhvr>
                                      <p:to>
                                        <p:strVal val="visible"/>
                                      </p:to>
                                    </p:set>
                                    <p:animEffect transition="in" filter="fade">
                                      <p:cBhvr>
                                        <p:cTn id="36" dur="1000"/>
                                        <p:tgtEl>
                                          <p:spTgt spid="32773">
                                            <p:txEl>
                                              <p:pRg st="12" end="12"/>
                                            </p:txEl>
                                          </p:spTgt>
                                        </p:tgtEl>
                                      </p:cBhvr>
                                    </p:animEffect>
                                    <p:anim calcmode="lin" valueType="num">
                                      <p:cBhvr>
                                        <p:cTn id="37" dur="1000" fill="hold"/>
                                        <p:tgtEl>
                                          <p:spTgt spid="32773">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3277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2438400" y="0"/>
            <a:ext cx="7772400" cy="886968"/>
          </a:xfrm>
        </p:spPr>
        <p:txBody>
          <a:bodyPr/>
          <a:lstStyle/>
          <a:p>
            <a:pPr algn="ctr" eaLnBrk="1" hangingPunct="1"/>
            <a:r>
              <a:rPr lang="en-US" altLang="en-US" b="1" u="sng" dirty="0">
                <a:ea typeface="ＭＳ Ｐゴシック" panose="020B0600070205080204" pitchFamily="34" charset="-128"/>
              </a:rPr>
              <a:t>Partitioning Variance</a:t>
            </a:r>
          </a:p>
        </p:txBody>
      </p:sp>
      <p:sp>
        <p:nvSpPr>
          <p:cNvPr id="35845" name="Rectangle 3"/>
          <p:cNvSpPr>
            <a:spLocks noGrp="1" noChangeArrowheads="1"/>
          </p:cNvSpPr>
          <p:nvPr>
            <p:ph idx="1"/>
          </p:nvPr>
        </p:nvSpPr>
        <p:spPr>
          <a:xfrm>
            <a:off x="304800" y="980937"/>
            <a:ext cx="11506200" cy="5257800"/>
          </a:xfrm>
        </p:spPr>
        <p:txBody>
          <a:bodyPr>
            <a:noAutofit/>
          </a:bodyPr>
          <a:lstStyle/>
          <a:p>
            <a:pPr lvl="1" eaLnBrk="1" hangingPunct="1">
              <a:lnSpc>
                <a:spcPct val="90000"/>
              </a:lnSpc>
            </a:pPr>
            <a:r>
              <a:rPr lang="en-US" altLang="en-US" b="1" u="sng" dirty="0">
                <a:ea typeface="ＭＳ Ｐゴシック" panose="020B0600070205080204" pitchFamily="34" charset="-128"/>
              </a:rPr>
              <a:t>RM factor</a:t>
            </a:r>
            <a:r>
              <a:rPr lang="en-US" altLang="en-US" dirty="0">
                <a:ea typeface="ＭＳ Ｐゴシック" panose="020B0600070205080204" pitchFamily="34" charset="-128"/>
              </a:rPr>
              <a:t>: Same or similar outcome is measured more than once (each level) by </a:t>
            </a:r>
            <a:r>
              <a:rPr lang="en-US" altLang="en-US" b="1" dirty="0">
                <a:ea typeface="ＭＳ Ｐゴシック" panose="020B0600070205080204" pitchFamily="34" charset="-128"/>
              </a:rPr>
              <a:t>multiple participants</a:t>
            </a:r>
          </a:p>
          <a:p>
            <a:pPr lvl="1" eaLnBrk="1" hangingPunct="1">
              <a:lnSpc>
                <a:spcPct val="90000"/>
              </a:lnSpc>
            </a:pPr>
            <a:endParaRPr lang="en-US" altLang="en-US" b="1" dirty="0">
              <a:ea typeface="ＭＳ Ｐゴシック" panose="020B0600070205080204" pitchFamily="34" charset="-128"/>
            </a:endParaRPr>
          </a:p>
          <a:p>
            <a:pPr lvl="1" eaLnBrk="1" hangingPunct="1">
              <a:lnSpc>
                <a:spcPct val="90000"/>
              </a:lnSpc>
            </a:pPr>
            <a:r>
              <a:rPr lang="en-US" altLang="en-US" b="1" u="sng" dirty="0">
                <a:ea typeface="ＭＳ Ｐゴシック" panose="020B0600070205080204" pitchFamily="34" charset="-128"/>
              </a:rPr>
              <a:t>Subject factor</a:t>
            </a:r>
            <a:r>
              <a:rPr lang="en-US" altLang="en-US" dirty="0">
                <a:ea typeface="ＭＳ Ｐゴシック" panose="020B0600070205080204" pitchFamily="34" charset="-128"/>
              </a:rPr>
              <a:t>: Same or similar outcome is measured more than once (each level) by </a:t>
            </a:r>
            <a:r>
              <a:rPr lang="en-US" altLang="en-US" b="1" dirty="0">
                <a:ea typeface="ＭＳ Ｐゴシック" panose="020B0600070205080204" pitchFamily="34" charset="-128"/>
              </a:rPr>
              <a:t>same participants </a:t>
            </a:r>
            <a:r>
              <a:rPr lang="en-US" altLang="en-US" dirty="0">
                <a:ea typeface="ＭＳ Ｐゴシック" panose="020B0600070205080204" pitchFamily="34" charset="-128"/>
              </a:rPr>
              <a:t>or sets of matched participants</a:t>
            </a:r>
          </a:p>
          <a:p>
            <a:pPr lvl="1" eaLnBrk="1" hangingPunct="1">
              <a:lnSpc>
                <a:spcPct val="90000"/>
              </a:lnSpc>
            </a:pPr>
            <a:endParaRPr lang="en-US" altLang="en-US" dirty="0">
              <a:ea typeface="ＭＳ Ｐゴシック" panose="020B0600070205080204" pitchFamily="34" charset="-128"/>
            </a:endParaRPr>
          </a:p>
          <a:p>
            <a:pPr lvl="1" eaLnBrk="1" hangingPunct="1">
              <a:lnSpc>
                <a:spcPct val="90000"/>
              </a:lnSpc>
            </a:pPr>
            <a:r>
              <a:rPr lang="en-US" altLang="en-US" dirty="0">
                <a:ea typeface="ＭＳ Ｐゴシック" panose="020B0600070205080204" pitchFamily="34" charset="-128"/>
              </a:rPr>
              <a:t>RM x Subject factor </a:t>
            </a:r>
            <a:r>
              <a:rPr lang="en-US" altLang="en-US" b="1" u="sng" dirty="0">
                <a:ea typeface="ＭＳ Ｐゴシック" panose="020B0600070205080204" pitchFamily="34" charset="-128"/>
              </a:rPr>
              <a:t>interaction</a:t>
            </a:r>
          </a:p>
          <a:p>
            <a:pPr lvl="1" eaLnBrk="1" hangingPunct="1">
              <a:lnSpc>
                <a:spcPct val="90000"/>
              </a:lnSpc>
            </a:pPr>
            <a:endParaRPr lang="en-US" altLang="en-US" b="1"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Total variation partitioned into 3 parts…but no </a:t>
            </a:r>
            <a:r>
              <a:rPr lang="en-US" altLang="en-US" sz="1800" i="1" dirty="0">
                <a:latin typeface="Times New Roman" panose="02020603050405020304" pitchFamily="18" charset="0"/>
                <a:ea typeface="ＭＳ Ｐゴシック" panose="020B0600070205080204" pitchFamily="34" charset="-128"/>
              </a:rPr>
              <a:t>SS</a:t>
            </a:r>
            <a:r>
              <a:rPr lang="en-US" altLang="en-US" sz="1800" i="1" baseline="-25000" dirty="0">
                <a:latin typeface="Times New Roman" panose="02020603050405020304" pitchFamily="18" charset="0"/>
                <a:ea typeface="ＭＳ Ｐゴシック" panose="020B0600070205080204" pitchFamily="34" charset="-128"/>
              </a:rPr>
              <a:t>W</a:t>
            </a:r>
            <a:r>
              <a:rPr lang="en-US" altLang="en-US" sz="1800" i="1" dirty="0">
                <a:latin typeface="Times New Roman" panose="02020603050405020304" pitchFamily="18" charset="0"/>
                <a:ea typeface="ＭＳ Ｐゴシック" panose="020B0600070205080204" pitchFamily="34" charset="-128"/>
              </a:rPr>
              <a:t> </a:t>
            </a:r>
            <a:r>
              <a:rPr lang="en-US" altLang="en-US" sz="1800" dirty="0">
                <a:ea typeface="ＭＳ Ｐゴシック" panose="020B0600070205080204" pitchFamily="34" charset="-128"/>
              </a:rPr>
              <a:t>or error term!</a:t>
            </a:r>
          </a:p>
          <a:p>
            <a:pPr marL="460375" lvl="1" indent="0" algn="ctr">
              <a:buNone/>
            </a:pPr>
            <a:r>
              <a:rPr lang="en-US" altLang="en-US" sz="3200" i="1" dirty="0" err="1">
                <a:solidFill>
                  <a:srgbClr val="FF0000"/>
                </a:solidFill>
                <a:latin typeface="Times New Roman" panose="02020603050405020304" pitchFamily="18" charset="0"/>
                <a:ea typeface="ＭＳ Ｐゴシック" panose="020B0600070205080204" pitchFamily="34" charset="-128"/>
              </a:rPr>
              <a:t>SS</a:t>
            </a:r>
            <a:r>
              <a:rPr lang="en-US" altLang="en-US" sz="3200" i="1" baseline="-25000" dirty="0" err="1">
                <a:solidFill>
                  <a:srgbClr val="FF0000"/>
                </a:solidFill>
                <a:latin typeface="Times New Roman" panose="02020603050405020304" pitchFamily="18" charset="0"/>
                <a:ea typeface="ＭＳ Ｐゴシック" panose="020B0600070205080204" pitchFamily="34" charset="-128"/>
              </a:rPr>
              <a:t>Total</a:t>
            </a:r>
            <a:r>
              <a:rPr lang="en-US" altLang="en-US" sz="3200" i="1" dirty="0">
                <a:solidFill>
                  <a:srgbClr val="FF0000"/>
                </a:solidFill>
                <a:latin typeface="Times New Roman" panose="02020603050405020304" pitchFamily="18" charset="0"/>
                <a:ea typeface="ＭＳ Ｐゴシック" panose="020B0600070205080204" pitchFamily="34" charset="-128"/>
              </a:rPr>
              <a:t> = SS</a:t>
            </a:r>
            <a:r>
              <a:rPr lang="en-US" altLang="en-US" sz="3200" i="1" baseline="-25000" dirty="0">
                <a:solidFill>
                  <a:srgbClr val="FF0000"/>
                </a:solidFill>
                <a:latin typeface="Times New Roman" panose="02020603050405020304" pitchFamily="18" charset="0"/>
                <a:ea typeface="ＭＳ Ｐゴシック" panose="020B0600070205080204" pitchFamily="34" charset="-128"/>
              </a:rPr>
              <a:t>RM </a:t>
            </a:r>
            <a:r>
              <a:rPr lang="en-US" altLang="en-US" sz="3200" i="1" dirty="0">
                <a:solidFill>
                  <a:srgbClr val="FF0000"/>
                </a:solidFill>
                <a:latin typeface="Times New Roman" panose="02020603050405020304" pitchFamily="18" charset="0"/>
                <a:ea typeface="ＭＳ Ｐゴシック" panose="020B0600070205080204" pitchFamily="34" charset="-128"/>
              </a:rPr>
              <a:t>+ </a:t>
            </a:r>
            <a:r>
              <a:rPr lang="en-US" altLang="en-US" sz="3200" i="1" dirty="0" err="1">
                <a:solidFill>
                  <a:srgbClr val="FF0000"/>
                </a:solidFill>
                <a:latin typeface="Times New Roman" panose="02020603050405020304" pitchFamily="18" charset="0"/>
                <a:ea typeface="ＭＳ Ｐゴシック" panose="020B0600070205080204" pitchFamily="34" charset="-128"/>
              </a:rPr>
              <a:t>SS</a:t>
            </a:r>
            <a:r>
              <a:rPr lang="en-US" altLang="en-US" sz="3200" i="1" baseline="-25000" dirty="0" err="1">
                <a:solidFill>
                  <a:srgbClr val="FF0000"/>
                </a:solidFill>
                <a:latin typeface="Times New Roman" panose="02020603050405020304" pitchFamily="18" charset="0"/>
                <a:ea typeface="ＭＳ Ｐゴシック" panose="020B0600070205080204" pitchFamily="34" charset="-128"/>
              </a:rPr>
              <a:t>Subj</a:t>
            </a:r>
            <a:r>
              <a:rPr lang="en-US" altLang="en-US" sz="3200" i="1" dirty="0">
                <a:solidFill>
                  <a:srgbClr val="FF0000"/>
                </a:solidFill>
                <a:latin typeface="Times New Roman" panose="02020603050405020304" pitchFamily="18" charset="0"/>
                <a:ea typeface="ＭＳ Ｐゴシック" panose="020B0600070205080204" pitchFamily="34" charset="-128"/>
              </a:rPr>
              <a:t> + </a:t>
            </a:r>
            <a:r>
              <a:rPr lang="en-US" altLang="en-US" sz="3200" i="1" dirty="0" err="1">
                <a:solidFill>
                  <a:srgbClr val="FF0000"/>
                </a:solidFill>
                <a:latin typeface="Times New Roman" panose="02020603050405020304" pitchFamily="18" charset="0"/>
                <a:ea typeface="ＭＳ Ｐゴシック" panose="020B0600070205080204" pitchFamily="34" charset="-128"/>
              </a:rPr>
              <a:t>SS</a:t>
            </a:r>
            <a:r>
              <a:rPr lang="en-US" altLang="en-US" sz="3200" i="1" baseline="-25000" dirty="0" err="1">
                <a:solidFill>
                  <a:srgbClr val="FF0000"/>
                </a:solidFill>
                <a:latin typeface="Times New Roman" panose="02020603050405020304" pitchFamily="18" charset="0"/>
                <a:ea typeface="ＭＳ Ｐゴシック" panose="020B0600070205080204" pitchFamily="34" charset="-128"/>
              </a:rPr>
              <a:t>RMxSubj</a:t>
            </a:r>
            <a:endParaRPr lang="en-US" altLang="en-US" sz="3200" i="1" baseline="-25000" dirty="0">
              <a:solidFill>
                <a:srgbClr val="FF0000"/>
              </a:solidFill>
              <a:latin typeface="Times New Roman" panose="02020603050405020304" pitchFamily="18" charset="0"/>
              <a:ea typeface="ＭＳ Ｐゴシック" panose="020B0600070205080204" pitchFamily="34" charset="-128"/>
            </a:endParaRPr>
          </a:p>
          <a:p>
            <a:pPr marL="346075" indent="-346075"/>
            <a:endParaRPr lang="en-US" altLang="en-US" sz="1800" u="sng" dirty="0">
              <a:ea typeface="ＭＳ Ｐゴシック" panose="020B0600070205080204" pitchFamily="34" charset="-128"/>
            </a:endParaRPr>
          </a:p>
          <a:p>
            <a:pPr marL="0" indent="0">
              <a:buNone/>
            </a:pPr>
            <a:r>
              <a:rPr lang="en-US" altLang="en-US" sz="1800" b="1" u="sng" dirty="0">
                <a:ea typeface="ＭＳ Ｐゴシック" panose="020B0600070205080204" pitchFamily="34" charset="-128"/>
              </a:rPr>
              <a:t>Note:</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only </a:t>
            </a:r>
            <a:r>
              <a:rPr lang="en-US" altLang="en-US" sz="1800" b="1" dirty="0">
                <a:ea typeface="ＭＳ Ｐゴシック" panose="020B0600070205080204" pitchFamily="34" charset="-128"/>
              </a:rPr>
              <a:t>1 score per cell </a:t>
            </a:r>
            <a:r>
              <a:rPr lang="en-US" altLang="en-US" sz="1800" dirty="0">
                <a:ea typeface="ＭＳ Ｐゴシック" panose="020B0600070205080204" pitchFamily="34" charset="-128"/>
              </a:rPr>
              <a:t>(</a:t>
            </a:r>
            <a:r>
              <a:rPr lang="en-US" altLang="en-US" sz="1800" i="1" dirty="0">
                <a:latin typeface="Times New Roman" panose="02020603050405020304" pitchFamily="18" charset="0"/>
                <a:ea typeface="ＭＳ Ｐゴシック" panose="020B0600070205080204" pitchFamily="34" charset="-128"/>
              </a:rPr>
              <a:t>n</a:t>
            </a:r>
            <a:r>
              <a:rPr lang="en-US" altLang="en-US" sz="1800" dirty="0">
                <a:ea typeface="ＭＳ Ｐゴシック" panose="020B0600070205080204" pitchFamily="34" charset="-128"/>
              </a:rPr>
              <a:t> = 1) in previous 1-Way RM ANOVA cross-classification, t</a:t>
            </a:r>
            <a:r>
              <a:rPr lang="en-US" altLang="en-US" dirty="0">
                <a:ea typeface="ＭＳ Ｐゴシック" panose="020B0600070205080204" pitchFamily="34" charset="-128"/>
              </a:rPr>
              <a:t>hus, </a:t>
            </a:r>
            <a:r>
              <a:rPr lang="en-US" altLang="en-US" b="1" dirty="0">
                <a:ea typeface="ＭＳ Ｐゴシック" panose="020B0600070205080204" pitchFamily="34" charset="-128"/>
              </a:rPr>
              <a:t>no variability within cells</a:t>
            </a:r>
            <a:r>
              <a:rPr lang="en-US" altLang="en-US" dirty="0">
                <a:ea typeface="ＭＳ Ｐゴシック" panose="020B0600070205080204" pitchFamily="34" charset="-128"/>
              </a:rPr>
              <a:t>; </a:t>
            </a:r>
            <a:r>
              <a:rPr lang="en-US" altLang="en-US" i="1" dirty="0">
                <a:solidFill>
                  <a:srgbClr val="FF0000"/>
                </a:solidFill>
                <a:latin typeface="Times New Roman" panose="02020603050405020304" pitchFamily="18" charset="0"/>
                <a:ea typeface="ＭＳ Ｐゴシック" panose="020B0600070205080204" pitchFamily="34" charset="-128"/>
              </a:rPr>
              <a:t>SS</a:t>
            </a:r>
            <a:r>
              <a:rPr lang="en-US" altLang="en-US" i="1" baseline="-25000" dirty="0">
                <a:solidFill>
                  <a:srgbClr val="FF0000"/>
                </a:solidFill>
                <a:latin typeface="Times New Roman" panose="02020603050405020304" pitchFamily="18" charset="0"/>
                <a:ea typeface="ＭＳ Ｐゴシック" panose="020B0600070205080204" pitchFamily="34" charset="-128"/>
              </a:rPr>
              <a:t>W  </a:t>
            </a:r>
            <a:r>
              <a:rPr lang="en-US" altLang="en-US" dirty="0">
                <a:solidFill>
                  <a:srgbClr val="FF0000"/>
                </a:solidFill>
                <a:ea typeface="ＭＳ Ｐゴシック" panose="020B0600070205080204" pitchFamily="34" charset="-128"/>
              </a:rPr>
              <a:t>= 0</a:t>
            </a:r>
          </a:p>
          <a:p>
            <a:pPr marL="346075" indent="-346075"/>
            <a:r>
              <a:rPr lang="en-US" altLang="en-US" i="1" dirty="0" err="1">
                <a:solidFill>
                  <a:srgbClr val="FF0000"/>
                </a:solidFill>
                <a:latin typeface="Times New Roman" panose="02020603050405020304" pitchFamily="18" charset="0"/>
                <a:ea typeface="ＭＳ Ｐゴシック" panose="020B0600070205080204" pitchFamily="34" charset="-128"/>
              </a:rPr>
              <a:t>SS</a:t>
            </a:r>
            <a:r>
              <a:rPr lang="en-US" altLang="en-US" i="1" baseline="-25000" dirty="0" err="1">
                <a:solidFill>
                  <a:srgbClr val="FF0000"/>
                </a:solidFill>
                <a:latin typeface="Times New Roman" panose="02020603050405020304" pitchFamily="18" charset="0"/>
                <a:ea typeface="ＭＳ Ｐゴシック" panose="020B0600070205080204" pitchFamily="34" charset="-128"/>
              </a:rPr>
              <a:t>RMxSubj</a:t>
            </a:r>
            <a:r>
              <a:rPr lang="en-US" altLang="en-US" i="1" baseline="-25000" dirty="0">
                <a:latin typeface="Times New Roman" panose="02020603050405020304" pitchFamily="18" charset="0"/>
                <a:ea typeface="ＭＳ Ｐゴシック" panose="020B0600070205080204" pitchFamily="34" charset="-128"/>
              </a:rPr>
              <a:t>  </a:t>
            </a:r>
            <a:r>
              <a:rPr lang="en-US" altLang="en-US" dirty="0">
                <a:ea typeface="ＭＳ Ｐゴシック" panose="020B0600070205080204" pitchFamily="34" charset="-128"/>
              </a:rPr>
              <a:t>is used as </a:t>
            </a:r>
            <a:r>
              <a:rPr lang="en-US" altLang="en-US" b="1" dirty="0">
                <a:ea typeface="ＭＳ Ｐゴシック" panose="020B0600070205080204" pitchFamily="34" charset="-128"/>
              </a:rPr>
              <a:t>error term </a:t>
            </a:r>
            <a:r>
              <a:rPr lang="en-US" altLang="en-US" dirty="0">
                <a:ea typeface="ＭＳ Ｐゴシック" panose="020B0600070205080204" pitchFamily="34" charset="-128"/>
              </a:rPr>
              <a:t>and represents variation in outcome explained by…</a:t>
            </a:r>
          </a:p>
          <a:p>
            <a:pPr marL="1260475" lvl="2" indent="-346075">
              <a:buFontTx/>
              <a:buAutoNum type="arabicPeriod"/>
            </a:pPr>
            <a:r>
              <a:rPr lang="en-US" altLang="en-US" sz="1800" dirty="0">
                <a:ea typeface="ＭＳ Ｐゴシック" panose="020B0600070205080204" pitchFamily="34" charset="-128"/>
              </a:rPr>
              <a:t>Interaction of participants with levels of RM factor</a:t>
            </a:r>
          </a:p>
          <a:p>
            <a:pPr marL="1260475" lvl="2" indent="-346075">
              <a:buFontTx/>
              <a:buAutoNum type="arabicPeriod"/>
            </a:pPr>
            <a:r>
              <a:rPr lang="en-US" altLang="en-US" sz="1800" dirty="0">
                <a:ea typeface="ＭＳ Ｐゴシック" panose="020B0600070205080204" pitchFamily="34" charset="-128"/>
              </a:rPr>
              <a:t>Random (i.e., left-over) variation (error)</a:t>
            </a:r>
          </a:p>
          <a:p>
            <a:pPr marL="274320" lvl="1" indent="0">
              <a:buNone/>
            </a:pPr>
            <a:endParaRPr lang="en-US" altLang="en-US" dirty="0">
              <a:ea typeface="ＭＳ Ｐゴシック" panose="020B0600070205080204" pitchFamily="34" charset="-128"/>
            </a:endParaRP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CB4852D-FAAD-4EFB-8D23-DDFC39465252}" type="slidenum">
              <a:rPr lang="en-US" altLang="en-US" sz="1400"/>
              <a:pPr eaLnBrk="1" hangingPunct="1"/>
              <a:t>14</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845">
                                            <p:txEl>
                                              <p:pRg st="6" end="6"/>
                                            </p:txEl>
                                          </p:spTgt>
                                        </p:tgtEl>
                                        <p:attrNameLst>
                                          <p:attrName>style.visibility</p:attrName>
                                        </p:attrNameLst>
                                      </p:cBhvr>
                                      <p:to>
                                        <p:strVal val="visible"/>
                                      </p:to>
                                    </p:set>
                                    <p:animEffect transition="in" filter="fade">
                                      <p:cBhvr>
                                        <p:cTn id="7" dur="1000"/>
                                        <p:tgtEl>
                                          <p:spTgt spid="35845">
                                            <p:txEl>
                                              <p:pRg st="6" end="6"/>
                                            </p:txEl>
                                          </p:spTgt>
                                        </p:tgtEl>
                                      </p:cBhvr>
                                    </p:animEffect>
                                    <p:anim calcmode="lin" valueType="num">
                                      <p:cBhvr>
                                        <p:cTn id="8" dur="1000" fill="hold"/>
                                        <p:tgtEl>
                                          <p:spTgt spid="3584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584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845">
                                            <p:txEl>
                                              <p:pRg st="7" end="7"/>
                                            </p:txEl>
                                          </p:spTgt>
                                        </p:tgtEl>
                                        <p:attrNameLst>
                                          <p:attrName>style.visibility</p:attrName>
                                        </p:attrNameLst>
                                      </p:cBhvr>
                                      <p:to>
                                        <p:strVal val="visible"/>
                                      </p:to>
                                    </p:set>
                                    <p:animEffect transition="in" filter="fade">
                                      <p:cBhvr>
                                        <p:cTn id="14" dur="1000"/>
                                        <p:tgtEl>
                                          <p:spTgt spid="35845">
                                            <p:txEl>
                                              <p:pRg st="7" end="7"/>
                                            </p:txEl>
                                          </p:spTgt>
                                        </p:tgtEl>
                                      </p:cBhvr>
                                    </p:animEffect>
                                    <p:anim calcmode="lin" valueType="num">
                                      <p:cBhvr>
                                        <p:cTn id="15" dur="1000" fill="hold"/>
                                        <p:tgtEl>
                                          <p:spTgt spid="35845">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584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5845">
                                            <p:txEl>
                                              <p:pRg st="9" end="9"/>
                                            </p:txEl>
                                          </p:spTgt>
                                        </p:tgtEl>
                                        <p:attrNameLst>
                                          <p:attrName>style.visibility</p:attrName>
                                        </p:attrNameLst>
                                      </p:cBhvr>
                                      <p:to>
                                        <p:strVal val="visible"/>
                                      </p:to>
                                    </p:set>
                                    <p:animEffect transition="in" filter="fade">
                                      <p:cBhvr>
                                        <p:cTn id="21" dur="1000"/>
                                        <p:tgtEl>
                                          <p:spTgt spid="35845">
                                            <p:txEl>
                                              <p:pRg st="9" end="9"/>
                                            </p:txEl>
                                          </p:spTgt>
                                        </p:tgtEl>
                                      </p:cBhvr>
                                    </p:animEffect>
                                    <p:anim calcmode="lin" valueType="num">
                                      <p:cBhvr>
                                        <p:cTn id="22" dur="1000" fill="hold"/>
                                        <p:tgtEl>
                                          <p:spTgt spid="35845">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3584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5845">
                                            <p:txEl>
                                              <p:pRg st="10" end="10"/>
                                            </p:txEl>
                                          </p:spTgt>
                                        </p:tgtEl>
                                        <p:attrNameLst>
                                          <p:attrName>style.visibility</p:attrName>
                                        </p:attrNameLst>
                                      </p:cBhvr>
                                      <p:to>
                                        <p:strVal val="visible"/>
                                      </p:to>
                                    </p:set>
                                    <p:animEffect transition="in" filter="fade">
                                      <p:cBhvr>
                                        <p:cTn id="28" dur="1000"/>
                                        <p:tgtEl>
                                          <p:spTgt spid="35845">
                                            <p:txEl>
                                              <p:pRg st="10" end="10"/>
                                            </p:txEl>
                                          </p:spTgt>
                                        </p:tgtEl>
                                      </p:cBhvr>
                                    </p:animEffect>
                                    <p:anim calcmode="lin" valueType="num">
                                      <p:cBhvr>
                                        <p:cTn id="29" dur="1000" fill="hold"/>
                                        <p:tgtEl>
                                          <p:spTgt spid="35845">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35845">
                                            <p:txEl>
                                              <p:pRg st="10" end="1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5845">
                                            <p:txEl>
                                              <p:pRg st="11" end="11"/>
                                            </p:txEl>
                                          </p:spTgt>
                                        </p:tgtEl>
                                        <p:attrNameLst>
                                          <p:attrName>style.visibility</p:attrName>
                                        </p:attrNameLst>
                                      </p:cBhvr>
                                      <p:to>
                                        <p:strVal val="visible"/>
                                      </p:to>
                                    </p:set>
                                    <p:animEffect transition="in" filter="fade">
                                      <p:cBhvr>
                                        <p:cTn id="33" dur="1000"/>
                                        <p:tgtEl>
                                          <p:spTgt spid="35845">
                                            <p:txEl>
                                              <p:pRg st="11" end="11"/>
                                            </p:txEl>
                                          </p:spTgt>
                                        </p:tgtEl>
                                      </p:cBhvr>
                                    </p:animEffect>
                                    <p:anim calcmode="lin" valueType="num">
                                      <p:cBhvr>
                                        <p:cTn id="34" dur="1000" fill="hold"/>
                                        <p:tgtEl>
                                          <p:spTgt spid="35845">
                                            <p:txEl>
                                              <p:pRg st="11" end="11"/>
                                            </p:txEl>
                                          </p:spTgt>
                                        </p:tgtEl>
                                        <p:attrNameLst>
                                          <p:attrName>ppt_x</p:attrName>
                                        </p:attrNameLst>
                                      </p:cBhvr>
                                      <p:tavLst>
                                        <p:tav tm="0">
                                          <p:val>
                                            <p:strVal val="#ppt_x"/>
                                          </p:val>
                                        </p:tav>
                                        <p:tav tm="100000">
                                          <p:val>
                                            <p:strVal val="#ppt_x"/>
                                          </p:val>
                                        </p:tav>
                                      </p:tavLst>
                                    </p:anim>
                                    <p:anim calcmode="lin" valueType="num">
                                      <p:cBhvr>
                                        <p:cTn id="35" dur="1000" fill="hold"/>
                                        <p:tgtEl>
                                          <p:spTgt spid="35845">
                                            <p:txEl>
                                              <p:pRg st="11" end="11"/>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5845">
                                            <p:txEl>
                                              <p:pRg st="12" end="12"/>
                                            </p:txEl>
                                          </p:spTgt>
                                        </p:tgtEl>
                                        <p:attrNameLst>
                                          <p:attrName>style.visibility</p:attrName>
                                        </p:attrNameLst>
                                      </p:cBhvr>
                                      <p:to>
                                        <p:strVal val="visible"/>
                                      </p:to>
                                    </p:set>
                                    <p:animEffect transition="in" filter="fade">
                                      <p:cBhvr>
                                        <p:cTn id="38" dur="1000"/>
                                        <p:tgtEl>
                                          <p:spTgt spid="35845">
                                            <p:txEl>
                                              <p:pRg st="12" end="12"/>
                                            </p:txEl>
                                          </p:spTgt>
                                        </p:tgtEl>
                                      </p:cBhvr>
                                    </p:animEffect>
                                    <p:anim calcmode="lin" valueType="num">
                                      <p:cBhvr>
                                        <p:cTn id="39" dur="1000" fill="hold"/>
                                        <p:tgtEl>
                                          <p:spTgt spid="35845">
                                            <p:txEl>
                                              <p:pRg st="12" end="12"/>
                                            </p:txEl>
                                          </p:spTgt>
                                        </p:tgtEl>
                                        <p:attrNameLst>
                                          <p:attrName>ppt_x</p:attrName>
                                        </p:attrNameLst>
                                      </p:cBhvr>
                                      <p:tavLst>
                                        <p:tav tm="0">
                                          <p:val>
                                            <p:strVal val="#ppt_x"/>
                                          </p:val>
                                        </p:tav>
                                        <p:tav tm="100000">
                                          <p:val>
                                            <p:strVal val="#ppt_x"/>
                                          </p:val>
                                        </p:tav>
                                      </p:tavLst>
                                    </p:anim>
                                    <p:anim calcmode="lin" valueType="num">
                                      <p:cBhvr>
                                        <p:cTn id="40" dur="1000" fill="hold"/>
                                        <p:tgtEl>
                                          <p:spTgt spid="3584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1509409" y="5778"/>
            <a:ext cx="9144000" cy="1143000"/>
          </a:xfrm>
        </p:spPr>
        <p:txBody>
          <a:bodyPr/>
          <a:lstStyle/>
          <a:p>
            <a:pPr algn="ctr" eaLnBrk="1" hangingPunct="1"/>
            <a:r>
              <a:rPr lang="en-US" altLang="en-US" i="1" dirty="0" err="1">
                <a:latin typeface="Times New Roman" panose="02020603050405020304" pitchFamily="18" charset="0"/>
                <a:ea typeface="ＭＳ Ｐゴシック" panose="020B0600070205080204" pitchFamily="34" charset="-128"/>
              </a:rPr>
              <a:t>SS</a:t>
            </a:r>
            <a:r>
              <a:rPr lang="en-US" altLang="en-US" i="1" baseline="-25000" dirty="0" err="1">
                <a:latin typeface="Times New Roman" panose="02020603050405020304" pitchFamily="18" charset="0"/>
                <a:ea typeface="ＭＳ Ｐゴシック" panose="020B0600070205080204" pitchFamily="34" charset="-128"/>
              </a:rPr>
              <a:t>Repeated</a:t>
            </a:r>
            <a:r>
              <a:rPr lang="en-US" altLang="en-US" i="1" baseline="-25000" dirty="0">
                <a:latin typeface="Times New Roman" panose="02020603050405020304" pitchFamily="18" charset="0"/>
                <a:ea typeface="ＭＳ Ｐゴシック" panose="020B0600070205080204" pitchFamily="34" charset="-128"/>
              </a:rPr>
              <a:t> Measure</a:t>
            </a:r>
            <a:endParaRPr lang="en-US" altLang="en-US" i="1" baseline="30000" dirty="0">
              <a:latin typeface="Times New Roman" panose="02020603050405020304" pitchFamily="18" charset="0"/>
              <a:ea typeface="ＭＳ Ｐゴシック" panose="020B0600070205080204" pitchFamily="34" charset="-128"/>
            </a:endParaRPr>
          </a:p>
        </p:txBody>
      </p:sp>
      <p:sp>
        <p:nvSpPr>
          <p:cNvPr id="37894" name="Rectangle 3"/>
          <p:cNvSpPr>
            <a:spLocks noGrp="1" noChangeArrowheads="1"/>
          </p:cNvSpPr>
          <p:nvPr>
            <p:ph type="body" sz="half" idx="1"/>
          </p:nvPr>
        </p:nvSpPr>
        <p:spPr>
          <a:xfrm>
            <a:off x="304800" y="1371600"/>
            <a:ext cx="11506200" cy="3992564"/>
          </a:xfrm>
        </p:spPr>
        <p:txBody>
          <a:bodyPr>
            <a:normAutofit/>
          </a:bodyPr>
          <a:lstStyle/>
          <a:p>
            <a:pPr marL="0" indent="0">
              <a:buNone/>
            </a:pPr>
            <a:r>
              <a:rPr lang="en-US" altLang="en-US" dirty="0">
                <a:ea typeface="ＭＳ Ｐゴシック" panose="020B0600070205080204" pitchFamily="34" charset="-128"/>
              </a:rPr>
              <a:t>In computing </a:t>
            </a:r>
            <a:r>
              <a:rPr lang="en-US" altLang="en-US" b="1" dirty="0">
                <a:ea typeface="ＭＳ Ｐゴシック" panose="020B0600070205080204" pitchFamily="34" charset="-128"/>
              </a:rPr>
              <a:t>column</a:t>
            </a:r>
            <a:r>
              <a:rPr lang="en-US" altLang="en-US" dirty="0">
                <a:ea typeface="ＭＳ Ｐゴシック" panose="020B0600070205080204" pitchFamily="34" charset="-128"/>
              </a:rPr>
              <a:t> or marginal means of RM factor all scores in a given level are </a:t>
            </a:r>
            <a:r>
              <a:rPr lang="en-US" altLang="en-US" b="1" dirty="0">
                <a:ea typeface="ＭＳ Ｐゴシック" panose="020B0600070205080204" pitchFamily="34" charset="-128"/>
              </a:rPr>
              <a:t>averaged</a:t>
            </a:r>
            <a:r>
              <a:rPr lang="en-US" altLang="en-US" dirty="0">
                <a:ea typeface="ＭＳ Ｐゴシック" panose="020B0600070205080204" pitchFamily="34" charset="-128"/>
              </a:rPr>
              <a:t> regardless of row</a:t>
            </a:r>
          </a:p>
          <a:p>
            <a:pPr marL="0" indent="0">
              <a:buNone/>
            </a:pPr>
            <a:endParaRPr lang="en-US" altLang="en-US" dirty="0">
              <a:ea typeface="ＭＳ Ｐゴシック" panose="020B0600070205080204" pitchFamily="34" charset="-128"/>
            </a:endParaRPr>
          </a:p>
          <a:p>
            <a:pPr lvl="1" eaLnBrk="1" hangingPunct="1"/>
            <a:r>
              <a:rPr lang="en-US" altLang="en-US" sz="2000" i="1" dirty="0" err="1">
                <a:latin typeface="Times New Roman" panose="02020603050405020304" pitchFamily="18" charset="0"/>
                <a:ea typeface="ＭＳ Ｐゴシック" panose="020B0600070205080204" pitchFamily="34" charset="-128"/>
              </a:rPr>
              <a:t>n</a:t>
            </a:r>
            <a:r>
              <a:rPr lang="en-US" altLang="en-US" sz="2000" i="1" baseline="-25000" dirty="0" err="1">
                <a:latin typeface="Times New Roman" panose="02020603050405020304" pitchFamily="18" charset="0"/>
                <a:ea typeface="ＭＳ Ｐゴシック" panose="020B0600070205080204" pitchFamily="34" charset="-128"/>
              </a:rPr>
              <a:t>k</a:t>
            </a:r>
            <a:r>
              <a:rPr lang="en-US" altLang="en-US" sz="2000" i="1" dirty="0">
                <a:latin typeface="Times New Roman" panose="02020603050405020304" pitchFamily="18" charset="0"/>
                <a:ea typeface="ＭＳ Ｐゴシック" panose="020B0600070205080204" pitchFamily="34" charset="-128"/>
              </a:rPr>
              <a:t> </a:t>
            </a:r>
            <a:r>
              <a:rPr lang="en-US" altLang="en-US" sz="2000" dirty="0">
                <a:ea typeface="ＭＳ Ｐゴシック" panose="020B0600070205080204" pitchFamily="34" charset="-128"/>
              </a:rPr>
              <a:t>= </a:t>
            </a:r>
            <a:r>
              <a:rPr lang="en-US" altLang="en-US" sz="2000" b="1" dirty="0">
                <a:ea typeface="ＭＳ Ｐゴシック" panose="020B0600070205080204" pitchFamily="34" charset="-128"/>
              </a:rPr>
              <a:t># participants </a:t>
            </a:r>
            <a:r>
              <a:rPr lang="en-US" altLang="en-US" sz="2000" dirty="0">
                <a:ea typeface="ＭＳ Ｐゴシック" panose="020B0600070205080204" pitchFamily="34" charset="-128"/>
              </a:rPr>
              <a:t>per RM level</a:t>
            </a:r>
            <a:endParaRPr lang="en-US" altLang="en-US" sz="2000" i="1" dirty="0">
              <a:ea typeface="ＭＳ Ｐゴシック" panose="020B0600070205080204" pitchFamily="34" charset="-128"/>
            </a:endParaRPr>
          </a:p>
        </p:txBody>
      </p:sp>
      <p:graphicFrame>
        <p:nvGraphicFramePr>
          <p:cNvPr id="37890" name="Object 2"/>
          <p:cNvGraphicFramePr>
            <a:graphicFrameLocks noGrp="1" noChangeAspect="1"/>
          </p:cNvGraphicFramePr>
          <p:nvPr>
            <p:ph sz="half" idx="2"/>
            <p:extLst>
              <p:ext uri="{D42A27DB-BD31-4B8C-83A1-F6EECF244321}">
                <p14:modId xmlns:p14="http://schemas.microsoft.com/office/powerpoint/2010/main" val="596862884"/>
              </p:ext>
            </p:extLst>
          </p:nvPr>
        </p:nvGraphicFramePr>
        <p:xfrm>
          <a:off x="1857375" y="3200400"/>
          <a:ext cx="8456613" cy="2476500"/>
        </p:xfrm>
        <a:graphic>
          <a:graphicData uri="http://schemas.openxmlformats.org/presentationml/2006/ole">
            <mc:AlternateContent xmlns:mc="http://schemas.openxmlformats.org/markup-compatibility/2006">
              <mc:Choice xmlns:v="urn:schemas-microsoft-com:vml" Requires="v">
                <p:oleObj spid="_x0000_s37906" name="Equation" r:id="rId3" imgW="4076640" imgH="1193760" progId="Equation.DSMT4">
                  <p:embed/>
                </p:oleObj>
              </mc:Choice>
              <mc:Fallback>
                <p:oleObj name="Equation" r:id="rId3" imgW="4076640" imgH="11937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200400"/>
                        <a:ext cx="8456613" cy="2476500"/>
                      </a:xfrm>
                      <a:prstGeom prst="rect">
                        <a:avLst/>
                      </a:prstGeom>
                      <a:noFill/>
                      <a:ln>
                        <a:noFill/>
                      </a:ln>
                      <a:effectLst/>
                    </p:spPr>
                  </p:pic>
                </p:oleObj>
              </mc:Fallback>
            </mc:AlternateContent>
          </a:graphicData>
        </a:graphic>
      </p:graphicFrame>
      <p:sp>
        <p:nvSpPr>
          <p:cNvPr id="37891"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t>Jamison Fargo, PhD</a:t>
            </a:r>
          </a:p>
        </p:txBody>
      </p:sp>
      <p:sp>
        <p:nvSpPr>
          <p:cNvPr id="378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011C8CF-0D99-4CAB-AB8E-1EC2253D86A2}" type="slidenum">
              <a:rPr lang="en-US" altLang="en-US" sz="1400"/>
              <a:pPr eaLnBrk="1" hangingPunct="1"/>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1504579" y="12700"/>
            <a:ext cx="9144000" cy="1143000"/>
          </a:xfrm>
        </p:spPr>
        <p:txBody>
          <a:bodyPr/>
          <a:lstStyle/>
          <a:p>
            <a:pPr algn="ctr" eaLnBrk="1" hangingPunct="1"/>
            <a:r>
              <a:rPr lang="en-US" altLang="en-US" i="1" dirty="0" err="1">
                <a:latin typeface="Times New Roman" panose="02020603050405020304" pitchFamily="18" charset="0"/>
                <a:ea typeface="ＭＳ Ｐゴシック" panose="020B0600070205080204" pitchFamily="34" charset="-128"/>
              </a:rPr>
              <a:t>SS</a:t>
            </a:r>
            <a:r>
              <a:rPr lang="en-US" altLang="en-US" i="1" baseline="-25000" dirty="0" err="1">
                <a:latin typeface="Times New Roman" panose="02020603050405020304" pitchFamily="18" charset="0"/>
                <a:ea typeface="ＭＳ Ｐゴシック" panose="020B0600070205080204" pitchFamily="34" charset="-128"/>
              </a:rPr>
              <a:t>Subject</a:t>
            </a:r>
            <a:endParaRPr lang="en-US" altLang="en-US" i="1" baseline="-25000" dirty="0">
              <a:latin typeface="Times New Roman" panose="02020603050405020304" pitchFamily="18" charset="0"/>
              <a:ea typeface="ＭＳ Ｐゴシック" panose="020B0600070205080204" pitchFamily="34" charset="-128"/>
            </a:endParaRPr>
          </a:p>
        </p:txBody>
      </p:sp>
      <p:sp>
        <p:nvSpPr>
          <p:cNvPr id="38918" name="Rectangle 3"/>
          <p:cNvSpPr>
            <a:spLocks noGrp="1" noChangeArrowheads="1"/>
          </p:cNvSpPr>
          <p:nvPr>
            <p:ph type="body" sz="half" idx="1"/>
          </p:nvPr>
        </p:nvSpPr>
        <p:spPr>
          <a:xfrm>
            <a:off x="304800" y="1177131"/>
            <a:ext cx="11506200" cy="4144963"/>
          </a:xfrm>
        </p:spPr>
        <p:txBody>
          <a:bodyPr>
            <a:normAutofit/>
          </a:bodyPr>
          <a:lstStyle/>
          <a:p>
            <a:pPr eaLnBrk="1" hangingPunct="1"/>
            <a:r>
              <a:rPr lang="en-US" altLang="en-US" dirty="0">
                <a:ea typeface="ＭＳ Ｐゴシック" panose="020B0600070205080204" pitchFamily="34" charset="-128"/>
              </a:rPr>
              <a:t>In computing individual subject means, all scores in a </a:t>
            </a:r>
            <a:r>
              <a:rPr lang="en-US" altLang="en-US" b="1" dirty="0">
                <a:ea typeface="ＭＳ Ｐゴシック" panose="020B0600070205080204" pitchFamily="34" charset="-128"/>
              </a:rPr>
              <a:t>given row </a:t>
            </a:r>
            <a:r>
              <a:rPr lang="en-US" altLang="en-US" dirty="0">
                <a:ea typeface="ＭＳ Ｐゴシック" panose="020B0600070205080204" pitchFamily="34" charset="-128"/>
              </a:rPr>
              <a:t>are </a:t>
            </a:r>
            <a:r>
              <a:rPr lang="en-US" altLang="en-US" b="1" dirty="0">
                <a:ea typeface="ＭＳ Ｐゴシック" panose="020B0600070205080204" pitchFamily="34" charset="-128"/>
              </a:rPr>
              <a:t>averaged</a:t>
            </a:r>
            <a:r>
              <a:rPr lang="en-US" altLang="en-US" dirty="0">
                <a:ea typeface="ＭＳ Ｐゴシック" panose="020B0600070205080204" pitchFamily="34" charset="-128"/>
              </a:rPr>
              <a:t>, regardless of level of RM factor</a:t>
            </a:r>
          </a:p>
          <a:p>
            <a:pPr eaLnBrk="1" hangingPunct="1"/>
            <a:endParaRPr lang="en-US" altLang="en-US" dirty="0">
              <a:ea typeface="ＭＳ Ｐゴシック" panose="020B0600070205080204" pitchFamily="34" charset="-128"/>
            </a:endParaRPr>
          </a:p>
          <a:p>
            <a:pPr lvl="1" eaLnBrk="1" hangingPunct="1"/>
            <a:r>
              <a:rPr lang="en-US" altLang="en-US" sz="2000" i="1" dirty="0" err="1">
                <a:latin typeface="Times New Roman" panose="02020603050405020304" pitchFamily="18" charset="0"/>
                <a:ea typeface="ＭＳ Ｐゴシック" panose="020B0600070205080204" pitchFamily="34" charset="-128"/>
              </a:rPr>
              <a:t>n</a:t>
            </a:r>
            <a:r>
              <a:rPr lang="en-US" altLang="en-US" sz="2000" i="1" baseline="-25000" dirty="0" err="1">
                <a:latin typeface="Times New Roman" panose="02020603050405020304" pitchFamily="18" charset="0"/>
                <a:ea typeface="ＭＳ Ｐゴシック" panose="020B0600070205080204" pitchFamily="34" charset="-128"/>
              </a:rPr>
              <a:t>row</a:t>
            </a:r>
            <a:r>
              <a:rPr lang="en-US" altLang="en-US" sz="2000" i="1" dirty="0">
                <a:latin typeface="Times New Roman" panose="02020603050405020304" pitchFamily="18" charset="0"/>
                <a:ea typeface="ＭＳ Ｐゴシック" panose="020B0600070205080204" pitchFamily="34" charset="-128"/>
              </a:rPr>
              <a:t> </a:t>
            </a:r>
            <a:r>
              <a:rPr lang="en-US" altLang="en-US" sz="2000" dirty="0">
                <a:ea typeface="ＭＳ Ｐゴシック" panose="020B0600070205080204" pitchFamily="34" charset="-128"/>
              </a:rPr>
              <a:t>= </a:t>
            </a:r>
            <a:r>
              <a:rPr lang="en-US" altLang="en-US" sz="2000" b="1" dirty="0">
                <a:ea typeface="ＭＳ Ｐゴシック" panose="020B0600070205080204" pitchFamily="34" charset="-128"/>
              </a:rPr>
              <a:t># repeated measurements </a:t>
            </a:r>
            <a:r>
              <a:rPr lang="en-US" altLang="en-US" sz="2000" dirty="0">
                <a:ea typeface="ＭＳ Ｐゴシック" panose="020B0600070205080204" pitchFamily="34" charset="-128"/>
              </a:rPr>
              <a:t>of outcome from same participant, since </a:t>
            </a:r>
            <a:r>
              <a:rPr lang="en-US" altLang="en-US" sz="2000" i="1" dirty="0">
                <a:latin typeface="Times New Roman" panose="02020603050405020304" pitchFamily="18" charset="0"/>
                <a:ea typeface="ＭＳ Ｐゴシック" panose="020B0600070205080204" pitchFamily="34" charset="-128"/>
              </a:rPr>
              <a:t>n </a:t>
            </a:r>
            <a:r>
              <a:rPr lang="en-US" altLang="en-US" sz="2000" dirty="0">
                <a:ea typeface="ＭＳ Ｐゴシック" panose="020B0600070205080204" pitchFamily="34" charset="-128"/>
              </a:rPr>
              <a:t>= 1 per cell</a:t>
            </a:r>
          </a:p>
        </p:txBody>
      </p:sp>
      <p:graphicFrame>
        <p:nvGraphicFramePr>
          <p:cNvPr id="38914" name="Object 2"/>
          <p:cNvGraphicFramePr>
            <a:graphicFrameLocks noGrp="1" noChangeAspect="1"/>
          </p:cNvGraphicFramePr>
          <p:nvPr>
            <p:ph sz="half" idx="2"/>
            <p:extLst>
              <p:ext uri="{D42A27DB-BD31-4B8C-83A1-F6EECF244321}">
                <p14:modId xmlns:p14="http://schemas.microsoft.com/office/powerpoint/2010/main" val="2011295866"/>
              </p:ext>
            </p:extLst>
          </p:nvPr>
        </p:nvGraphicFramePr>
        <p:xfrm>
          <a:off x="1993900" y="3249613"/>
          <a:ext cx="8455025" cy="2419350"/>
        </p:xfrm>
        <a:graphic>
          <a:graphicData uri="http://schemas.openxmlformats.org/presentationml/2006/ole">
            <mc:AlternateContent xmlns:mc="http://schemas.openxmlformats.org/markup-compatibility/2006">
              <mc:Choice xmlns:v="urn:schemas-microsoft-com:vml" Requires="v">
                <p:oleObj spid="_x0000_s38930" name="Equation" r:id="rId3" imgW="4216320" imgH="1206360" progId="Equation.DSMT4">
                  <p:embed/>
                </p:oleObj>
              </mc:Choice>
              <mc:Fallback>
                <p:oleObj name="Equation" r:id="rId3" imgW="4216320" imgH="12063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900" y="3249613"/>
                        <a:ext cx="8455025" cy="2419350"/>
                      </a:xfrm>
                      <a:prstGeom prst="rect">
                        <a:avLst/>
                      </a:prstGeom>
                      <a:noFill/>
                      <a:ln>
                        <a:noFill/>
                      </a:ln>
                      <a:effectLst/>
                    </p:spPr>
                  </p:pic>
                </p:oleObj>
              </mc:Fallback>
            </mc:AlternateContent>
          </a:graphicData>
        </a:graphic>
      </p:graphicFrame>
      <p:sp>
        <p:nvSpPr>
          <p:cNvPr id="38915"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t>Jamison Fargo, PhD</a:t>
            </a:r>
          </a:p>
        </p:txBody>
      </p:sp>
      <p:sp>
        <p:nvSpPr>
          <p:cNvPr id="3891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D7C047-25C8-4525-910F-D58671094200}" type="slidenum">
              <a:rPr lang="en-US" altLang="en-US" sz="1400"/>
              <a:pPr eaLnBrk="1" hangingPunct="1"/>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2199132" y="0"/>
            <a:ext cx="7772400" cy="1219200"/>
          </a:xfrm>
        </p:spPr>
        <p:txBody>
          <a:bodyPr/>
          <a:lstStyle/>
          <a:p>
            <a:pPr algn="ctr" eaLnBrk="1" hangingPunct="1"/>
            <a:r>
              <a:rPr lang="en-US" altLang="en-US" i="1" dirty="0" err="1">
                <a:latin typeface="Times New Roman" panose="02020603050405020304" pitchFamily="18" charset="0"/>
                <a:ea typeface="ＭＳ Ｐゴシック" panose="020B0600070205080204" pitchFamily="34" charset="-128"/>
              </a:rPr>
              <a:t>SS</a:t>
            </a:r>
            <a:r>
              <a:rPr lang="en-US" altLang="en-US" i="1" baseline="-25000" dirty="0" err="1">
                <a:solidFill>
                  <a:schemeClr val="tx1"/>
                </a:solidFill>
                <a:latin typeface="Times New Roman" panose="02020603050405020304" pitchFamily="18" charset="0"/>
                <a:ea typeface="ＭＳ Ｐゴシック" panose="020B0600070205080204" pitchFamily="34" charset="-128"/>
              </a:rPr>
              <a:t>interaction</a:t>
            </a:r>
            <a:endParaRPr lang="en-US" altLang="en-US" i="1" baseline="-25000" dirty="0">
              <a:solidFill>
                <a:schemeClr val="tx1"/>
              </a:solidFill>
              <a:latin typeface="Times New Roman" panose="02020603050405020304" pitchFamily="18" charset="0"/>
              <a:ea typeface="ＭＳ Ｐゴシック" panose="020B0600070205080204" pitchFamily="34" charset="-128"/>
            </a:endParaRPr>
          </a:p>
        </p:txBody>
      </p:sp>
      <p:graphicFrame>
        <p:nvGraphicFramePr>
          <p:cNvPr id="39938" name="Object 2"/>
          <p:cNvGraphicFramePr>
            <a:graphicFrameLocks noGrp="1" noChangeAspect="1"/>
          </p:cNvGraphicFramePr>
          <p:nvPr>
            <p:ph idx="1"/>
            <p:extLst>
              <p:ext uri="{D42A27DB-BD31-4B8C-83A1-F6EECF244321}">
                <p14:modId xmlns:p14="http://schemas.microsoft.com/office/powerpoint/2010/main" val="1394905006"/>
              </p:ext>
            </p:extLst>
          </p:nvPr>
        </p:nvGraphicFramePr>
        <p:xfrm>
          <a:off x="3092450" y="2392363"/>
          <a:ext cx="5984875" cy="3405187"/>
        </p:xfrm>
        <a:graphic>
          <a:graphicData uri="http://schemas.openxmlformats.org/presentationml/2006/ole">
            <mc:AlternateContent xmlns:mc="http://schemas.openxmlformats.org/markup-compatibility/2006">
              <mc:Choice xmlns:v="urn:schemas-microsoft-com:vml" Requires="v">
                <p:oleObj spid="_x0000_s39953" name="Equation" r:id="rId3" imgW="3035160" imgH="1726920" progId="Equation.DSMT4">
                  <p:embed/>
                </p:oleObj>
              </mc:Choice>
              <mc:Fallback>
                <p:oleObj name="Equation" r:id="rId3" imgW="3035160" imgH="17269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450" y="2392363"/>
                        <a:ext cx="5984875" cy="340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39"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t>Jamison Fargo, PhD</a:t>
            </a:r>
          </a:p>
        </p:txBody>
      </p:sp>
      <p:sp>
        <p:nvSpPr>
          <p:cNvPr id="399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95D4081-648B-4D07-94DD-14A80326A622}" type="slidenum">
              <a:rPr lang="en-US" altLang="en-US" sz="1400"/>
              <a:pPr eaLnBrk="1" hangingPunct="1"/>
              <a:t>17</a:t>
            </a:fld>
            <a:endParaRPr lang="en-US" altLang="en-US" sz="1400"/>
          </a:p>
        </p:txBody>
      </p:sp>
      <p:sp>
        <p:nvSpPr>
          <p:cNvPr id="39942" name="Rectangle 3"/>
          <p:cNvSpPr>
            <a:spLocks noGrp="1" noChangeArrowheads="1"/>
          </p:cNvSpPr>
          <p:nvPr>
            <p:ph type="body" idx="4294967295"/>
          </p:nvPr>
        </p:nvSpPr>
        <p:spPr>
          <a:xfrm>
            <a:off x="457200" y="1371600"/>
            <a:ext cx="11277600" cy="4525962"/>
          </a:xfrm>
        </p:spPr>
        <p:txBody>
          <a:bodyPr/>
          <a:lstStyle/>
          <a:p>
            <a:pPr eaLnBrk="1" hangingPunct="1"/>
            <a:r>
              <a:rPr lang="en-US" altLang="en-US" dirty="0">
                <a:ea typeface="ＭＳ Ｐゴシック" panose="020B0600070205080204" pitchFamily="34" charset="-128"/>
              </a:rPr>
              <a:t>Variability among cell means when variability due to individual Subject and RM effects have been </a:t>
            </a:r>
            <a:r>
              <a:rPr lang="en-US" altLang="en-US" b="1" dirty="0">
                <a:ea typeface="ＭＳ Ｐゴシック" panose="020B0600070205080204" pitchFamily="34" charset="-128"/>
              </a:rPr>
              <a:t>removed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sz="half" idx="1"/>
          </p:nvPr>
        </p:nvSpPr>
        <p:spPr>
          <a:xfrm>
            <a:off x="170837" y="1365455"/>
            <a:ext cx="4267200" cy="1066800"/>
          </a:xfrm>
        </p:spPr>
        <p:txBody>
          <a:bodyPr>
            <a:normAutofit/>
          </a:bodyPr>
          <a:lstStyle/>
          <a:p>
            <a:pPr marL="0" indent="0" algn="ctr">
              <a:buNone/>
            </a:pPr>
            <a:r>
              <a:rPr lang="en-US" altLang="en-US" sz="2400" i="1" dirty="0" err="1">
                <a:solidFill>
                  <a:srgbClr val="C0000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C00000"/>
                </a:solidFill>
                <a:latin typeface="Times New Roman" panose="02020603050405020304" pitchFamily="18" charset="0"/>
                <a:ea typeface="ＭＳ Ｐゴシック" panose="020B0600070205080204" pitchFamily="34" charset="-128"/>
              </a:rPr>
              <a:t>Total</a:t>
            </a:r>
            <a:r>
              <a:rPr lang="en-US" altLang="en-US" sz="2400" i="1" dirty="0">
                <a:latin typeface="Times New Roman" panose="02020603050405020304" pitchFamily="18" charset="0"/>
                <a:ea typeface="ＭＳ Ｐゴシック" panose="020B0600070205080204" pitchFamily="34" charset="-128"/>
              </a:rPr>
              <a:t> = </a:t>
            </a:r>
            <a:r>
              <a:rPr lang="en-US" altLang="en-US" sz="2400" i="1" dirty="0" err="1">
                <a:solidFill>
                  <a:srgbClr val="00990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9900"/>
                </a:solidFill>
                <a:latin typeface="Times New Roman" panose="02020603050405020304" pitchFamily="18" charset="0"/>
                <a:ea typeface="ＭＳ Ｐゴシック" panose="020B0600070205080204" pitchFamily="34" charset="-128"/>
              </a:rPr>
              <a:t>Row</a:t>
            </a:r>
            <a:r>
              <a:rPr lang="en-US" altLang="en-US" sz="2400" i="1" baseline="-25000" dirty="0">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Within</a:t>
            </a:r>
            <a:endParaRPr lang="en-US" altLang="en-US" sz="2400" dirty="0">
              <a:solidFill>
                <a:srgbClr val="0070C0"/>
              </a:solidFill>
              <a:ea typeface="ＭＳ Ｐゴシック" panose="020B0600070205080204" pitchFamily="34" charset="-128"/>
            </a:endParaRPr>
          </a:p>
        </p:txBody>
      </p:sp>
      <p:sp>
        <p:nvSpPr>
          <p:cNvPr id="41990" name="Rectangle 7"/>
          <p:cNvSpPr>
            <a:spLocks noGrp="1" noChangeArrowheads="1"/>
          </p:cNvSpPr>
          <p:nvPr>
            <p:ph sz="half" idx="2"/>
          </p:nvPr>
        </p:nvSpPr>
        <p:spPr>
          <a:xfrm>
            <a:off x="6202439" y="1405484"/>
            <a:ext cx="5257800" cy="1066800"/>
          </a:xfrm>
        </p:spPr>
        <p:txBody>
          <a:bodyPr>
            <a:normAutofit/>
          </a:bodyPr>
          <a:lstStyle/>
          <a:p>
            <a:pPr marL="274320" lvl="1" indent="0" algn="ctr">
              <a:buNone/>
            </a:pPr>
            <a:r>
              <a:rPr lang="en-US" altLang="en-US" sz="2400" i="1" dirty="0" err="1">
                <a:solidFill>
                  <a:srgbClr val="C0000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C00000"/>
                </a:solidFill>
                <a:latin typeface="Times New Roman" panose="02020603050405020304" pitchFamily="18" charset="0"/>
                <a:ea typeface="ＭＳ Ｐゴシック" panose="020B0600070205080204" pitchFamily="34" charset="-128"/>
              </a:rPr>
              <a:t>Total</a:t>
            </a:r>
            <a:r>
              <a:rPr lang="en-US" altLang="en-US" sz="2400" i="1" baseline="-25000" dirty="0">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a:solidFill>
                  <a:srgbClr val="009900"/>
                </a:solidFill>
                <a:latin typeface="Times New Roman" panose="02020603050405020304" pitchFamily="18" charset="0"/>
                <a:ea typeface="ＭＳ Ｐゴシック" panose="020B0600070205080204" pitchFamily="34" charset="-128"/>
              </a:rPr>
              <a:t>SS</a:t>
            </a:r>
            <a:r>
              <a:rPr lang="en-US" altLang="en-US" sz="2400" i="1" baseline="-25000" dirty="0">
                <a:solidFill>
                  <a:srgbClr val="009900"/>
                </a:solidFill>
                <a:latin typeface="Times New Roman" panose="02020603050405020304" pitchFamily="18" charset="0"/>
                <a:ea typeface="ＭＳ Ｐゴシック" panose="020B0600070205080204" pitchFamily="34" charset="-128"/>
              </a:rPr>
              <a:t>RM</a:t>
            </a:r>
            <a:r>
              <a:rPr lang="en-US" altLang="en-US" sz="2400" i="1" dirty="0">
                <a:solidFill>
                  <a:srgbClr val="009900"/>
                </a:solidFill>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Subj</a:t>
            </a:r>
            <a:r>
              <a:rPr lang="en-US" altLang="en-US" sz="2400" i="1" dirty="0">
                <a:solidFill>
                  <a:srgbClr val="0070C0"/>
                </a:solidFill>
                <a:latin typeface="Times New Roman" panose="02020603050405020304" pitchFamily="18" charset="0"/>
                <a:ea typeface="ＭＳ Ｐゴシック" panose="020B0600070205080204" pitchFamily="34" charset="-128"/>
              </a:rPr>
              <a:t> +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RMxS</a:t>
            </a:r>
            <a:endParaRPr lang="en-US" altLang="en-US" sz="2400" baseline="-25000" dirty="0">
              <a:solidFill>
                <a:srgbClr val="0070C0"/>
              </a:solidFill>
              <a:ea typeface="ＭＳ Ｐゴシック" panose="020B0600070205080204" pitchFamily="34" charset="-128"/>
            </a:endParaRPr>
          </a:p>
        </p:txBody>
      </p:sp>
      <p:sp>
        <p:nvSpPr>
          <p:cNvPr id="4198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F71845A-8066-4494-84BC-ACB4F8E9B676}" type="slidenum">
              <a:rPr lang="en-US" altLang="en-US" sz="1400"/>
              <a:pPr eaLnBrk="1" hangingPunct="1"/>
              <a:t>18</a:t>
            </a:fld>
            <a:endParaRPr lang="en-US" altLang="en-US" sz="1400"/>
          </a:p>
        </p:txBody>
      </p:sp>
      <p:grpSp>
        <p:nvGrpSpPr>
          <p:cNvPr id="10" name="Group 9"/>
          <p:cNvGrpSpPr/>
          <p:nvPr/>
        </p:nvGrpSpPr>
        <p:grpSpPr>
          <a:xfrm>
            <a:off x="3379085" y="1954692"/>
            <a:ext cx="7421336" cy="593342"/>
            <a:chOff x="3733800" y="2895600"/>
            <a:chExt cx="5130800" cy="762000"/>
          </a:xfrm>
        </p:grpSpPr>
        <p:sp>
          <p:nvSpPr>
            <p:cNvPr id="41992" name="Line 10"/>
            <p:cNvSpPr>
              <a:spLocks noChangeShapeType="1"/>
            </p:cNvSpPr>
            <p:nvPr/>
          </p:nvSpPr>
          <p:spPr bwMode="auto">
            <a:xfrm flipV="1">
              <a:off x="3733800" y="2971800"/>
              <a:ext cx="0" cy="6858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5" name="Line 13"/>
            <p:cNvSpPr>
              <a:spLocks noChangeShapeType="1"/>
            </p:cNvSpPr>
            <p:nvPr/>
          </p:nvSpPr>
          <p:spPr bwMode="auto">
            <a:xfrm flipV="1">
              <a:off x="8153400" y="3200400"/>
              <a:ext cx="0" cy="4572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6" name="Line 14"/>
            <p:cNvSpPr>
              <a:spLocks noChangeShapeType="1"/>
            </p:cNvSpPr>
            <p:nvPr/>
          </p:nvSpPr>
          <p:spPr bwMode="auto">
            <a:xfrm>
              <a:off x="3733800" y="3657600"/>
              <a:ext cx="441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AutoShape 16"/>
            <p:cNvSpPr>
              <a:spLocks/>
            </p:cNvSpPr>
            <p:nvPr/>
          </p:nvSpPr>
          <p:spPr bwMode="auto">
            <a:xfrm rot="5400000">
              <a:off x="7988300" y="2324100"/>
              <a:ext cx="304800" cy="1447800"/>
            </a:xfrm>
            <a:prstGeom prst="rightBrace">
              <a:avLst>
                <a:gd name="adj1" fmla="val 39583"/>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grpSp>
        <p:nvGrpSpPr>
          <p:cNvPr id="9" name="Group 8"/>
          <p:cNvGrpSpPr/>
          <p:nvPr/>
        </p:nvGrpSpPr>
        <p:grpSpPr>
          <a:xfrm>
            <a:off x="2249127" y="1891302"/>
            <a:ext cx="6172200" cy="482705"/>
            <a:chOff x="2743200" y="2971800"/>
            <a:chExt cx="4267200" cy="457200"/>
          </a:xfrm>
        </p:grpSpPr>
        <p:sp>
          <p:nvSpPr>
            <p:cNvPr id="41993" name="Line 11"/>
            <p:cNvSpPr>
              <a:spLocks noChangeShapeType="1"/>
            </p:cNvSpPr>
            <p:nvPr/>
          </p:nvSpPr>
          <p:spPr bwMode="auto">
            <a:xfrm flipV="1">
              <a:off x="2743200" y="2971800"/>
              <a:ext cx="0" cy="457200"/>
            </a:xfrm>
            <a:prstGeom prst="line">
              <a:avLst/>
            </a:prstGeom>
            <a:noFill/>
            <a:ln w="190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4" name="Line 12"/>
            <p:cNvSpPr>
              <a:spLocks noChangeShapeType="1"/>
            </p:cNvSpPr>
            <p:nvPr/>
          </p:nvSpPr>
          <p:spPr bwMode="auto">
            <a:xfrm flipV="1">
              <a:off x="7010400" y="2971800"/>
              <a:ext cx="0" cy="457200"/>
            </a:xfrm>
            <a:prstGeom prst="line">
              <a:avLst/>
            </a:prstGeom>
            <a:noFill/>
            <a:ln w="190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8" name="Line 17"/>
            <p:cNvSpPr>
              <a:spLocks noChangeShapeType="1"/>
            </p:cNvSpPr>
            <p:nvPr/>
          </p:nvSpPr>
          <p:spPr bwMode="auto">
            <a:xfrm>
              <a:off x="2743200" y="3429000"/>
              <a:ext cx="4267200" cy="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7"/>
          <p:cNvGrpSpPr/>
          <p:nvPr/>
        </p:nvGrpSpPr>
        <p:grpSpPr>
          <a:xfrm>
            <a:off x="1182327" y="1911033"/>
            <a:ext cx="6172200" cy="249757"/>
            <a:chOff x="1752600" y="2971800"/>
            <a:chExt cx="4267200" cy="228600"/>
          </a:xfrm>
        </p:grpSpPr>
        <p:sp>
          <p:nvSpPr>
            <p:cNvPr id="41999" name="Line 18"/>
            <p:cNvSpPr>
              <a:spLocks noChangeShapeType="1"/>
            </p:cNvSpPr>
            <p:nvPr/>
          </p:nvSpPr>
          <p:spPr bwMode="auto">
            <a:xfrm flipV="1">
              <a:off x="1752600" y="2971800"/>
              <a:ext cx="0" cy="228600"/>
            </a:xfrm>
            <a:prstGeom prst="line">
              <a:avLst/>
            </a:prstGeom>
            <a:noFill/>
            <a:ln w="190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0" name="Line 19"/>
            <p:cNvSpPr>
              <a:spLocks noChangeShapeType="1"/>
            </p:cNvSpPr>
            <p:nvPr/>
          </p:nvSpPr>
          <p:spPr bwMode="auto">
            <a:xfrm flipV="1">
              <a:off x="6019800" y="2971800"/>
              <a:ext cx="0" cy="228600"/>
            </a:xfrm>
            <a:prstGeom prst="line">
              <a:avLst/>
            </a:prstGeom>
            <a:noFill/>
            <a:ln w="190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1" name="Line 20"/>
            <p:cNvSpPr>
              <a:spLocks noChangeShapeType="1"/>
            </p:cNvSpPr>
            <p:nvPr/>
          </p:nvSpPr>
          <p:spPr bwMode="auto">
            <a:xfrm>
              <a:off x="1752600" y="3200400"/>
              <a:ext cx="4267200" cy="0"/>
            </a:xfrm>
            <a:prstGeom prst="line">
              <a:avLst/>
            </a:prstGeom>
            <a:noFill/>
            <a:ln w="190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 name="Rectangle 2"/>
          <p:cNvSpPr txBox="1">
            <a:spLocks noChangeArrowheads="1"/>
          </p:cNvSpPr>
          <p:nvPr/>
        </p:nvSpPr>
        <p:spPr>
          <a:xfrm>
            <a:off x="1842851" y="20169"/>
            <a:ext cx="8534400" cy="8869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en-US" b="1" u="sng" dirty="0">
                <a:ea typeface="ＭＳ Ｐゴシック" panose="020B0600070205080204" pitchFamily="34" charset="-128"/>
              </a:rPr>
              <a:t>SS &amp; degree of freedom</a:t>
            </a:r>
          </a:p>
        </p:txBody>
      </p:sp>
      <p:sp>
        <p:nvSpPr>
          <p:cNvPr id="11" name="Rectangle 10"/>
          <p:cNvSpPr/>
          <p:nvPr/>
        </p:nvSpPr>
        <p:spPr>
          <a:xfrm>
            <a:off x="716960" y="970668"/>
            <a:ext cx="3264933" cy="369332"/>
          </a:xfrm>
          <a:prstGeom prst="rect">
            <a:avLst/>
          </a:prstGeom>
        </p:spPr>
        <p:txBody>
          <a:bodyPr wrap="none">
            <a:spAutoFit/>
          </a:bodyPr>
          <a:lstStyle/>
          <a:p>
            <a:r>
              <a:rPr lang="en-US" altLang="en-US" dirty="0"/>
              <a:t>Independent Groups ANOVA</a:t>
            </a:r>
            <a:endParaRPr lang="en-US" dirty="0"/>
          </a:p>
        </p:txBody>
      </p:sp>
      <p:sp>
        <p:nvSpPr>
          <p:cNvPr id="29" name="Rectangle 28"/>
          <p:cNvSpPr/>
          <p:nvPr/>
        </p:nvSpPr>
        <p:spPr>
          <a:xfrm>
            <a:off x="7354527" y="986147"/>
            <a:ext cx="3142463" cy="369332"/>
          </a:xfrm>
          <a:prstGeom prst="rect">
            <a:avLst/>
          </a:prstGeom>
        </p:spPr>
        <p:txBody>
          <a:bodyPr wrap="none">
            <a:spAutoFit/>
          </a:bodyPr>
          <a:lstStyle/>
          <a:p>
            <a:r>
              <a:rPr lang="en-US" dirty="0"/>
              <a:t>Repeated Measures ANOVA</a:t>
            </a:r>
          </a:p>
        </p:txBody>
      </p:sp>
      <p:grpSp>
        <p:nvGrpSpPr>
          <p:cNvPr id="30" name="Group 29"/>
          <p:cNvGrpSpPr/>
          <p:nvPr/>
        </p:nvGrpSpPr>
        <p:grpSpPr>
          <a:xfrm>
            <a:off x="2204629" y="2698279"/>
            <a:ext cx="2514601" cy="1828800"/>
            <a:chOff x="0" y="-9525"/>
            <a:chExt cx="1809751" cy="1162050"/>
          </a:xfrm>
        </p:grpSpPr>
        <p:sp>
          <p:nvSpPr>
            <p:cNvPr id="31" name="Rectangle 30"/>
            <p:cNvSpPr/>
            <p:nvPr/>
          </p:nvSpPr>
          <p:spPr>
            <a:xfrm>
              <a:off x="429868" y="-9525"/>
              <a:ext cx="974683" cy="45720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b="1" dirty="0">
                  <a:ea typeface="Calibri" panose="020F0502020204030204" pitchFamily="34" charset="0"/>
                  <a:cs typeface="Times New Roman" panose="02020603050405020304" pitchFamily="18" charset="0"/>
                </a:rPr>
                <a:t>TOTAL</a:t>
              </a:r>
              <a:endParaRPr lang="en-US" sz="1400" dirty="0">
                <a:ea typeface="Calibri" panose="020F0502020204030204" pitchFamily="34" charset="0"/>
                <a:cs typeface="Times New Roman" panose="02020603050405020304" pitchFamily="18" charset="0"/>
              </a:endParaRPr>
            </a:p>
            <a:p>
              <a:pPr algn="ctr">
                <a:lnSpc>
                  <a:spcPct val="107000"/>
                </a:lnSpc>
              </a:pPr>
              <a:r>
                <a:rPr lang="en-US" sz="1600" dirty="0" err="1">
                  <a:ea typeface="Calibri" panose="020F0502020204030204" pitchFamily="34" charset="0"/>
                  <a:cs typeface="Times New Roman" panose="02020603050405020304" pitchFamily="18" charset="0"/>
                </a:rPr>
                <a:t>df</a:t>
              </a:r>
              <a:r>
                <a:rPr lang="en-US" sz="1600" dirty="0">
                  <a:ea typeface="Calibri" panose="020F0502020204030204" pitchFamily="34" charset="0"/>
                  <a:cs typeface="Times New Roman" panose="02020603050405020304" pitchFamily="18" charset="0"/>
                </a:rPr>
                <a:t> =   </a:t>
              </a:r>
              <a:r>
                <a:rPr lang="en-US" sz="1600" dirty="0" err="1">
                  <a:ea typeface="Calibri" panose="020F0502020204030204" pitchFamily="34" charset="0"/>
                  <a:cs typeface="Times New Roman" panose="02020603050405020304" pitchFamily="18" charset="0"/>
                </a:rPr>
                <a:t>n</a:t>
              </a:r>
              <a:r>
                <a:rPr lang="en-US" sz="1600" baseline="-25000" dirty="0" err="1">
                  <a:ea typeface="Calibri" panose="020F0502020204030204" pitchFamily="34" charset="0"/>
                  <a:cs typeface="Times New Roman" panose="02020603050405020304" pitchFamily="18" charset="0"/>
                </a:rPr>
                <a:t>T</a:t>
              </a:r>
              <a:r>
                <a:rPr lang="en-US" sz="1600" dirty="0">
                  <a:ea typeface="Calibri" panose="020F0502020204030204" pitchFamily="34" charset="0"/>
                  <a:cs typeface="Times New Roman" panose="02020603050405020304" pitchFamily="18" charset="0"/>
                </a:rPr>
                <a:t> – 1 </a:t>
              </a:r>
              <a:endParaRPr lang="en-US" sz="1400" dirty="0">
                <a:ea typeface="Calibri" panose="020F0502020204030204" pitchFamily="34" charset="0"/>
                <a:cs typeface="Times New Roman" panose="02020603050405020304" pitchFamily="18" charset="0"/>
              </a:endParaRPr>
            </a:p>
          </p:txBody>
        </p:sp>
        <p:sp>
          <p:nvSpPr>
            <p:cNvPr id="32" name="Rectangle 31"/>
            <p:cNvSpPr/>
            <p:nvPr/>
          </p:nvSpPr>
          <p:spPr>
            <a:xfrm>
              <a:off x="0" y="685800"/>
              <a:ext cx="795193" cy="4572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b="1" dirty="0">
                  <a:ea typeface="Calibri" panose="020F0502020204030204" pitchFamily="34" charset="0"/>
                  <a:cs typeface="Times New Roman" panose="02020603050405020304" pitchFamily="18" charset="0"/>
                </a:rPr>
                <a:t>Bet-group</a:t>
              </a:r>
              <a:endParaRPr lang="en-US" sz="1200" dirty="0">
                <a:ea typeface="Calibri" panose="020F0502020204030204" pitchFamily="34" charset="0"/>
                <a:cs typeface="Times New Roman" panose="02020603050405020304" pitchFamily="18" charset="0"/>
              </a:endParaRPr>
            </a:p>
            <a:p>
              <a:pPr algn="ctr">
                <a:lnSpc>
                  <a:spcPct val="107000"/>
                </a:lnSpc>
              </a:pPr>
              <a:r>
                <a:rPr lang="en-US" sz="1600" dirty="0" err="1">
                  <a:ea typeface="Calibri" panose="020F0502020204030204" pitchFamily="34" charset="0"/>
                  <a:cs typeface="Times New Roman" panose="02020603050405020304" pitchFamily="18" charset="0"/>
                </a:rPr>
                <a:t>df</a:t>
              </a:r>
              <a:r>
                <a:rPr lang="en-US" sz="1600" dirty="0">
                  <a:ea typeface="Calibri" panose="020F0502020204030204" pitchFamily="34" charset="0"/>
                  <a:cs typeface="Times New Roman" panose="02020603050405020304" pitchFamily="18" charset="0"/>
                </a:rPr>
                <a:t> = k – 1</a:t>
              </a:r>
              <a:endParaRPr lang="en-US" sz="1400" dirty="0">
                <a:ea typeface="Calibri" panose="020F0502020204030204" pitchFamily="34" charset="0"/>
                <a:cs typeface="Times New Roman" panose="02020603050405020304" pitchFamily="18" charset="0"/>
              </a:endParaRPr>
            </a:p>
          </p:txBody>
        </p:sp>
        <p:sp>
          <p:nvSpPr>
            <p:cNvPr id="33" name="Rectangle 32"/>
            <p:cNvSpPr/>
            <p:nvPr/>
          </p:nvSpPr>
          <p:spPr>
            <a:xfrm>
              <a:off x="904876" y="695325"/>
              <a:ext cx="904875"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b="1" dirty="0">
                  <a:ea typeface="Calibri" panose="020F0502020204030204" pitchFamily="34" charset="0"/>
                  <a:cs typeface="Times New Roman" panose="02020603050405020304" pitchFamily="18" charset="0"/>
                </a:rPr>
                <a:t>With-group</a:t>
              </a:r>
              <a:endParaRPr lang="en-US" sz="1200" dirty="0">
                <a:ea typeface="Calibri" panose="020F0502020204030204" pitchFamily="34" charset="0"/>
                <a:cs typeface="Times New Roman" panose="02020603050405020304" pitchFamily="18" charset="0"/>
              </a:endParaRPr>
            </a:p>
            <a:p>
              <a:pPr algn="ctr">
                <a:lnSpc>
                  <a:spcPct val="107000"/>
                </a:lnSpc>
              </a:pPr>
              <a:r>
                <a:rPr lang="en-US" sz="1600" dirty="0" err="1">
                  <a:ea typeface="Calibri" panose="020F0502020204030204" pitchFamily="34" charset="0"/>
                  <a:cs typeface="Times New Roman" panose="02020603050405020304" pitchFamily="18" charset="0"/>
                </a:rPr>
                <a:t>df</a:t>
              </a:r>
              <a:r>
                <a:rPr lang="en-US" sz="1600" dirty="0">
                  <a:ea typeface="Calibri" panose="020F0502020204030204" pitchFamily="34" charset="0"/>
                  <a:cs typeface="Times New Roman" panose="02020603050405020304" pitchFamily="18" charset="0"/>
                </a:rPr>
                <a:t> = </a:t>
              </a:r>
              <a:r>
                <a:rPr lang="en-US" sz="1600" dirty="0" err="1">
                  <a:ea typeface="Calibri" panose="020F0502020204030204" pitchFamily="34" charset="0"/>
                  <a:cs typeface="Times New Roman" panose="02020603050405020304" pitchFamily="18" charset="0"/>
                </a:rPr>
                <a:t>n</a:t>
              </a:r>
              <a:r>
                <a:rPr lang="en-US" sz="1600" baseline="-25000" dirty="0" err="1">
                  <a:ea typeface="Calibri" panose="020F0502020204030204" pitchFamily="34" charset="0"/>
                  <a:cs typeface="Times New Roman" panose="02020603050405020304" pitchFamily="18" charset="0"/>
                </a:rPr>
                <a:t>T</a:t>
              </a:r>
              <a:r>
                <a:rPr lang="en-US" sz="1600" dirty="0">
                  <a:ea typeface="Calibri" panose="020F0502020204030204" pitchFamily="34" charset="0"/>
                  <a:cs typeface="Times New Roman" panose="02020603050405020304" pitchFamily="18" charset="0"/>
                </a:rPr>
                <a:t> – k </a:t>
              </a:r>
              <a:endParaRPr lang="en-US" sz="1400" dirty="0">
                <a:ea typeface="Calibri" panose="020F0502020204030204" pitchFamily="34" charset="0"/>
                <a:cs typeface="Times New Roman" panose="02020603050405020304" pitchFamily="18" charset="0"/>
              </a:endParaRPr>
            </a:p>
          </p:txBody>
        </p:sp>
        <p:cxnSp>
          <p:nvCxnSpPr>
            <p:cNvPr id="34" name="Straight Arrow Connector 33"/>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5" name="Straight Arrow Connector 34"/>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6" name="Group 35"/>
          <p:cNvGrpSpPr/>
          <p:nvPr/>
        </p:nvGrpSpPr>
        <p:grpSpPr>
          <a:xfrm>
            <a:off x="7089753" y="4475456"/>
            <a:ext cx="3149618" cy="1216787"/>
            <a:chOff x="-122483" y="447675"/>
            <a:chExt cx="2337137" cy="721432"/>
          </a:xfrm>
        </p:grpSpPr>
        <p:sp>
          <p:nvSpPr>
            <p:cNvPr id="43" name="Rectangle 42"/>
            <p:cNvSpPr/>
            <p:nvPr/>
          </p:nvSpPr>
          <p:spPr>
            <a:xfrm>
              <a:off x="-122483" y="685603"/>
              <a:ext cx="846258"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b="1" dirty="0">
                  <a:ea typeface="Calibri" panose="020F0502020204030204" pitchFamily="34" charset="0"/>
                  <a:cs typeface="Times New Roman" panose="02020603050405020304" pitchFamily="18" charset="0"/>
                </a:rPr>
                <a:t>RM</a:t>
              </a:r>
              <a:endParaRPr lang="en-US" sz="1400" dirty="0">
                <a:ea typeface="Calibri" panose="020F0502020204030204" pitchFamily="34" charset="0"/>
                <a:cs typeface="Times New Roman" panose="02020603050405020304" pitchFamily="18" charset="0"/>
              </a:endParaRPr>
            </a:p>
            <a:p>
              <a:pPr algn="ctr">
                <a:lnSpc>
                  <a:spcPct val="107000"/>
                </a:lnSpc>
              </a:pPr>
              <a:r>
                <a:rPr lang="en-US" sz="1600" dirty="0" err="1">
                  <a:ea typeface="Calibri" panose="020F0502020204030204" pitchFamily="34" charset="0"/>
                  <a:cs typeface="Times New Roman" panose="02020603050405020304" pitchFamily="18" charset="0"/>
                </a:rPr>
                <a:t>df</a:t>
              </a:r>
              <a:r>
                <a:rPr lang="en-US" sz="1600" dirty="0">
                  <a:ea typeface="Calibri" panose="020F0502020204030204" pitchFamily="34" charset="0"/>
                  <a:cs typeface="Times New Roman" panose="02020603050405020304" pitchFamily="18" charset="0"/>
                </a:rPr>
                <a:t> = c – 1</a:t>
              </a:r>
              <a:endParaRPr lang="en-US" sz="1400" dirty="0">
                <a:ea typeface="Calibri" panose="020F0502020204030204" pitchFamily="34" charset="0"/>
                <a:cs typeface="Times New Roman" panose="02020603050405020304" pitchFamily="18" charset="0"/>
              </a:endParaRPr>
            </a:p>
          </p:txBody>
        </p:sp>
        <p:sp>
          <p:nvSpPr>
            <p:cNvPr id="44" name="Rectangle 43"/>
            <p:cNvSpPr/>
            <p:nvPr/>
          </p:nvSpPr>
          <p:spPr>
            <a:xfrm>
              <a:off x="823387" y="676290"/>
              <a:ext cx="1391267" cy="492817"/>
            </a:xfrm>
            <a:prstGeom prst="rect">
              <a:avLst/>
            </a:prstGeom>
            <a:solidFill>
              <a:srgbClr val="99CCFF"/>
            </a:solidFill>
            <a:ln w="381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b="1" dirty="0" err="1">
                  <a:ea typeface="Calibri" panose="020F0502020204030204" pitchFamily="34" charset="0"/>
                  <a:cs typeface="Times New Roman" panose="02020603050405020304" pitchFamily="18" charset="0"/>
                </a:rPr>
                <a:t>SubxRM</a:t>
              </a:r>
              <a:endParaRPr lang="en-US" sz="1400" dirty="0">
                <a:ea typeface="Calibri" panose="020F0502020204030204" pitchFamily="34" charset="0"/>
                <a:cs typeface="Times New Roman" panose="02020603050405020304" pitchFamily="18" charset="0"/>
              </a:endParaRPr>
            </a:p>
            <a:p>
              <a:pPr algn="ctr">
                <a:lnSpc>
                  <a:spcPct val="107000"/>
                </a:lnSpc>
              </a:pPr>
              <a:r>
                <a:rPr lang="en-US" sz="1600" dirty="0" err="1">
                  <a:ea typeface="Calibri" panose="020F0502020204030204" pitchFamily="34" charset="0"/>
                  <a:cs typeface="Times New Roman" panose="02020603050405020304" pitchFamily="18" charset="0"/>
                </a:rPr>
                <a:t>df</a:t>
              </a:r>
              <a:r>
                <a:rPr lang="en-US" sz="1600" dirty="0">
                  <a:ea typeface="Calibri" panose="020F0502020204030204" pitchFamily="34" charset="0"/>
                  <a:cs typeface="Times New Roman" panose="02020603050405020304" pitchFamily="18" charset="0"/>
                </a:rPr>
                <a:t> =( n - 1)( c – 1 )</a:t>
              </a:r>
              <a:endParaRPr lang="en-US" sz="1400" dirty="0">
                <a:ea typeface="Calibri" panose="020F0502020204030204" pitchFamily="34" charset="0"/>
                <a:cs typeface="Times New Roman" panose="02020603050405020304" pitchFamily="18" charset="0"/>
              </a:endParaRPr>
            </a:p>
          </p:txBody>
        </p:sp>
        <p:cxnSp>
          <p:nvCxnSpPr>
            <p:cNvPr id="45" name="Straight Arrow Connector 44"/>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6" name="Straight Arrow Connector 45"/>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7" name="Group 36"/>
          <p:cNvGrpSpPr/>
          <p:nvPr/>
        </p:nvGrpSpPr>
        <p:grpSpPr>
          <a:xfrm>
            <a:off x="6494972" y="2638596"/>
            <a:ext cx="2953828" cy="1828800"/>
            <a:chOff x="0" y="0"/>
            <a:chExt cx="2125861" cy="1152525"/>
          </a:xfrm>
        </p:grpSpPr>
        <p:sp>
          <p:nvSpPr>
            <p:cNvPr id="38" name="Rectangle 37"/>
            <p:cNvSpPr/>
            <p:nvPr/>
          </p:nvSpPr>
          <p:spPr>
            <a:xfrm>
              <a:off x="390525" y="0"/>
              <a:ext cx="974683" cy="45720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b="1" dirty="0">
                  <a:ea typeface="Calibri" panose="020F0502020204030204" pitchFamily="34" charset="0"/>
                  <a:cs typeface="Times New Roman" panose="02020603050405020304" pitchFamily="18" charset="0"/>
                </a:rPr>
                <a:t>TOTAL</a:t>
              </a:r>
              <a:endParaRPr lang="en-US" sz="1400" dirty="0">
                <a:ea typeface="Calibri" panose="020F0502020204030204" pitchFamily="34" charset="0"/>
                <a:cs typeface="Times New Roman" panose="02020603050405020304" pitchFamily="18" charset="0"/>
              </a:endParaRPr>
            </a:p>
            <a:p>
              <a:pPr algn="ctr">
                <a:lnSpc>
                  <a:spcPct val="107000"/>
                </a:lnSpc>
              </a:pPr>
              <a:r>
                <a:rPr lang="en-US" sz="1600" dirty="0" err="1">
                  <a:ea typeface="Calibri" panose="020F0502020204030204" pitchFamily="34" charset="0"/>
                  <a:cs typeface="Times New Roman" panose="02020603050405020304" pitchFamily="18" charset="0"/>
                </a:rPr>
                <a:t>df</a:t>
              </a:r>
              <a:r>
                <a:rPr lang="en-US" sz="1600" dirty="0">
                  <a:ea typeface="Calibri" panose="020F0502020204030204" pitchFamily="34" charset="0"/>
                  <a:cs typeface="Times New Roman" panose="02020603050405020304" pitchFamily="18" charset="0"/>
                </a:rPr>
                <a:t> = </a:t>
              </a:r>
              <a:r>
                <a:rPr lang="en-US" sz="1600" dirty="0" err="1">
                  <a:ea typeface="Calibri" panose="020F0502020204030204" pitchFamily="34" charset="0"/>
                  <a:cs typeface="Times New Roman" panose="02020603050405020304" pitchFamily="18" charset="0"/>
                </a:rPr>
                <a:t>n</a:t>
              </a:r>
              <a:r>
                <a:rPr lang="en-US" sz="1600" baseline="-25000" dirty="0" err="1">
                  <a:ea typeface="Calibri" panose="020F0502020204030204" pitchFamily="34" charset="0"/>
                  <a:cs typeface="Times New Roman" panose="02020603050405020304" pitchFamily="18" charset="0"/>
                </a:rPr>
                <a:t>T</a:t>
              </a:r>
              <a:r>
                <a:rPr lang="en-US" sz="1600" dirty="0">
                  <a:ea typeface="Calibri" panose="020F0502020204030204" pitchFamily="34" charset="0"/>
                  <a:cs typeface="Times New Roman" panose="02020603050405020304" pitchFamily="18" charset="0"/>
                </a:rPr>
                <a:t> – 1 </a:t>
              </a:r>
              <a:endParaRPr lang="en-US" sz="1400" dirty="0">
                <a:ea typeface="Calibri" panose="020F0502020204030204" pitchFamily="34" charset="0"/>
                <a:cs typeface="Times New Roman" panose="02020603050405020304" pitchFamily="18" charset="0"/>
              </a:endParaRPr>
            </a:p>
          </p:txBody>
        </p:sp>
        <p:sp>
          <p:nvSpPr>
            <p:cNvPr id="39" name="Rectangle 38"/>
            <p:cNvSpPr/>
            <p:nvPr/>
          </p:nvSpPr>
          <p:spPr>
            <a:xfrm>
              <a:off x="0" y="685800"/>
              <a:ext cx="809679" cy="4572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b="1" dirty="0">
                  <a:ea typeface="Calibri" panose="020F0502020204030204" pitchFamily="34" charset="0"/>
                  <a:cs typeface="Times New Roman" panose="02020603050405020304" pitchFamily="18" charset="0"/>
                </a:rPr>
                <a:t>Bet-Sub</a:t>
              </a:r>
              <a:endParaRPr lang="en-US" sz="1400" dirty="0">
                <a:ea typeface="Calibri" panose="020F0502020204030204" pitchFamily="34" charset="0"/>
                <a:cs typeface="Times New Roman" panose="02020603050405020304" pitchFamily="18" charset="0"/>
              </a:endParaRPr>
            </a:p>
            <a:p>
              <a:pPr algn="ctr">
                <a:lnSpc>
                  <a:spcPct val="107000"/>
                </a:lnSpc>
              </a:pPr>
              <a:r>
                <a:rPr lang="en-US" sz="1600" dirty="0" err="1">
                  <a:ea typeface="Calibri" panose="020F0502020204030204" pitchFamily="34" charset="0"/>
                  <a:cs typeface="Times New Roman" panose="02020603050405020304" pitchFamily="18" charset="0"/>
                </a:rPr>
                <a:t>df</a:t>
              </a:r>
              <a:r>
                <a:rPr lang="en-US" sz="1600" dirty="0">
                  <a:ea typeface="Calibri" panose="020F0502020204030204" pitchFamily="34" charset="0"/>
                  <a:cs typeface="Times New Roman" panose="02020603050405020304" pitchFamily="18" charset="0"/>
                </a:rPr>
                <a:t> = n – 1</a:t>
              </a:r>
              <a:endParaRPr lang="en-US" sz="1400" dirty="0">
                <a:ea typeface="Calibri" panose="020F0502020204030204" pitchFamily="34" charset="0"/>
                <a:cs typeface="Times New Roman" panose="02020603050405020304" pitchFamily="18" charset="0"/>
              </a:endParaRPr>
            </a:p>
          </p:txBody>
        </p:sp>
        <p:sp>
          <p:nvSpPr>
            <p:cNvPr id="40" name="Rectangle 39"/>
            <p:cNvSpPr/>
            <p:nvPr/>
          </p:nvSpPr>
          <p:spPr>
            <a:xfrm>
              <a:off x="1076325" y="695325"/>
              <a:ext cx="1049536"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b="1" dirty="0">
                  <a:ea typeface="Calibri" panose="020F0502020204030204" pitchFamily="34" charset="0"/>
                  <a:cs typeface="Times New Roman" panose="02020603050405020304" pitchFamily="18" charset="0"/>
                </a:rPr>
                <a:t>With-Sub</a:t>
              </a:r>
              <a:endParaRPr lang="en-US" sz="1200" dirty="0">
                <a:ea typeface="Calibri" panose="020F0502020204030204" pitchFamily="34" charset="0"/>
                <a:cs typeface="Times New Roman" panose="02020603050405020304" pitchFamily="18" charset="0"/>
              </a:endParaRPr>
            </a:p>
            <a:p>
              <a:pPr algn="ctr">
                <a:lnSpc>
                  <a:spcPct val="107000"/>
                </a:lnSpc>
              </a:pPr>
              <a:r>
                <a:rPr lang="en-US" sz="1600" dirty="0" err="1">
                  <a:ea typeface="Calibri" panose="020F0502020204030204" pitchFamily="34" charset="0"/>
                  <a:cs typeface="Times New Roman" panose="02020603050405020304" pitchFamily="18" charset="0"/>
                </a:rPr>
                <a:t>df</a:t>
              </a:r>
              <a:r>
                <a:rPr lang="en-US" sz="1600" dirty="0">
                  <a:ea typeface="Calibri" panose="020F0502020204030204" pitchFamily="34" charset="0"/>
                  <a:cs typeface="Times New Roman" panose="02020603050405020304" pitchFamily="18" charset="0"/>
                </a:rPr>
                <a:t> = n( c – 1 )</a:t>
              </a:r>
              <a:endParaRPr lang="en-US" sz="1400" dirty="0">
                <a:ea typeface="Calibri" panose="020F0502020204030204" pitchFamily="34" charset="0"/>
                <a:cs typeface="Times New Roman" panose="02020603050405020304" pitchFamily="18" charset="0"/>
              </a:endParaRPr>
            </a:p>
          </p:txBody>
        </p:sp>
        <p:cxnSp>
          <p:nvCxnSpPr>
            <p:cNvPr id="41" name="Straight Arrow Connector 40"/>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2" name="Straight Arrow Connector 41"/>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19" name="Group 18"/>
          <p:cNvGrpSpPr/>
          <p:nvPr/>
        </p:nvGrpSpPr>
        <p:grpSpPr>
          <a:xfrm>
            <a:off x="569600" y="5227266"/>
            <a:ext cx="3665086" cy="1446550"/>
            <a:chOff x="781150" y="5141041"/>
            <a:chExt cx="3665086" cy="1446550"/>
          </a:xfrm>
        </p:grpSpPr>
        <p:sp>
          <p:nvSpPr>
            <p:cNvPr id="62" name="Rectangle 61"/>
            <p:cNvSpPr/>
            <p:nvPr/>
          </p:nvSpPr>
          <p:spPr>
            <a:xfrm>
              <a:off x="781150" y="5141041"/>
              <a:ext cx="1428596" cy="1446550"/>
            </a:xfrm>
            <a:prstGeom prst="rect">
              <a:avLst/>
            </a:prstGeom>
          </p:spPr>
          <p:txBody>
            <a:bodyPr wrap="none">
              <a:spAutoFit/>
            </a:bodyPr>
            <a:lstStyle/>
            <a:p>
              <a:r>
                <a:rPr lang="en-US" sz="8800" b="1" dirty="0">
                  <a:solidFill>
                    <a:srgbClr val="002060"/>
                  </a:solidFill>
                </a:rPr>
                <a:t>F</a:t>
              </a:r>
              <a:r>
                <a:rPr lang="en-US" sz="6000" b="1" dirty="0">
                  <a:solidFill>
                    <a:srgbClr val="002060"/>
                  </a:solidFill>
                </a:rPr>
                <a:t>=</a:t>
              </a:r>
            </a:p>
          </p:txBody>
        </p:sp>
        <p:cxnSp>
          <p:nvCxnSpPr>
            <p:cNvPr id="17" name="Straight Connector 16"/>
            <p:cNvCxnSpPr/>
            <p:nvPr/>
          </p:nvCxnSpPr>
          <p:spPr>
            <a:xfrm>
              <a:off x="2209800" y="5851875"/>
              <a:ext cx="22364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1994465" y="3717656"/>
            <a:ext cx="6342681" cy="2122837"/>
            <a:chOff x="1994465" y="3717656"/>
            <a:chExt cx="6342681" cy="2122837"/>
          </a:xfrm>
        </p:grpSpPr>
        <p:sp>
          <p:nvSpPr>
            <p:cNvPr id="59" name="Rectangle: Rounded Corners 58"/>
            <p:cNvSpPr/>
            <p:nvPr/>
          </p:nvSpPr>
          <p:spPr>
            <a:xfrm>
              <a:off x="6995489" y="4815020"/>
              <a:ext cx="1341657" cy="907030"/>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5" name="Group 74"/>
            <p:cNvGrpSpPr/>
            <p:nvPr/>
          </p:nvGrpSpPr>
          <p:grpSpPr>
            <a:xfrm>
              <a:off x="1994465" y="3717656"/>
              <a:ext cx="5001024" cy="2122837"/>
              <a:chOff x="1994465" y="3717656"/>
              <a:chExt cx="5001024" cy="2122837"/>
            </a:xfrm>
          </p:grpSpPr>
          <p:sp>
            <p:nvSpPr>
              <p:cNvPr id="58" name="Rectangle: Rounded Corners 57"/>
              <p:cNvSpPr/>
              <p:nvPr/>
            </p:nvSpPr>
            <p:spPr>
              <a:xfrm>
                <a:off x="2133600" y="3717656"/>
                <a:ext cx="1236478" cy="907030"/>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Rectangle 60"/>
              <p:cNvSpPr/>
              <p:nvPr/>
            </p:nvSpPr>
            <p:spPr>
              <a:xfrm>
                <a:off x="1994465" y="5255718"/>
                <a:ext cx="1995226" cy="584775"/>
              </a:xfrm>
              <a:prstGeom prst="rect">
                <a:avLst/>
              </a:prstGeom>
            </p:spPr>
            <p:txBody>
              <a:bodyPr wrap="none">
                <a:spAutoFit/>
              </a:bodyPr>
              <a:lstStyle/>
              <a:p>
                <a:pPr algn="ctr"/>
                <a:r>
                  <a:rPr lang="en-US" sz="3200" b="1" dirty="0" err="1">
                    <a:solidFill>
                      <a:srgbClr val="7030A0"/>
                    </a:solidFill>
                  </a:rPr>
                  <a:t>MS</a:t>
                </a:r>
                <a:r>
                  <a:rPr lang="en-US" sz="2400" b="1" baseline="-25000" dirty="0" err="1">
                    <a:solidFill>
                      <a:srgbClr val="7030A0"/>
                    </a:solidFill>
                  </a:rPr>
                  <a:t>Effect</a:t>
                </a:r>
                <a:r>
                  <a:rPr lang="en-US" sz="2400" b="1" baseline="-25000" dirty="0">
                    <a:solidFill>
                      <a:srgbClr val="7030A0"/>
                    </a:solidFill>
                  </a:rPr>
                  <a:t> Term</a:t>
                </a:r>
              </a:p>
            </p:txBody>
          </p:sp>
          <p:cxnSp>
            <p:nvCxnSpPr>
              <p:cNvPr id="21" name="Straight Arrow Connector 20"/>
              <p:cNvCxnSpPr>
                <a:cxnSpLocks/>
              </p:cNvCxnSpPr>
              <p:nvPr/>
            </p:nvCxnSpPr>
            <p:spPr>
              <a:xfrm flipH="1" flipV="1">
                <a:off x="2796545" y="4722293"/>
                <a:ext cx="512984" cy="8074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endCxn id="59" idx="1"/>
              </p:cNvCxnSpPr>
              <p:nvPr/>
            </p:nvCxnSpPr>
            <p:spPr>
              <a:xfrm flipV="1">
                <a:off x="3280639" y="5268535"/>
                <a:ext cx="3714850" cy="25475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7" name="Group 76"/>
          <p:cNvGrpSpPr/>
          <p:nvPr/>
        </p:nvGrpSpPr>
        <p:grpSpPr>
          <a:xfrm>
            <a:off x="2105908" y="3738157"/>
            <a:ext cx="8271344" cy="2742165"/>
            <a:chOff x="2105908" y="3738157"/>
            <a:chExt cx="8271344" cy="2742165"/>
          </a:xfrm>
        </p:grpSpPr>
        <p:sp>
          <p:nvSpPr>
            <p:cNvPr id="14" name="Rectangle: Rounded Corners 13"/>
            <p:cNvSpPr/>
            <p:nvPr/>
          </p:nvSpPr>
          <p:spPr>
            <a:xfrm>
              <a:off x="3370078" y="3738157"/>
              <a:ext cx="1507918" cy="90703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Rectangle: Rounded Corners 56"/>
            <p:cNvSpPr/>
            <p:nvPr/>
          </p:nvSpPr>
          <p:spPr>
            <a:xfrm>
              <a:off x="8281663" y="4753107"/>
              <a:ext cx="2095589" cy="10470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1" name="Straight Arrow Connector 70"/>
            <p:cNvCxnSpPr>
              <a:cxnSpLocks/>
            </p:cNvCxnSpPr>
            <p:nvPr/>
          </p:nvCxnSpPr>
          <p:spPr>
            <a:xfrm flipV="1">
              <a:off x="4048127" y="5895547"/>
              <a:ext cx="4316318" cy="429054"/>
            </a:xfrm>
            <a:prstGeom prst="straightConnector1">
              <a:avLst/>
            </a:prstGeom>
            <a:ln w="5715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cxnSpLocks/>
            </p:cNvCxnSpPr>
            <p:nvPr/>
          </p:nvCxnSpPr>
          <p:spPr>
            <a:xfrm flipV="1">
              <a:off x="4069996" y="4700241"/>
              <a:ext cx="442014" cy="1657762"/>
            </a:xfrm>
            <a:prstGeom prst="straightConnector1">
              <a:avLst/>
            </a:prstGeom>
            <a:ln w="5715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105908" y="5895547"/>
              <a:ext cx="1945213" cy="584775"/>
            </a:xfrm>
            <a:prstGeom prst="rect">
              <a:avLst/>
            </a:prstGeom>
          </p:spPr>
          <p:txBody>
            <a:bodyPr wrap="none">
              <a:spAutoFit/>
            </a:bodyPr>
            <a:lstStyle/>
            <a:p>
              <a:pPr algn="ctr"/>
              <a:r>
                <a:rPr lang="en-US" sz="3200" b="1" dirty="0" err="1">
                  <a:solidFill>
                    <a:srgbClr val="FF5050"/>
                  </a:solidFill>
                </a:rPr>
                <a:t>MS</a:t>
              </a:r>
              <a:r>
                <a:rPr lang="en-US" sz="2400" b="1" baseline="-25000" dirty="0" err="1">
                  <a:solidFill>
                    <a:srgbClr val="FF5050"/>
                  </a:solidFill>
                </a:rPr>
                <a:t>Error</a:t>
              </a:r>
              <a:r>
                <a:rPr lang="en-US" sz="2400" b="1" baseline="-25000" dirty="0">
                  <a:solidFill>
                    <a:srgbClr val="FF5050"/>
                  </a:solidFill>
                </a:rPr>
                <a:t> Term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1000"/>
                                        <p:tgtEl>
                                          <p:spTgt spid="77"/>
                                        </p:tgtEl>
                                      </p:cBhvr>
                                    </p:animEffect>
                                    <p:anim calcmode="lin" valueType="num">
                                      <p:cBhvr>
                                        <p:cTn id="13" dur="1000" fill="hold"/>
                                        <p:tgtEl>
                                          <p:spTgt spid="77"/>
                                        </p:tgtEl>
                                        <p:attrNameLst>
                                          <p:attrName>ppt_x</p:attrName>
                                        </p:attrNameLst>
                                      </p:cBhvr>
                                      <p:tavLst>
                                        <p:tav tm="0">
                                          <p:val>
                                            <p:strVal val="#ppt_x"/>
                                          </p:val>
                                        </p:tav>
                                        <p:tav tm="100000">
                                          <p:val>
                                            <p:strVal val="#ppt_x"/>
                                          </p:val>
                                        </p:tav>
                                      </p:tavLst>
                                    </p:anim>
                                    <p:anim calcmode="lin" valueType="num">
                                      <p:cBhvr>
                                        <p:cTn id="1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2178055" y="0"/>
            <a:ext cx="7772400" cy="1219200"/>
          </a:xfrm>
        </p:spPr>
        <p:txBody>
          <a:bodyPr/>
          <a:lstStyle/>
          <a:p>
            <a:pPr algn="ctr"/>
            <a:r>
              <a:rPr lang="en-US" altLang="en-US" i="1" dirty="0">
                <a:latin typeface="Times New Roman" panose="02020603050405020304" pitchFamily="18" charset="0"/>
                <a:ea typeface="ＭＳ Ｐゴシック" panose="020B0600070205080204" pitchFamily="34" charset="-128"/>
              </a:rPr>
              <a:t>MS</a:t>
            </a:r>
            <a:r>
              <a:rPr lang="en-US" altLang="en-US" i="1" baseline="-25000" dirty="0">
                <a:latin typeface="Times New Roman" panose="02020603050405020304" pitchFamily="18" charset="0"/>
                <a:ea typeface="ＭＳ Ｐゴシック" panose="020B0600070205080204" pitchFamily="34" charset="-128"/>
              </a:rPr>
              <a:t> Subj</a:t>
            </a:r>
            <a:r>
              <a:rPr lang="en-US" altLang="en-US" i="1" dirty="0">
                <a:latin typeface="Times New Roman" panose="02020603050405020304" pitchFamily="18" charset="0"/>
                <a:ea typeface="ＭＳ Ｐゴシック" panose="020B0600070205080204" pitchFamily="34" charset="-128"/>
              </a:rPr>
              <a:t> = SS</a:t>
            </a:r>
            <a:r>
              <a:rPr lang="en-US" altLang="en-US" i="1" baseline="-25000" dirty="0">
                <a:latin typeface="Times New Roman" panose="02020603050405020304" pitchFamily="18" charset="0"/>
                <a:ea typeface="ＭＳ Ｐゴシック" panose="020B0600070205080204" pitchFamily="34" charset="-128"/>
              </a:rPr>
              <a:t> Subj</a:t>
            </a:r>
            <a:r>
              <a:rPr lang="en-US" altLang="en-US" i="1" dirty="0">
                <a:latin typeface="Times New Roman" panose="02020603050405020304" pitchFamily="18" charset="0"/>
                <a:ea typeface="ＭＳ Ｐゴシック" panose="020B0600070205080204" pitchFamily="34" charset="-128"/>
              </a:rPr>
              <a:t>  / </a:t>
            </a:r>
            <a:r>
              <a:rPr lang="en-US" altLang="en-US" i="1" dirty="0" err="1">
                <a:latin typeface="Times New Roman" panose="02020603050405020304" pitchFamily="18" charset="0"/>
                <a:ea typeface="ＭＳ Ｐゴシック" panose="020B0600070205080204" pitchFamily="34" charset="-128"/>
              </a:rPr>
              <a:t>df</a:t>
            </a:r>
            <a:r>
              <a:rPr lang="en-US" altLang="en-US" i="1" baseline="-25000" dirty="0">
                <a:latin typeface="Times New Roman" panose="02020603050405020304" pitchFamily="18" charset="0"/>
                <a:ea typeface="ＭＳ Ｐゴシック" panose="020B0600070205080204" pitchFamily="34" charset="-128"/>
              </a:rPr>
              <a:t> Subj</a:t>
            </a:r>
            <a:endParaRPr lang="en-US" altLang="en-US" i="1" dirty="0">
              <a:latin typeface="Times New Roman" panose="02020603050405020304" pitchFamily="18" charset="0"/>
              <a:ea typeface="ＭＳ Ｐゴシック" panose="020B0600070205080204" pitchFamily="34" charset="-128"/>
            </a:endParaRPr>
          </a:p>
        </p:txBody>
      </p:sp>
      <p:sp>
        <p:nvSpPr>
          <p:cNvPr id="45061" name="Rectangle 3"/>
          <p:cNvSpPr>
            <a:spLocks noGrp="1" noChangeArrowheads="1"/>
          </p:cNvSpPr>
          <p:nvPr>
            <p:ph idx="1"/>
          </p:nvPr>
        </p:nvSpPr>
        <p:spPr>
          <a:xfrm>
            <a:off x="381000" y="1524000"/>
            <a:ext cx="11353800" cy="4648200"/>
          </a:xfrm>
        </p:spPr>
        <p:txBody>
          <a:bodyPr>
            <a:normAutofit/>
          </a:bodyPr>
          <a:lstStyle/>
          <a:p>
            <a:pPr eaLnBrk="1" hangingPunct="1">
              <a:lnSpc>
                <a:spcPct val="90000"/>
              </a:lnSpc>
            </a:pPr>
            <a:r>
              <a:rPr lang="en-US" altLang="en-US" sz="1800" dirty="0">
                <a:ea typeface="ＭＳ Ｐゴシック" panose="020B0600070205080204" pitchFamily="34" charset="-128"/>
              </a:rPr>
              <a:t>Generally </a:t>
            </a:r>
            <a:r>
              <a:rPr lang="en-US" altLang="en-US" sz="1800" b="1" dirty="0">
                <a:ea typeface="ＭＳ Ｐゴシック" panose="020B0600070205080204" pitchFamily="34" charset="-128"/>
              </a:rPr>
              <a:t>ignored, c</a:t>
            </a:r>
            <a:r>
              <a:rPr lang="en-US" altLang="en-US" sz="1800" dirty="0">
                <a:ea typeface="ＭＳ Ｐゴシック" panose="020B0600070205080204" pitchFamily="34" charset="-128"/>
              </a:rPr>
              <a:t>onsidered </a:t>
            </a:r>
            <a:r>
              <a:rPr lang="en-US" altLang="en-US" sz="1800" b="1" dirty="0">
                <a:ea typeface="ＭＳ Ｐゴシック" panose="020B0600070205080204" pitchFamily="34" charset="-128"/>
              </a:rPr>
              <a:t>nuisance</a:t>
            </a:r>
            <a:r>
              <a:rPr lang="en-US" altLang="en-US" sz="1800" dirty="0">
                <a:ea typeface="ＭＳ Ｐゴシック" panose="020B0600070205080204" pitchFamily="34" charset="-128"/>
              </a:rPr>
              <a:t> variable</a:t>
            </a:r>
          </a:p>
          <a:p>
            <a:pPr lvl="4" eaLnBrk="1" hangingPunct="1">
              <a:lnSpc>
                <a:spcPct val="90000"/>
              </a:lnSpc>
            </a:pPr>
            <a:endParaRPr lang="en-US" altLang="en-US" sz="1800"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However, may be of interest to know </a:t>
            </a:r>
            <a:r>
              <a:rPr lang="en-US" altLang="en-US" sz="1800" b="1" dirty="0">
                <a:ea typeface="ＭＳ Ｐゴシック" panose="020B0600070205080204" pitchFamily="34" charset="-128"/>
              </a:rPr>
              <a:t>if </a:t>
            </a:r>
            <a:r>
              <a:rPr lang="en-US" altLang="en-US" sz="1800" dirty="0">
                <a:ea typeface="ＭＳ Ｐゴシック" panose="020B0600070205080204" pitchFamily="34" charset="-128"/>
              </a:rPr>
              <a:t>participants vary significantly on outcome:</a:t>
            </a:r>
          </a:p>
          <a:p>
            <a:pPr eaLnBrk="1" hangingPunct="1">
              <a:lnSpc>
                <a:spcPct val="90000"/>
              </a:lnSpc>
            </a:pPr>
            <a:endParaRPr lang="en-US" altLang="en-US" sz="1800" dirty="0">
              <a:ea typeface="ＭＳ Ｐゴシック" panose="020B0600070205080204" pitchFamily="34" charset="-128"/>
            </a:endParaRPr>
          </a:p>
          <a:p>
            <a:pPr lvl="1" eaLnBrk="1" hangingPunct="1">
              <a:lnSpc>
                <a:spcPct val="90000"/>
              </a:lnSpc>
            </a:pPr>
            <a:r>
              <a:rPr lang="en-US" altLang="en-US" dirty="0">
                <a:ea typeface="ＭＳ Ｐゴシック" panose="020B0600070205080204" pitchFamily="34" charset="-128"/>
              </a:rPr>
              <a:t>Considered </a:t>
            </a:r>
            <a:r>
              <a:rPr lang="en-US" altLang="en-US" b="1" dirty="0">
                <a:ea typeface="ＭＳ Ｐゴシック" panose="020B0600070205080204" pitchFamily="34" charset="-128"/>
              </a:rPr>
              <a:t>‘random effect’</a:t>
            </a:r>
          </a:p>
          <a:p>
            <a:pPr lvl="2"/>
            <a:r>
              <a:rPr lang="en-US" altLang="en-US" dirty="0">
                <a:ea typeface="ＭＳ Ｐゴシック" panose="020B0600070205080204" pitchFamily="34" charset="-128"/>
              </a:rPr>
              <a:t>assumed participants (which serve as levels) are a </a:t>
            </a:r>
            <a:r>
              <a:rPr lang="en-US" altLang="en-US" b="1" dirty="0">
                <a:ea typeface="ＭＳ Ｐゴシック" panose="020B0600070205080204" pitchFamily="34" charset="-128"/>
              </a:rPr>
              <a:t>random sample</a:t>
            </a:r>
          </a:p>
          <a:p>
            <a:pPr lvl="1" eaLnBrk="1" hangingPunct="1">
              <a:lnSpc>
                <a:spcPct val="90000"/>
              </a:lnSpc>
            </a:pPr>
            <a:endParaRPr lang="en-US" altLang="en-US" dirty="0">
              <a:ea typeface="ＭＳ Ｐゴシック" panose="020B0600070205080204" pitchFamily="34" charset="-128"/>
            </a:endParaRPr>
          </a:p>
          <a:p>
            <a:pPr lvl="1" eaLnBrk="1" hangingPunct="1">
              <a:lnSpc>
                <a:spcPct val="90000"/>
              </a:lnSpc>
            </a:pPr>
            <a:r>
              <a:rPr lang="en-US" altLang="en-US" dirty="0">
                <a:ea typeface="ＭＳ Ｐゴシック" panose="020B0600070205080204" pitchFamily="34" charset="-128"/>
              </a:rPr>
              <a:t>Correct analysis is </a:t>
            </a:r>
            <a:r>
              <a:rPr lang="en-US" altLang="en-US" b="1" dirty="0">
                <a:ea typeface="ＭＳ Ｐゴシック" panose="020B0600070205080204" pitchFamily="34" charset="-128"/>
              </a:rPr>
              <a:t>random- or mixed-effects </a:t>
            </a:r>
            <a:r>
              <a:rPr lang="en-US" altLang="en-US" dirty="0">
                <a:ea typeface="ＭＳ Ｐゴシック" panose="020B0600070205080204" pitchFamily="34" charset="-128"/>
              </a:rPr>
              <a:t>ANOVA </a:t>
            </a:r>
          </a:p>
          <a:p>
            <a:pPr lvl="2" eaLnBrk="1" hangingPunct="1">
              <a:lnSpc>
                <a:spcPct val="90000"/>
              </a:lnSpc>
            </a:pPr>
            <a:r>
              <a:rPr lang="en-US" altLang="en-US" sz="1800" dirty="0">
                <a:ea typeface="ＭＳ Ｐゴシック" panose="020B0600070205080204" pitchFamily="34" charset="-128"/>
                <a:cs typeface="Arial" panose="020B0604020202020204" pitchFamily="34" charset="0"/>
              </a:rPr>
              <a:t>Mixed-effects ANOVA: Includes both </a:t>
            </a:r>
            <a:r>
              <a:rPr lang="en-US" altLang="en-US" sz="1800" b="1" dirty="0">
                <a:ea typeface="ＭＳ Ｐゴシック" panose="020B0600070205080204" pitchFamily="34" charset="-128"/>
                <a:cs typeface="Arial" panose="020B0604020202020204" pitchFamily="34" charset="0"/>
              </a:rPr>
              <a:t>fixed and random </a:t>
            </a:r>
            <a:r>
              <a:rPr lang="en-US" altLang="en-US" sz="1800" dirty="0">
                <a:ea typeface="ＭＳ Ｐゴシック" panose="020B0600070205080204" pitchFamily="34" charset="-128"/>
                <a:cs typeface="Arial" panose="020B0604020202020204" pitchFamily="34" charset="0"/>
              </a:rPr>
              <a:t>effects (which can either be independent or repeated)</a:t>
            </a:r>
          </a:p>
          <a:p>
            <a:pPr lvl="2" eaLnBrk="1" hangingPunct="1">
              <a:lnSpc>
                <a:spcPct val="90000"/>
              </a:lnSpc>
            </a:pPr>
            <a:endParaRPr lang="en-US" altLang="en-US" sz="1800" dirty="0">
              <a:ea typeface="ＭＳ Ｐゴシック" panose="020B0600070205080204" pitchFamily="34" charset="-128"/>
              <a:cs typeface="Arial" panose="020B0604020202020204" pitchFamily="34" charset="0"/>
            </a:endParaRPr>
          </a:p>
          <a:p>
            <a:pPr lvl="2" eaLnBrk="1" hangingPunct="1">
              <a:lnSpc>
                <a:spcPct val="90000"/>
              </a:lnSpc>
            </a:pPr>
            <a:r>
              <a:rPr lang="en-US" altLang="en-US" sz="1800" dirty="0">
                <a:ea typeface="ＭＳ Ｐゴシック" panose="020B0600070205080204" pitchFamily="34" charset="-128"/>
                <a:cs typeface="Arial" panose="020B0604020202020204" pitchFamily="34" charset="0"/>
              </a:rPr>
              <a:t>Mixed-design ANOVA: Includes </a:t>
            </a:r>
            <a:r>
              <a:rPr lang="en-US" altLang="en-US" sz="1800" b="1" u="sng" dirty="0">
                <a:ea typeface="ＭＳ Ｐゴシック" panose="020B0600070205080204" pitchFamily="34" charset="-128"/>
                <a:cs typeface="Arial" panose="020B0604020202020204" pitchFamily="34" charset="0"/>
              </a:rPr>
              <a:t>both</a:t>
            </a:r>
            <a:r>
              <a:rPr lang="en-US" altLang="en-US" sz="1800" dirty="0">
                <a:ea typeface="ＭＳ Ｐゴシック" panose="020B0600070205080204" pitchFamily="34" charset="-128"/>
                <a:cs typeface="Arial" panose="020B0604020202020204" pitchFamily="34" charset="0"/>
              </a:rPr>
              <a:t> independent (between-subjects) and repeated-measures (within-subjects) factors</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63CD913-AAAB-49F9-966E-4CBB514B8BA3}" type="slidenum">
              <a:rPr lang="en-US" altLang="en-US" sz="1400"/>
              <a:pPr eaLnBrk="1" hangingPunct="1"/>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ctrTitle"/>
          </p:nvPr>
        </p:nvSpPr>
        <p:spPr>
          <a:xfrm>
            <a:off x="838200" y="1447800"/>
            <a:ext cx="10287000" cy="3035808"/>
          </a:xfrm>
        </p:spPr>
        <p:txBody>
          <a:bodyPr/>
          <a:lstStyle/>
          <a:p>
            <a:pPr algn="ctr" eaLnBrk="1" hangingPunct="1"/>
            <a:r>
              <a:rPr lang="en-US" altLang="en-US" sz="13800" dirty="0" err="1">
                <a:ea typeface="ＭＳ Ｐゴシック" panose="020B0600070205080204" pitchFamily="34" charset="-128"/>
              </a:rPr>
              <a:t>oneWay</a:t>
            </a:r>
            <a:r>
              <a:rPr lang="en-US" altLang="en-US" sz="7200" dirty="0">
                <a:ea typeface="ＭＳ Ｐゴシック" panose="020B0600070205080204" pitchFamily="34" charset="-128"/>
              </a:rPr>
              <a:t> </a:t>
            </a:r>
            <a:br>
              <a:rPr lang="en-US" altLang="en-US" sz="7200" dirty="0">
                <a:ea typeface="ＭＳ Ｐゴシック" panose="020B0600070205080204" pitchFamily="34" charset="-128"/>
              </a:rPr>
            </a:br>
            <a:r>
              <a:rPr lang="en-US" altLang="en-US" sz="7200" dirty="0">
                <a:ea typeface="ＭＳ Ｐゴシック" panose="020B0600070205080204" pitchFamily="34" charset="-128"/>
              </a:rPr>
              <a:t>Repeated Measures ANOVA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2362200" y="76201"/>
            <a:ext cx="7772400" cy="773683"/>
          </a:xfrm>
        </p:spPr>
        <p:txBody>
          <a:bodyPr>
            <a:normAutofit fontScale="90000"/>
          </a:bodyPr>
          <a:lstStyle/>
          <a:p>
            <a:pPr algn="ctr"/>
            <a:r>
              <a:rPr lang="en-US" altLang="en-US" i="1" dirty="0">
                <a:latin typeface="Times New Roman" panose="02020603050405020304" pitchFamily="18" charset="0"/>
                <a:ea typeface="ＭＳ Ｐゴシック" panose="020B0600070205080204" pitchFamily="34" charset="-128"/>
              </a:rPr>
              <a:t>MS</a:t>
            </a:r>
            <a:r>
              <a:rPr lang="en-US" altLang="en-US" i="1" baseline="-25000" dirty="0">
                <a:latin typeface="Times New Roman" panose="02020603050405020304" pitchFamily="18" charset="0"/>
                <a:ea typeface="ＭＳ Ｐゴシック" panose="020B0600070205080204" pitchFamily="34" charset="-128"/>
              </a:rPr>
              <a:t>RM*S</a:t>
            </a:r>
            <a:r>
              <a:rPr lang="en-US" altLang="en-US" i="1" dirty="0">
                <a:latin typeface="Times New Roman" panose="02020603050405020304" pitchFamily="18" charset="0"/>
                <a:ea typeface="ＭＳ Ｐゴシック" panose="020B0600070205080204" pitchFamily="34" charset="-128"/>
              </a:rPr>
              <a:t> = SS</a:t>
            </a:r>
            <a:r>
              <a:rPr lang="en-US" altLang="en-US" i="1" baseline="-25000" dirty="0">
                <a:latin typeface="Times New Roman" panose="02020603050405020304" pitchFamily="18" charset="0"/>
                <a:ea typeface="ＭＳ Ｐゴシック" panose="020B0600070205080204" pitchFamily="34" charset="-128"/>
              </a:rPr>
              <a:t> RM*S</a:t>
            </a:r>
            <a:r>
              <a:rPr lang="en-US" altLang="en-US" i="1" dirty="0">
                <a:latin typeface="Times New Roman" panose="02020603050405020304" pitchFamily="18" charset="0"/>
                <a:ea typeface="ＭＳ Ｐゴシック" panose="020B0600070205080204" pitchFamily="34" charset="-128"/>
              </a:rPr>
              <a:t>   / </a:t>
            </a:r>
            <a:r>
              <a:rPr lang="en-US" altLang="en-US" i="1" dirty="0" err="1">
                <a:latin typeface="Times New Roman" panose="02020603050405020304" pitchFamily="18" charset="0"/>
                <a:ea typeface="ＭＳ Ｐゴシック" panose="020B0600070205080204" pitchFamily="34" charset="-128"/>
              </a:rPr>
              <a:t>df</a:t>
            </a:r>
            <a:r>
              <a:rPr lang="en-US" altLang="en-US" i="1" baseline="-25000" dirty="0">
                <a:latin typeface="Times New Roman" panose="02020603050405020304" pitchFamily="18" charset="0"/>
                <a:ea typeface="ＭＳ Ｐゴシック" panose="020B0600070205080204" pitchFamily="34" charset="-128"/>
              </a:rPr>
              <a:t> RM*S</a:t>
            </a:r>
            <a:r>
              <a:rPr lang="en-US" altLang="en-US" i="1" dirty="0">
                <a:latin typeface="Times New Roman" panose="02020603050405020304" pitchFamily="18" charset="0"/>
                <a:ea typeface="ＭＳ Ｐゴシック" panose="020B0600070205080204" pitchFamily="34" charset="-128"/>
              </a:rPr>
              <a:t> </a:t>
            </a:r>
            <a:endParaRPr lang="en-US" altLang="en-US" i="1" baseline="-25000" dirty="0">
              <a:latin typeface="Times New Roman" panose="02020603050405020304" pitchFamily="18" charset="0"/>
              <a:ea typeface="ＭＳ Ｐゴシック" panose="020B0600070205080204" pitchFamily="34" charset="-128"/>
            </a:endParaRPr>
          </a:p>
        </p:txBody>
      </p:sp>
      <p:sp>
        <p:nvSpPr>
          <p:cNvPr id="46085" name="Rectangle 3"/>
          <p:cNvSpPr>
            <a:spLocks noGrp="1" noChangeArrowheads="1"/>
          </p:cNvSpPr>
          <p:nvPr>
            <p:ph idx="1"/>
          </p:nvPr>
        </p:nvSpPr>
        <p:spPr>
          <a:xfrm>
            <a:off x="457200" y="1066800"/>
            <a:ext cx="11353800" cy="5257801"/>
          </a:xfrm>
        </p:spPr>
        <p:txBody>
          <a:bodyPr>
            <a:normAutofit fontScale="85000" lnSpcReduction="20000"/>
          </a:bodyPr>
          <a:lstStyle/>
          <a:p>
            <a:pPr eaLnBrk="1" hangingPunct="1"/>
            <a:r>
              <a:rPr lang="en-US" altLang="en-US" sz="1800" dirty="0">
                <a:ea typeface="ＭＳ Ｐゴシック" panose="020B0600070205080204" pitchFamily="34" charset="-128"/>
              </a:rPr>
              <a:t>Not always of inferential interest</a:t>
            </a:r>
          </a:p>
          <a:p>
            <a:pPr marL="8515350" lvl="4">
              <a:lnSpc>
                <a:spcPct val="40000"/>
              </a:lnSpc>
            </a:pPr>
            <a:endParaRPr lang="en-US" altLang="en-US" sz="1800" dirty="0">
              <a:ea typeface="ＭＳ Ｐゴシック" panose="020B0600070205080204" pitchFamily="34" charset="-128"/>
            </a:endParaRPr>
          </a:p>
          <a:p>
            <a:pPr eaLnBrk="1" hangingPunct="1"/>
            <a:r>
              <a:rPr lang="en-US" altLang="en-US" sz="1800" dirty="0">
                <a:ea typeface="ＭＳ Ｐゴシック" panose="020B0600070205080204" pitchFamily="34" charset="-128"/>
              </a:rPr>
              <a:t>Useful for </a:t>
            </a:r>
            <a:r>
              <a:rPr lang="en-US" altLang="en-US" sz="1800" b="1" dirty="0">
                <a:ea typeface="ＭＳ Ｐゴシック" panose="020B0600070205080204" pitchFamily="34" charset="-128"/>
              </a:rPr>
              <a:t>testing assumptions </a:t>
            </a:r>
            <a:r>
              <a:rPr lang="en-US" altLang="en-US" sz="1800" dirty="0">
                <a:ea typeface="ＭＳ Ｐゴシック" panose="020B0600070205080204" pitchFamily="34" charset="-128"/>
              </a:rPr>
              <a:t>(later)</a:t>
            </a:r>
          </a:p>
          <a:p>
            <a:pPr marL="8515350" lvl="4">
              <a:lnSpc>
                <a:spcPct val="30000"/>
              </a:lnSpc>
            </a:pPr>
            <a:endParaRPr lang="en-US" altLang="en-US" sz="1800" dirty="0">
              <a:ea typeface="ＭＳ Ｐゴシック" panose="020B0600070205080204" pitchFamily="34" charset="-128"/>
            </a:endParaRPr>
          </a:p>
          <a:p>
            <a:pPr eaLnBrk="1" hangingPunct="1"/>
            <a:r>
              <a:rPr lang="en-US" altLang="en-US" sz="1800" dirty="0">
                <a:ea typeface="ＭＳ Ｐゴシック" panose="020B0600070205080204" pitchFamily="34" charset="-128"/>
              </a:rPr>
              <a:t>Indicates whether RM effect is </a:t>
            </a:r>
            <a:r>
              <a:rPr lang="en-US" altLang="en-US" sz="1800" b="1" dirty="0">
                <a:ea typeface="ＭＳ Ｐゴシック" panose="020B0600070205080204" pitchFamily="34" charset="-128"/>
              </a:rPr>
              <a:t>similar for all participants</a:t>
            </a:r>
          </a:p>
          <a:p>
            <a:pPr eaLnBrk="1" hangingPunct="1"/>
            <a:endParaRPr lang="en-US" altLang="en-US" sz="1800" b="1" dirty="0">
              <a:ea typeface="ＭＳ Ｐゴシック" panose="020B0600070205080204" pitchFamily="34" charset="-128"/>
            </a:endParaRPr>
          </a:p>
          <a:p>
            <a:pPr lvl="1" eaLnBrk="1" hangingPunct="1"/>
            <a:r>
              <a:rPr lang="en-US" altLang="en-US" dirty="0">
                <a:ea typeface="ＭＳ Ｐゴシック" panose="020B0600070205080204" pitchFamily="34" charset="-128"/>
              </a:rPr>
              <a:t>When </a:t>
            </a:r>
            <a:r>
              <a:rPr lang="en-US" altLang="en-US" i="1" dirty="0" err="1">
                <a:latin typeface="Times New Roman" panose="02020603050405020304" pitchFamily="18" charset="0"/>
                <a:ea typeface="ＭＳ Ｐゴシック" panose="020B0600070205080204" pitchFamily="34" charset="-128"/>
              </a:rPr>
              <a:t>MS</a:t>
            </a:r>
            <a:r>
              <a:rPr lang="en-US" altLang="en-US" i="1" baseline="-25000" dirty="0" err="1">
                <a:latin typeface="Times New Roman" panose="02020603050405020304" pitchFamily="18" charset="0"/>
                <a:ea typeface="ＭＳ Ｐゴシック" panose="020B0600070205080204" pitchFamily="34" charset="-128"/>
              </a:rPr>
              <a:t>RMxS</a:t>
            </a:r>
            <a:r>
              <a:rPr lang="en-US" altLang="en-US" dirty="0">
                <a:ea typeface="ＭＳ Ｐゴシック" panose="020B0600070205080204" pitchFamily="34" charset="-128"/>
              </a:rPr>
              <a:t> </a:t>
            </a:r>
            <a:r>
              <a:rPr lang="en-US" altLang="en-US" b="1" dirty="0">
                <a:ea typeface="ＭＳ Ｐゴシック" panose="020B0600070205080204" pitchFamily="34" charset="-128"/>
              </a:rPr>
              <a:t>= 0</a:t>
            </a:r>
            <a:r>
              <a:rPr lang="en-US" altLang="en-US" dirty="0">
                <a:ea typeface="ＭＳ Ｐゴシック" panose="020B0600070205080204" pitchFamily="34" charset="-128"/>
              </a:rPr>
              <a:t>, effect of RM factor is consistent across participants </a:t>
            </a:r>
            <a:r>
              <a:rPr lang="en-US" altLang="en-US" dirty="0">
                <a:ea typeface="ＭＳ Ｐゴシック" panose="020B0600070205080204" pitchFamily="34" charset="-128"/>
                <a:sym typeface="Wingdings" panose="05000000000000000000" pitchFamily="2" charset="2"/>
              </a:rPr>
              <a:t> </a:t>
            </a:r>
            <a:r>
              <a:rPr lang="en-US" altLang="en-US" b="1" dirty="0">
                <a:ea typeface="ＭＳ Ｐゴシック" panose="020B0600070205080204" pitchFamily="34" charset="-128"/>
              </a:rPr>
              <a:t>desirable</a:t>
            </a:r>
            <a:endParaRPr lang="en-US" altLang="en-US" dirty="0">
              <a:ea typeface="ＭＳ Ｐゴシック" panose="020B0600070205080204" pitchFamily="34" charset="-128"/>
            </a:endParaRPr>
          </a:p>
          <a:p>
            <a:pPr lvl="1" eaLnBrk="1" hangingPunct="1"/>
            <a:r>
              <a:rPr lang="en-US" altLang="en-US" dirty="0">
                <a:ea typeface="ＭＳ Ｐゴシック" panose="020B0600070205080204" pitchFamily="34" charset="-128"/>
              </a:rPr>
              <a:t>When </a:t>
            </a:r>
            <a:r>
              <a:rPr lang="en-US" altLang="en-US" i="1" dirty="0" err="1">
                <a:latin typeface="Times New Roman" panose="02020603050405020304" pitchFamily="18" charset="0"/>
                <a:ea typeface="ＭＳ Ｐゴシック" panose="020B0600070205080204" pitchFamily="34" charset="-128"/>
              </a:rPr>
              <a:t>MS</a:t>
            </a:r>
            <a:r>
              <a:rPr lang="en-US" altLang="en-US" i="1" baseline="-25000" dirty="0" err="1">
                <a:latin typeface="Times New Roman" panose="02020603050405020304" pitchFamily="18" charset="0"/>
                <a:ea typeface="ＭＳ Ｐゴシック" panose="020B0600070205080204" pitchFamily="34" charset="-128"/>
              </a:rPr>
              <a:t>RMxS</a:t>
            </a:r>
            <a:r>
              <a:rPr lang="en-US" altLang="en-US" dirty="0">
                <a:ea typeface="ＭＳ Ｐゴシック" panose="020B0600070205080204" pitchFamily="34" charset="-128"/>
              </a:rPr>
              <a:t> is </a:t>
            </a:r>
            <a:r>
              <a:rPr lang="en-US" altLang="en-US" b="1" dirty="0">
                <a:ea typeface="ＭＳ Ｐゴシック" panose="020B0600070205080204" pitchFamily="34" charset="-128"/>
              </a:rPr>
              <a:t>large</a:t>
            </a:r>
            <a:r>
              <a:rPr lang="en-US" altLang="en-US" dirty="0">
                <a:ea typeface="ＭＳ Ｐゴシック" panose="020B0600070205080204" pitchFamily="34" charset="-128"/>
              </a:rPr>
              <a:t>, effect of RM factor likely differs across participants </a:t>
            </a:r>
            <a:r>
              <a:rPr lang="en-US" altLang="en-US" dirty="0">
                <a:ea typeface="ＭＳ Ｐゴシック" panose="020B0600070205080204" pitchFamily="34" charset="-128"/>
                <a:sym typeface="Wingdings" panose="05000000000000000000" pitchFamily="2" charset="2"/>
              </a:rPr>
              <a:t> </a:t>
            </a:r>
            <a:r>
              <a:rPr lang="en-US" altLang="en-US" b="1" dirty="0">
                <a:ea typeface="ＭＳ Ｐゴシック" panose="020B0600070205080204" pitchFamily="34" charset="-128"/>
              </a:rPr>
              <a:t>undesirable</a:t>
            </a:r>
            <a:endParaRPr lang="en-US" altLang="en-US" dirty="0">
              <a:ea typeface="ＭＳ Ｐゴシック" panose="020B0600070205080204" pitchFamily="34" charset="-128"/>
            </a:endParaRPr>
          </a:p>
          <a:p>
            <a:pPr lvl="1" eaLnBrk="1" hangingPunct="1"/>
            <a:r>
              <a:rPr lang="en-US" altLang="en-US" b="1" dirty="0">
                <a:ea typeface="ＭＳ Ｐゴシック" panose="020B0600070205080204" pitchFamily="34" charset="-128"/>
              </a:rPr>
              <a:t>Line plot </a:t>
            </a:r>
            <a:r>
              <a:rPr lang="en-US" altLang="en-US" dirty="0">
                <a:ea typeface="ＭＳ Ｐゴシック" panose="020B0600070205080204" pitchFamily="34" charset="-128"/>
              </a:rPr>
              <a:t>of individual participant means across conditions/time can shed light</a:t>
            </a:r>
          </a:p>
          <a:p>
            <a:pPr lvl="1" eaLnBrk="1" hangingPunct="1"/>
            <a:endParaRPr lang="en-US" altLang="en-US" dirty="0">
              <a:ea typeface="ＭＳ Ｐゴシック" panose="020B0600070205080204" pitchFamily="34" charset="-128"/>
            </a:endParaRPr>
          </a:p>
          <a:p>
            <a:r>
              <a:rPr lang="en-US" altLang="en-US" sz="1800" dirty="0">
                <a:ea typeface="ＭＳ Ｐゴシック" panose="020B0600070205080204" pitchFamily="34" charset="-128"/>
              </a:rPr>
              <a:t>Variation due to participants (</a:t>
            </a:r>
            <a:r>
              <a:rPr lang="en-US" altLang="en-US" sz="1800" i="1" dirty="0" err="1">
                <a:latin typeface="Times New Roman" panose="02020603050405020304" pitchFamily="18" charset="0"/>
                <a:ea typeface="ＭＳ Ｐゴシック" panose="020B0600070205080204" pitchFamily="34" charset="-128"/>
              </a:rPr>
              <a:t>MS</a:t>
            </a:r>
            <a:r>
              <a:rPr lang="en-US" altLang="en-US" sz="1800" i="1" baseline="-25000" dirty="0" err="1">
                <a:latin typeface="Times New Roman" panose="02020603050405020304" pitchFamily="18" charset="0"/>
                <a:ea typeface="ＭＳ Ｐゴシック" panose="020B0600070205080204" pitchFamily="34" charset="-128"/>
              </a:rPr>
              <a:t>Subj</a:t>
            </a:r>
            <a:r>
              <a:rPr lang="en-US" altLang="en-US" sz="1800" dirty="0">
                <a:ea typeface="ＭＳ Ｐゴシック" panose="020B0600070205080204" pitchFamily="34" charset="-128"/>
              </a:rPr>
              <a:t>) is not included in error term for </a:t>
            </a:r>
            <a:r>
              <a:rPr lang="en-US" altLang="en-US" sz="1800" i="1" dirty="0">
                <a:latin typeface="Times New Roman" panose="02020603050405020304" pitchFamily="18" charset="0"/>
                <a:ea typeface="ＭＳ Ｐゴシック" panose="020B0600070205080204" pitchFamily="34" charset="-128"/>
              </a:rPr>
              <a:t>F</a:t>
            </a:r>
            <a:r>
              <a:rPr lang="en-US" altLang="en-US" sz="1800" dirty="0">
                <a:ea typeface="ＭＳ Ｐゴシック" panose="020B0600070205080204" pitchFamily="34" charset="-128"/>
              </a:rPr>
              <a:t>-test of RM factor, </a:t>
            </a:r>
            <a:r>
              <a:rPr lang="en-US" altLang="en-US" sz="1800" i="1" dirty="0" err="1">
                <a:latin typeface="Times New Roman" panose="02020603050405020304" pitchFamily="18" charset="0"/>
                <a:ea typeface="ＭＳ Ｐゴシック" panose="020B0600070205080204" pitchFamily="34" charset="-128"/>
              </a:rPr>
              <a:t>MS</a:t>
            </a:r>
            <a:r>
              <a:rPr lang="en-US" altLang="en-US" sz="1800" i="1" baseline="-25000" dirty="0" err="1">
                <a:latin typeface="Times New Roman" panose="02020603050405020304" pitchFamily="18" charset="0"/>
                <a:ea typeface="ＭＳ Ｐゴシック" panose="020B0600070205080204" pitchFamily="34" charset="-128"/>
              </a:rPr>
              <a:t>RMxS</a:t>
            </a:r>
            <a:r>
              <a:rPr lang="en-US" altLang="en-US" sz="1800" i="1" dirty="0">
                <a:latin typeface="Times New Roman" panose="02020603050405020304" pitchFamily="18" charset="0"/>
                <a:ea typeface="ＭＳ Ｐゴシック" panose="020B0600070205080204" pitchFamily="34" charset="-128"/>
              </a:rPr>
              <a:t> </a:t>
            </a:r>
            <a:endParaRPr lang="en-US" altLang="en-US" sz="1800" dirty="0">
              <a:ea typeface="ＭＳ Ｐゴシック" panose="020B0600070205080204" pitchFamily="34" charset="-128"/>
            </a:endParaRPr>
          </a:p>
          <a:p>
            <a:r>
              <a:rPr lang="en-US" altLang="en-US" sz="1800" dirty="0">
                <a:ea typeface="ＭＳ Ｐゴシック" panose="020B0600070205080204" pitchFamily="34" charset="-128"/>
              </a:rPr>
              <a:t>Thus, error term</a:t>
            </a:r>
            <a:r>
              <a:rPr lang="en-US" altLang="en-US" sz="1800" i="1" dirty="0">
                <a:latin typeface="Times New Roman" panose="02020603050405020304" pitchFamily="18" charset="0"/>
                <a:ea typeface="ＭＳ Ｐゴシック" panose="020B0600070205080204" pitchFamily="34" charset="-128"/>
              </a:rPr>
              <a:t> </a:t>
            </a:r>
            <a:r>
              <a:rPr lang="en-US" altLang="en-US" sz="1800" dirty="0">
                <a:ea typeface="ＭＳ Ｐゴシック" panose="020B0600070205080204" pitchFamily="34" charset="-128"/>
              </a:rPr>
              <a:t>is generally smaller in RM ANOVA than Independent Groups ANOVA</a:t>
            </a:r>
          </a:p>
          <a:p>
            <a:pPr lvl="4"/>
            <a:endParaRPr lang="en-US" altLang="en-US" sz="1800" dirty="0">
              <a:ea typeface="ＭＳ Ｐゴシック" panose="020B0600070205080204" pitchFamily="34" charset="-128"/>
            </a:endParaRPr>
          </a:p>
          <a:p>
            <a:r>
              <a:rPr lang="en-US" altLang="en-US" sz="1800" dirty="0">
                <a:ea typeface="ＭＳ Ｐゴシック" panose="020B0600070205080204" pitchFamily="34" charset="-128"/>
              </a:rPr>
              <a:t>However, when matching leads to no variation across subjects (</a:t>
            </a:r>
            <a:r>
              <a:rPr lang="en-US" altLang="en-US" sz="1800" i="1" dirty="0" err="1">
                <a:latin typeface="Times New Roman" panose="02020603050405020304" pitchFamily="18" charset="0"/>
                <a:ea typeface="ＭＳ Ｐゴシック" panose="020B0600070205080204" pitchFamily="34" charset="-128"/>
              </a:rPr>
              <a:t>SS</a:t>
            </a:r>
            <a:r>
              <a:rPr lang="en-US" altLang="en-US" sz="1800" i="1" baseline="-25000" dirty="0" err="1">
                <a:latin typeface="Times New Roman" panose="02020603050405020304" pitchFamily="18" charset="0"/>
                <a:ea typeface="ＭＳ Ｐゴシック" panose="020B0600070205080204" pitchFamily="34" charset="-128"/>
              </a:rPr>
              <a:t>Subj</a:t>
            </a:r>
            <a:r>
              <a:rPr lang="en-US" altLang="en-US" sz="1800" i="1" dirty="0">
                <a:latin typeface="Times New Roman" panose="02020603050405020304" pitchFamily="18" charset="0"/>
                <a:ea typeface="ＭＳ Ｐゴシック" panose="020B0600070205080204" pitchFamily="34" charset="-128"/>
              </a:rPr>
              <a:t> </a:t>
            </a:r>
            <a:r>
              <a:rPr lang="en-US" altLang="en-US" sz="1800" dirty="0">
                <a:ea typeface="ＭＳ Ｐゴシック" panose="020B0600070205080204" pitchFamily="34" charset="-128"/>
                <a:cs typeface="Arial" panose="020B0604020202020204" pitchFamily="34" charset="0"/>
              </a:rPr>
              <a:t>≈ 0) and </a:t>
            </a:r>
            <a:r>
              <a:rPr lang="en-US" altLang="en-US" sz="1800" i="1" dirty="0" err="1">
                <a:latin typeface="Times New Roman" panose="02020603050405020304" pitchFamily="18" charset="0"/>
                <a:ea typeface="ＭＳ Ｐゴシック" panose="020B0600070205080204" pitchFamily="34" charset="-128"/>
              </a:rPr>
              <a:t>MS</a:t>
            </a:r>
            <a:r>
              <a:rPr lang="en-US" altLang="en-US" sz="1800" i="1" baseline="-25000" dirty="0" err="1">
                <a:latin typeface="Times New Roman" panose="02020603050405020304" pitchFamily="18" charset="0"/>
                <a:ea typeface="ＭＳ Ｐゴシック" panose="020B0600070205080204" pitchFamily="34" charset="-128"/>
              </a:rPr>
              <a:t>RMxS</a:t>
            </a:r>
            <a:r>
              <a:rPr lang="en-US" altLang="en-US" sz="1800" i="1" dirty="0">
                <a:latin typeface="Times New Roman" panose="02020603050405020304" pitchFamily="18" charset="0"/>
                <a:ea typeface="ＭＳ Ｐゴシック" panose="020B0600070205080204" pitchFamily="34" charset="-128"/>
              </a:rPr>
              <a:t> </a:t>
            </a:r>
            <a:r>
              <a:rPr lang="en-US" altLang="en-US" sz="1800" dirty="0">
                <a:latin typeface="Times New Roman" panose="02020603050405020304" pitchFamily="18" charset="0"/>
                <a:ea typeface="ＭＳ Ｐゴシック" panose="020B0600070205080204" pitchFamily="34" charset="-128"/>
              </a:rPr>
              <a:t>= </a:t>
            </a:r>
            <a:r>
              <a:rPr lang="en-US" altLang="en-US" sz="1800" i="1" dirty="0" err="1">
                <a:latin typeface="Times New Roman" panose="02020603050405020304" pitchFamily="18" charset="0"/>
                <a:ea typeface="ＭＳ Ｐゴシック" panose="020B0600070205080204" pitchFamily="34" charset="-128"/>
              </a:rPr>
              <a:t>MS</a:t>
            </a:r>
            <a:r>
              <a:rPr lang="en-US" altLang="en-US" sz="1800" i="1" baseline="-25000" dirty="0" err="1">
                <a:latin typeface="Times New Roman" panose="02020603050405020304" pitchFamily="18" charset="0"/>
                <a:ea typeface="ＭＳ Ｐゴシック" panose="020B0600070205080204" pitchFamily="34" charset="-128"/>
              </a:rPr>
              <a:t>Within</a:t>
            </a:r>
            <a:endParaRPr lang="en-US" altLang="en-US" sz="1800" dirty="0">
              <a:ea typeface="ＭＳ Ｐゴシック" panose="020B0600070205080204" pitchFamily="34" charset="-128"/>
              <a:cs typeface="Arial" panose="020B0604020202020204" pitchFamily="34" charset="0"/>
            </a:endParaRPr>
          </a:p>
          <a:p>
            <a:pPr lvl="1"/>
            <a:r>
              <a:rPr lang="en-US" altLang="en-US" dirty="0">
                <a:ea typeface="ＭＳ Ｐゴシック" panose="020B0600070205080204" pitchFamily="34" charset="-128"/>
                <a:cs typeface="Arial" panose="020B0604020202020204" pitchFamily="34" charset="0"/>
              </a:rPr>
              <a:t>Results of RM ANOVA same as Independent Groups ANOVA</a:t>
            </a:r>
          </a:p>
          <a:p>
            <a:pPr lvl="1"/>
            <a:endParaRPr lang="en-US" altLang="en-US" dirty="0">
              <a:ea typeface="ＭＳ Ｐゴシック" panose="020B0600070205080204" pitchFamily="34" charset="-128"/>
              <a:cs typeface="Arial" panose="020B0604020202020204" pitchFamily="34" charset="0"/>
            </a:endParaRPr>
          </a:p>
          <a:p>
            <a:pPr lvl="1"/>
            <a:r>
              <a:rPr lang="en-US" altLang="en-US" dirty="0">
                <a:ea typeface="ＭＳ Ｐゴシック" panose="020B0600070205080204" pitchFamily="34" charset="-128"/>
              </a:rPr>
              <a:t>Increased effect of matching or repeating participants</a:t>
            </a:r>
          </a:p>
          <a:p>
            <a:pPr lvl="2"/>
            <a:r>
              <a:rPr lang="en-US" altLang="en-US" sz="1800" i="1" dirty="0" err="1">
                <a:latin typeface="Times New Roman" panose="02020603050405020304" pitchFamily="18" charset="0"/>
                <a:ea typeface="ＭＳ Ｐゴシック" panose="020B0600070205080204" pitchFamily="34" charset="-128"/>
              </a:rPr>
              <a:t>SS</a:t>
            </a:r>
            <a:r>
              <a:rPr lang="en-US" altLang="en-US" sz="1800" i="1" baseline="-25000" dirty="0" err="1">
                <a:latin typeface="Times New Roman" panose="02020603050405020304" pitchFamily="18" charset="0"/>
                <a:ea typeface="ＭＳ Ｐゴシック" panose="020B0600070205080204" pitchFamily="34" charset="-128"/>
              </a:rPr>
              <a:t>RMxS</a:t>
            </a:r>
            <a:r>
              <a:rPr lang="en-US" altLang="en-US" sz="1800" i="1" dirty="0">
                <a:latin typeface="Times New Roman" panose="02020603050405020304" pitchFamily="18" charset="0"/>
                <a:ea typeface="ＭＳ Ｐゴシック" panose="020B0600070205080204" pitchFamily="34" charset="-128"/>
              </a:rPr>
              <a:t> </a:t>
            </a:r>
            <a:r>
              <a:rPr lang="en-US" altLang="en-US" sz="1800" dirty="0">
                <a:ea typeface="ＭＳ Ｐゴシック" panose="020B0600070205080204" pitchFamily="34" charset="-128"/>
              </a:rPr>
              <a:t>decreases, </a:t>
            </a:r>
            <a:r>
              <a:rPr lang="en-US" altLang="en-US" sz="1800" i="1" dirty="0" err="1">
                <a:latin typeface="Times New Roman" panose="02020603050405020304" pitchFamily="18" charset="0"/>
                <a:ea typeface="ＭＳ Ｐゴシック" panose="020B0600070205080204" pitchFamily="34" charset="-128"/>
              </a:rPr>
              <a:t>SS</a:t>
            </a:r>
            <a:r>
              <a:rPr lang="en-US" altLang="en-US" sz="1800" i="1" baseline="-25000" dirty="0" err="1">
                <a:latin typeface="Times New Roman" panose="02020603050405020304" pitchFamily="18" charset="0"/>
                <a:ea typeface="ＭＳ Ｐゴシック" panose="020B0600070205080204" pitchFamily="34" charset="-128"/>
              </a:rPr>
              <a:t>Subj</a:t>
            </a:r>
            <a:r>
              <a:rPr lang="en-US" altLang="en-US" sz="1800" i="1" baseline="-25000" dirty="0">
                <a:latin typeface="Times New Roman" panose="02020603050405020304" pitchFamily="18" charset="0"/>
                <a:ea typeface="ＭＳ Ｐゴシック" panose="020B0600070205080204" pitchFamily="34" charset="-128"/>
              </a:rPr>
              <a:t> </a:t>
            </a:r>
            <a:r>
              <a:rPr lang="en-US" altLang="en-US" sz="1800" dirty="0">
                <a:ea typeface="ＭＳ Ｐゴシック" panose="020B0600070205080204" pitchFamily="34" charset="-128"/>
              </a:rPr>
              <a:t>increases</a:t>
            </a:r>
          </a:p>
          <a:p>
            <a:pPr lvl="2"/>
            <a:endParaRPr lang="en-US" altLang="en-US" sz="1800" dirty="0">
              <a:ea typeface="ＭＳ Ｐゴシック" panose="020B0600070205080204" pitchFamily="34" charset="-128"/>
            </a:endParaRPr>
          </a:p>
          <a:p>
            <a:pPr lvl="1"/>
            <a:r>
              <a:rPr lang="en-US" altLang="en-US" dirty="0">
                <a:ea typeface="ＭＳ Ｐゴシック" panose="020B0600070205080204" pitchFamily="34" charset="-128"/>
              </a:rPr>
              <a:t>Decreased effect of matching or repeating participants</a:t>
            </a:r>
          </a:p>
          <a:p>
            <a:pPr lvl="2"/>
            <a:r>
              <a:rPr lang="en-US" altLang="en-US" sz="1800" i="1" dirty="0" err="1">
                <a:latin typeface="Times New Roman" panose="02020603050405020304" pitchFamily="18" charset="0"/>
                <a:ea typeface="ＭＳ Ｐゴシック" panose="020B0600070205080204" pitchFamily="34" charset="-128"/>
              </a:rPr>
              <a:t>SS</a:t>
            </a:r>
            <a:r>
              <a:rPr lang="en-US" altLang="en-US" sz="1800" i="1" baseline="-25000" dirty="0" err="1">
                <a:latin typeface="Times New Roman" panose="02020603050405020304" pitchFamily="18" charset="0"/>
                <a:ea typeface="ＭＳ Ｐゴシック" panose="020B0600070205080204" pitchFamily="34" charset="-128"/>
              </a:rPr>
              <a:t>RMxS</a:t>
            </a:r>
            <a:r>
              <a:rPr lang="en-US" altLang="en-US" sz="1800" i="1" baseline="-25000" dirty="0">
                <a:latin typeface="Times New Roman" panose="02020603050405020304" pitchFamily="18" charset="0"/>
                <a:ea typeface="ＭＳ Ｐゴシック" panose="020B0600070205080204" pitchFamily="34" charset="-128"/>
              </a:rPr>
              <a:t> </a:t>
            </a:r>
            <a:r>
              <a:rPr lang="en-US" altLang="en-US" sz="1800" dirty="0">
                <a:ea typeface="ＭＳ Ｐゴシック" panose="020B0600070205080204" pitchFamily="34" charset="-128"/>
              </a:rPr>
              <a:t>increases, </a:t>
            </a:r>
            <a:r>
              <a:rPr lang="en-US" altLang="en-US" sz="1800" i="1" dirty="0" err="1">
                <a:latin typeface="Times New Roman" panose="02020603050405020304" pitchFamily="18" charset="0"/>
                <a:ea typeface="ＭＳ Ｐゴシック" panose="020B0600070205080204" pitchFamily="34" charset="-128"/>
              </a:rPr>
              <a:t>SS</a:t>
            </a:r>
            <a:r>
              <a:rPr lang="en-US" altLang="en-US" sz="1800" i="1" baseline="-25000" dirty="0" err="1">
                <a:latin typeface="Times New Roman" panose="02020603050405020304" pitchFamily="18" charset="0"/>
                <a:ea typeface="ＭＳ Ｐゴシック" panose="020B0600070205080204" pitchFamily="34" charset="-128"/>
              </a:rPr>
              <a:t>Subj</a:t>
            </a:r>
            <a:r>
              <a:rPr lang="en-US" altLang="en-US" sz="1800" i="1" baseline="-25000" dirty="0">
                <a:latin typeface="Times New Roman" panose="02020603050405020304" pitchFamily="18" charset="0"/>
                <a:ea typeface="ＭＳ Ｐゴシック" panose="020B0600070205080204" pitchFamily="34" charset="-128"/>
              </a:rPr>
              <a:t> </a:t>
            </a:r>
            <a:r>
              <a:rPr lang="en-US" altLang="en-US" sz="1800" dirty="0">
                <a:ea typeface="ＭＳ Ｐゴシック" panose="020B0600070205080204" pitchFamily="34" charset="-128"/>
              </a:rPr>
              <a:t>decreases</a:t>
            </a:r>
          </a:p>
          <a:p>
            <a:pPr lvl="1" eaLnBrk="1" hangingPunct="1"/>
            <a:endParaRPr lang="en-US" altLang="en-US" dirty="0">
              <a:ea typeface="ＭＳ Ｐゴシック" panose="020B0600070205080204" pitchFamily="34" charset="-128"/>
            </a:endParaRP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D3C22BF-6A13-4722-92B6-2A2F7A9EB103}" type="slidenum">
              <a:rPr lang="en-US" altLang="en-US" sz="1400"/>
              <a:pPr eaLnBrk="1" hangingPunct="1"/>
              <a:t>20</a:t>
            </a:fld>
            <a:endParaRPr lang="en-US" altLang="en-US" sz="1400"/>
          </a:p>
        </p:txBody>
      </p:sp>
      <p:sp>
        <p:nvSpPr>
          <p:cNvPr id="2" name="Rectangle 1"/>
          <p:cNvSpPr/>
          <p:nvPr/>
        </p:nvSpPr>
        <p:spPr>
          <a:xfrm>
            <a:off x="7010400" y="1580744"/>
            <a:ext cx="4724400" cy="461665"/>
          </a:xfrm>
          <a:prstGeom prst="rect">
            <a:avLst/>
          </a:prstGeom>
        </p:spPr>
        <p:txBody>
          <a:bodyPr wrap="square">
            <a:spAutoFit/>
          </a:bodyPr>
          <a:lstStyle/>
          <a:p>
            <a:pPr lvl="1"/>
            <a:r>
              <a:rPr lang="en-US" altLang="en-US" sz="2400" i="1" dirty="0" err="1">
                <a:solidFill>
                  <a:srgbClr val="FF000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FF0000"/>
                </a:solidFill>
                <a:latin typeface="Times New Roman" panose="02020603050405020304" pitchFamily="18" charset="0"/>
                <a:ea typeface="ＭＳ Ｐゴシック" panose="020B0600070205080204" pitchFamily="34" charset="-128"/>
              </a:rPr>
              <a:t>Within</a:t>
            </a:r>
            <a:r>
              <a:rPr lang="en-US" altLang="en-US" sz="2400" i="1" dirty="0">
                <a:solidFill>
                  <a:srgbClr val="FF0000"/>
                </a:solidFill>
                <a:latin typeface="Times New Roman" panose="02020603050405020304" pitchFamily="18" charset="0"/>
                <a:ea typeface="ＭＳ Ｐゴシック" panose="020B0600070205080204" pitchFamily="34" charset="-128"/>
              </a:rPr>
              <a:t> </a:t>
            </a:r>
            <a:r>
              <a:rPr lang="en-US" altLang="en-US" sz="2400" dirty="0">
                <a:solidFill>
                  <a:srgbClr val="FF0000"/>
                </a:solidFill>
                <a:latin typeface="Times New Roman" panose="02020603050405020304" pitchFamily="18" charset="0"/>
                <a:ea typeface="ＭＳ Ｐゴシック" panose="020B0600070205080204" pitchFamily="34" charset="-128"/>
              </a:rPr>
              <a:t>= </a:t>
            </a:r>
            <a:r>
              <a:rPr lang="en-US" altLang="en-US" sz="2400" i="1" dirty="0" err="1">
                <a:solidFill>
                  <a:srgbClr val="FF000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FF0000"/>
                </a:solidFill>
                <a:latin typeface="Times New Roman" panose="02020603050405020304" pitchFamily="18" charset="0"/>
                <a:ea typeface="ＭＳ Ｐゴシック" panose="020B0600070205080204" pitchFamily="34" charset="-128"/>
              </a:rPr>
              <a:t>Subj</a:t>
            </a:r>
            <a:r>
              <a:rPr lang="en-US" altLang="en-US" sz="2400" i="1" dirty="0">
                <a:solidFill>
                  <a:srgbClr val="FF0000"/>
                </a:solidFill>
                <a:latin typeface="Times New Roman" panose="02020603050405020304" pitchFamily="18" charset="0"/>
                <a:ea typeface="ＭＳ Ｐゴシック" panose="020B0600070205080204" pitchFamily="34" charset="-128"/>
              </a:rPr>
              <a:t> + </a:t>
            </a:r>
            <a:r>
              <a:rPr lang="en-US" altLang="en-US" sz="2400" i="1" dirty="0" err="1">
                <a:solidFill>
                  <a:srgbClr val="FF000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FF0000"/>
                </a:solidFill>
                <a:latin typeface="Times New Roman" panose="02020603050405020304" pitchFamily="18" charset="0"/>
                <a:ea typeface="ＭＳ Ｐゴシック" panose="020B0600070205080204" pitchFamily="34" charset="-128"/>
              </a:rPr>
              <a:t>RMxS</a:t>
            </a:r>
            <a:endParaRPr lang="en-US" altLang="en-US" sz="2400" i="1" dirty="0">
              <a:solidFill>
                <a:srgbClr val="FF0000"/>
              </a:solidFill>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1524000" y="274638"/>
            <a:ext cx="9144000" cy="792162"/>
          </a:xfrm>
        </p:spPr>
        <p:txBody>
          <a:bodyPr>
            <a:normAutofit fontScale="90000"/>
          </a:bodyPr>
          <a:lstStyle/>
          <a:p>
            <a:pPr algn="ctr" eaLnBrk="1" hangingPunct="1"/>
            <a:r>
              <a:rPr lang="en-US" altLang="en-US" u="sng" dirty="0">
                <a:ea typeface="ＭＳ Ｐゴシック" panose="020B0600070205080204" pitchFamily="34" charset="-128"/>
              </a:rPr>
              <a:t>1-Way RM ANOVA: Summary Table</a:t>
            </a:r>
          </a:p>
        </p:txBody>
      </p:sp>
      <p:graphicFrame>
        <p:nvGraphicFramePr>
          <p:cNvPr id="166996" name="Group 84"/>
          <p:cNvGraphicFramePr>
            <a:graphicFrameLocks noGrp="1"/>
          </p:cNvGraphicFramePr>
          <p:nvPr>
            <p:ph type="tbl" idx="1"/>
            <p:extLst>
              <p:ext uri="{D42A27DB-BD31-4B8C-83A1-F6EECF244321}">
                <p14:modId xmlns:p14="http://schemas.microsoft.com/office/powerpoint/2010/main" val="1707625808"/>
              </p:ext>
            </p:extLst>
          </p:nvPr>
        </p:nvGraphicFramePr>
        <p:xfrm>
          <a:off x="1676400" y="2133600"/>
          <a:ext cx="8610599" cy="2590800"/>
        </p:xfrm>
        <a:graphic>
          <a:graphicData uri="http://schemas.openxmlformats.org/drawingml/2006/table">
            <a:tbl>
              <a:tblPr/>
              <a:tblGrid>
                <a:gridCol w="3157671">
                  <a:extLst>
                    <a:ext uri="{9D8B030D-6E8A-4147-A177-3AD203B41FA5}">
                      <a16:colId xmlns:a16="http://schemas.microsoft.com/office/drawing/2014/main" val="1314875479"/>
                    </a:ext>
                  </a:extLst>
                </a:gridCol>
                <a:gridCol w="1124002">
                  <a:extLst>
                    <a:ext uri="{9D8B030D-6E8A-4147-A177-3AD203B41FA5}">
                      <a16:colId xmlns:a16="http://schemas.microsoft.com/office/drawing/2014/main" val="727245078"/>
                    </a:ext>
                  </a:extLst>
                </a:gridCol>
                <a:gridCol w="1069996">
                  <a:extLst>
                    <a:ext uri="{9D8B030D-6E8A-4147-A177-3AD203B41FA5}">
                      <a16:colId xmlns:a16="http://schemas.microsoft.com/office/drawing/2014/main" val="413482156"/>
                    </a:ext>
                  </a:extLst>
                </a:gridCol>
                <a:gridCol w="1118938">
                  <a:extLst>
                    <a:ext uri="{9D8B030D-6E8A-4147-A177-3AD203B41FA5}">
                      <a16:colId xmlns:a16="http://schemas.microsoft.com/office/drawing/2014/main" val="754290909"/>
                    </a:ext>
                  </a:extLst>
                </a:gridCol>
                <a:gridCol w="1069996">
                  <a:extLst>
                    <a:ext uri="{9D8B030D-6E8A-4147-A177-3AD203B41FA5}">
                      <a16:colId xmlns:a16="http://schemas.microsoft.com/office/drawing/2014/main" val="885387031"/>
                    </a:ext>
                  </a:extLst>
                </a:gridCol>
                <a:gridCol w="1069996">
                  <a:extLst>
                    <a:ext uri="{9D8B030D-6E8A-4147-A177-3AD203B41FA5}">
                      <a16:colId xmlns:a16="http://schemas.microsoft.com/office/drawing/2014/main" val="325341968"/>
                    </a:ext>
                  </a:extLst>
                </a:gridCol>
              </a:tblGrid>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Source</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3671471"/>
                  </a:ext>
                </a:extLst>
              </a:tr>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834804723"/>
                  </a:ext>
                </a:extLst>
              </a:tr>
              <a:tr h="497732">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1488267"/>
                  </a:ext>
                </a:extLst>
              </a:tr>
              <a:tr h="50292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4302374"/>
                  </a:ext>
                </a:extLst>
              </a:tr>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Total</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1020762"/>
                  </a:ext>
                </a:extLst>
              </a:tr>
            </a:tbl>
          </a:graphicData>
        </a:graphic>
      </p:graphicFrame>
      <p:sp>
        <p:nvSpPr>
          <p:cNvPr id="48131" name="Slide Number Placeholder 5"/>
          <p:cNvSpPr>
            <a:spLocks noGrp="1"/>
          </p:cNvSpPr>
          <p:nvPr>
            <p:ph type="sldNum" sz="quarter" idx="12"/>
          </p:nvPr>
        </p:nvSpPr>
        <p:spPr>
          <a:xfrm>
            <a:off x="11430000" y="6248400"/>
            <a:ext cx="48006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7AAED5B-21A9-458E-945A-63B2A98AEFF3}" type="slidenum">
              <a:rPr lang="en-US" altLang="en-US" sz="1400"/>
              <a:pPr eaLnBrk="1" hangingPunct="1"/>
              <a:t>21</a:t>
            </a:fld>
            <a:endParaRPr lang="en-US" alt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838200" y="76200"/>
            <a:ext cx="10058400" cy="810768"/>
          </a:xfrm>
        </p:spPr>
        <p:txBody>
          <a:bodyPr>
            <a:normAutofit fontScale="90000"/>
          </a:bodyPr>
          <a:lstStyle/>
          <a:p>
            <a:pPr algn="ctr" eaLnBrk="1" hangingPunct="1"/>
            <a:r>
              <a:rPr lang="en-US" altLang="en-US" u="sng" dirty="0">
                <a:ea typeface="ＭＳ Ｐゴシック" panose="020B0600070205080204" pitchFamily="34" charset="-128"/>
              </a:rPr>
              <a:t>Assumptions</a:t>
            </a:r>
          </a:p>
        </p:txBody>
      </p:sp>
      <p:sp>
        <p:nvSpPr>
          <p:cNvPr id="49157" name="Rectangle 3"/>
          <p:cNvSpPr>
            <a:spLocks noGrp="1" noChangeArrowheads="1"/>
          </p:cNvSpPr>
          <p:nvPr>
            <p:ph idx="1"/>
          </p:nvPr>
        </p:nvSpPr>
        <p:spPr>
          <a:xfrm>
            <a:off x="457200" y="990601"/>
            <a:ext cx="11353800" cy="5647308"/>
          </a:xfrm>
        </p:spPr>
        <p:txBody>
          <a:bodyPr>
            <a:normAutofit lnSpcReduction="10000"/>
          </a:bodyPr>
          <a:lstStyle/>
          <a:p>
            <a:r>
              <a:rPr lang="en-US" altLang="en-US" sz="2400" dirty="0">
                <a:ea typeface="ＭＳ Ｐゴシック" panose="020B0600070205080204" pitchFamily="34" charset="-128"/>
              </a:rPr>
              <a:t>Participants are a </a:t>
            </a:r>
            <a:r>
              <a:rPr lang="en-US" altLang="en-US" sz="2400" b="1" u="sng" dirty="0">
                <a:ea typeface="ＭＳ Ｐゴシック" panose="020B0600070205080204" pitchFamily="34" charset="-128"/>
              </a:rPr>
              <a:t>random</a:t>
            </a:r>
            <a:r>
              <a:rPr lang="en-US" altLang="en-US" sz="2400" b="1" dirty="0">
                <a:ea typeface="ＭＳ Ｐゴシック" panose="020B0600070205080204" pitchFamily="34" charset="-128"/>
              </a:rPr>
              <a:t> sample </a:t>
            </a:r>
            <a:r>
              <a:rPr lang="en-US" altLang="en-US" sz="2400" dirty="0">
                <a:ea typeface="ＭＳ Ｐゴシック" panose="020B0600070205080204" pitchFamily="34" charset="-128"/>
              </a:rPr>
              <a:t>from population and are </a:t>
            </a:r>
            <a:r>
              <a:rPr lang="en-US" altLang="en-US" sz="2400" b="1" u="sng" dirty="0">
                <a:ea typeface="ＭＳ Ｐゴシック" panose="020B0600070205080204" pitchFamily="34" charset="-128"/>
              </a:rPr>
              <a:t>independent</a:t>
            </a:r>
            <a:r>
              <a:rPr lang="en-US" altLang="en-US" sz="2400" dirty="0">
                <a:ea typeface="ＭＳ Ｐゴシック" panose="020B0600070205080204" pitchFamily="34" charset="-128"/>
              </a:rPr>
              <a:t> of one another (</a:t>
            </a:r>
            <a:r>
              <a:rPr lang="en-US" altLang="en-US" sz="2000" i="1" dirty="0">
                <a:ea typeface="ＭＳ Ｐゴシック" panose="020B0600070205080204" pitchFamily="34" charset="-128"/>
              </a:rPr>
              <a:t>Although participant observations are dependent, participants themselves are independent)</a:t>
            </a:r>
          </a:p>
          <a:p>
            <a:pPr lvl="1"/>
            <a:endParaRPr lang="en-US" altLang="en-US" sz="2000" dirty="0">
              <a:ea typeface="ＭＳ Ｐゴシック" panose="020B0600070205080204" pitchFamily="34" charset="-128"/>
            </a:endParaRPr>
          </a:p>
          <a:p>
            <a:r>
              <a:rPr lang="en-US" altLang="en-US" sz="2600" dirty="0">
                <a:ea typeface="ＭＳ Ｐゴシック" panose="020B0600070205080204" pitchFamily="34" charset="-128"/>
              </a:rPr>
              <a:t>DV </a:t>
            </a:r>
            <a:r>
              <a:rPr lang="en-US" altLang="en-US" sz="2600" b="1" u="sng" dirty="0">
                <a:ea typeface="ＭＳ Ｐゴシック" panose="020B0600070205080204" pitchFamily="34" charset="-128"/>
              </a:rPr>
              <a:t>normally</a:t>
            </a:r>
            <a:r>
              <a:rPr lang="en-US" altLang="en-US" sz="2600" dirty="0">
                <a:ea typeface="ＭＳ Ｐゴシック" panose="020B0600070205080204" pitchFamily="34" charset="-128"/>
              </a:rPr>
              <a:t> distributed in the population</a:t>
            </a:r>
          </a:p>
          <a:p>
            <a:pPr marL="274320" lvl="1" indent="0" eaLnBrk="1" hangingPunct="1">
              <a:lnSpc>
                <a:spcPct val="90000"/>
              </a:lnSpc>
              <a:buNone/>
            </a:pPr>
            <a:r>
              <a:rPr lang="en-US" altLang="en-US" sz="2000" dirty="0">
                <a:ea typeface="ＭＳ Ｐゴシック" panose="020B0600070205080204" pitchFamily="34" charset="-128"/>
              </a:rPr>
              <a:t>Less concerned: equal </a:t>
            </a:r>
            <a:r>
              <a:rPr lang="en-US" altLang="en-US" sz="2000" i="1" dirty="0">
                <a:latin typeface="Times New Roman" panose="02020603050405020304" pitchFamily="18" charset="0"/>
                <a:ea typeface="ＭＳ Ｐゴシック" panose="020B0600070205080204" pitchFamily="34" charset="-128"/>
              </a:rPr>
              <a:t>n</a:t>
            </a:r>
            <a:r>
              <a:rPr lang="en-US" altLang="en-US" sz="2000" dirty="0">
                <a:ea typeface="ＭＳ Ｐゴシック" panose="020B0600070205080204" pitchFamily="34" charset="-128"/>
              </a:rPr>
              <a:t> per level and </a:t>
            </a:r>
            <a:r>
              <a:rPr lang="en-US" altLang="en-US" sz="2000" i="1" dirty="0" err="1">
                <a:latin typeface="Times New Roman" panose="02020603050405020304" pitchFamily="18" charset="0"/>
                <a:ea typeface="ＭＳ Ｐゴシック" panose="020B0600070205080204" pitchFamily="34" charset="-128"/>
              </a:rPr>
              <a:t>df</a:t>
            </a:r>
            <a:r>
              <a:rPr lang="en-US" altLang="en-US" sz="2000" i="1" baseline="-25000" dirty="0" err="1">
                <a:latin typeface="Times New Roman" panose="02020603050405020304" pitchFamily="18" charset="0"/>
                <a:ea typeface="ＭＳ Ｐゴシック" panose="020B0600070205080204" pitchFamily="34" charset="-128"/>
              </a:rPr>
              <a:t>Intrx</a:t>
            </a:r>
            <a:r>
              <a:rPr lang="en-US" altLang="en-US" sz="2000" dirty="0">
                <a:ea typeface="ＭＳ Ｐゴシック" panose="020B0600070205080204" pitchFamily="34" charset="-128"/>
                <a:cs typeface="Arial" panose="020B0604020202020204" pitchFamily="34" charset="0"/>
              </a:rPr>
              <a:t>≈ 20 (CLT) </a:t>
            </a:r>
            <a:r>
              <a:rPr lang="en-US" altLang="en-US" sz="2000" dirty="0">
                <a:ea typeface="ＭＳ Ｐゴシック" panose="020B0600070205080204" pitchFamily="34" charset="-128"/>
                <a:cs typeface="Arial" panose="020B0604020202020204" pitchFamily="34" charset="0"/>
                <a:sym typeface="Wingdings" panose="05000000000000000000" pitchFamily="2" charset="2"/>
              </a:rPr>
              <a:t> investigate via plotting</a:t>
            </a:r>
            <a:endParaRPr lang="en-US" altLang="en-US" sz="2000" dirty="0">
              <a:ea typeface="ＭＳ Ｐゴシック" panose="020B0600070205080204" pitchFamily="34" charset="-128"/>
              <a:cs typeface="Arial" panose="020B0604020202020204" pitchFamily="34" charset="0"/>
            </a:endParaRPr>
          </a:p>
          <a:p>
            <a:pPr marL="8515350" lvl="4"/>
            <a:endParaRPr lang="en-US" altLang="en-US" u="sng" dirty="0">
              <a:ea typeface="ＭＳ Ｐゴシック" panose="020B0600070205080204" pitchFamily="34" charset="-128"/>
            </a:endParaRPr>
          </a:p>
          <a:p>
            <a:r>
              <a:rPr lang="en-US" altLang="en-US" sz="2400" b="1" u="sng" dirty="0">
                <a:ea typeface="ＭＳ Ｐゴシック" panose="020B0600070205080204" pitchFamily="34" charset="-128"/>
              </a:rPr>
              <a:t>Homogeneity</a:t>
            </a:r>
            <a:r>
              <a:rPr lang="en-US" altLang="en-US" sz="2400" dirty="0">
                <a:ea typeface="ＭＳ Ｐゴシック" panose="020B0600070205080204" pitchFamily="34" charset="-128"/>
              </a:rPr>
              <a:t> of variance</a:t>
            </a:r>
          </a:p>
          <a:p>
            <a:pPr marL="274320" lvl="1" indent="0">
              <a:buNone/>
            </a:pPr>
            <a:r>
              <a:rPr lang="en-US" altLang="en-US" sz="2000" dirty="0">
                <a:ea typeface="ＭＳ Ｐゴシック" panose="020B0600070205080204" pitchFamily="34" charset="-128"/>
              </a:rPr>
              <a:t>Variance of DV is similar for all levels of RM factor </a:t>
            </a:r>
            <a:r>
              <a:rPr lang="en-US" altLang="en-US" sz="2000" dirty="0">
                <a:ea typeface="ＭＳ Ｐゴシック" panose="020B0600070205080204" pitchFamily="34" charset="-128"/>
                <a:sym typeface="Wingdings" panose="05000000000000000000" pitchFamily="2" charset="2"/>
              </a:rPr>
              <a:t> Leven’s or visual inspection</a:t>
            </a:r>
            <a:endParaRPr lang="en-US" altLang="en-US" sz="2000" dirty="0">
              <a:ea typeface="ＭＳ Ｐゴシック" panose="020B0600070205080204" pitchFamily="34" charset="-128"/>
            </a:endParaRPr>
          </a:p>
          <a:p>
            <a:pPr lvl="1"/>
            <a:endParaRPr lang="en-US" altLang="en-US" sz="2000" dirty="0">
              <a:ea typeface="ＭＳ Ｐゴシック" panose="020B0600070205080204" pitchFamily="34" charset="-128"/>
            </a:endParaRPr>
          </a:p>
          <a:p>
            <a:pPr eaLnBrk="1" hangingPunct="1">
              <a:lnSpc>
                <a:spcPct val="90000"/>
              </a:lnSpc>
            </a:pPr>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Time</a:t>
            </a:r>
            <a:r>
              <a:rPr lang="en-US" altLang="en-US" sz="2400" dirty="0">
                <a:ea typeface="ＭＳ Ｐゴシック" panose="020B0600070205080204" pitchFamily="34" charset="-128"/>
              </a:rPr>
              <a:t> is RM factor, data are measured at (near) </a:t>
            </a:r>
            <a:r>
              <a:rPr lang="en-US" altLang="en-US" sz="2400" b="1" u="sng" dirty="0">
                <a:ea typeface="ＭＳ Ｐゴシック" panose="020B0600070205080204" pitchFamily="34" charset="-128"/>
              </a:rPr>
              <a:t>equal intervals</a:t>
            </a:r>
          </a:p>
          <a:p>
            <a:pPr eaLnBrk="1" hangingPunct="1">
              <a:lnSpc>
                <a:spcPct val="90000"/>
              </a:lnSpc>
            </a:pPr>
            <a:endParaRPr lang="en-US" altLang="en-US" sz="2400" b="1" u="sng" dirty="0">
              <a:ea typeface="ＭＳ Ｐゴシック" panose="020B0600070205080204" pitchFamily="34" charset="-128"/>
            </a:endParaRPr>
          </a:p>
          <a:p>
            <a:pPr eaLnBrk="1" hangingPunct="1">
              <a:lnSpc>
                <a:spcPct val="90000"/>
              </a:lnSpc>
            </a:pPr>
            <a:r>
              <a:rPr lang="en-US" altLang="en-US" sz="2400" b="1" u="sng" dirty="0">
                <a:ea typeface="ＭＳ Ｐゴシック" panose="020B0600070205080204" pitchFamily="34" charset="-128"/>
              </a:rPr>
              <a:t>**</a:t>
            </a:r>
            <a:r>
              <a:rPr lang="en-US" altLang="en-US" sz="2400" b="1" u="sng" dirty="0" err="1">
                <a:ea typeface="ＭＳ Ｐゴシック" panose="020B0600070205080204" pitchFamily="34" charset="-128"/>
              </a:rPr>
              <a:t>Spericity</a:t>
            </a:r>
            <a:r>
              <a:rPr lang="en-US" altLang="en-US" sz="2400" b="1" u="sng" dirty="0">
                <a:ea typeface="ＭＳ Ｐゴシック" panose="020B0600070205080204" pitchFamily="34" charset="-128"/>
              </a:rPr>
              <a:t>** </a:t>
            </a:r>
            <a:r>
              <a:rPr lang="en-US" altLang="en-US" sz="2400" u="sng" dirty="0">
                <a:ea typeface="ＭＳ Ｐゴシック" panose="020B0600070205080204" pitchFamily="34" charset="-128"/>
              </a:rPr>
              <a:t>and</a:t>
            </a:r>
            <a:r>
              <a:rPr lang="en-US" altLang="en-US" sz="2400" b="1" u="sng" dirty="0">
                <a:ea typeface="ＭＳ Ｐゴシック" panose="020B0600070205080204" pitchFamily="34" charset="-128"/>
              </a:rPr>
              <a:t> Compound symmetry</a:t>
            </a:r>
          </a:p>
          <a:p>
            <a:pPr marL="274320" lvl="1" indent="0">
              <a:buNone/>
            </a:pPr>
            <a:r>
              <a:rPr lang="en-US" altLang="en-US" dirty="0">
                <a:ea typeface="ＭＳ Ｐゴシック" panose="020B0600070205080204" pitchFamily="34" charset="-128"/>
              </a:rPr>
              <a:t>CS is a special case of sphericity</a:t>
            </a:r>
          </a:p>
          <a:p>
            <a:pPr lvl="2"/>
            <a:r>
              <a:rPr lang="en-US" altLang="en-US" sz="1800" dirty="0">
                <a:ea typeface="ＭＳ Ｐゴシック" panose="020B0600070205080204" pitchFamily="34" charset="-128"/>
              </a:rPr>
              <a:t>If CS is satisfied, sphericity is satisfied</a:t>
            </a:r>
          </a:p>
          <a:p>
            <a:pPr lvl="2"/>
            <a:r>
              <a:rPr lang="en-US" altLang="en-US" sz="1800" dirty="0">
                <a:ea typeface="ＭＳ Ｐゴシック" panose="020B0600070205080204" pitchFamily="34" charset="-128"/>
              </a:rPr>
              <a:t>However, if CS is </a:t>
            </a:r>
            <a:r>
              <a:rPr lang="en-US" altLang="en-US" sz="1800" u="sng" dirty="0">
                <a:ea typeface="ＭＳ Ｐゴシック" panose="020B0600070205080204" pitchFamily="34" charset="-128"/>
              </a:rPr>
              <a:t>not</a:t>
            </a:r>
            <a:r>
              <a:rPr lang="en-US" altLang="en-US" sz="1800" dirty="0">
                <a:ea typeface="ＭＳ Ｐゴシック" panose="020B0600070205080204" pitchFamily="34" charset="-128"/>
              </a:rPr>
              <a:t> satisfied, sphericity may still be satisfied</a:t>
            </a:r>
          </a:p>
          <a:p>
            <a:pPr eaLnBrk="1" hangingPunct="1">
              <a:lnSpc>
                <a:spcPct val="90000"/>
              </a:lnSpc>
            </a:pPr>
            <a:endParaRPr lang="en-US" altLang="en-US" sz="2400" b="1" u="sng" dirty="0">
              <a:ea typeface="ＭＳ Ｐゴシック" panose="020B0600070205080204" pitchFamily="34" charset="-128"/>
            </a:endParaRPr>
          </a:p>
          <a:p>
            <a:pPr marL="8515350" lvl="4">
              <a:lnSpc>
                <a:spcPct val="60000"/>
              </a:lnSpc>
            </a:pPr>
            <a:endParaRPr lang="en-US" altLang="en-US" dirty="0">
              <a:ea typeface="ＭＳ Ｐゴシック" panose="020B0600070205080204" pitchFamily="34" charset="-128"/>
            </a:endParaRP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7DF8978-D0BB-455E-83FF-34CFFB27B2D4}" type="slidenum">
              <a:rPr lang="en-US" altLang="en-US" sz="1400"/>
              <a:pPr eaLnBrk="1" hangingPunct="1"/>
              <a:t>22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157">
                                            <p:txEl>
                                              <p:pRg st="2" end="2"/>
                                            </p:txEl>
                                          </p:spTgt>
                                        </p:tgtEl>
                                        <p:attrNameLst>
                                          <p:attrName>style.visibility</p:attrName>
                                        </p:attrNameLst>
                                      </p:cBhvr>
                                      <p:to>
                                        <p:strVal val="visible"/>
                                      </p:to>
                                    </p:set>
                                    <p:animEffect transition="in" filter="fade">
                                      <p:cBhvr>
                                        <p:cTn id="7" dur="1000"/>
                                        <p:tgtEl>
                                          <p:spTgt spid="49157">
                                            <p:txEl>
                                              <p:pRg st="2" end="2"/>
                                            </p:txEl>
                                          </p:spTgt>
                                        </p:tgtEl>
                                      </p:cBhvr>
                                    </p:animEffect>
                                    <p:anim calcmode="lin" valueType="num">
                                      <p:cBhvr>
                                        <p:cTn id="8" dur="1000" fill="hold"/>
                                        <p:tgtEl>
                                          <p:spTgt spid="4915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915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9157">
                                            <p:txEl>
                                              <p:pRg st="3" end="3"/>
                                            </p:txEl>
                                          </p:spTgt>
                                        </p:tgtEl>
                                        <p:attrNameLst>
                                          <p:attrName>style.visibility</p:attrName>
                                        </p:attrNameLst>
                                      </p:cBhvr>
                                      <p:to>
                                        <p:strVal val="visible"/>
                                      </p:to>
                                    </p:set>
                                    <p:animEffect transition="in" filter="fade">
                                      <p:cBhvr>
                                        <p:cTn id="12" dur="1000"/>
                                        <p:tgtEl>
                                          <p:spTgt spid="49157">
                                            <p:txEl>
                                              <p:pRg st="3" end="3"/>
                                            </p:txEl>
                                          </p:spTgt>
                                        </p:tgtEl>
                                      </p:cBhvr>
                                    </p:animEffect>
                                    <p:anim calcmode="lin" valueType="num">
                                      <p:cBhvr>
                                        <p:cTn id="13" dur="1000" fill="hold"/>
                                        <p:tgtEl>
                                          <p:spTgt spid="4915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915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9157">
                                            <p:txEl>
                                              <p:pRg st="5" end="5"/>
                                            </p:txEl>
                                          </p:spTgt>
                                        </p:tgtEl>
                                        <p:attrNameLst>
                                          <p:attrName>style.visibility</p:attrName>
                                        </p:attrNameLst>
                                      </p:cBhvr>
                                      <p:to>
                                        <p:strVal val="visible"/>
                                      </p:to>
                                    </p:set>
                                    <p:animEffect transition="in" filter="fade">
                                      <p:cBhvr>
                                        <p:cTn id="19" dur="1000"/>
                                        <p:tgtEl>
                                          <p:spTgt spid="49157">
                                            <p:txEl>
                                              <p:pRg st="5" end="5"/>
                                            </p:txEl>
                                          </p:spTgt>
                                        </p:tgtEl>
                                      </p:cBhvr>
                                    </p:animEffect>
                                    <p:anim calcmode="lin" valueType="num">
                                      <p:cBhvr>
                                        <p:cTn id="20" dur="1000" fill="hold"/>
                                        <p:tgtEl>
                                          <p:spTgt spid="4915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4915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9157">
                                            <p:txEl>
                                              <p:pRg st="6" end="6"/>
                                            </p:txEl>
                                          </p:spTgt>
                                        </p:tgtEl>
                                        <p:attrNameLst>
                                          <p:attrName>style.visibility</p:attrName>
                                        </p:attrNameLst>
                                      </p:cBhvr>
                                      <p:to>
                                        <p:strVal val="visible"/>
                                      </p:to>
                                    </p:set>
                                    <p:animEffect transition="in" filter="fade">
                                      <p:cBhvr>
                                        <p:cTn id="24" dur="1000"/>
                                        <p:tgtEl>
                                          <p:spTgt spid="49157">
                                            <p:txEl>
                                              <p:pRg st="6" end="6"/>
                                            </p:txEl>
                                          </p:spTgt>
                                        </p:tgtEl>
                                      </p:cBhvr>
                                    </p:animEffect>
                                    <p:anim calcmode="lin" valueType="num">
                                      <p:cBhvr>
                                        <p:cTn id="25" dur="1000" fill="hold"/>
                                        <p:tgtEl>
                                          <p:spTgt spid="49157">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4915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9157">
                                            <p:txEl>
                                              <p:pRg st="8" end="8"/>
                                            </p:txEl>
                                          </p:spTgt>
                                        </p:tgtEl>
                                        <p:attrNameLst>
                                          <p:attrName>style.visibility</p:attrName>
                                        </p:attrNameLst>
                                      </p:cBhvr>
                                      <p:to>
                                        <p:strVal val="visible"/>
                                      </p:to>
                                    </p:set>
                                    <p:animEffect transition="in" filter="fade">
                                      <p:cBhvr>
                                        <p:cTn id="31" dur="1000"/>
                                        <p:tgtEl>
                                          <p:spTgt spid="49157">
                                            <p:txEl>
                                              <p:pRg st="8" end="8"/>
                                            </p:txEl>
                                          </p:spTgt>
                                        </p:tgtEl>
                                      </p:cBhvr>
                                    </p:animEffect>
                                    <p:anim calcmode="lin" valueType="num">
                                      <p:cBhvr>
                                        <p:cTn id="32" dur="1000" fill="hold"/>
                                        <p:tgtEl>
                                          <p:spTgt spid="49157">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4915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9157">
                                            <p:txEl>
                                              <p:pRg st="10" end="10"/>
                                            </p:txEl>
                                          </p:spTgt>
                                        </p:tgtEl>
                                        <p:attrNameLst>
                                          <p:attrName>style.visibility</p:attrName>
                                        </p:attrNameLst>
                                      </p:cBhvr>
                                      <p:to>
                                        <p:strVal val="visible"/>
                                      </p:to>
                                    </p:set>
                                    <p:animEffect transition="in" filter="fade">
                                      <p:cBhvr>
                                        <p:cTn id="38" dur="1000"/>
                                        <p:tgtEl>
                                          <p:spTgt spid="49157">
                                            <p:txEl>
                                              <p:pRg st="10" end="10"/>
                                            </p:txEl>
                                          </p:spTgt>
                                        </p:tgtEl>
                                      </p:cBhvr>
                                    </p:animEffect>
                                    <p:anim calcmode="lin" valueType="num">
                                      <p:cBhvr>
                                        <p:cTn id="39" dur="1000" fill="hold"/>
                                        <p:tgtEl>
                                          <p:spTgt spid="49157">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49157">
                                            <p:txEl>
                                              <p:pRg st="10" end="1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9157">
                                            <p:txEl>
                                              <p:pRg st="11" end="11"/>
                                            </p:txEl>
                                          </p:spTgt>
                                        </p:tgtEl>
                                        <p:attrNameLst>
                                          <p:attrName>style.visibility</p:attrName>
                                        </p:attrNameLst>
                                      </p:cBhvr>
                                      <p:to>
                                        <p:strVal val="visible"/>
                                      </p:to>
                                    </p:set>
                                    <p:animEffect transition="in" filter="fade">
                                      <p:cBhvr>
                                        <p:cTn id="43" dur="1000"/>
                                        <p:tgtEl>
                                          <p:spTgt spid="49157">
                                            <p:txEl>
                                              <p:pRg st="11" end="11"/>
                                            </p:txEl>
                                          </p:spTgt>
                                        </p:tgtEl>
                                      </p:cBhvr>
                                    </p:animEffect>
                                    <p:anim calcmode="lin" valueType="num">
                                      <p:cBhvr>
                                        <p:cTn id="44" dur="1000" fill="hold"/>
                                        <p:tgtEl>
                                          <p:spTgt spid="49157">
                                            <p:txEl>
                                              <p:pRg st="11" end="11"/>
                                            </p:txEl>
                                          </p:spTgt>
                                        </p:tgtEl>
                                        <p:attrNameLst>
                                          <p:attrName>ppt_x</p:attrName>
                                        </p:attrNameLst>
                                      </p:cBhvr>
                                      <p:tavLst>
                                        <p:tav tm="0">
                                          <p:val>
                                            <p:strVal val="#ppt_x"/>
                                          </p:val>
                                        </p:tav>
                                        <p:tav tm="100000">
                                          <p:val>
                                            <p:strVal val="#ppt_x"/>
                                          </p:val>
                                        </p:tav>
                                      </p:tavLst>
                                    </p:anim>
                                    <p:anim calcmode="lin" valueType="num">
                                      <p:cBhvr>
                                        <p:cTn id="45" dur="1000" fill="hold"/>
                                        <p:tgtEl>
                                          <p:spTgt spid="49157">
                                            <p:txEl>
                                              <p:pRg st="11" end="11"/>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9157">
                                            <p:txEl>
                                              <p:pRg st="12" end="12"/>
                                            </p:txEl>
                                          </p:spTgt>
                                        </p:tgtEl>
                                        <p:attrNameLst>
                                          <p:attrName>style.visibility</p:attrName>
                                        </p:attrNameLst>
                                      </p:cBhvr>
                                      <p:to>
                                        <p:strVal val="visible"/>
                                      </p:to>
                                    </p:set>
                                    <p:animEffect transition="in" filter="fade">
                                      <p:cBhvr>
                                        <p:cTn id="48" dur="1000"/>
                                        <p:tgtEl>
                                          <p:spTgt spid="49157">
                                            <p:txEl>
                                              <p:pRg st="12" end="12"/>
                                            </p:txEl>
                                          </p:spTgt>
                                        </p:tgtEl>
                                      </p:cBhvr>
                                    </p:animEffect>
                                    <p:anim calcmode="lin" valueType="num">
                                      <p:cBhvr>
                                        <p:cTn id="49" dur="1000" fill="hold"/>
                                        <p:tgtEl>
                                          <p:spTgt spid="49157">
                                            <p:txEl>
                                              <p:pRg st="12" end="12"/>
                                            </p:txEl>
                                          </p:spTgt>
                                        </p:tgtEl>
                                        <p:attrNameLst>
                                          <p:attrName>ppt_x</p:attrName>
                                        </p:attrNameLst>
                                      </p:cBhvr>
                                      <p:tavLst>
                                        <p:tav tm="0">
                                          <p:val>
                                            <p:strVal val="#ppt_x"/>
                                          </p:val>
                                        </p:tav>
                                        <p:tav tm="100000">
                                          <p:val>
                                            <p:strVal val="#ppt_x"/>
                                          </p:val>
                                        </p:tav>
                                      </p:tavLst>
                                    </p:anim>
                                    <p:anim calcmode="lin" valueType="num">
                                      <p:cBhvr>
                                        <p:cTn id="50" dur="1000" fill="hold"/>
                                        <p:tgtEl>
                                          <p:spTgt spid="49157">
                                            <p:txEl>
                                              <p:pRg st="12" end="12"/>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9157">
                                            <p:txEl>
                                              <p:pRg st="13" end="13"/>
                                            </p:txEl>
                                          </p:spTgt>
                                        </p:tgtEl>
                                        <p:attrNameLst>
                                          <p:attrName>style.visibility</p:attrName>
                                        </p:attrNameLst>
                                      </p:cBhvr>
                                      <p:to>
                                        <p:strVal val="visible"/>
                                      </p:to>
                                    </p:set>
                                    <p:animEffect transition="in" filter="fade">
                                      <p:cBhvr>
                                        <p:cTn id="53" dur="1000"/>
                                        <p:tgtEl>
                                          <p:spTgt spid="49157">
                                            <p:txEl>
                                              <p:pRg st="13" end="13"/>
                                            </p:txEl>
                                          </p:spTgt>
                                        </p:tgtEl>
                                      </p:cBhvr>
                                    </p:animEffect>
                                    <p:anim calcmode="lin" valueType="num">
                                      <p:cBhvr>
                                        <p:cTn id="54" dur="1000" fill="hold"/>
                                        <p:tgtEl>
                                          <p:spTgt spid="49157">
                                            <p:txEl>
                                              <p:pRg st="13" end="13"/>
                                            </p:txEl>
                                          </p:spTgt>
                                        </p:tgtEl>
                                        <p:attrNameLst>
                                          <p:attrName>ppt_x</p:attrName>
                                        </p:attrNameLst>
                                      </p:cBhvr>
                                      <p:tavLst>
                                        <p:tav tm="0">
                                          <p:val>
                                            <p:strVal val="#ppt_x"/>
                                          </p:val>
                                        </p:tav>
                                        <p:tav tm="100000">
                                          <p:val>
                                            <p:strVal val="#ppt_x"/>
                                          </p:val>
                                        </p:tav>
                                      </p:tavLst>
                                    </p:anim>
                                    <p:anim calcmode="lin" valueType="num">
                                      <p:cBhvr>
                                        <p:cTn id="55" dur="1000" fill="hold"/>
                                        <p:tgtEl>
                                          <p:spTgt spid="4915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990600" y="76200"/>
            <a:ext cx="10058400" cy="810768"/>
          </a:xfrm>
        </p:spPr>
        <p:txBody>
          <a:bodyPr>
            <a:normAutofit/>
          </a:bodyPr>
          <a:lstStyle/>
          <a:p>
            <a:pPr algn="ctr" eaLnBrk="1" hangingPunct="1"/>
            <a:r>
              <a:rPr lang="en-US" altLang="en-US" sz="4200" u="sng" dirty="0">
                <a:ea typeface="ＭＳ Ｐゴシック" panose="020B0600070205080204" pitchFamily="34" charset="-128"/>
              </a:rPr>
              <a:t>Sphericity</a:t>
            </a:r>
          </a:p>
        </p:txBody>
      </p:sp>
      <p:sp>
        <p:nvSpPr>
          <p:cNvPr id="52229" name="Rectangle 3"/>
          <p:cNvSpPr>
            <a:spLocks noGrp="1" noChangeArrowheads="1"/>
          </p:cNvSpPr>
          <p:nvPr>
            <p:ph idx="1"/>
          </p:nvPr>
        </p:nvSpPr>
        <p:spPr>
          <a:xfrm>
            <a:off x="457200" y="886968"/>
            <a:ext cx="11353800" cy="5715000"/>
          </a:xfrm>
        </p:spPr>
        <p:txBody>
          <a:bodyPr>
            <a:noAutofit/>
          </a:bodyPr>
          <a:lstStyle/>
          <a:p>
            <a:pPr eaLnBrk="1" hangingPunct="1">
              <a:lnSpc>
                <a:spcPct val="90000"/>
              </a:lnSpc>
            </a:pPr>
            <a:r>
              <a:rPr lang="en-US" altLang="en-US" sz="1800" dirty="0">
                <a:ea typeface="ＭＳ Ｐゴシック" panose="020B0600070205080204" pitchFamily="34" charset="-128"/>
              </a:rPr>
              <a:t>Informally, it is the degree of violation of </a:t>
            </a:r>
            <a:r>
              <a:rPr lang="en-US" altLang="en-US" sz="1800" b="1" dirty="0">
                <a:ea typeface="ＭＳ Ｐゴシック" panose="020B0600070205080204" pitchFamily="34" charset="-128"/>
              </a:rPr>
              <a:t>independence same </a:t>
            </a:r>
            <a:r>
              <a:rPr lang="en-US" altLang="en-US" sz="1800" dirty="0">
                <a:ea typeface="ＭＳ Ｐゴシック" panose="020B0600070205080204" pitchFamily="34" charset="-128"/>
              </a:rPr>
              <a:t>for all levels of RM factor?</a:t>
            </a:r>
          </a:p>
          <a:p>
            <a:pPr lvl="4" eaLnBrk="1" hangingPunct="1">
              <a:lnSpc>
                <a:spcPct val="90000"/>
              </a:lnSpc>
            </a:pPr>
            <a:endParaRPr lang="en-US" altLang="en-US" sz="1800"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Taking DV, difference scores can be calculated for each participant between all possible pairs of levels of RM factor</a:t>
            </a:r>
          </a:p>
          <a:p>
            <a:pPr lvl="1" eaLnBrk="1" hangingPunct="1">
              <a:lnSpc>
                <a:spcPct val="90000"/>
              </a:lnSpc>
            </a:pPr>
            <a:r>
              <a:rPr lang="en-US" altLang="en-US" sz="1600" i="1" dirty="0">
                <a:ea typeface="ＭＳ Ｐゴシック" panose="020B0600070205080204" pitchFamily="34" charset="-128"/>
              </a:rPr>
              <a:t>A variance can be calculated for each set of difference scores</a:t>
            </a:r>
          </a:p>
          <a:p>
            <a:pPr lvl="1" eaLnBrk="1" hangingPunct="1">
              <a:lnSpc>
                <a:spcPct val="90000"/>
              </a:lnSpc>
            </a:pPr>
            <a:r>
              <a:rPr lang="en-US" altLang="en-US" sz="1600" i="1" dirty="0">
                <a:ea typeface="ＭＳ Ｐゴシック" panose="020B0600070205080204" pitchFamily="34" charset="-128"/>
              </a:rPr>
              <a:t>When assumption of sphericity is met, difference score variances will be equal</a:t>
            </a:r>
          </a:p>
          <a:p>
            <a:pPr>
              <a:lnSpc>
                <a:spcPct val="80000"/>
              </a:lnSpc>
            </a:pPr>
            <a:r>
              <a:rPr lang="en-US" altLang="en-US" b="1" u="sng" dirty="0" err="1">
                <a:ea typeface="ＭＳ Ｐゴシック" panose="020B0600070205080204" pitchFamily="34" charset="-128"/>
              </a:rPr>
              <a:t>Mauchly’s</a:t>
            </a:r>
            <a:r>
              <a:rPr lang="en-US" altLang="en-US" b="1" u="sng" dirty="0">
                <a:ea typeface="ＭＳ Ｐゴシック" panose="020B0600070205080204" pitchFamily="34" charset="-128"/>
              </a:rPr>
              <a:t> test of sphericity </a:t>
            </a:r>
          </a:p>
          <a:p>
            <a:pPr lvl="1">
              <a:lnSpc>
                <a:spcPct val="80000"/>
              </a:lnSpc>
            </a:pPr>
            <a:r>
              <a:rPr lang="en-US" altLang="en-US" dirty="0">
                <a:ea typeface="ＭＳ Ｐゴシック" panose="020B0600070205080204" pitchFamily="34" charset="-128"/>
              </a:rPr>
              <a:t>Based on </a:t>
            </a:r>
            <a:r>
              <a:rPr lang="el-GR" altLang="en-US" i="1" dirty="0">
                <a:ea typeface="ＭＳ Ｐゴシック" panose="020B0600070205080204" pitchFamily="34" charset="-128"/>
                <a:cs typeface="Arial" panose="020B0604020202020204" pitchFamily="34" charset="0"/>
              </a:rPr>
              <a:t>χ</a:t>
            </a:r>
            <a:r>
              <a:rPr lang="en-US" altLang="en-US" i="1" baseline="30000" dirty="0">
                <a:ea typeface="ＭＳ Ｐゴシック" panose="020B0600070205080204" pitchFamily="34" charset="-128"/>
                <a:cs typeface="Arial" panose="020B0604020202020204" pitchFamily="34" charset="0"/>
              </a:rPr>
              <a:t>2</a:t>
            </a:r>
            <a:r>
              <a:rPr lang="en-US" altLang="en-US" dirty="0">
                <a:ea typeface="ＭＳ Ｐゴシック" panose="020B0600070205080204" pitchFamily="34" charset="-128"/>
                <a:cs typeface="Arial" panose="020B0604020202020204" pitchFamily="34" charset="0"/>
              </a:rPr>
              <a:t> distribution</a:t>
            </a:r>
          </a:p>
          <a:p>
            <a:pPr lvl="1">
              <a:lnSpc>
                <a:spcPct val="80000"/>
              </a:lnSpc>
            </a:pPr>
            <a:r>
              <a:rPr lang="en-US" altLang="en-US" i="1" dirty="0">
                <a:ea typeface="ＭＳ Ｐゴシック" panose="020B0600070205080204" pitchFamily="34" charset="-128"/>
              </a:rPr>
              <a:t>H</a:t>
            </a:r>
            <a:r>
              <a:rPr lang="en-US" altLang="en-US" i="1" baseline="-25000" dirty="0">
                <a:ea typeface="ＭＳ Ｐゴシック" panose="020B0600070205080204" pitchFamily="34" charset="-128"/>
              </a:rPr>
              <a:t>0</a:t>
            </a:r>
            <a:r>
              <a:rPr lang="en-US" altLang="en-US" dirty="0">
                <a:ea typeface="ＭＳ Ｐゴシック" panose="020B0600070205080204" pitchFamily="34" charset="-128"/>
              </a:rPr>
              <a:t>: Variances of difference scores between all pairs of levels of RM factor are equal (sphericity)</a:t>
            </a:r>
          </a:p>
          <a:p>
            <a:pPr lvl="1">
              <a:lnSpc>
                <a:spcPct val="80000"/>
              </a:lnSpc>
            </a:pPr>
            <a:r>
              <a:rPr lang="en-US" altLang="en-US" dirty="0">
                <a:ea typeface="ＭＳ Ｐゴシック" panose="020B0600070205080204" pitchFamily="34" charset="-128"/>
                <a:cs typeface="Arial" panose="020B0604020202020204" pitchFamily="34" charset="0"/>
              </a:rPr>
              <a:t>Test not extremely useful as most “tests of other tests” tend to be…</a:t>
            </a:r>
            <a:r>
              <a:rPr lang="en-US" altLang="en-US" b="1" dirty="0">
                <a:ea typeface="ＭＳ Ｐゴシック" panose="020B0600070205080204" pitchFamily="34" charset="-128"/>
                <a:cs typeface="Arial" panose="020B0604020202020204" pitchFamily="34" charset="0"/>
              </a:rPr>
              <a:t>misleading*</a:t>
            </a:r>
          </a:p>
          <a:p>
            <a:pPr lvl="2">
              <a:lnSpc>
                <a:spcPct val="80000"/>
              </a:lnSpc>
            </a:pPr>
            <a:r>
              <a:rPr lang="en-US" altLang="en-US" sz="1800" dirty="0">
                <a:ea typeface="ＭＳ Ｐゴシック" panose="020B0600070205080204" pitchFamily="34" charset="-128"/>
                <a:cs typeface="Arial" panose="020B0604020202020204" pitchFamily="34" charset="0"/>
              </a:rPr>
              <a:t>Small </a:t>
            </a:r>
            <a:r>
              <a:rPr lang="en-US" altLang="en-US" sz="1800" i="1" dirty="0">
                <a:ea typeface="ＭＳ Ｐゴシック" panose="020B0600070205080204" pitchFamily="34" charset="-128"/>
                <a:cs typeface="Arial" panose="020B0604020202020204" pitchFamily="34" charset="0"/>
              </a:rPr>
              <a:t>N</a:t>
            </a:r>
            <a:r>
              <a:rPr lang="en-US" altLang="en-US" sz="1800" dirty="0">
                <a:ea typeface="ＭＳ Ｐゴシック" panose="020B0600070205080204" pitchFamily="34" charset="-128"/>
                <a:cs typeface="Arial" panose="020B0604020202020204" pitchFamily="34" charset="0"/>
              </a:rPr>
              <a:t> = ↑ Type II error</a:t>
            </a:r>
          </a:p>
          <a:p>
            <a:pPr lvl="2">
              <a:lnSpc>
                <a:spcPct val="80000"/>
              </a:lnSpc>
            </a:pPr>
            <a:r>
              <a:rPr lang="en-US" altLang="en-US" sz="1800" dirty="0">
                <a:ea typeface="ＭＳ Ｐゴシック" panose="020B0600070205080204" pitchFamily="34" charset="-128"/>
                <a:cs typeface="Arial" panose="020B0604020202020204" pitchFamily="34" charset="0"/>
              </a:rPr>
              <a:t>Large </a:t>
            </a:r>
            <a:r>
              <a:rPr lang="en-US" altLang="en-US" sz="1800" i="1" dirty="0">
                <a:ea typeface="ＭＳ Ｐゴシック" panose="020B0600070205080204" pitchFamily="34" charset="-128"/>
                <a:cs typeface="Arial" panose="020B0604020202020204" pitchFamily="34" charset="0"/>
              </a:rPr>
              <a:t>N</a:t>
            </a:r>
            <a:r>
              <a:rPr lang="en-US" altLang="en-US" sz="1800" dirty="0">
                <a:ea typeface="ＭＳ Ｐゴシック" panose="020B0600070205080204" pitchFamily="34" charset="-128"/>
                <a:cs typeface="Arial" panose="020B0604020202020204" pitchFamily="34" charset="0"/>
              </a:rPr>
              <a:t>, non-normality, </a:t>
            </a:r>
            <a:r>
              <a:rPr lang="en-US" altLang="en-US" sz="1800" baseline="30000" dirty="0">
                <a:ea typeface="ＭＳ Ｐゴシック" panose="020B0600070205080204" pitchFamily="34" charset="-128"/>
                <a:cs typeface="Arial" panose="020B0604020202020204" pitchFamily="34" charset="0"/>
              </a:rPr>
              <a:t>+</a:t>
            </a:r>
            <a:r>
              <a:rPr lang="en-US" altLang="en-US" sz="1800" dirty="0">
                <a:ea typeface="ＭＳ Ｐゴシック" panose="020B0600070205080204" pitchFamily="34" charset="-128"/>
                <a:cs typeface="Arial" panose="020B0604020202020204" pitchFamily="34" charset="0"/>
              </a:rPr>
              <a:t>heterogeneity of covariances = ↑ Type I error</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1800" dirty="0">
                <a:ea typeface="ＭＳ Ｐゴシック" panose="020B0600070205080204" pitchFamily="34" charset="-128"/>
              </a:rPr>
              <a:t>When using this test, assess all RM main effect(s) </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1800" b="1" u="sng" dirty="0">
                <a:ea typeface="ＭＳ Ｐゴシック" panose="020B0600070205080204" pitchFamily="34" charset="-128"/>
              </a:rPr>
              <a:t>Rule of thumb: </a:t>
            </a:r>
            <a:r>
              <a:rPr lang="en-US" altLang="en-US" sz="1800" dirty="0">
                <a:ea typeface="ＭＳ Ｐゴシック" panose="020B0600070205080204" pitchFamily="34" charset="-128"/>
              </a:rPr>
              <a:t>cause for concern may exist when the </a:t>
            </a:r>
            <a:r>
              <a:rPr lang="en-US" altLang="en-US" sz="1800" b="1" dirty="0">
                <a:ea typeface="ＭＳ Ｐゴシック" panose="020B0600070205080204" pitchFamily="34" charset="-128"/>
              </a:rPr>
              <a:t>largest variance is 4x greater than smallest</a:t>
            </a:r>
          </a:p>
          <a:p>
            <a:endParaRPr lang="en-US" altLang="en-US" sz="1800" u="sng" dirty="0">
              <a:ea typeface="ＭＳ Ｐゴシック" panose="020B0600070205080204" pitchFamily="34" charset="-128"/>
            </a:endParaRP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CBA472-7575-4B75-B4AB-9E3BD42613B3}" type="slidenum">
              <a:rPr lang="en-US" altLang="en-US" sz="1400"/>
              <a:pPr eaLnBrk="1" hangingPunct="1"/>
              <a:t>23</a:t>
            </a:fld>
            <a:endParaRPr lang="en-US" altLang="en-US" sz="1400"/>
          </a:p>
        </p:txBody>
      </p:sp>
      <p:sp>
        <p:nvSpPr>
          <p:cNvPr id="6" name="Text Box 4"/>
          <p:cNvSpPr txBox="1">
            <a:spLocks noChangeArrowheads="1"/>
          </p:cNvSpPr>
          <p:nvPr/>
        </p:nvSpPr>
        <p:spPr bwMode="auto">
          <a:xfrm>
            <a:off x="6379205" y="5935254"/>
            <a:ext cx="495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30000"/>
              </a:spcBef>
            </a:pPr>
            <a:r>
              <a:rPr lang="en-US" altLang="en-US" sz="1800" dirty="0"/>
              <a:t>*</a:t>
            </a:r>
            <a:r>
              <a:rPr lang="en-US" altLang="en-US" sz="1800" dirty="0" err="1"/>
              <a:t>Kesselman</a:t>
            </a:r>
            <a:r>
              <a:rPr lang="en-US" altLang="en-US" sz="1800" dirty="0"/>
              <a:t>, Rogan, Mendoza, &amp; Breen, 1980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229">
                                            <p:txEl>
                                              <p:pRg st="2" end="2"/>
                                            </p:txEl>
                                          </p:spTgt>
                                        </p:tgtEl>
                                        <p:attrNameLst>
                                          <p:attrName>style.visibility</p:attrName>
                                        </p:attrNameLst>
                                      </p:cBhvr>
                                      <p:to>
                                        <p:strVal val="visible"/>
                                      </p:to>
                                    </p:set>
                                    <p:animEffect transition="in" filter="fade">
                                      <p:cBhvr>
                                        <p:cTn id="7" dur="1000"/>
                                        <p:tgtEl>
                                          <p:spTgt spid="52229">
                                            <p:txEl>
                                              <p:pRg st="2" end="2"/>
                                            </p:txEl>
                                          </p:spTgt>
                                        </p:tgtEl>
                                      </p:cBhvr>
                                    </p:animEffect>
                                    <p:anim calcmode="lin" valueType="num">
                                      <p:cBhvr>
                                        <p:cTn id="8" dur="10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222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2229">
                                            <p:txEl>
                                              <p:pRg st="3" end="3"/>
                                            </p:txEl>
                                          </p:spTgt>
                                        </p:tgtEl>
                                        <p:attrNameLst>
                                          <p:attrName>style.visibility</p:attrName>
                                        </p:attrNameLst>
                                      </p:cBhvr>
                                      <p:to>
                                        <p:strVal val="visible"/>
                                      </p:to>
                                    </p:set>
                                    <p:animEffect transition="in" filter="fade">
                                      <p:cBhvr>
                                        <p:cTn id="12" dur="1000"/>
                                        <p:tgtEl>
                                          <p:spTgt spid="52229">
                                            <p:txEl>
                                              <p:pRg st="3" end="3"/>
                                            </p:txEl>
                                          </p:spTgt>
                                        </p:tgtEl>
                                      </p:cBhvr>
                                    </p:animEffect>
                                    <p:anim calcmode="lin" valueType="num">
                                      <p:cBhvr>
                                        <p:cTn id="13" dur="1000" fill="hold"/>
                                        <p:tgtEl>
                                          <p:spTgt spid="5222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222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2229">
                                            <p:txEl>
                                              <p:pRg st="4" end="4"/>
                                            </p:txEl>
                                          </p:spTgt>
                                        </p:tgtEl>
                                        <p:attrNameLst>
                                          <p:attrName>style.visibility</p:attrName>
                                        </p:attrNameLst>
                                      </p:cBhvr>
                                      <p:to>
                                        <p:strVal val="visible"/>
                                      </p:to>
                                    </p:set>
                                    <p:animEffect transition="in" filter="fade">
                                      <p:cBhvr>
                                        <p:cTn id="17" dur="1000"/>
                                        <p:tgtEl>
                                          <p:spTgt spid="52229">
                                            <p:txEl>
                                              <p:pRg st="4" end="4"/>
                                            </p:txEl>
                                          </p:spTgt>
                                        </p:tgtEl>
                                      </p:cBhvr>
                                    </p:animEffect>
                                    <p:anim calcmode="lin" valueType="num">
                                      <p:cBhvr>
                                        <p:cTn id="18" dur="10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222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2229">
                                            <p:txEl>
                                              <p:pRg st="5" end="5"/>
                                            </p:txEl>
                                          </p:spTgt>
                                        </p:tgtEl>
                                        <p:attrNameLst>
                                          <p:attrName>style.visibility</p:attrName>
                                        </p:attrNameLst>
                                      </p:cBhvr>
                                      <p:to>
                                        <p:strVal val="visible"/>
                                      </p:to>
                                    </p:set>
                                    <p:animEffect transition="in" filter="fade">
                                      <p:cBhvr>
                                        <p:cTn id="24" dur="1000"/>
                                        <p:tgtEl>
                                          <p:spTgt spid="52229">
                                            <p:txEl>
                                              <p:pRg st="5" end="5"/>
                                            </p:txEl>
                                          </p:spTgt>
                                        </p:tgtEl>
                                      </p:cBhvr>
                                    </p:animEffect>
                                    <p:anim calcmode="lin" valueType="num">
                                      <p:cBhvr>
                                        <p:cTn id="25" dur="1000" fill="hold"/>
                                        <p:tgtEl>
                                          <p:spTgt spid="52229">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52229">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2229">
                                            <p:txEl>
                                              <p:pRg st="6" end="6"/>
                                            </p:txEl>
                                          </p:spTgt>
                                        </p:tgtEl>
                                        <p:attrNameLst>
                                          <p:attrName>style.visibility</p:attrName>
                                        </p:attrNameLst>
                                      </p:cBhvr>
                                      <p:to>
                                        <p:strVal val="visible"/>
                                      </p:to>
                                    </p:set>
                                    <p:animEffect transition="in" filter="fade">
                                      <p:cBhvr>
                                        <p:cTn id="29" dur="1000"/>
                                        <p:tgtEl>
                                          <p:spTgt spid="52229">
                                            <p:txEl>
                                              <p:pRg st="6" end="6"/>
                                            </p:txEl>
                                          </p:spTgt>
                                        </p:tgtEl>
                                      </p:cBhvr>
                                    </p:animEffect>
                                    <p:anim calcmode="lin" valueType="num">
                                      <p:cBhvr>
                                        <p:cTn id="30" dur="1000" fill="hold"/>
                                        <p:tgtEl>
                                          <p:spTgt spid="52229">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2229">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2229">
                                            <p:txEl>
                                              <p:pRg st="7" end="7"/>
                                            </p:txEl>
                                          </p:spTgt>
                                        </p:tgtEl>
                                        <p:attrNameLst>
                                          <p:attrName>style.visibility</p:attrName>
                                        </p:attrNameLst>
                                      </p:cBhvr>
                                      <p:to>
                                        <p:strVal val="visible"/>
                                      </p:to>
                                    </p:set>
                                    <p:animEffect transition="in" filter="fade">
                                      <p:cBhvr>
                                        <p:cTn id="34" dur="1000"/>
                                        <p:tgtEl>
                                          <p:spTgt spid="52229">
                                            <p:txEl>
                                              <p:pRg st="7" end="7"/>
                                            </p:txEl>
                                          </p:spTgt>
                                        </p:tgtEl>
                                      </p:cBhvr>
                                    </p:animEffect>
                                    <p:anim calcmode="lin" valueType="num">
                                      <p:cBhvr>
                                        <p:cTn id="35" dur="1000" fill="hold"/>
                                        <p:tgtEl>
                                          <p:spTgt spid="52229">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52229">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2229">
                                            <p:txEl>
                                              <p:pRg st="8" end="8"/>
                                            </p:txEl>
                                          </p:spTgt>
                                        </p:tgtEl>
                                        <p:attrNameLst>
                                          <p:attrName>style.visibility</p:attrName>
                                        </p:attrNameLst>
                                      </p:cBhvr>
                                      <p:to>
                                        <p:strVal val="visible"/>
                                      </p:to>
                                    </p:set>
                                    <p:animEffect transition="in" filter="fade">
                                      <p:cBhvr>
                                        <p:cTn id="39" dur="1000"/>
                                        <p:tgtEl>
                                          <p:spTgt spid="52229">
                                            <p:txEl>
                                              <p:pRg st="8" end="8"/>
                                            </p:txEl>
                                          </p:spTgt>
                                        </p:tgtEl>
                                      </p:cBhvr>
                                    </p:animEffect>
                                    <p:anim calcmode="lin" valueType="num">
                                      <p:cBhvr>
                                        <p:cTn id="40" dur="1000" fill="hold"/>
                                        <p:tgtEl>
                                          <p:spTgt spid="52229">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52229">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2229">
                                            <p:txEl>
                                              <p:pRg st="9" end="9"/>
                                            </p:txEl>
                                          </p:spTgt>
                                        </p:tgtEl>
                                        <p:attrNameLst>
                                          <p:attrName>style.visibility</p:attrName>
                                        </p:attrNameLst>
                                      </p:cBhvr>
                                      <p:to>
                                        <p:strVal val="visible"/>
                                      </p:to>
                                    </p:set>
                                    <p:animEffect transition="in" filter="fade">
                                      <p:cBhvr>
                                        <p:cTn id="44" dur="1000"/>
                                        <p:tgtEl>
                                          <p:spTgt spid="52229">
                                            <p:txEl>
                                              <p:pRg st="9" end="9"/>
                                            </p:txEl>
                                          </p:spTgt>
                                        </p:tgtEl>
                                      </p:cBhvr>
                                    </p:animEffect>
                                    <p:anim calcmode="lin" valueType="num">
                                      <p:cBhvr>
                                        <p:cTn id="45" dur="1000" fill="hold"/>
                                        <p:tgtEl>
                                          <p:spTgt spid="52229">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52229">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2229">
                                            <p:txEl>
                                              <p:pRg st="10" end="10"/>
                                            </p:txEl>
                                          </p:spTgt>
                                        </p:tgtEl>
                                        <p:attrNameLst>
                                          <p:attrName>style.visibility</p:attrName>
                                        </p:attrNameLst>
                                      </p:cBhvr>
                                      <p:to>
                                        <p:strVal val="visible"/>
                                      </p:to>
                                    </p:set>
                                    <p:animEffect transition="in" filter="fade">
                                      <p:cBhvr>
                                        <p:cTn id="49" dur="1000"/>
                                        <p:tgtEl>
                                          <p:spTgt spid="52229">
                                            <p:txEl>
                                              <p:pRg st="10" end="10"/>
                                            </p:txEl>
                                          </p:spTgt>
                                        </p:tgtEl>
                                      </p:cBhvr>
                                    </p:animEffect>
                                    <p:anim calcmode="lin" valueType="num">
                                      <p:cBhvr>
                                        <p:cTn id="50" dur="1000" fill="hold"/>
                                        <p:tgtEl>
                                          <p:spTgt spid="52229">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5222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2229">
                                            <p:txEl>
                                              <p:pRg st="12" end="12"/>
                                            </p:txEl>
                                          </p:spTgt>
                                        </p:tgtEl>
                                        <p:attrNameLst>
                                          <p:attrName>style.visibility</p:attrName>
                                        </p:attrNameLst>
                                      </p:cBhvr>
                                      <p:to>
                                        <p:strVal val="visible"/>
                                      </p:to>
                                    </p:set>
                                    <p:animEffect transition="in" filter="fade">
                                      <p:cBhvr>
                                        <p:cTn id="56" dur="1000"/>
                                        <p:tgtEl>
                                          <p:spTgt spid="52229">
                                            <p:txEl>
                                              <p:pRg st="12" end="12"/>
                                            </p:txEl>
                                          </p:spTgt>
                                        </p:tgtEl>
                                      </p:cBhvr>
                                    </p:animEffect>
                                    <p:anim calcmode="lin" valueType="num">
                                      <p:cBhvr>
                                        <p:cTn id="57" dur="1000" fill="hold"/>
                                        <p:tgtEl>
                                          <p:spTgt spid="52229">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5222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2229">
                                            <p:txEl>
                                              <p:pRg st="14" end="14"/>
                                            </p:txEl>
                                          </p:spTgt>
                                        </p:tgtEl>
                                        <p:attrNameLst>
                                          <p:attrName>style.visibility</p:attrName>
                                        </p:attrNameLst>
                                      </p:cBhvr>
                                      <p:to>
                                        <p:strVal val="visible"/>
                                      </p:to>
                                    </p:set>
                                    <p:animEffect transition="in" filter="fade">
                                      <p:cBhvr>
                                        <p:cTn id="63" dur="1000"/>
                                        <p:tgtEl>
                                          <p:spTgt spid="52229">
                                            <p:txEl>
                                              <p:pRg st="14" end="14"/>
                                            </p:txEl>
                                          </p:spTgt>
                                        </p:tgtEl>
                                      </p:cBhvr>
                                    </p:animEffect>
                                    <p:anim calcmode="lin" valueType="num">
                                      <p:cBhvr>
                                        <p:cTn id="64" dur="1000" fill="hold"/>
                                        <p:tgtEl>
                                          <p:spTgt spid="52229">
                                            <p:txEl>
                                              <p:pRg st="14" end="14"/>
                                            </p:txEl>
                                          </p:spTgt>
                                        </p:tgtEl>
                                        <p:attrNameLst>
                                          <p:attrName>ppt_x</p:attrName>
                                        </p:attrNameLst>
                                      </p:cBhvr>
                                      <p:tavLst>
                                        <p:tav tm="0">
                                          <p:val>
                                            <p:strVal val="#ppt_x"/>
                                          </p:val>
                                        </p:tav>
                                        <p:tav tm="100000">
                                          <p:val>
                                            <p:strVal val="#ppt_x"/>
                                          </p:val>
                                        </p:tav>
                                      </p:tavLst>
                                    </p:anim>
                                    <p:anim calcmode="lin" valueType="num">
                                      <p:cBhvr>
                                        <p:cTn id="65" dur="1000" fill="hold"/>
                                        <p:tgtEl>
                                          <p:spTgt spid="5222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1066800" y="76200"/>
            <a:ext cx="10058400" cy="810768"/>
          </a:xfrm>
        </p:spPr>
        <p:txBody>
          <a:bodyPr>
            <a:normAutofit/>
          </a:bodyPr>
          <a:lstStyle/>
          <a:p>
            <a:pPr algn="ctr"/>
            <a:r>
              <a:rPr lang="en-US" altLang="en-US" sz="4200" b="1" u="sng" dirty="0">
                <a:ea typeface="ＭＳ Ｐゴシック" panose="020B0600070205080204" pitchFamily="34" charset="-128"/>
              </a:rPr>
              <a:t>Sphericity: </a:t>
            </a:r>
            <a:r>
              <a:rPr lang="en-US" altLang="en-US" sz="4200" b="1" u="sng" dirty="0" err="1">
                <a:ea typeface="ＭＳ Ｐゴシック" panose="020B0600070205080204" pitchFamily="34" charset="-128"/>
              </a:rPr>
              <a:t>Mauchly’s</a:t>
            </a:r>
            <a:r>
              <a:rPr lang="en-US" altLang="en-US" sz="4200" b="1" u="sng" dirty="0">
                <a:ea typeface="ＭＳ Ｐゴシック" panose="020B0600070205080204" pitchFamily="34" charset="-128"/>
              </a:rPr>
              <a:t> test</a:t>
            </a:r>
          </a:p>
        </p:txBody>
      </p:sp>
      <p:sp>
        <p:nvSpPr>
          <p:cNvPr id="56325" name="Rectangle 3"/>
          <p:cNvSpPr>
            <a:spLocks noGrp="1" noChangeArrowheads="1"/>
          </p:cNvSpPr>
          <p:nvPr>
            <p:ph idx="1"/>
          </p:nvPr>
        </p:nvSpPr>
        <p:spPr>
          <a:xfrm>
            <a:off x="457200" y="1752600"/>
            <a:ext cx="6141720" cy="4419600"/>
          </a:xfrm>
        </p:spPr>
        <p:txBody>
          <a:bodyPr/>
          <a:lstStyle/>
          <a:p>
            <a:pPr marL="0" indent="0" eaLnBrk="1" hangingPunct="1">
              <a:buNone/>
            </a:pPr>
            <a:r>
              <a:rPr lang="en-US" altLang="en-US" dirty="0">
                <a:ea typeface="ＭＳ Ｐゴシック" panose="020B0600070205080204" pitchFamily="34" charset="-128"/>
              </a:rPr>
              <a:t>Only applies to RM factors with &gt; 2 levels</a:t>
            </a:r>
          </a:p>
          <a:p>
            <a:pPr lvl="1" eaLnBrk="1" hangingPunct="1"/>
            <a:r>
              <a:rPr lang="en-US" altLang="en-US" dirty="0">
                <a:ea typeface="ＭＳ Ｐゴシック" panose="020B0600070205080204" pitchFamily="34" charset="-128"/>
              </a:rPr>
              <a:t>Cannot compare variances of difference scores when there is only 1 set of differences</a:t>
            </a:r>
          </a:p>
          <a:p>
            <a:pPr lvl="1" eaLnBrk="1" hangingPunct="1"/>
            <a:r>
              <a:rPr lang="en-US" altLang="en-US" dirty="0">
                <a:ea typeface="ＭＳ Ｐゴシック" panose="020B0600070205080204" pitchFamily="34" charset="-128"/>
              </a:rPr>
              <a:t>Sphericity always met when </a:t>
            </a:r>
            <a:r>
              <a:rPr lang="en-US" altLang="en-US" i="1" dirty="0">
                <a:ea typeface="ＭＳ Ｐゴシック" panose="020B0600070205080204" pitchFamily="34" charset="-128"/>
              </a:rPr>
              <a:t>k</a:t>
            </a:r>
            <a:r>
              <a:rPr lang="en-US" altLang="en-US" dirty="0">
                <a:ea typeface="ＭＳ Ｐゴシック" panose="020B0600070205080204" pitchFamily="34" charset="-128"/>
              </a:rPr>
              <a:t> = 2 (RM factor)</a:t>
            </a:r>
          </a:p>
          <a:p>
            <a:pPr lvl="4" eaLnBrk="1" hangingPunct="1"/>
            <a:endParaRPr lang="en-US" altLang="en-US" dirty="0">
              <a:ea typeface="ＭＳ Ｐゴシック" panose="020B0600070205080204" pitchFamily="34" charset="-128"/>
            </a:endParaRPr>
          </a:p>
          <a:p>
            <a:pPr marL="0" indent="0" eaLnBrk="1" hangingPunct="1">
              <a:buNone/>
            </a:pPr>
            <a:r>
              <a:rPr lang="en-US" altLang="en-US" dirty="0">
                <a:ea typeface="ＭＳ Ｐゴシック" panose="020B0600070205080204" pitchFamily="34" charset="-128"/>
              </a:rPr>
              <a:t>When violated, </a:t>
            </a:r>
            <a:r>
              <a:rPr lang="en-US" altLang="en-US" dirty="0">
                <a:ea typeface="ＭＳ Ｐゴシック" panose="020B0600070205080204" pitchFamily="34" charset="-128"/>
                <a:cs typeface="Arial" panose="020B0604020202020204" pitchFamily="34" charset="0"/>
              </a:rPr>
              <a:t>↑ </a:t>
            </a:r>
            <a:r>
              <a:rPr lang="en-US" altLang="en-US" dirty="0">
                <a:ea typeface="ＭＳ Ｐゴシック" panose="020B0600070205080204" pitchFamily="34" charset="-128"/>
              </a:rPr>
              <a:t>risk of Type I error</a:t>
            </a:r>
          </a:p>
          <a:p>
            <a:pPr lvl="1" eaLnBrk="1" hangingPunct="1"/>
            <a:r>
              <a:rPr lang="en-US" altLang="en-US" dirty="0">
                <a:ea typeface="ＭＳ Ｐゴシック" panose="020B0600070205080204" pitchFamily="34" charset="-128"/>
              </a:rPr>
              <a:t>Critical </a:t>
            </a:r>
            <a:r>
              <a:rPr lang="en-US" altLang="en-US" i="1" dirty="0">
                <a:latin typeface="Times New Roman" panose="02020603050405020304" pitchFamily="18" charset="0"/>
                <a:ea typeface="ＭＳ Ｐゴシック" panose="020B0600070205080204" pitchFamily="34" charset="-128"/>
              </a:rPr>
              <a:t>F</a:t>
            </a:r>
            <a:r>
              <a:rPr lang="en-US" altLang="en-US" dirty="0">
                <a:ea typeface="ＭＳ Ｐゴシック" panose="020B0600070205080204" pitchFamily="34" charset="-128"/>
              </a:rPr>
              <a:t>-statistics will be too small</a:t>
            </a:r>
          </a:p>
          <a:p>
            <a:pPr lvl="1" eaLnBrk="1" hangingPunct="1"/>
            <a:r>
              <a:rPr lang="en-US" altLang="en-US" i="1" dirty="0">
                <a:latin typeface="Times New Roman" panose="02020603050405020304" pitchFamily="18" charset="0"/>
                <a:ea typeface="ＭＳ Ｐゴシック" panose="020B0600070205080204" pitchFamily="34" charset="-128"/>
              </a:rPr>
              <a:t>F</a:t>
            </a:r>
            <a:r>
              <a:rPr lang="en-US" altLang="en-US" dirty="0">
                <a:ea typeface="ＭＳ Ｐゴシック" panose="020B0600070205080204" pitchFamily="34" charset="-128"/>
              </a:rPr>
              <a:t>-test is </a:t>
            </a:r>
            <a:r>
              <a:rPr lang="en-US" altLang="en-US" i="1" dirty="0">
                <a:ea typeface="ＭＳ Ｐゴシック" panose="020B0600070205080204" pitchFamily="34" charset="-128"/>
              </a:rPr>
              <a:t>+ biased </a:t>
            </a:r>
            <a:r>
              <a:rPr lang="en-US" altLang="en-US" dirty="0">
                <a:ea typeface="ＭＳ Ｐゴシック" panose="020B0600070205080204" pitchFamily="34" charset="-128"/>
              </a:rPr>
              <a:t>when sphericity is violated</a:t>
            </a:r>
          </a:p>
          <a:p>
            <a:pPr lvl="1" eaLnBrk="1" hangingPunct="1"/>
            <a:r>
              <a:rPr lang="en-US" altLang="en-US" dirty="0">
                <a:ea typeface="ＭＳ Ｐゴシック" panose="020B0600070205080204" pitchFamily="34" charset="-128"/>
              </a:rPr>
              <a:t>Several “alternatives”, discussed later</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EF6AA5-8A47-46BB-99BF-BE808F217A77}" type="slidenum">
              <a:rPr lang="en-US" altLang="en-US" sz="1400"/>
              <a:pPr eaLnBrk="1" hangingPunct="1"/>
              <a:t>24</a:t>
            </a:fld>
            <a:endParaRPr lang="en-US" altLang="en-US" sz="1400"/>
          </a:p>
        </p:txBody>
      </p:sp>
      <p:pic>
        <p:nvPicPr>
          <p:cNvPr id="56327" name="Picture 7" descr="http://photos1.blogger.com/blogger/6824/1601/200/socattMT.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136" y="1447800"/>
            <a:ext cx="4712208" cy="45944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914400" y="0"/>
            <a:ext cx="10058400" cy="810768"/>
          </a:xfrm>
        </p:spPr>
        <p:txBody>
          <a:bodyPr>
            <a:normAutofit/>
          </a:bodyPr>
          <a:lstStyle/>
          <a:p>
            <a:pPr algn="ctr" eaLnBrk="1" hangingPunct="1"/>
            <a:r>
              <a:rPr lang="en-US" altLang="en-US" sz="4200" b="1" u="sng" dirty="0">
                <a:ea typeface="ＭＳ Ｐゴシック" panose="020B0600070205080204" pitchFamily="34" charset="-128"/>
              </a:rPr>
              <a:t>Compound Symmetry</a:t>
            </a:r>
          </a:p>
        </p:txBody>
      </p:sp>
      <p:sp>
        <p:nvSpPr>
          <p:cNvPr id="57349" name="Rectangle 3"/>
          <p:cNvSpPr>
            <a:spLocks noGrp="1" noChangeArrowheads="1"/>
          </p:cNvSpPr>
          <p:nvPr>
            <p:ph idx="1"/>
          </p:nvPr>
        </p:nvSpPr>
        <p:spPr>
          <a:xfrm>
            <a:off x="685800" y="990600"/>
            <a:ext cx="10442448" cy="5181600"/>
          </a:xfrm>
        </p:spPr>
        <p:txBody>
          <a:bodyPr>
            <a:normAutofit/>
          </a:bodyPr>
          <a:lstStyle/>
          <a:p>
            <a:pPr marL="0" indent="0">
              <a:buNone/>
            </a:pPr>
            <a:r>
              <a:rPr lang="en-US" altLang="en-US" sz="1800" dirty="0">
                <a:ea typeface="ＭＳ Ｐゴシック" panose="020B0600070205080204" pitchFamily="34" charset="-128"/>
              </a:rPr>
              <a:t>A bit stricter than sphericity, which is a special case, and is subsumed by CS</a:t>
            </a:r>
          </a:p>
          <a:p>
            <a:pPr marL="2605088" lvl="4" indent="-342900"/>
            <a:endParaRPr lang="en-US" altLang="en-US" sz="1800" dirty="0">
              <a:ea typeface="ＭＳ Ｐゴシック" panose="020B0600070205080204" pitchFamily="34" charset="-128"/>
            </a:endParaRPr>
          </a:p>
          <a:p>
            <a:pPr marL="0" indent="0">
              <a:buNone/>
            </a:pPr>
            <a:endParaRPr lang="en-US" altLang="en-US" sz="1800" dirty="0">
              <a:ea typeface="ＭＳ Ｐゴシック" panose="020B0600070205080204" pitchFamily="34" charset="-128"/>
            </a:endParaRPr>
          </a:p>
          <a:p>
            <a:pPr marL="1195388" lvl="1" indent="-457200">
              <a:buFont typeface="Wingdings" panose="05000000000000000000" pitchFamily="2" charset="2"/>
              <a:buChar char="q"/>
            </a:pPr>
            <a:r>
              <a:rPr lang="en-US" altLang="en-US" dirty="0">
                <a:ea typeface="ＭＳ Ｐゴシック" panose="020B0600070205080204" pitchFamily="34" charset="-128"/>
              </a:rPr>
              <a:t>Homogeneity of </a:t>
            </a:r>
            <a:r>
              <a:rPr lang="en-US" altLang="en-US" b="1" dirty="0">
                <a:ea typeface="ＭＳ Ｐゴシック" panose="020B0600070205080204" pitchFamily="34" charset="-128"/>
              </a:rPr>
              <a:t>variances</a:t>
            </a:r>
            <a:r>
              <a:rPr lang="en-US" altLang="en-US" dirty="0">
                <a:ea typeface="ＭＳ Ｐゴシック" panose="020B0600070205080204" pitchFamily="34" charset="-128"/>
              </a:rPr>
              <a:t> of difference scores</a:t>
            </a:r>
          </a:p>
          <a:p>
            <a:pPr marL="1195388" lvl="1" indent="-457200">
              <a:buFontTx/>
              <a:buAutoNum type="arabicPeriod"/>
            </a:pPr>
            <a:endParaRPr lang="en-US" altLang="en-US" dirty="0">
              <a:ea typeface="ＭＳ Ｐゴシック" panose="020B0600070205080204" pitchFamily="34" charset="-128"/>
            </a:endParaRPr>
          </a:p>
          <a:p>
            <a:pPr marL="1690688" lvl="2" indent="-381000"/>
            <a:r>
              <a:rPr lang="en-US" altLang="en-US" sz="1800" dirty="0">
                <a:ea typeface="ＭＳ Ｐゴシック" panose="020B0600070205080204" pitchFamily="34" charset="-128"/>
              </a:rPr>
              <a:t>Variance of difference scores assumed to be equal</a:t>
            </a:r>
          </a:p>
          <a:p>
            <a:pPr marL="1690688" lvl="2" indent="-381000"/>
            <a:r>
              <a:rPr lang="en-US" altLang="en-US" sz="1800" dirty="0">
                <a:ea typeface="ＭＳ Ｐゴシック" panose="020B0600070205080204" pitchFamily="34" charset="-128"/>
              </a:rPr>
              <a:t>Same as previously mentioned for sphericity</a:t>
            </a:r>
          </a:p>
          <a:p>
            <a:pPr marL="1690688" lvl="2" indent="-381000"/>
            <a:endParaRPr lang="en-US" altLang="en-US" sz="1800" dirty="0">
              <a:ea typeface="ＭＳ Ｐゴシック" panose="020B0600070205080204" pitchFamily="34" charset="-128"/>
            </a:endParaRPr>
          </a:p>
          <a:p>
            <a:pPr marL="1195388" lvl="1" indent="-457200">
              <a:buFont typeface="Wingdings" panose="05000000000000000000" pitchFamily="2" charset="2"/>
              <a:buChar char="q"/>
            </a:pPr>
            <a:r>
              <a:rPr lang="en-US" altLang="en-US" dirty="0">
                <a:ea typeface="ＭＳ Ｐゴシック" panose="020B0600070205080204" pitchFamily="34" charset="-128"/>
              </a:rPr>
              <a:t>Homogeneity of </a:t>
            </a:r>
            <a:r>
              <a:rPr lang="en-US" altLang="en-US" b="1" dirty="0">
                <a:ea typeface="ＭＳ Ｐゴシック" panose="020B0600070205080204" pitchFamily="34" charset="-128"/>
              </a:rPr>
              <a:t>covariances</a:t>
            </a:r>
            <a:r>
              <a:rPr lang="en-US" altLang="en-US" dirty="0">
                <a:ea typeface="ＭＳ Ｐゴシック" panose="020B0600070205080204" pitchFamily="34" charset="-128"/>
              </a:rPr>
              <a:t> of difference scores</a:t>
            </a:r>
          </a:p>
          <a:p>
            <a:pPr marL="738188" lvl="1" indent="0">
              <a:buNone/>
            </a:pPr>
            <a:endParaRPr lang="en-US" altLang="en-US" dirty="0">
              <a:ea typeface="ＭＳ Ｐゴシック" panose="020B0600070205080204" pitchFamily="34" charset="-128"/>
            </a:endParaRPr>
          </a:p>
          <a:p>
            <a:pPr marL="1690688" lvl="2" indent="-381000"/>
            <a:r>
              <a:rPr lang="en-US" altLang="en-US" sz="1800" dirty="0">
                <a:ea typeface="ＭＳ Ｐゴシック" panose="020B0600070205080204" pitchFamily="34" charset="-128"/>
              </a:rPr>
              <a:t>Covariances of difference scores </a:t>
            </a:r>
          </a:p>
          <a:p>
            <a:pPr marL="1309688" lvl="2" indent="0">
              <a:buNone/>
            </a:pPr>
            <a:r>
              <a:rPr lang="en-US" altLang="en-US" sz="1800" dirty="0">
                <a:ea typeface="ＭＳ Ｐゴシック" panose="020B0600070205080204" pitchFamily="34" charset="-128"/>
              </a:rPr>
              <a:t>	(between all possible pairs of levels of the RM factor) assumed to be equal</a:t>
            </a:r>
          </a:p>
          <a:p>
            <a:pPr marL="1690688" lvl="2" indent="-381000"/>
            <a:r>
              <a:rPr lang="en-US" altLang="en-US" sz="1800" dirty="0">
                <a:ea typeface="ＭＳ Ｐゴシック" panose="020B0600070205080204" pitchFamily="34" charset="-128"/>
              </a:rPr>
              <a:t>Most software does </a:t>
            </a:r>
            <a:r>
              <a:rPr lang="en-US" altLang="en-US" sz="1800" u="sng" dirty="0">
                <a:ea typeface="ＭＳ Ｐゴシック" panose="020B0600070205080204" pitchFamily="34" charset="-128"/>
              </a:rPr>
              <a:t>not assess this assumption</a:t>
            </a:r>
          </a:p>
          <a:p>
            <a:pPr marL="1690688" lvl="2" indent="-381000"/>
            <a:endParaRPr lang="en-US" altLang="en-US" sz="1800" dirty="0">
              <a:ea typeface="ＭＳ Ｐゴシック" panose="020B0600070205080204" pitchFamily="34" charset="-128"/>
            </a:endParaRPr>
          </a:p>
          <a:p>
            <a:pPr marL="1195388" lvl="1" indent="-457200">
              <a:buFont typeface="Wingdings" panose="05000000000000000000" pitchFamily="2" charset="2"/>
              <a:buChar char="q"/>
            </a:pPr>
            <a:r>
              <a:rPr lang="en-US" altLang="en-US" b="1" dirty="0">
                <a:ea typeface="ＭＳ Ｐゴシック" panose="020B0600070205080204" pitchFamily="34" charset="-128"/>
              </a:rPr>
              <a:t>Additivity</a:t>
            </a:r>
            <a:r>
              <a:rPr lang="en-US" altLang="en-US" dirty="0">
                <a:ea typeface="ＭＳ Ｐゴシック" panose="020B0600070205080204" pitchFamily="34" charset="-128"/>
              </a:rPr>
              <a:t> (discussed in later slides)</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216566-9645-4C53-A248-4E95E16E51B5}" type="slidenum">
              <a:rPr lang="en-US" altLang="en-US" sz="1400"/>
              <a:pPr eaLnBrk="1" hangingPunct="1"/>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64" name="Group 56"/>
          <p:cNvGraphicFramePr>
            <a:graphicFrameLocks noGrp="1"/>
          </p:cNvGraphicFramePr>
          <p:nvPr>
            <p:ph sz="half" idx="1"/>
            <p:extLst>
              <p:ext uri="{D42A27DB-BD31-4B8C-83A1-F6EECF244321}">
                <p14:modId xmlns:p14="http://schemas.microsoft.com/office/powerpoint/2010/main" val="3470159140"/>
              </p:ext>
            </p:extLst>
          </p:nvPr>
        </p:nvGraphicFramePr>
        <p:xfrm>
          <a:off x="1143000" y="1752600"/>
          <a:ext cx="3209925" cy="2590800"/>
        </p:xfrm>
        <a:graphic>
          <a:graphicData uri="http://schemas.openxmlformats.org/drawingml/2006/table">
            <a:tbl>
              <a:tblPr/>
              <a:tblGrid>
                <a:gridCol w="441325">
                  <a:extLst>
                    <a:ext uri="{9D8B030D-6E8A-4147-A177-3AD203B41FA5}">
                      <a16:colId xmlns:a16="http://schemas.microsoft.com/office/drawing/2014/main" val="754623653"/>
                    </a:ext>
                  </a:extLst>
                </a:gridCol>
                <a:gridCol w="692150">
                  <a:extLst>
                    <a:ext uri="{9D8B030D-6E8A-4147-A177-3AD203B41FA5}">
                      <a16:colId xmlns:a16="http://schemas.microsoft.com/office/drawing/2014/main" val="2076444781"/>
                    </a:ext>
                  </a:extLst>
                </a:gridCol>
                <a:gridCol w="692150">
                  <a:extLst>
                    <a:ext uri="{9D8B030D-6E8A-4147-A177-3AD203B41FA5}">
                      <a16:colId xmlns:a16="http://schemas.microsoft.com/office/drawing/2014/main" val="1184685832"/>
                    </a:ext>
                  </a:extLst>
                </a:gridCol>
                <a:gridCol w="692150">
                  <a:extLst>
                    <a:ext uri="{9D8B030D-6E8A-4147-A177-3AD203B41FA5}">
                      <a16:colId xmlns:a16="http://schemas.microsoft.com/office/drawing/2014/main" val="3174228402"/>
                    </a:ext>
                  </a:extLst>
                </a:gridCol>
                <a:gridCol w="692150">
                  <a:extLst>
                    <a:ext uri="{9D8B030D-6E8A-4147-A177-3AD203B41FA5}">
                      <a16:colId xmlns:a16="http://schemas.microsoft.com/office/drawing/2014/main" val="1974566669"/>
                    </a:ext>
                  </a:extLst>
                </a:gridCol>
              </a:tblGrid>
              <a:tr h="45720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accent2"/>
                          </a:solidFill>
                          <a:effectLst/>
                          <a:latin typeface="Arial" panose="020B0604020202020204" pitchFamily="34" charset="0"/>
                          <a:ea typeface="ＭＳ Ｐゴシック" panose="020B0600070205080204" pitchFamily="34"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5063510"/>
                  </a:ext>
                </a:extLst>
              </a:tr>
              <a:tr h="39052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A</a:t>
                      </a:r>
                      <a:r>
                        <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rPr>
                        <a:t>2</a:t>
                      </a:r>
                      <a:endPar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7523195"/>
                  </a:ext>
                </a:extLst>
              </a:tr>
              <a:tr h="4000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B</a:t>
                      </a:r>
                      <a:r>
                        <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9653299"/>
                  </a:ext>
                </a:extLst>
              </a:tr>
              <a:tr h="4079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C</a:t>
                      </a:r>
                      <a:r>
                        <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6550693"/>
                  </a:ext>
                </a:extLst>
              </a:tr>
              <a:tr h="4937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a:t>
                      </a:r>
                      <a:r>
                        <a:rPr kumimoji="0" lang="en-US" altLang="en-US" sz="2800" b="1" i="1" u="none" strike="noStrike" cap="none" normalizeH="0" baseline="30000" dirty="0">
                          <a:ln>
                            <a:noFill/>
                          </a:ln>
                          <a:solidFill>
                            <a:schemeClr val="tx1"/>
                          </a:solidFill>
                          <a:effectLst/>
                          <a:latin typeface="Arial" panose="020B0604020202020204" pitchFamily="34"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0490927"/>
                  </a:ext>
                </a:extLst>
              </a:tr>
            </a:tbl>
          </a:graphicData>
        </a:graphic>
      </p:graphicFrame>
      <p:sp>
        <p:nvSpPr>
          <p:cNvPr id="593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25E704-FCEE-48E7-BEDA-FE6A65CDD495}" type="slidenum">
              <a:rPr lang="en-US" altLang="en-US" sz="1400"/>
              <a:pPr eaLnBrk="1" hangingPunct="1"/>
              <a:t>26</a:t>
            </a:fld>
            <a:endParaRPr lang="en-US" altLang="en-US" sz="1400"/>
          </a:p>
        </p:txBody>
      </p:sp>
      <p:sp>
        <p:nvSpPr>
          <p:cNvPr id="59434" name="Text Box 57"/>
          <p:cNvSpPr txBox="1">
            <a:spLocks noChangeArrowheads="1"/>
          </p:cNvSpPr>
          <p:nvPr/>
        </p:nvSpPr>
        <p:spPr bwMode="auto">
          <a:xfrm>
            <a:off x="1262062" y="850309"/>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3200" b="1" dirty="0"/>
              <a:t>Independence</a:t>
            </a:r>
          </a:p>
        </p:txBody>
      </p:sp>
      <p:graphicFrame>
        <p:nvGraphicFramePr>
          <p:cNvPr id="273512" name="Group 104"/>
          <p:cNvGraphicFramePr>
            <a:graphicFrameLocks noGrp="1"/>
          </p:cNvGraphicFramePr>
          <p:nvPr>
            <p:extLst>
              <p:ext uri="{D42A27DB-BD31-4B8C-83A1-F6EECF244321}">
                <p14:modId xmlns:p14="http://schemas.microsoft.com/office/powerpoint/2010/main" val="635651832"/>
              </p:ext>
            </p:extLst>
          </p:nvPr>
        </p:nvGraphicFramePr>
        <p:xfrm>
          <a:off x="6781800" y="1828800"/>
          <a:ext cx="3908425" cy="2590800"/>
        </p:xfrm>
        <a:graphic>
          <a:graphicData uri="http://schemas.openxmlformats.org/drawingml/2006/table">
            <a:tbl>
              <a:tblPr/>
              <a:tblGrid>
                <a:gridCol w="441325">
                  <a:extLst>
                    <a:ext uri="{9D8B030D-6E8A-4147-A177-3AD203B41FA5}">
                      <a16:colId xmlns:a16="http://schemas.microsoft.com/office/drawing/2014/main" val="2600368206"/>
                    </a:ext>
                  </a:extLst>
                </a:gridCol>
                <a:gridCol w="866775">
                  <a:extLst>
                    <a:ext uri="{9D8B030D-6E8A-4147-A177-3AD203B41FA5}">
                      <a16:colId xmlns:a16="http://schemas.microsoft.com/office/drawing/2014/main" val="1052291057"/>
                    </a:ext>
                  </a:extLst>
                </a:gridCol>
                <a:gridCol w="866775">
                  <a:extLst>
                    <a:ext uri="{9D8B030D-6E8A-4147-A177-3AD203B41FA5}">
                      <a16:colId xmlns:a16="http://schemas.microsoft.com/office/drawing/2014/main" val="2962605948"/>
                    </a:ext>
                  </a:extLst>
                </a:gridCol>
                <a:gridCol w="866775">
                  <a:extLst>
                    <a:ext uri="{9D8B030D-6E8A-4147-A177-3AD203B41FA5}">
                      <a16:colId xmlns:a16="http://schemas.microsoft.com/office/drawing/2014/main" val="3685643158"/>
                    </a:ext>
                  </a:extLst>
                </a:gridCol>
                <a:gridCol w="866775">
                  <a:extLst>
                    <a:ext uri="{9D8B030D-6E8A-4147-A177-3AD203B41FA5}">
                      <a16:colId xmlns:a16="http://schemas.microsoft.com/office/drawing/2014/main" val="640408854"/>
                    </a:ext>
                  </a:extLst>
                </a:gridCol>
              </a:tblGrid>
              <a:tr h="51816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accent2"/>
                          </a:solidFill>
                          <a:effectLst/>
                          <a:latin typeface="Arial" panose="020B0604020202020204" pitchFamily="34" charset="0"/>
                          <a:ea typeface="ＭＳ Ｐゴシック" panose="020B0600070205080204" pitchFamily="34"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3904652"/>
                  </a:ext>
                </a:extLst>
              </a:tr>
              <a:tr h="39052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A</a:t>
                      </a:r>
                      <a:r>
                        <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rPr>
                        <a:t>2</a:t>
                      </a:r>
                      <a:endPar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AB</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AC</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AD</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8309015"/>
                  </a:ext>
                </a:extLst>
              </a:tr>
              <a:tr h="4000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BA</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B</a:t>
                      </a:r>
                      <a:r>
                        <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BC</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AB</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457499"/>
                  </a:ext>
                </a:extLst>
              </a:tr>
              <a:tr h="4079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CA</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CB</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C</a:t>
                      </a:r>
                      <a:r>
                        <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AC</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9887166"/>
                  </a:ext>
                </a:extLst>
              </a:tr>
              <a:tr h="4937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accent2"/>
                          </a:solidFill>
                          <a:effectLst/>
                          <a:latin typeface="Arial" panose="020B0604020202020204" pitchFamily="34" charset="0"/>
                          <a:ea typeface="ＭＳ Ｐゴシック" panose="020B0600070205080204" pitchFamily="34" charset="-128"/>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DA</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DB</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a:ln>
                            <a:noFill/>
                          </a:ln>
                          <a:solidFill>
                            <a:schemeClr val="tx1"/>
                          </a:solidFill>
                          <a:effectLst/>
                          <a:latin typeface="Arial" panose="020B0604020202020204" pitchFamily="34" charset="0"/>
                          <a:ea typeface="ＭＳ Ｐゴシック" panose="020B0600070205080204" pitchFamily="34" charset="-128"/>
                        </a:rPr>
                        <a:t>DC</a:t>
                      </a:r>
                      <a:endParaRPr kumimoji="0" lang="en-US" altLang="en-US" sz="2800" b="1" i="1" u="none" strike="noStrike" cap="none" normalizeH="0" baseline="30000">
                        <a:ln>
                          <a:noFill/>
                        </a:ln>
                        <a:solidFill>
                          <a:schemeClr val="tx1"/>
                        </a:solidFill>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
                      </a:r>
                      <a:r>
                        <a:rPr kumimoji="0" lang="en-US" altLang="en-US" sz="2800" b="1" i="1"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a:t>
                      </a:r>
                      <a:r>
                        <a:rPr kumimoji="0" lang="en-US" altLang="en-US" sz="2800" b="1" i="1" u="none" strike="noStrike" cap="none" normalizeH="0" baseline="30000" dirty="0">
                          <a:ln>
                            <a:noFill/>
                          </a:ln>
                          <a:solidFill>
                            <a:schemeClr val="tx1"/>
                          </a:solidFill>
                          <a:effectLst/>
                          <a:latin typeface="Arial" panose="020B0604020202020204" pitchFamily="34"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5795832"/>
                  </a:ext>
                </a:extLst>
              </a:tr>
            </a:tbl>
          </a:graphicData>
        </a:graphic>
      </p:graphicFrame>
      <p:sp>
        <p:nvSpPr>
          <p:cNvPr id="59473" name="Text Box 96"/>
          <p:cNvSpPr txBox="1">
            <a:spLocks noChangeArrowheads="1"/>
          </p:cNvSpPr>
          <p:nvPr/>
        </p:nvSpPr>
        <p:spPr bwMode="auto">
          <a:xfrm>
            <a:off x="6285706" y="858415"/>
            <a:ext cx="4900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3200" b="1" dirty="0"/>
              <a:t>Compound Symmetry</a:t>
            </a:r>
          </a:p>
        </p:txBody>
      </p:sp>
      <p:sp>
        <p:nvSpPr>
          <p:cNvPr id="59474" name="Text Box 105"/>
          <p:cNvSpPr txBox="1">
            <a:spLocks noChangeArrowheads="1"/>
          </p:cNvSpPr>
          <p:nvPr/>
        </p:nvSpPr>
        <p:spPr bwMode="auto">
          <a:xfrm>
            <a:off x="685800" y="4648200"/>
            <a:ext cx="449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t>Groups or levels are independent of one another as there are different participants in each level; variances are non-0 and assumed equal, covariances are 0</a:t>
            </a:r>
          </a:p>
        </p:txBody>
      </p:sp>
      <p:sp>
        <p:nvSpPr>
          <p:cNvPr id="59475" name="Text Box 106"/>
          <p:cNvSpPr txBox="1">
            <a:spLocks noChangeArrowheads="1"/>
          </p:cNvSpPr>
          <p:nvPr/>
        </p:nvSpPr>
        <p:spPr bwMode="auto">
          <a:xfrm>
            <a:off x="6781800" y="4648199"/>
            <a:ext cx="47513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t>Groups or levels are dependent or correlated. Variances are non-0 and assumed equal as are covariances (assumption met)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1676400" y="76200"/>
            <a:ext cx="10058400" cy="963168"/>
          </a:xfrm>
        </p:spPr>
        <p:txBody>
          <a:bodyPr/>
          <a:lstStyle/>
          <a:p>
            <a:pPr algn="r" eaLnBrk="1" hangingPunct="1"/>
            <a:r>
              <a:rPr lang="en-US" altLang="en-US" b="1" u="sng" dirty="0">
                <a:ea typeface="ＭＳ Ｐゴシック" panose="020B0600070205080204" pitchFamily="34" charset="-128"/>
              </a:rPr>
              <a:t>Additivity</a:t>
            </a:r>
          </a:p>
        </p:txBody>
      </p:sp>
      <p:sp>
        <p:nvSpPr>
          <p:cNvPr id="60421" name="Rectangle 3"/>
          <p:cNvSpPr>
            <a:spLocks noGrp="1" noChangeArrowheads="1"/>
          </p:cNvSpPr>
          <p:nvPr>
            <p:ph idx="1"/>
          </p:nvPr>
        </p:nvSpPr>
        <p:spPr>
          <a:xfrm>
            <a:off x="381000" y="609600"/>
            <a:ext cx="11658600" cy="5791200"/>
          </a:xfrm>
        </p:spPr>
        <p:txBody>
          <a:bodyPr>
            <a:noAutofit/>
          </a:bodyPr>
          <a:lstStyle/>
          <a:p>
            <a:pPr eaLnBrk="1" hangingPunct="1">
              <a:lnSpc>
                <a:spcPct val="90000"/>
              </a:lnSpc>
            </a:pPr>
            <a:r>
              <a:rPr lang="en-US" altLang="en-US" sz="1800" b="1" dirty="0">
                <a:ea typeface="ＭＳ Ｐゴシック" panose="020B0600070205080204" pitchFamily="34" charset="-128"/>
              </a:rPr>
              <a:t>Error term for RM ANOVA is </a:t>
            </a:r>
            <a:r>
              <a:rPr lang="en-US" altLang="en-US" sz="1800" b="1" i="1" dirty="0" err="1">
                <a:latin typeface="Times New Roman" panose="02020603050405020304" pitchFamily="18" charset="0"/>
                <a:ea typeface="ＭＳ Ｐゴシック" panose="020B0600070205080204" pitchFamily="34" charset="-128"/>
              </a:rPr>
              <a:t>RMxS</a:t>
            </a:r>
            <a:r>
              <a:rPr lang="en-US" altLang="en-US" sz="1800" b="1" dirty="0">
                <a:ea typeface="ＭＳ Ｐゴシック" panose="020B0600070205080204" pitchFamily="34" charset="-128"/>
              </a:rPr>
              <a:t> interaction</a:t>
            </a:r>
          </a:p>
          <a:p>
            <a:pPr lvl="1" eaLnBrk="1" hangingPunct="1">
              <a:lnSpc>
                <a:spcPct val="90000"/>
              </a:lnSpc>
            </a:pPr>
            <a:r>
              <a:rPr lang="en-US" altLang="en-US" dirty="0">
                <a:ea typeface="ＭＳ Ｐゴシック" panose="020B0600070205080204" pitchFamily="34" charset="-128"/>
              </a:rPr>
              <a:t>Should only represent random error, not error plus variation of subjects over time or across conditions</a:t>
            </a:r>
          </a:p>
          <a:p>
            <a:pPr lvl="1" eaLnBrk="1" hangingPunct="1">
              <a:lnSpc>
                <a:spcPct val="90000"/>
              </a:lnSpc>
            </a:pPr>
            <a:r>
              <a:rPr lang="en-US" altLang="en-US" dirty="0">
                <a:ea typeface="ＭＳ Ｐゴシック" panose="020B0600070205080204" pitchFamily="34" charset="-128"/>
              </a:rPr>
              <a:t>Possible that effect of level A of RM factor is different for different subjects, and thus an interaction between RM and S truly exists</a:t>
            </a:r>
          </a:p>
          <a:p>
            <a:pPr lvl="1" eaLnBrk="1" hangingPunct="1">
              <a:lnSpc>
                <a:spcPct val="90000"/>
              </a:lnSpc>
            </a:pPr>
            <a:r>
              <a:rPr lang="en-US" altLang="en-US" dirty="0">
                <a:ea typeface="ＭＳ Ｐゴシック" panose="020B0600070205080204" pitchFamily="34" charset="-128"/>
              </a:rPr>
              <a:t>Then, some of what we consider to be error when we calculate </a:t>
            </a:r>
            <a:r>
              <a:rPr lang="en-US" altLang="en-US" dirty="0" err="1">
                <a:ea typeface="ＭＳ Ｐゴシック" panose="020B0600070205080204" pitchFamily="34" charset="-128"/>
              </a:rPr>
              <a:t>RMxS</a:t>
            </a:r>
            <a:r>
              <a:rPr lang="en-US" altLang="en-US" dirty="0">
                <a:ea typeface="ＭＳ Ｐゴシック" panose="020B0600070205080204" pitchFamily="34" charset="-128"/>
              </a:rPr>
              <a:t>, is really an interaction effect, and not just random error</a:t>
            </a:r>
          </a:p>
          <a:p>
            <a:r>
              <a:rPr lang="en-US" altLang="en-US" sz="1800" b="1" dirty="0">
                <a:ea typeface="ＭＳ Ｐゴシック" panose="020B0600070205080204" pitchFamily="34" charset="-128"/>
              </a:rPr>
              <a:t>Thus, Additivity = absence of </a:t>
            </a:r>
            <a:r>
              <a:rPr lang="en-US" altLang="en-US" sz="1800" b="1" dirty="0" err="1">
                <a:ea typeface="ＭＳ Ｐゴシック" panose="020B0600070205080204" pitchFamily="34" charset="-128"/>
              </a:rPr>
              <a:t>RMxS</a:t>
            </a:r>
            <a:r>
              <a:rPr lang="en-US" altLang="en-US" sz="1800" b="1" dirty="0">
                <a:ea typeface="ＭＳ Ｐゴシック" panose="020B0600070205080204" pitchFamily="34" charset="-128"/>
              </a:rPr>
              <a:t> interaction</a:t>
            </a:r>
          </a:p>
          <a:p>
            <a:pPr lvl="1"/>
            <a:r>
              <a:rPr lang="en-US" altLang="en-US" dirty="0">
                <a:ea typeface="ＭＳ Ｐゴシック" panose="020B0600070205080204" pitchFamily="34" charset="-128"/>
              </a:rPr>
              <a:t>Presence of such an interaction indicates a multiplicative or nonadditive effect where different participants have different patterns of response to RM factor</a:t>
            </a:r>
          </a:p>
          <a:p>
            <a:pPr lvl="1"/>
            <a:r>
              <a:rPr lang="en-US" altLang="en-US" dirty="0">
                <a:ea typeface="ＭＳ Ｐゴシック" panose="020B0600070205080204" pitchFamily="34" charset="-128"/>
              </a:rPr>
              <a:t>Error term is thus distorted by inclusion of a systematic (non-random) source of variation (that due to </a:t>
            </a:r>
            <a:r>
              <a:rPr lang="en-US" altLang="en-US" i="1" dirty="0">
                <a:ea typeface="ＭＳ Ｐゴシック" panose="020B0600070205080204" pitchFamily="34" charset="-128"/>
              </a:rPr>
              <a:t>Subjects</a:t>
            </a:r>
            <a:r>
              <a:rPr lang="en-US" altLang="en-US" dirty="0">
                <a:ea typeface="ＭＳ Ｐゴシック" panose="020B0600070205080204" pitchFamily="34" charset="-128"/>
              </a:rPr>
              <a:t>)</a:t>
            </a:r>
          </a:p>
          <a:p>
            <a:pPr lvl="1"/>
            <a:r>
              <a:rPr lang="en-US" altLang="en-US" dirty="0">
                <a:ea typeface="ＭＳ Ｐゴシック" panose="020B0600070205080204" pitchFamily="34" charset="-128"/>
              </a:rPr>
              <a:t>Must determine what extraneous (between-subjects) factor (e.g., Gender) is causing interaction and test it explicitly (e.g., Gender X RM Factor interaction) </a:t>
            </a:r>
          </a:p>
          <a:p>
            <a:pPr lvl="1"/>
            <a:r>
              <a:rPr lang="en-US" altLang="en-US" dirty="0">
                <a:ea typeface="ＭＳ Ｐゴシック" panose="020B0600070205080204" pitchFamily="34" charset="-128"/>
              </a:rPr>
              <a:t>Inclusion removes effects from error term (</a:t>
            </a:r>
            <a:r>
              <a:rPr lang="en-US" altLang="en-US" i="1" dirty="0" err="1">
                <a:latin typeface="Times New Roman" panose="02020603050405020304" pitchFamily="18" charset="0"/>
                <a:ea typeface="ＭＳ Ｐゴシック" panose="020B0600070205080204" pitchFamily="34" charset="-128"/>
              </a:rPr>
              <a:t>MS</a:t>
            </a:r>
            <a:r>
              <a:rPr lang="en-US" altLang="en-US" i="1" baseline="-25000" dirty="0" err="1">
                <a:latin typeface="Times New Roman" panose="02020603050405020304" pitchFamily="18" charset="0"/>
                <a:ea typeface="ＭＳ Ｐゴシック" panose="020B0600070205080204" pitchFamily="34" charset="-128"/>
              </a:rPr>
              <a:t>Intrx</a:t>
            </a:r>
            <a:r>
              <a:rPr lang="en-US" altLang="en-US" dirty="0">
                <a:ea typeface="ＭＳ Ｐゴシック" panose="020B0600070205080204" pitchFamily="34" charset="-128"/>
              </a:rPr>
              <a:t>) </a:t>
            </a:r>
          </a:p>
          <a:p>
            <a:pPr lvl="2"/>
            <a:r>
              <a:rPr lang="en-US" altLang="en-US" sz="1800" b="1" dirty="0">
                <a:ea typeface="ＭＳ Ｐゴシック" panose="020B0600070205080204" pitchFamily="34" charset="-128"/>
              </a:rPr>
              <a:t>Mixed-Design ANOVA </a:t>
            </a:r>
            <a:r>
              <a:rPr lang="en-US" altLang="en-US" sz="1800" dirty="0">
                <a:ea typeface="ＭＳ Ｐゴシック" panose="020B0600070205080204" pitchFamily="34" charset="-128"/>
              </a:rPr>
              <a:t>(</a:t>
            </a:r>
            <a:r>
              <a:rPr lang="en-US" altLang="en-US" sz="1800" i="1" dirty="0">
                <a:ea typeface="ＭＳ Ｐゴシック" panose="020B0600070205080204" pitchFamily="34" charset="-128"/>
              </a:rPr>
              <a:t>discussed next lecture</a:t>
            </a:r>
            <a:r>
              <a:rPr lang="en-US" altLang="en-US" sz="1800" dirty="0">
                <a:ea typeface="ＭＳ Ｐゴシック" panose="020B0600070205080204" pitchFamily="34" charset="-128"/>
              </a:rPr>
              <a:t>)</a:t>
            </a:r>
          </a:p>
          <a:p>
            <a:r>
              <a:rPr lang="en-US" altLang="en-US" sz="1800" dirty="0">
                <a:ea typeface="ＭＳ Ｐゴシック" panose="020B0600070205080204" pitchFamily="34" charset="-128"/>
              </a:rPr>
              <a:t>Since </a:t>
            </a:r>
            <a:r>
              <a:rPr lang="en-US" altLang="en-US" sz="1800" dirty="0" err="1">
                <a:ea typeface="ＭＳ Ｐゴシック" panose="020B0600070205080204" pitchFamily="34" charset="-128"/>
              </a:rPr>
              <a:t>nonadditivity</a:t>
            </a:r>
            <a:r>
              <a:rPr lang="en-US" altLang="en-US" sz="1800" dirty="0">
                <a:ea typeface="ＭＳ Ｐゴシック" panose="020B0600070205080204" pitchFamily="34" charset="-128"/>
              </a:rPr>
              <a:t> implies heterogeneous variances for difference scores, sphericity assumption will be violated if this assumption is not met</a:t>
            </a:r>
          </a:p>
          <a:p>
            <a:r>
              <a:rPr lang="en-US" altLang="en-US" sz="1800" dirty="0">
                <a:ea typeface="ＭＳ Ｐゴシック" panose="020B0600070205080204" pitchFamily="34" charset="-128"/>
              </a:rPr>
              <a:t>A test exists for this assumption, called the “Tukey test for </a:t>
            </a:r>
            <a:r>
              <a:rPr lang="en-US" altLang="en-US" sz="1800" dirty="0" err="1">
                <a:ea typeface="ＭＳ Ｐゴシック" panose="020B0600070205080204" pitchFamily="34" charset="-128"/>
              </a:rPr>
              <a:t>nonadditivity</a:t>
            </a:r>
            <a:r>
              <a:rPr lang="en-US" altLang="en-US" sz="1800" dirty="0">
                <a:ea typeface="ＭＳ Ｐゴシック" panose="020B0600070205080204" pitchFamily="34" charset="-128"/>
              </a:rPr>
              <a:t>”, but it is not currently available in most software (last time I checked)</a:t>
            </a:r>
          </a:p>
          <a:p>
            <a:pPr marL="548640" lvl="2" indent="0">
              <a:buNone/>
            </a:pPr>
            <a:endParaRPr lang="en-US" altLang="en-US" sz="1800" dirty="0">
              <a:ea typeface="ＭＳ Ｐゴシック" panose="020B0600070205080204" pitchFamily="34" charset="-128"/>
            </a:endParaRPr>
          </a:p>
          <a:p>
            <a:pPr lvl="1" eaLnBrk="1" hangingPunct="1">
              <a:lnSpc>
                <a:spcPct val="90000"/>
              </a:lnSpc>
            </a:pPr>
            <a:endParaRPr lang="en-US" altLang="en-US" dirty="0">
              <a:ea typeface="ＭＳ Ｐゴシック" panose="020B0600070205080204" pitchFamily="34" charset="-128"/>
            </a:endParaRPr>
          </a:p>
          <a:p>
            <a:pPr marL="8515350" lvl="4"/>
            <a:endParaRPr lang="en-US" altLang="en-US" sz="1800" dirty="0">
              <a:ea typeface="ＭＳ Ｐゴシック" panose="020B0600070205080204" pitchFamily="34" charset="-128"/>
            </a:endParaRPr>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6DFC699-F02A-4F03-A470-E82329B4A85F}" type="slidenum">
              <a:rPr lang="en-US" altLang="en-US" sz="1400"/>
              <a:pPr eaLnBrk="1" hangingPunct="1"/>
              <a:t>27</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421">
                                            <p:txEl>
                                              <p:pRg st="4" end="4"/>
                                            </p:txEl>
                                          </p:spTgt>
                                        </p:tgtEl>
                                        <p:attrNameLst>
                                          <p:attrName>style.visibility</p:attrName>
                                        </p:attrNameLst>
                                      </p:cBhvr>
                                      <p:to>
                                        <p:strVal val="visible"/>
                                      </p:to>
                                    </p:set>
                                    <p:animEffect transition="in" filter="fade">
                                      <p:cBhvr>
                                        <p:cTn id="7" dur="1000"/>
                                        <p:tgtEl>
                                          <p:spTgt spid="60421">
                                            <p:txEl>
                                              <p:pRg st="4" end="4"/>
                                            </p:txEl>
                                          </p:spTgt>
                                        </p:tgtEl>
                                      </p:cBhvr>
                                    </p:animEffect>
                                    <p:anim calcmode="lin" valueType="num">
                                      <p:cBhvr>
                                        <p:cTn id="8" dur="1000" fill="hold"/>
                                        <p:tgtEl>
                                          <p:spTgt spid="6042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0421">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0421">
                                            <p:txEl>
                                              <p:pRg st="5" end="5"/>
                                            </p:txEl>
                                          </p:spTgt>
                                        </p:tgtEl>
                                        <p:attrNameLst>
                                          <p:attrName>style.visibility</p:attrName>
                                        </p:attrNameLst>
                                      </p:cBhvr>
                                      <p:to>
                                        <p:strVal val="visible"/>
                                      </p:to>
                                    </p:set>
                                    <p:animEffect transition="in" filter="fade">
                                      <p:cBhvr>
                                        <p:cTn id="12" dur="1000"/>
                                        <p:tgtEl>
                                          <p:spTgt spid="60421">
                                            <p:txEl>
                                              <p:pRg st="5" end="5"/>
                                            </p:txEl>
                                          </p:spTgt>
                                        </p:tgtEl>
                                      </p:cBhvr>
                                    </p:animEffect>
                                    <p:anim calcmode="lin" valueType="num">
                                      <p:cBhvr>
                                        <p:cTn id="13" dur="1000" fill="hold"/>
                                        <p:tgtEl>
                                          <p:spTgt spid="60421">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60421">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0421">
                                            <p:txEl>
                                              <p:pRg st="6" end="6"/>
                                            </p:txEl>
                                          </p:spTgt>
                                        </p:tgtEl>
                                        <p:attrNameLst>
                                          <p:attrName>style.visibility</p:attrName>
                                        </p:attrNameLst>
                                      </p:cBhvr>
                                      <p:to>
                                        <p:strVal val="visible"/>
                                      </p:to>
                                    </p:set>
                                    <p:animEffect transition="in" filter="fade">
                                      <p:cBhvr>
                                        <p:cTn id="17" dur="1000"/>
                                        <p:tgtEl>
                                          <p:spTgt spid="60421">
                                            <p:txEl>
                                              <p:pRg st="6" end="6"/>
                                            </p:txEl>
                                          </p:spTgt>
                                        </p:tgtEl>
                                      </p:cBhvr>
                                    </p:animEffect>
                                    <p:anim calcmode="lin" valueType="num">
                                      <p:cBhvr>
                                        <p:cTn id="18" dur="1000" fill="hold"/>
                                        <p:tgtEl>
                                          <p:spTgt spid="60421">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60421">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0421">
                                            <p:txEl>
                                              <p:pRg st="7" end="7"/>
                                            </p:txEl>
                                          </p:spTgt>
                                        </p:tgtEl>
                                        <p:attrNameLst>
                                          <p:attrName>style.visibility</p:attrName>
                                        </p:attrNameLst>
                                      </p:cBhvr>
                                      <p:to>
                                        <p:strVal val="visible"/>
                                      </p:to>
                                    </p:set>
                                    <p:animEffect transition="in" filter="fade">
                                      <p:cBhvr>
                                        <p:cTn id="22" dur="1000"/>
                                        <p:tgtEl>
                                          <p:spTgt spid="60421">
                                            <p:txEl>
                                              <p:pRg st="7" end="7"/>
                                            </p:txEl>
                                          </p:spTgt>
                                        </p:tgtEl>
                                      </p:cBhvr>
                                    </p:animEffect>
                                    <p:anim calcmode="lin" valueType="num">
                                      <p:cBhvr>
                                        <p:cTn id="23" dur="1000" fill="hold"/>
                                        <p:tgtEl>
                                          <p:spTgt spid="60421">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60421">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0421">
                                            <p:txEl>
                                              <p:pRg st="8" end="8"/>
                                            </p:txEl>
                                          </p:spTgt>
                                        </p:tgtEl>
                                        <p:attrNameLst>
                                          <p:attrName>style.visibility</p:attrName>
                                        </p:attrNameLst>
                                      </p:cBhvr>
                                      <p:to>
                                        <p:strVal val="visible"/>
                                      </p:to>
                                    </p:set>
                                    <p:animEffect transition="in" filter="fade">
                                      <p:cBhvr>
                                        <p:cTn id="27" dur="1000"/>
                                        <p:tgtEl>
                                          <p:spTgt spid="60421">
                                            <p:txEl>
                                              <p:pRg st="8" end="8"/>
                                            </p:txEl>
                                          </p:spTgt>
                                        </p:tgtEl>
                                      </p:cBhvr>
                                    </p:animEffect>
                                    <p:anim calcmode="lin" valueType="num">
                                      <p:cBhvr>
                                        <p:cTn id="28" dur="1000" fill="hold"/>
                                        <p:tgtEl>
                                          <p:spTgt spid="60421">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60421">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0421">
                                            <p:txEl>
                                              <p:pRg st="9" end="9"/>
                                            </p:txEl>
                                          </p:spTgt>
                                        </p:tgtEl>
                                        <p:attrNameLst>
                                          <p:attrName>style.visibility</p:attrName>
                                        </p:attrNameLst>
                                      </p:cBhvr>
                                      <p:to>
                                        <p:strVal val="visible"/>
                                      </p:to>
                                    </p:set>
                                    <p:animEffect transition="in" filter="fade">
                                      <p:cBhvr>
                                        <p:cTn id="32" dur="1000"/>
                                        <p:tgtEl>
                                          <p:spTgt spid="60421">
                                            <p:txEl>
                                              <p:pRg st="9" end="9"/>
                                            </p:txEl>
                                          </p:spTgt>
                                        </p:tgtEl>
                                      </p:cBhvr>
                                    </p:animEffect>
                                    <p:anim calcmode="lin" valueType="num">
                                      <p:cBhvr>
                                        <p:cTn id="33" dur="1000" fill="hold"/>
                                        <p:tgtEl>
                                          <p:spTgt spid="60421">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6042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0421">
                                            <p:txEl>
                                              <p:pRg st="10" end="10"/>
                                            </p:txEl>
                                          </p:spTgt>
                                        </p:tgtEl>
                                        <p:attrNameLst>
                                          <p:attrName>style.visibility</p:attrName>
                                        </p:attrNameLst>
                                      </p:cBhvr>
                                      <p:to>
                                        <p:strVal val="visible"/>
                                      </p:to>
                                    </p:set>
                                    <p:animEffect transition="in" filter="fade">
                                      <p:cBhvr>
                                        <p:cTn id="39" dur="1000"/>
                                        <p:tgtEl>
                                          <p:spTgt spid="60421">
                                            <p:txEl>
                                              <p:pRg st="10" end="10"/>
                                            </p:txEl>
                                          </p:spTgt>
                                        </p:tgtEl>
                                      </p:cBhvr>
                                    </p:animEffect>
                                    <p:anim calcmode="lin" valueType="num">
                                      <p:cBhvr>
                                        <p:cTn id="40" dur="1000" fill="hold"/>
                                        <p:tgtEl>
                                          <p:spTgt spid="60421">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60421">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0421">
                                            <p:txEl>
                                              <p:pRg st="11" end="11"/>
                                            </p:txEl>
                                          </p:spTgt>
                                        </p:tgtEl>
                                        <p:attrNameLst>
                                          <p:attrName>style.visibility</p:attrName>
                                        </p:attrNameLst>
                                      </p:cBhvr>
                                      <p:to>
                                        <p:strVal val="visible"/>
                                      </p:to>
                                    </p:set>
                                    <p:animEffect transition="in" filter="fade">
                                      <p:cBhvr>
                                        <p:cTn id="44" dur="1000"/>
                                        <p:tgtEl>
                                          <p:spTgt spid="60421">
                                            <p:txEl>
                                              <p:pRg st="11" end="11"/>
                                            </p:txEl>
                                          </p:spTgt>
                                        </p:tgtEl>
                                      </p:cBhvr>
                                    </p:animEffect>
                                    <p:anim calcmode="lin" valueType="num">
                                      <p:cBhvr>
                                        <p:cTn id="45" dur="1000" fill="hold"/>
                                        <p:tgtEl>
                                          <p:spTgt spid="60421">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60421">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914400" y="76200"/>
            <a:ext cx="10058400" cy="734568"/>
          </a:xfrm>
        </p:spPr>
        <p:txBody>
          <a:bodyPr>
            <a:normAutofit/>
          </a:bodyPr>
          <a:lstStyle/>
          <a:p>
            <a:pPr algn="ctr" eaLnBrk="1" hangingPunct="1"/>
            <a:r>
              <a:rPr lang="en-US" altLang="en-US" sz="4200" b="1" u="sng" dirty="0">
                <a:ea typeface="ＭＳ Ｐゴシック" panose="020B0600070205080204" pitchFamily="34" charset="-128"/>
              </a:rPr>
              <a:t>Assessing Assumptions</a:t>
            </a:r>
          </a:p>
        </p:txBody>
      </p:sp>
      <p:sp>
        <p:nvSpPr>
          <p:cNvPr id="64517" name="Rectangle 3"/>
          <p:cNvSpPr>
            <a:spLocks noGrp="1" noChangeArrowheads="1"/>
          </p:cNvSpPr>
          <p:nvPr>
            <p:ph idx="1"/>
          </p:nvPr>
        </p:nvSpPr>
        <p:spPr>
          <a:xfrm>
            <a:off x="381000" y="990600"/>
            <a:ext cx="11430000" cy="5486400"/>
          </a:xfrm>
        </p:spPr>
        <p:txBody>
          <a:bodyPr>
            <a:normAutofit/>
          </a:bodyPr>
          <a:lstStyle/>
          <a:p>
            <a:pPr marL="0" indent="0" eaLnBrk="1" hangingPunct="1">
              <a:buNone/>
            </a:pPr>
            <a:r>
              <a:rPr lang="en-US" altLang="en-US" sz="1800" dirty="0">
                <a:ea typeface="ＭＳ Ｐゴシック" panose="020B0600070205080204" pitchFamily="34" charset="-128"/>
              </a:rPr>
              <a:t>If we want to assess these assumptions, we rely on results of the following approaches in practice:</a:t>
            </a:r>
          </a:p>
          <a:p>
            <a:pPr marL="0" indent="0" eaLnBrk="1" hangingPunct="1">
              <a:buNone/>
            </a:pPr>
            <a:endParaRPr lang="en-US" altLang="en-US" sz="1800" dirty="0">
              <a:ea typeface="ＭＳ Ｐゴシック" panose="020B0600070205080204" pitchFamily="34" charset="-128"/>
            </a:endParaRPr>
          </a:p>
          <a:p>
            <a:pPr lvl="1" eaLnBrk="1" hangingPunct="1"/>
            <a:r>
              <a:rPr lang="en-US" altLang="en-US" sz="2400" dirty="0">
                <a:ea typeface="ＭＳ Ｐゴシック" panose="020B0600070205080204" pitchFamily="34" charset="-128"/>
              </a:rPr>
              <a:t>Homogeneity of variances</a:t>
            </a:r>
          </a:p>
          <a:p>
            <a:pPr lvl="2" eaLnBrk="1" hangingPunct="1"/>
            <a:r>
              <a:rPr lang="en-US" altLang="en-US" sz="1800" b="1" dirty="0" err="1">
                <a:ea typeface="ＭＳ Ｐゴシック" panose="020B0600070205080204" pitchFamily="34" charset="-128"/>
              </a:rPr>
              <a:t>Levene’s</a:t>
            </a:r>
            <a:r>
              <a:rPr lang="en-US" altLang="en-US" sz="1800" dirty="0">
                <a:ea typeface="ＭＳ Ｐゴシック" panose="020B0600070205080204" pitchFamily="34" charset="-128"/>
              </a:rPr>
              <a:t> (or Bartlett’s) test</a:t>
            </a:r>
          </a:p>
          <a:p>
            <a:pPr lvl="2" eaLnBrk="1" hangingPunct="1"/>
            <a:endParaRPr lang="en-US" altLang="en-US" sz="1800" dirty="0">
              <a:ea typeface="ＭＳ Ｐゴシック" panose="020B0600070205080204" pitchFamily="34" charset="-128"/>
            </a:endParaRPr>
          </a:p>
          <a:p>
            <a:pPr lvl="1" eaLnBrk="1" hangingPunct="1"/>
            <a:r>
              <a:rPr lang="en-US" altLang="en-US" sz="2400" dirty="0">
                <a:ea typeface="ＭＳ Ｐゴシック" panose="020B0600070205080204" pitchFamily="34" charset="-128"/>
              </a:rPr>
              <a:t>Sphericity/Compound Symmetry</a:t>
            </a:r>
          </a:p>
          <a:p>
            <a:pPr lvl="2" eaLnBrk="1" hangingPunct="1"/>
            <a:r>
              <a:rPr lang="en-US" altLang="en-US" sz="1800" b="1" dirty="0" err="1">
                <a:ea typeface="ＭＳ Ｐゴシック" panose="020B0600070205080204" pitchFamily="34" charset="-128"/>
              </a:rPr>
              <a:t>Mauchly</a:t>
            </a:r>
            <a:r>
              <a:rPr lang="en-US" altLang="en-US" sz="1800" b="1" dirty="0">
                <a:ea typeface="ＭＳ Ｐゴシック" panose="020B0600070205080204" pitchFamily="34" charset="-128"/>
              </a:rPr>
              <a:t> test</a:t>
            </a:r>
          </a:p>
          <a:p>
            <a:pPr lvl="2" eaLnBrk="1" hangingPunct="1"/>
            <a:r>
              <a:rPr lang="en-US" altLang="en-US" sz="1800" dirty="0">
                <a:ea typeface="ＭＳ Ｐゴシック" panose="020B0600070205080204" pitchFamily="34" charset="-128"/>
              </a:rPr>
              <a:t>Examination of variance-covariance matrix</a:t>
            </a:r>
          </a:p>
          <a:p>
            <a:pPr lvl="2" eaLnBrk="1" hangingPunct="1"/>
            <a:r>
              <a:rPr lang="en-US" altLang="en-US" sz="1800" dirty="0">
                <a:ea typeface="ＭＳ Ｐゴシック" panose="020B0600070205080204" pitchFamily="34" charset="-128"/>
              </a:rPr>
              <a:t>Examination of variances among pairs of difference scores</a:t>
            </a:r>
          </a:p>
          <a:p>
            <a:pPr lvl="2" eaLnBrk="1" hangingPunct="1"/>
            <a:endParaRPr lang="en-US" altLang="en-US" sz="1800" dirty="0">
              <a:ea typeface="ＭＳ Ｐゴシック" panose="020B0600070205080204" pitchFamily="34" charset="-128"/>
            </a:endParaRPr>
          </a:p>
          <a:p>
            <a:pPr lvl="1" eaLnBrk="1" hangingPunct="1"/>
            <a:r>
              <a:rPr lang="en-US" altLang="en-US" sz="2400" dirty="0">
                <a:ea typeface="ＭＳ Ｐゴシック" panose="020B0600070205080204" pitchFamily="34" charset="-128"/>
              </a:rPr>
              <a:t>Additivity</a:t>
            </a:r>
          </a:p>
          <a:p>
            <a:pPr lvl="2" eaLnBrk="1" hangingPunct="1"/>
            <a:r>
              <a:rPr lang="en-US" altLang="en-US" sz="1800" dirty="0">
                <a:ea typeface="ＭＳ Ｐゴシック" panose="020B0600070205080204" pitchFamily="34" charset="-128"/>
              </a:rPr>
              <a:t>Small </a:t>
            </a:r>
            <a:r>
              <a:rPr lang="en-US" altLang="en-US" sz="1800" i="1" dirty="0" err="1">
                <a:latin typeface="Times New Roman" panose="02020603050405020304" pitchFamily="18" charset="0"/>
                <a:ea typeface="ＭＳ Ｐゴシック" panose="020B0600070205080204" pitchFamily="34" charset="-128"/>
              </a:rPr>
              <a:t>MS</a:t>
            </a:r>
            <a:r>
              <a:rPr lang="en-US" altLang="en-US" sz="1800" i="1" baseline="-25000" dirty="0" err="1">
                <a:latin typeface="Times New Roman" panose="02020603050405020304" pitchFamily="18" charset="0"/>
                <a:ea typeface="ＭＳ Ｐゴシック" panose="020B0600070205080204" pitchFamily="34" charset="-128"/>
              </a:rPr>
              <a:t>Intrx</a:t>
            </a:r>
            <a:endParaRPr lang="en-US" altLang="en-US" sz="1800" i="1" baseline="-25000" dirty="0">
              <a:latin typeface="Times New Roman" panose="02020603050405020304" pitchFamily="18" charset="0"/>
              <a:ea typeface="ＭＳ Ｐゴシック" panose="020B0600070205080204" pitchFamily="34" charset="-128"/>
            </a:endParaRPr>
          </a:p>
          <a:p>
            <a:pPr lvl="2" eaLnBrk="1" hangingPunct="1"/>
            <a:r>
              <a:rPr lang="en-US" altLang="en-US" sz="1800" dirty="0">
                <a:ea typeface="ＭＳ Ｐゴシック" panose="020B0600070205080204" pitchFamily="34" charset="-128"/>
              </a:rPr>
              <a:t>Individual Subject lines in a means </a:t>
            </a:r>
            <a:r>
              <a:rPr lang="en-US" altLang="en-US" sz="1800" b="1" dirty="0">
                <a:ea typeface="ＭＳ Ｐゴシック" panose="020B0600070205080204" pitchFamily="34" charset="-128"/>
              </a:rPr>
              <a:t>plot are mostly parallel</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F4195A5-E0F3-49DE-ABBE-01341C03085D}" type="slidenum">
              <a:rPr lang="en-US" altLang="en-US" sz="1400"/>
              <a:pPr eaLnBrk="1" hangingPunct="1"/>
              <a:t>28</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7">
                                            <p:txEl>
                                              <p:pRg st="2" end="2"/>
                                            </p:txEl>
                                          </p:spTgt>
                                        </p:tgtEl>
                                        <p:attrNameLst>
                                          <p:attrName>style.visibility</p:attrName>
                                        </p:attrNameLst>
                                      </p:cBhvr>
                                      <p:to>
                                        <p:strVal val="visible"/>
                                      </p:to>
                                    </p:set>
                                    <p:animEffect transition="in" filter="fade">
                                      <p:cBhvr>
                                        <p:cTn id="7" dur="1000"/>
                                        <p:tgtEl>
                                          <p:spTgt spid="64517">
                                            <p:txEl>
                                              <p:pRg st="2" end="2"/>
                                            </p:txEl>
                                          </p:spTgt>
                                        </p:tgtEl>
                                      </p:cBhvr>
                                    </p:animEffect>
                                    <p:anim calcmode="lin" valueType="num">
                                      <p:cBhvr>
                                        <p:cTn id="8" dur="1000" fill="hold"/>
                                        <p:tgtEl>
                                          <p:spTgt spid="6451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451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7">
                                            <p:txEl>
                                              <p:pRg st="3" end="3"/>
                                            </p:txEl>
                                          </p:spTgt>
                                        </p:tgtEl>
                                        <p:attrNameLst>
                                          <p:attrName>style.visibility</p:attrName>
                                        </p:attrNameLst>
                                      </p:cBhvr>
                                      <p:to>
                                        <p:strVal val="visible"/>
                                      </p:to>
                                    </p:set>
                                    <p:animEffect transition="in" filter="fade">
                                      <p:cBhvr>
                                        <p:cTn id="12" dur="1000"/>
                                        <p:tgtEl>
                                          <p:spTgt spid="64517">
                                            <p:txEl>
                                              <p:pRg st="3" end="3"/>
                                            </p:txEl>
                                          </p:spTgt>
                                        </p:tgtEl>
                                      </p:cBhvr>
                                    </p:animEffect>
                                    <p:anim calcmode="lin" valueType="num">
                                      <p:cBhvr>
                                        <p:cTn id="13" dur="1000" fill="hold"/>
                                        <p:tgtEl>
                                          <p:spTgt spid="6451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45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4517">
                                            <p:txEl>
                                              <p:pRg st="5" end="5"/>
                                            </p:txEl>
                                          </p:spTgt>
                                        </p:tgtEl>
                                        <p:attrNameLst>
                                          <p:attrName>style.visibility</p:attrName>
                                        </p:attrNameLst>
                                      </p:cBhvr>
                                      <p:to>
                                        <p:strVal val="visible"/>
                                      </p:to>
                                    </p:set>
                                    <p:animEffect transition="in" filter="fade">
                                      <p:cBhvr>
                                        <p:cTn id="19" dur="1000"/>
                                        <p:tgtEl>
                                          <p:spTgt spid="64517">
                                            <p:txEl>
                                              <p:pRg st="5" end="5"/>
                                            </p:txEl>
                                          </p:spTgt>
                                        </p:tgtEl>
                                      </p:cBhvr>
                                    </p:animEffect>
                                    <p:anim calcmode="lin" valueType="num">
                                      <p:cBhvr>
                                        <p:cTn id="20" dur="1000" fill="hold"/>
                                        <p:tgtEl>
                                          <p:spTgt spid="6451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6451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4517">
                                            <p:txEl>
                                              <p:pRg st="6" end="6"/>
                                            </p:txEl>
                                          </p:spTgt>
                                        </p:tgtEl>
                                        <p:attrNameLst>
                                          <p:attrName>style.visibility</p:attrName>
                                        </p:attrNameLst>
                                      </p:cBhvr>
                                      <p:to>
                                        <p:strVal val="visible"/>
                                      </p:to>
                                    </p:set>
                                    <p:animEffect transition="in" filter="fade">
                                      <p:cBhvr>
                                        <p:cTn id="24" dur="1000"/>
                                        <p:tgtEl>
                                          <p:spTgt spid="64517">
                                            <p:txEl>
                                              <p:pRg st="6" end="6"/>
                                            </p:txEl>
                                          </p:spTgt>
                                        </p:tgtEl>
                                      </p:cBhvr>
                                    </p:animEffect>
                                    <p:anim calcmode="lin" valueType="num">
                                      <p:cBhvr>
                                        <p:cTn id="25" dur="1000" fill="hold"/>
                                        <p:tgtEl>
                                          <p:spTgt spid="64517">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64517">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4517">
                                            <p:txEl>
                                              <p:pRg st="7" end="7"/>
                                            </p:txEl>
                                          </p:spTgt>
                                        </p:tgtEl>
                                        <p:attrNameLst>
                                          <p:attrName>style.visibility</p:attrName>
                                        </p:attrNameLst>
                                      </p:cBhvr>
                                      <p:to>
                                        <p:strVal val="visible"/>
                                      </p:to>
                                    </p:set>
                                    <p:animEffect transition="in" filter="fade">
                                      <p:cBhvr>
                                        <p:cTn id="29" dur="1000"/>
                                        <p:tgtEl>
                                          <p:spTgt spid="64517">
                                            <p:txEl>
                                              <p:pRg st="7" end="7"/>
                                            </p:txEl>
                                          </p:spTgt>
                                        </p:tgtEl>
                                      </p:cBhvr>
                                    </p:animEffect>
                                    <p:anim calcmode="lin" valueType="num">
                                      <p:cBhvr>
                                        <p:cTn id="30" dur="1000" fill="hold"/>
                                        <p:tgtEl>
                                          <p:spTgt spid="64517">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64517">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4517">
                                            <p:txEl>
                                              <p:pRg st="8" end="8"/>
                                            </p:txEl>
                                          </p:spTgt>
                                        </p:tgtEl>
                                        <p:attrNameLst>
                                          <p:attrName>style.visibility</p:attrName>
                                        </p:attrNameLst>
                                      </p:cBhvr>
                                      <p:to>
                                        <p:strVal val="visible"/>
                                      </p:to>
                                    </p:set>
                                    <p:animEffect transition="in" filter="fade">
                                      <p:cBhvr>
                                        <p:cTn id="34" dur="1000"/>
                                        <p:tgtEl>
                                          <p:spTgt spid="64517">
                                            <p:txEl>
                                              <p:pRg st="8" end="8"/>
                                            </p:txEl>
                                          </p:spTgt>
                                        </p:tgtEl>
                                      </p:cBhvr>
                                    </p:animEffect>
                                    <p:anim calcmode="lin" valueType="num">
                                      <p:cBhvr>
                                        <p:cTn id="35" dur="1000" fill="hold"/>
                                        <p:tgtEl>
                                          <p:spTgt spid="64517">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6451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4517">
                                            <p:txEl>
                                              <p:pRg st="10" end="10"/>
                                            </p:txEl>
                                          </p:spTgt>
                                        </p:tgtEl>
                                        <p:attrNameLst>
                                          <p:attrName>style.visibility</p:attrName>
                                        </p:attrNameLst>
                                      </p:cBhvr>
                                      <p:to>
                                        <p:strVal val="visible"/>
                                      </p:to>
                                    </p:set>
                                    <p:animEffect transition="in" filter="fade">
                                      <p:cBhvr>
                                        <p:cTn id="41" dur="1000"/>
                                        <p:tgtEl>
                                          <p:spTgt spid="64517">
                                            <p:txEl>
                                              <p:pRg st="10" end="10"/>
                                            </p:txEl>
                                          </p:spTgt>
                                        </p:tgtEl>
                                      </p:cBhvr>
                                    </p:animEffect>
                                    <p:anim calcmode="lin" valueType="num">
                                      <p:cBhvr>
                                        <p:cTn id="42" dur="1000" fill="hold"/>
                                        <p:tgtEl>
                                          <p:spTgt spid="64517">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64517">
                                            <p:txEl>
                                              <p:pRg st="10" end="1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4517">
                                            <p:txEl>
                                              <p:pRg st="11" end="11"/>
                                            </p:txEl>
                                          </p:spTgt>
                                        </p:tgtEl>
                                        <p:attrNameLst>
                                          <p:attrName>style.visibility</p:attrName>
                                        </p:attrNameLst>
                                      </p:cBhvr>
                                      <p:to>
                                        <p:strVal val="visible"/>
                                      </p:to>
                                    </p:set>
                                    <p:animEffect transition="in" filter="fade">
                                      <p:cBhvr>
                                        <p:cTn id="46" dur="1000"/>
                                        <p:tgtEl>
                                          <p:spTgt spid="64517">
                                            <p:txEl>
                                              <p:pRg st="11" end="11"/>
                                            </p:txEl>
                                          </p:spTgt>
                                        </p:tgtEl>
                                      </p:cBhvr>
                                    </p:animEffect>
                                    <p:anim calcmode="lin" valueType="num">
                                      <p:cBhvr>
                                        <p:cTn id="47" dur="1000" fill="hold"/>
                                        <p:tgtEl>
                                          <p:spTgt spid="64517">
                                            <p:txEl>
                                              <p:pRg st="11" end="11"/>
                                            </p:txEl>
                                          </p:spTgt>
                                        </p:tgtEl>
                                        <p:attrNameLst>
                                          <p:attrName>ppt_x</p:attrName>
                                        </p:attrNameLst>
                                      </p:cBhvr>
                                      <p:tavLst>
                                        <p:tav tm="0">
                                          <p:val>
                                            <p:strVal val="#ppt_x"/>
                                          </p:val>
                                        </p:tav>
                                        <p:tav tm="100000">
                                          <p:val>
                                            <p:strVal val="#ppt_x"/>
                                          </p:val>
                                        </p:tav>
                                      </p:tavLst>
                                    </p:anim>
                                    <p:anim calcmode="lin" valueType="num">
                                      <p:cBhvr>
                                        <p:cTn id="48" dur="1000" fill="hold"/>
                                        <p:tgtEl>
                                          <p:spTgt spid="64517">
                                            <p:txEl>
                                              <p:pRg st="11" end="1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4517">
                                            <p:txEl>
                                              <p:pRg st="12" end="12"/>
                                            </p:txEl>
                                          </p:spTgt>
                                        </p:tgtEl>
                                        <p:attrNameLst>
                                          <p:attrName>style.visibility</p:attrName>
                                        </p:attrNameLst>
                                      </p:cBhvr>
                                      <p:to>
                                        <p:strVal val="visible"/>
                                      </p:to>
                                    </p:set>
                                    <p:animEffect transition="in" filter="fade">
                                      <p:cBhvr>
                                        <p:cTn id="51" dur="1000"/>
                                        <p:tgtEl>
                                          <p:spTgt spid="64517">
                                            <p:txEl>
                                              <p:pRg st="12" end="12"/>
                                            </p:txEl>
                                          </p:spTgt>
                                        </p:tgtEl>
                                      </p:cBhvr>
                                    </p:animEffect>
                                    <p:anim calcmode="lin" valueType="num">
                                      <p:cBhvr>
                                        <p:cTn id="52" dur="1000" fill="hold"/>
                                        <p:tgtEl>
                                          <p:spTgt spid="64517">
                                            <p:txEl>
                                              <p:pRg st="12" end="12"/>
                                            </p:txEl>
                                          </p:spTgt>
                                        </p:tgtEl>
                                        <p:attrNameLst>
                                          <p:attrName>ppt_x</p:attrName>
                                        </p:attrNameLst>
                                      </p:cBhvr>
                                      <p:tavLst>
                                        <p:tav tm="0">
                                          <p:val>
                                            <p:strVal val="#ppt_x"/>
                                          </p:val>
                                        </p:tav>
                                        <p:tav tm="100000">
                                          <p:val>
                                            <p:strVal val="#ppt_x"/>
                                          </p:val>
                                        </p:tav>
                                      </p:tavLst>
                                    </p:anim>
                                    <p:anim calcmode="lin" valueType="num">
                                      <p:cBhvr>
                                        <p:cTn id="53" dur="1000" fill="hold"/>
                                        <p:tgtEl>
                                          <p:spTgt spid="6451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838200" y="37289"/>
            <a:ext cx="10058400" cy="726059"/>
          </a:xfrm>
        </p:spPr>
        <p:txBody>
          <a:bodyPr>
            <a:normAutofit/>
          </a:bodyPr>
          <a:lstStyle/>
          <a:p>
            <a:pPr algn="ctr" eaLnBrk="1" hangingPunct="1"/>
            <a:r>
              <a:rPr lang="en-US" altLang="en-US" sz="4200" b="1" u="sng" dirty="0">
                <a:ea typeface="ＭＳ Ｐゴシック" panose="020B0600070205080204" pitchFamily="34" charset="-128"/>
              </a:rPr>
              <a:t>Violations of Assumptions</a:t>
            </a:r>
          </a:p>
        </p:txBody>
      </p:sp>
      <p:sp>
        <p:nvSpPr>
          <p:cNvPr id="66565" name="Rectangle 3"/>
          <p:cNvSpPr>
            <a:spLocks noGrp="1" noChangeArrowheads="1"/>
          </p:cNvSpPr>
          <p:nvPr>
            <p:ph idx="1"/>
          </p:nvPr>
        </p:nvSpPr>
        <p:spPr>
          <a:xfrm>
            <a:off x="381000" y="763348"/>
            <a:ext cx="11430000" cy="6018452"/>
          </a:xfrm>
        </p:spPr>
        <p:txBody>
          <a:bodyPr>
            <a:normAutofit/>
          </a:bodyPr>
          <a:lstStyle/>
          <a:p>
            <a:pPr marL="0" indent="0" algn="ctr" eaLnBrk="1" hangingPunct="1">
              <a:lnSpc>
                <a:spcPct val="80000"/>
              </a:lnSpc>
              <a:buNone/>
            </a:pPr>
            <a:r>
              <a:rPr lang="en-US" altLang="en-US" sz="1800" dirty="0">
                <a:ea typeface="ＭＳ Ｐゴシック" panose="020B0600070205080204" pitchFamily="34" charset="-128"/>
              </a:rPr>
              <a:t>Mostly concerned with sphericity -- &gt; </a:t>
            </a:r>
            <a:r>
              <a:rPr lang="en-US" altLang="en-US" dirty="0">
                <a:ea typeface="ＭＳ Ｐゴシック" panose="020B0600070205080204" pitchFamily="34" charset="-128"/>
              </a:rPr>
              <a:t>If violated, should pursue some alternative</a:t>
            </a:r>
          </a:p>
          <a:p>
            <a:pPr marL="8515350" lvl="4">
              <a:lnSpc>
                <a:spcPct val="40000"/>
              </a:lnSpc>
            </a:pPr>
            <a:endParaRPr lang="en-US" altLang="en-US" sz="1800" dirty="0">
              <a:ea typeface="ＭＳ Ｐゴシック" panose="020B0600070205080204" pitchFamily="34" charset="-128"/>
            </a:endParaRPr>
          </a:p>
          <a:p>
            <a:pPr marL="8515350" lvl="4">
              <a:lnSpc>
                <a:spcPct val="40000"/>
              </a:lnSpc>
            </a:pPr>
            <a:endParaRPr lang="en-US" altLang="en-US" sz="1800" dirty="0">
              <a:ea typeface="ＭＳ Ｐゴシック" panose="020B0600070205080204" pitchFamily="34" charset="-128"/>
            </a:endParaRPr>
          </a:p>
          <a:p>
            <a:pPr eaLnBrk="1" hangingPunct="1">
              <a:lnSpc>
                <a:spcPct val="80000"/>
              </a:lnSpc>
            </a:pPr>
            <a:r>
              <a:rPr lang="en-US" altLang="en-US" sz="1800" dirty="0">
                <a:ea typeface="ＭＳ Ｐゴシック" panose="020B0600070205080204" pitchFamily="34" charset="-128"/>
              </a:rPr>
              <a:t>If sphericity is </a:t>
            </a:r>
            <a:r>
              <a:rPr lang="en-US" altLang="en-US" sz="1800" u="sng" dirty="0">
                <a:ea typeface="ＭＳ Ｐゴシック" panose="020B0600070205080204" pitchFamily="34" charset="-128"/>
              </a:rPr>
              <a:t>met</a:t>
            </a:r>
            <a:r>
              <a:rPr lang="en-US" altLang="en-US" sz="1800" dirty="0">
                <a:ea typeface="ＭＳ Ｐゴシック" panose="020B0600070205080204" pitchFamily="34" charset="-128"/>
              </a:rPr>
              <a:t>, 5 options:</a:t>
            </a:r>
          </a:p>
          <a:p>
            <a:pPr lvl="1" eaLnBrk="1" hangingPunct="1">
              <a:lnSpc>
                <a:spcPct val="100000"/>
              </a:lnSpc>
            </a:pPr>
            <a:r>
              <a:rPr lang="en-US" altLang="en-US" sz="1600" i="1" dirty="0">
                <a:ea typeface="ＭＳ Ｐゴシック" panose="020B0600070205080204" pitchFamily="34" charset="-128"/>
              </a:rPr>
              <a:t>Use </a:t>
            </a:r>
            <a:r>
              <a:rPr lang="en-US" altLang="en-US" sz="1600" b="1" i="1" dirty="0">
                <a:ea typeface="ＭＳ Ｐゴシック" panose="020B0600070205080204" pitchFamily="34" charset="-128"/>
              </a:rPr>
              <a:t>standard univariate F-tests (recommended)</a:t>
            </a:r>
          </a:p>
          <a:p>
            <a:pPr lvl="1" eaLnBrk="1" hangingPunct="1">
              <a:lnSpc>
                <a:spcPct val="100000"/>
              </a:lnSpc>
            </a:pPr>
            <a:r>
              <a:rPr lang="en-US" altLang="en-US" sz="1600" i="1" dirty="0">
                <a:ea typeface="ＭＳ Ｐゴシック" panose="020B0600070205080204" pitchFamily="34" charset="-128"/>
              </a:rPr>
              <a:t>Use </a:t>
            </a:r>
            <a:r>
              <a:rPr lang="en-US" altLang="en-US" sz="1600" b="1" i="1" dirty="0">
                <a:ea typeface="ＭＳ Ｐゴシック" panose="020B0600070205080204" pitchFamily="34" charset="-128"/>
              </a:rPr>
              <a:t>trend analysis </a:t>
            </a:r>
            <a:r>
              <a:rPr lang="en-US" altLang="en-US" sz="1600" i="1" dirty="0">
                <a:ea typeface="ＭＳ Ｐゴシック" panose="020B0600070205080204" pitchFamily="34" charset="-128"/>
              </a:rPr>
              <a:t>(recommended, </a:t>
            </a:r>
            <a:r>
              <a:rPr lang="en-US" altLang="en-US" sz="1600" b="1" i="1" u="sng" dirty="0">
                <a:ea typeface="ＭＳ Ｐゴシック" panose="020B0600070205080204" pitchFamily="34" charset="-128"/>
              </a:rPr>
              <a:t>IF</a:t>
            </a:r>
            <a:r>
              <a:rPr lang="en-US" altLang="en-US" sz="1600" i="1" dirty="0">
                <a:ea typeface="ＭＳ Ｐゴシック" panose="020B0600070205080204" pitchFamily="34" charset="-128"/>
              </a:rPr>
              <a:t> this is the goal)</a:t>
            </a:r>
          </a:p>
          <a:p>
            <a:pPr lvl="1" eaLnBrk="1" hangingPunct="1">
              <a:lnSpc>
                <a:spcPct val="100000"/>
              </a:lnSpc>
            </a:pPr>
            <a:r>
              <a:rPr lang="en-US" altLang="en-US" sz="1600" i="1" dirty="0">
                <a:ea typeface="ＭＳ Ｐゴシック" panose="020B0600070205080204" pitchFamily="34" charset="-128"/>
              </a:rPr>
              <a:t>Use a multivariate test (not recommended as findings should be same as standard univariate F-tests)</a:t>
            </a:r>
          </a:p>
          <a:p>
            <a:pPr lvl="1" eaLnBrk="1" hangingPunct="1">
              <a:lnSpc>
                <a:spcPct val="100000"/>
              </a:lnSpc>
            </a:pPr>
            <a:r>
              <a:rPr lang="en-US" altLang="en-US" sz="1600" i="1" dirty="0">
                <a:ea typeface="ＭＳ Ｐゴシック" panose="020B0600070205080204" pitchFamily="34" charset="-128"/>
              </a:rPr>
              <a:t>Use a </a:t>
            </a:r>
            <a:r>
              <a:rPr lang="en-US" altLang="en-US" sz="1600" b="1" i="1" dirty="0">
                <a:ea typeface="ＭＳ Ｐゴシック" panose="020B0600070205080204" pitchFamily="34" charset="-128"/>
              </a:rPr>
              <a:t>maximum likelihood </a:t>
            </a:r>
            <a:r>
              <a:rPr lang="en-US" altLang="en-US" sz="1600" i="1" dirty="0">
                <a:ea typeface="ＭＳ Ｐゴシック" panose="020B0600070205080204" pitchFamily="34" charset="-128"/>
              </a:rPr>
              <a:t>procedure (highly recommended)</a:t>
            </a:r>
          </a:p>
          <a:p>
            <a:pPr lvl="1" eaLnBrk="1" hangingPunct="1">
              <a:lnSpc>
                <a:spcPct val="100000"/>
              </a:lnSpc>
            </a:pPr>
            <a:r>
              <a:rPr lang="en-US" altLang="en-US" sz="1600" i="1" dirty="0">
                <a:ea typeface="ＭＳ Ｐゴシック" panose="020B0600070205080204" pitchFamily="34" charset="-128"/>
              </a:rPr>
              <a:t>Use a nonparametric test (not recommended, less power)</a:t>
            </a:r>
          </a:p>
          <a:p>
            <a:pPr lvl="2" eaLnBrk="1" hangingPunct="1">
              <a:lnSpc>
                <a:spcPct val="100000"/>
              </a:lnSpc>
            </a:pPr>
            <a:r>
              <a:rPr lang="en-US" altLang="en-US" i="1" dirty="0">
                <a:ea typeface="ＭＳ Ｐゴシック" panose="020B0600070205080204" pitchFamily="34" charset="-128"/>
              </a:rPr>
              <a:t>Friedman test (1-way only)</a:t>
            </a:r>
          </a:p>
          <a:p>
            <a:pPr lvl="2" eaLnBrk="1" hangingPunct="1">
              <a:lnSpc>
                <a:spcPct val="100000"/>
              </a:lnSpc>
            </a:pPr>
            <a:endParaRPr lang="en-US" altLang="en-US" i="1" dirty="0">
              <a:ea typeface="ＭＳ Ｐゴシック" panose="020B0600070205080204" pitchFamily="34" charset="-128"/>
            </a:endParaRPr>
          </a:p>
          <a:p>
            <a:pPr>
              <a:lnSpc>
                <a:spcPct val="80000"/>
              </a:lnSpc>
            </a:pPr>
            <a:r>
              <a:rPr lang="en-US" altLang="en-US" sz="1800" dirty="0">
                <a:ea typeface="ＭＳ Ｐゴシック" panose="020B0600070205080204" pitchFamily="34" charset="-128"/>
              </a:rPr>
              <a:t>If sphericity is </a:t>
            </a:r>
            <a:r>
              <a:rPr lang="en-US" altLang="en-US" sz="1800" u="sng" dirty="0">
                <a:ea typeface="ＭＳ Ｐゴシック" panose="020B0600070205080204" pitchFamily="34" charset="-128"/>
              </a:rPr>
              <a:t>NOT met</a:t>
            </a:r>
            <a:r>
              <a:rPr lang="en-US" altLang="en-US" sz="1800" dirty="0">
                <a:ea typeface="ＭＳ Ｐゴシック" panose="020B0600070205080204" pitchFamily="34" charset="-128"/>
              </a:rPr>
              <a:t>, 5 options:</a:t>
            </a:r>
          </a:p>
          <a:p>
            <a:pPr lvl="1">
              <a:lnSpc>
                <a:spcPct val="110000"/>
              </a:lnSpc>
            </a:pPr>
            <a:r>
              <a:rPr lang="en-US" altLang="en-US" sz="1600" i="1" dirty="0">
                <a:ea typeface="ＭＳ Ｐゴシック" panose="020B0600070205080204" pitchFamily="34" charset="-128"/>
              </a:rPr>
              <a:t>Use an </a:t>
            </a:r>
            <a:r>
              <a:rPr lang="en-US" altLang="en-US" sz="1600" b="1" i="1" dirty="0">
                <a:ea typeface="ＭＳ Ｐゴシック" panose="020B0600070205080204" pitchFamily="34" charset="-128"/>
              </a:rPr>
              <a:t>adjusted or alternative F-test </a:t>
            </a:r>
            <a:r>
              <a:rPr lang="en-US" altLang="en-US" sz="1600" i="1" dirty="0">
                <a:ea typeface="ＭＳ Ｐゴシック" panose="020B0600070205080204" pitchFamily="34" charset="-128"/>
              </a:rPr>
              <a:t>(recommended)</a:t>
            </a:r>
          </a:p>
          <a:p>
            <a:pPr lvl="1">
              <a:lnSpc>
                <a:spcPct val="110000"/>
              </a:lnSpc>
            </a:pPr>
            <a:r>
              <a:rPr lang="en-US" altLang="en-US" sz="1600" i="1" dirty="0">
                <a:ea typeface="ＭＳ Ｐゴシック" panose="020B0600070205080204" pitchFamily="34" charset="-128"/>
              </a:rPr>
              <a:t>Use </a:t>
            </a:r>
            <a:r>
              <a:rPr lang="en-US" altLang="en-US" sz="1600" b="1" i="1" dirty="0">
                <a:ea typeface="ＭＳ Ｐゴシック" panose="020B0600070205080204" pitchFamily="34" charset="-128"/>
              </a:rPr>
              <a:t>trend analysis </a:t>
            </a:r>
            <a:r>
              <a:rPr lang="en-US" altLang="en-US" sz="1600" i="1" dirty="0">
                <a:ea typeface="ＭＳ Ｐゴシック" panose="020B0600070205080204" pitchFamily="34" charset="-128"/>
              </a:rPr>
              <a:t>(recommended, if this is the goal)</a:t>
            </a:r>
          </a:p>
          <a:p>
            <a:pPr lvl="1">
              <a:lnSpc>
                <a:spcPct val="110000"/>
              </a:lnSpc>
            </a:pPr>
            <a:r>
              <a:rPr lang="en-US" altLang="en-US" sz="1600" i="1" dirty="0">
                <a:ea typeface="ＭＳ Ｐゴシック" panose="020B0600070205080204" pitchFamily="34" charset="-128"/>
              </a:rPr>
              <a:t>Use a multivariate test (less recommended in most cases)</a:t>
            </a:r>
          </a:p>
          <a:p>
            <a:pPr lvl="1">
              <a:lnSpc>
                <a:spcPct val="110000"/>
              </a:lnSpc>
            </a:pPr>
            <a:r>
              <a:rPr lang="en-US" altLang="en-US" sz="1600" i="1" dirty="0">
                <a:ea typeface="ＭＳ Ｐゴシック" panose="020B0600070205080204" pitchFamily="34" charset="-128"/>
              </a:rPr>
              <a:t>Use a </a:t>
            </a:r>
            <a:r>
              <a:rPr lang="en-US" altLang="en-US" sz="1600" b="1" i="1" dirty="0">
                <a:ea typeface="ＭＳ Ｐゴシック" panose="020B0600070205080204" pitchFamily="34" charset="-128"/>
              </a:rPr>
              <a:t>maximum likelihood procedure </a:t>
            </a:r>
            <a:r>
              <a:rPr lang="en-US" altLang="en-US" sz="1600" i="1" dirty="0">
                <a:ea typeface="ＭＳ Ｐゴシック" panose="020B0600070205080204" pitchFamily="34" charset="-128"/>
              </a:rPr>
              <a:t>(highly recommended)</a:t>
            </a:r>
          </a:p>
          <a:p>
            <a:pPr lvl="1">
              <a:lnSpc>
                <a:spcPct val="110000"/>
              </a:lnSpc>
            </a:pPr>
            <a:r>
              <a:rPr lang="en-US" altLang="en-US" sz="1600" i="1" dirty="0">
                <a:ea typeface="ＭＳ Ｐゴシック" panose="020B0600070205080204" pitchFamily="34" charset="-128"/>
              </a:rPr>
              <a:t>Use a </a:t>
            </a:r>
            <a:r>
              <a:rPr lang="en-US" altLang="en-US" sz="1600" b="1" i="1" dirty="0">
                <a:ea typeface="ＭＳ Ｐゴシック" panose="020B0600070205080204" pitchFamily="34" charset="-128"/>
              </a:rPr>
              <a:t>nonparametric test </a:t>
            </a:r>
            <a:r>
              <a:rPr lang="en-US" altLang="en-US" sz="1600" i="1" dirty="0">
                <a:ea typeface="ＭＳ Ｐゴシック" panose="020B0600070205080204" pitchFamily="34" charset="-128"/>
              </a:rPr>
              <a:t>(recommended, as a last resort)</a:t>
            </a:r>
            <a:br>
              <a:rPr lang="en-US" altLang="en-US" sz="1600" i="1" dirty="0">
                <a:ea typeface="ＭＳ Ｐゴシック" panose="020B0600070205080204" pitchFamily="34" charset="-128"/>
              </a:rPr>
            </a:br>
            <a:r>
              <a:rPr lang="en-US" altLang="en-US" sz="1600" i="1" dirty="0">
                <a:ea typeface="ＭＳ Ｐゴシック" panose="020B0600070205080204" pitchFamily="34" charset="-128"/>
              </a:rPr>
              <a:t>Friedman test (1-way only)</a:t>
            </a:r>
          </a:p>
          <a:p>
            <a:pPr marL="548640" lvl="2" indent="0" eaLnBrk="1" hangingPunct="1">
              <a:lnSpc>
                <a:spcPct val="100000"/>
              </a:lnSpc>
              <a:buNone/>
            </a:pPr>
            <a:endParaRPr lang="en-US" altLang="en-US" i="1" dirty="0">
              <a:ea typeface="ＭＳ Ｐゴシック" panose="020B0600070205080204" pitchFamily="34" charset="-128"/>
            </a:endParaRP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31E5B1-951F-4F05-83FE-F64A1C61A9AD}" type="slidenum">
              <a:rPr lang="en-US" altLang="en-US" sz="1400"/>
              <a:pPr eaLnBrk="1" hangingPunct="1"/>
              <a:t>29</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a:xfrm>
            <a:off x="381000" y="304800"/>
            <a:ext cx="11570208" cy="6096000"/>
          </a:xfrm>
        </p:spPr>
        <p:txBody>
          <a:bodyPr>
            <a:normAutofit/>
          </a:bodyPr>
          <a:lstStyle/>
          <a:p>
            <a:pPr marL="0" indent="0">
              <a:lnSpc>
                <a:spcPct val="80000"/>
              </a:lnSpc>
              <a:buNone/>
            </a:pPr>
            <a:r>
              <a:rPr lang="en-US" altLang="en-US" sz="2400" i="1" dirty="0">
                <a:ea typeface="ＭＳ Ｐゴシック" panose="020B0600070205080204" pitchFamily="34" charset="-128"/>
              </a:rPr>
              <a:t>Dr. Pearson is interested in determining whether the average man wants to express his worries to his wife more (or less) the longer they are married. The Desire to Express Worry (DEW) scale is administered to men when they initially get married and then at their 5</a:t>
            </a:r>
            <a:r>
              <a:rPr lang="en-US" altLang="en-US" sz="2400" i="1" baseline="30000" dirty="0">
                <a:ea typeface="ＭＳ Ｐゴシック" panose="020B0600070205080204" pitchFamily="34" charset="-128"/>
              </a:rPr>
              <a:t>th</a:t>
            </a:r>
            <a:r>
              <a:rPr lang="en-US" altLang="en-US" sz="2400" i="1" dirty="0">
                <a:ea typeface="ＭＳ Ｐゴシック" panose="020B0600070205080204" pitchFamily="34" charset="-128"/>
              </a:rPr>
              <a:t>, 10</a:t>
            </a:r>
            <a:r>
              <a:rPr lang="en-US" altLang="en-US" sz="2400" i="1" baseline="30000" dirty="0">
                <a:ea typeface="ＭＳ Ｐゴシック" panose="020B0600070205080204" pitchFamily="34" charset="-128"/>
              </a:rPr>
              <a:t>th</a:t>
            </a:r>
            <a:r>
              <a:rPr lang="en-US" altLang="en-US" sz="2400" i="1" dirty="0">
                <a:ea typeface="ＭＳ Ｐゴシック" panose="020B0600070205080204" pitchFamily="34" charset="-128"/>
              </a:rPr>
              <a:t>, and 15</a:t>
            </a:r>
            <a:r>
              <a:rPr lang="en-US" altLang="en-US" sz="2400" i="1" baseline="30000" dirty="0">
                <a:ea typeface="ＭＳ Ｐゴシック" panose="020B0600070205080204" pitchFamily="34" charset="-128"/>
              </a:rPr>
              <a:t>th</a:t>
            </a:r>
            <a:r>
              <a:rPr lang="en-US" altLang="en-US" sz="2400" i="1" dirty="0">
                <a:ea typeface="ＭＳ Ｐゴシック" panose="020B0600070205080204" pitchFamily="34" charset="-128"/>
              </a:rPr>
              <a:t> wedding anniversaries. </a:t>
            </a:r>
          </a:p>
          <a:p>
            <a:pPr marL="0" indent="0">
              <a:lnSpc>
                <a:spcPct val="80000"/>
              </a:lnSpc>
              <a:buNone/>
            </a:pPr>
            <a:endParaRPr lang="en-US" altLang="en-US" sz="1800" i="1" dirty="0">
              <a:ea typeface="ＭＳ Ｐゴシック" panose="020B0600070205080204" pitchFamily="34" charset="-128"/>
            </a:endParaRPr>
          </a:p>
          <a:p>
            <a:pPr marL="0" indent="0">
              <a:lnSpc>
                <a:spcPct val="80000"/>
              </a:lnSpc>
              <a:buNone/>
            </a:pPr>
            <a:r>
              <a:rPr lang="en-US" altLang="en-US" sz="1800" dirty="0">
                <a:ea typeface="ＭＳ Ｐゴシック" panose="020B0600070205080204" pitchFamily="34" charset="-128"/>
              </a:rPr>
              <a:t>What is the repeated-measures factor and what are its levels?</a:t>
            </a:r>
          </a:p>
          <a:p>
            <a:pPr marL="0" indent="0">
              <a:lnSpc>
                <a:spcPct val="80000"/>
              </a:lnSpc>
              <a:buNone/>
            </a:pPr>
            <a:r>
              <a:rPr lang="en-US" altLang="en-US" sz="1800" dirty="0">
                <a:ea typeface="ＭＳ Ｐゴシック" panose="020B0600070205080204" pitchFamily="34" charset="-128"/>
              </a:rPr>
              <a:t>What is the outcome variable?</a:t>
            </a:r>
          </a:p>
          <a:p>
            <a:pPr marL="0" indent="0">
              <a:lnSpc>
                <a:spcPct val="80000"/>
              </a:lnSpc>
              <a:buNone/>
            </a:pPr>
            <a:endParaRPr lang="en-US" altLang="en-US" sz="1800" i="1" dirty="0">
              <a:ea typeface="ＭＳ Ｐゴシック" panose="020B0600070205080204" pitchFamily="34" charset="-128"/>
            </a:endParaRPr>
          </a:p>
          <a:p>
            <a:pPr marL="0" indent="0">
              <a:lnSpc>
                <a:spcPct val="80000"/>
              </a:lnSpc>
              <a:buNone/>
            </a:pPr>
            <a:endParaRPr lang="en-US" altLang="en-US" sz="1800" i="1" dirty="0">
              <a:ea typeface="ＭＳ Ｐゴシック" panose="020B0600070205080204" pitchFamily="34" charset="-128"/>
            </a:endParaRPr>
          </a:p>
          <a:p>
            <a:pPr marL="0" indent="0">
              <a:lnSpc>
                <a:spcPct val="80000"/>
              </a:lnSpc>
              <a:buNone/>
            </a:pPr>
            <a:r>
              <a:rPr lang="en-US" altLang="en-US" sz="2400" i="1" dirty="0">
                <a:ea typeface="ＭＳ Ｐゴシック" panose="020B0600070205080204" pitchFamily="34" charset="-128"/>
              </a:rPr>
              <a:t>Dr. Fairchild wishes to compare reaction time differences for the three subtests of the Stroop Test in patients with Parkinson’s Disease: Color, Word, and Color Word. </a:t>
            </a:r>
          </a:p>
          <a:p>
            <a:pPr marL="0" indent="0">
              <a:lnSpc>
                <a:spcPct val="80000"/>
              </a:lnSpc>
              <a:buNone/>
            </a:pPr>
            <a:endParaRPr lang="en-US" altLang="en-US" sz="1800" i="1" dirty="0">
              <a:ea typeface="ＭＳ Ｐゴシック" panose="020B0600070205080204" pitchFamily="34" charset="-128"/>
            </a:endParaRPr>
          </a:p>
          <a:p>
            <a:pPr marL="0" indent="0">
              <a:lnSpc>
                <a:spcPct val="80000"/>
              </a:lnSpc>
              <a:buNone/>
            </a:pPr>
            <a:r>
              <a:rPr lang="en-US" altLang="en-US" sz="1800" dirty="0">
                <a:ea typeface="ＭＳ Ｐゴシック" panose="020B0600070205080204" pitchFamily="34" charset="-128"/>
              </a:rPr>
              <a:t>What is the repeated-measures factor and what are its levels?</a:t>
            </a:r>
          </a:p>
          <a:p>
            <a:pPr marL="0" indent="0">
              <a:lnSpc>
                <a:spcPct val="80000"/>
              </a:lnSpc>
              <a:buNone/>
            </a:pPr>
            <a:r>
              <a:rPr lang="en-US" altLang="en-US" sz="1800" dirty="0">
                <a:ea typeface="ＭＳ Ｐゴシック" panose="020B0600070205080204" pitchFamily="34" charset="-128"/>
              </a:rPr>
              <a:t>What is the outcome variable?</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B36D1B-D055-4DD8-A3AF-F185A0517326}" type="slidenum">
              <a:rPr lang="en-US" altLang="en-US" sz="1400"/>
              <a:pPr eaLnBrk="1" hangingPunct="1"/>
              <a:t>3</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4">
                                            <p:txEl>
                                              <p:pRg st="6" end="6"/>
                                            </p:txEl>
                                          </p:spTgt>
                                        </p:tgtEl>
                                        <p:attrNameLst>
                                          <p:attrName>style.visibility</p:attrName>
                                        </p:attrNameLst>
                                      </p:cBhvr>
                                      <p:to>
                                        <p:strVal val="visible"/>
                                      </p:to>
                                    </p:set>
                                    <p:animEffect transition="in" filter="fade">
                                      <p:cBhvr>
                                        <p:cTn id="7" dur="1000"/>
                                        <p:tgtEl>
                                          <p:spTgt spid="20484">
                                            <p:txEl>
                                              <p:pRg st="6" end="6"/>
                                            </p:txEl>
                                          </p:spTgt>
                                        </p:tgtEl>
                                      </p:cBhvr>
                                    </p:animEffect>
                                    <p:anim calcmode="lin" valueType="num">
                                      <p:cBhvr>
                                        <p:cTn id="8" dur="1000" fill="hold"/>
                                        <p:tgtEl>
                                          <p:spTgt spid="2048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0484">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484">
                                            <p:txEl>
                                              <p:pRg st="8" end="8"/>
                                            </p:txEl>
                                          </p:spTgt>
                                        </p:tgtEl>
                                        <p:attrNameLst>
                                          <p:attrName>style.visibility</p:attrName>
                                        </p:attrNameLst>
                                      </p:cBhvr>
                                      <p:to>
                                        <p:strVal val="visible"/>
                                      </p:to>
                                    </p:set>
                                    <p:animEffect transition="in" filter="fade">
                                      <p:cBhvr>
                                        <p:cTn id="12" dur="1000"/>
                                        <p:tgtEl>
                                          <p:spTgt spid="20484">
                                            <p:txEl>
                                              <p:pRg st="8" end="8"/>
                                            </p:txEl>
                                          </p:spTgt>
                                        </p:tgtEl>
                                      </p:cBhvr>
                                    </p:animEffect>
                                    <p:anim calcmode="lin" valueType="num">
                                      <p:cBhvr>
                                        <p:cTn id="13" dur="1000" fill="hold"/>
                                        <p:tgtEl>
                                          <p:spTgt spid="20484">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20484">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484">
                                            <p:txEl>
                                              <p:pRg st="9" end="9"/>
                                            </p:txEl>
                                          </p:spTgt>
                                        </p:tgtEl>
                                        <p:attrNameLst>
                                          <p:attrName>style.visibility</p:attrName>
                                        </p:attrNameLst>
                                      </p:cBhvr>
                                      <p:to>
                                        <p:strVal val="visible"/>
                                      </p:to>
                                    </p:set>
                                    <p:animEffect transition="in" filter="fade">
                                      <p:cBhvr>
                                        <p:cTn id="17" dur="1000"/>
                                        <p:tgtEl>
                                          <p:spTgt spid="20484">
                                            <p:txEl>
                                              <p:pRg st="9" end="9"/>
                                            </p:txEl>
                                          </p:spTgt>
                                        </p:tgtEl>
                                      </p:cBhvr>
                                    </p:animEffect>
                                    <p:anim calcmode="lin" valueType="num">
                                      <p:cBhvr>
                                        <p:cTn id="18" dur="1000" fill="hold"/>
                                        <p:tgtEl>
                                          <p:spTgt spid="20484">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2048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1066800" y="304800"/>
            <a:ext cx="10058400" cy="658368"/>
          </a:xfrm>
        </p:spPr>
        <p:txBody>
          <a:bodyPr>
            <a:noAutofit/>
          </a:bodyPr>
          <a:lstStyle/>
          <a:p>
            <a:pPr algn="ctr" eaLnBrk="1" hangingPunct="1"/>
            <a:r>
              <a:rPr lang="en-US" altLang="en-US" sz="4200" b="1" u="sng" dirty="0">
                <a:ea typeface="ＭＳ Ｐゴシック" panose="020B0600070205080204" pitchFamily="34" charset="-128"/>
              </a:rPr>
              <a:t>Alternatives</a:t>
            </a:r>
          </a:p>
        </p:txBody>
      </p:sp>
      <p:sp>
        <p:nvSpPr>
          <p:cNvPr id="69637" name="Rectangle 3"/>
          <p:cNvSpPr>
            <a:spLocks noGrp="1" noChangeArrowheads="1"/>
          </p:cNvSpPr>
          <p:nvPr>
            <p:ph idx="1"/>
          </p:nvPr>
        </p:nvSpPr>
        <p:spPr>
          <a:xfrm>
            <a:off x="381000" y="1447800"/>
            <a:ext cx="11353800" cy="5029200"/>
          </a:xfrm>
        </p:spPr>
        <p:txBody>
          <a:bodyPr>
            <a:normAutofit/>
          </a:bodyPr>
          <a:lstStyle/>
          <a:p>
            <a:pPr eaLnBrk="1" hangingPunct="1">
              <a:lnSpc>
                <a:spcPct val="90000"/>
              </a:lnSpc>
            </a:pPr>
            <a:r>
              <a:rPr lang="en-US" altLang="en-US" sz="2400" dirty="0">
                <a:ea typeface="ＭＳ Ｐゴシック" panose="020B0600070205080204" pitchFamily="34" charset="-128"/>
              </a:rPr>
              <a:t>Standard univariate </a:t>
            </a:r>
            <a:r>
              <a:rPr lang="en-US" altLang="en-US" sz="2400" i="1" dirty="0">
                <a:ea typeface="ＭＳ Ｐゴシック" panose="020B0600070205080204" pitchFamily="34" charset="-128"/>
              </a:rPr>
              <a:t>F</a:t>
            </a:r>
            <a:r>
              <a:rPr lang="en-US" altLang="en-US" sz="2400" dirty="0">
                <a:ea typeface="ＭＳ Ｐゴシック" panose="020B0600070205080204" pitchFamily="34" charset="-128"/>
              </a:rPr>
              <a:t>-tests are not recommended when sphericity is violated</a:t>
            </a:r>
          </a:p>
          <a:p>
            <a:pPr lvl="1" eaLnBrk="1" hangingPunct="1">
              <a:lnSpc>
                <a:spcPct val="90000"/>
              </a:lnSpc>
            </a:pPr>
            <a:r>
              <a:rPr lang="en-US" altLang="en-US" sz="2000" dirty="0">
                <a:ea typeface="ＭＳ Ｐゴシック" panose="020B0600070205080204" pitchFamily="34" charset="-128"/>
              </a:rPr>
              <a:t>As mentioned before, will be too liberal and inaccurate (increased risk for Type I error)</a:t>
            </a:r>
          </a:p>
          <a:p>
            <a:pPr lvl="4" eaLnBrk="1" hangingPunct="1">
              <a:lnSpc>
                <a:spcPct val="90000"/>
              </a:lnSpc>
            </a:pPr>
            <a:endParaRPr lang="en-US" altLang="en-US" dirty="0">
              <a:ea typeface="ＭＳ Ｐゴシック" panose="020B0600070205080204" pitchFamily="34" charset="-128"/>
            </a:endParaRPr>
          </a:p>
          <a:p>
            <a:pPr marL="0" indent="0" eaLnBrk="1" hangingPunct="1">
              <a:lnSpc>
                <a:spcPct val="90000"/>
              </a:lnSpc>
              <a:buNone/>
            </a:pPr>
            <a:r>
              <a:rPr lang="en-US" altLang="en-US" sz="2400" b="1" u="sng" dirty="0">
                <a:ea typeface="ＭＳ Ｐゴシック" panose="020B0600070205080204" pitchFamily="34" charset="-128"/>
              </a:rPr>
              <a:t>Trend analysis</a:t>
            </a:r>
          </a:p>
          <a:p>
            <a:pPr lvl="1" eaLnBrk="1" hangingPunct="1">
              <a:lnSpc>
                <a:spcPct val="90000"/>
              </a:lnSpc>
            </a:pPr>
            <a:r>
              <a:rPr lang="en-US" altLang="en-US" sz="2000" dirty="0">
                <a:ea typeface="ＭＳ Ｐゴシック" panose="020B0600070205080204" pitchFamily="34" charset="-128"/>
              </a:rPr>
              <a:t>Sphericity assumption irrelevant</a:t>
            </a:r>
          </a:p>
          <a:p>
            <a:pPr lvl="1" eaLnBrk="1" hangingPunct="1">
              <a:lnSpc>
                <a:spcPct val="90000"/>
              </a:lnSpc>
            </a:pPr>
            <a:r>
              <a:rPr lang="en-US" altLang="en-US" sz="2000" dirty="0">
                <a:ea typeface="ＭＳ Ｐゴシック" panose="020B0600070205080204" pitchFamily="34" charset="-128"/>
              </a:rPr>
              <a:t>Series of smaller pairwise comparisons across levels of the RM factor</a:t>
            </a:r>
          </a:p>
          <a:p>
            <a:pPr lvl="1" eaLnBrk="1" hangingPunct="1">
              <a:lnSpc>
                <a:spcPct val="90000"/>
              </a:lnSpc>
            </a:pPr>
            <a:r>
              <a:rPr lang="en-US" altLang="en-US" sz="2000" dirty="0">
                <a:ea typeface="ＭＳ Ｐゴシック" panose="020B0600070205080204" pitchFamily="34" charset="-128"/>
              </a:rPr>
              <a:t>Preferred for questions regarding the shape of the pattern in the DV over time</a:t>
            </a:r>
          </a:p>
          <a:p>
            <a:pPr lvl="1" eaLnBrk="1" hangingPunct="1">
              <a:lnSpc>
                <a:spcPct val="90000"/>
              </a:lnSpc>
            </a:pPr>
            <a:endParaRPr lang="en-US" altLang="en-US" sz="2000" dirty="0">
              <a:ea typeface="ＭＳ Ｐゴシック" panose="020B0600070205080204" pitchFamily="34" charset="-128"/>
            </a:endParaRP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73C7DE3-DFB0-4ECC-8FAD-D8D219D7A084}" type="slidenum">
              <a:rPr lang="en-US" altLang="en-US" sz="1400"/>
              <a:pPr eaLnBrk="1" hangingPunct="1"/>
              <a:t>30</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p:cNvSpPr>
            <a:spLocks noGrp="1" noChangeArrowheads="1"/>
          </p:cNvSpPr>
          <p:nvPr>
            <p:ph idx="1"/>
          </p:nvPr>
        </p:nvSpPr>
        <p:spPr>
          <a:xfrm>
            <a:off x="228600" y="283146"/>
            <a:ext cx="11506200" cy="6172200"/>
          </a:xfrm>
        </p:spPr>
        <p:txBody>
          <a:bodyPr>
            <a:noAutofit/>
          </a:bodyPr>
          <a:lstStyle/>
          <a:p>
            <a:pPr marL="0" indent="0">
              <a:lnSpc>
                <a:spcPct val="80000"/>
              </a:lnSpc>
              <a:buNone/>
            </a:pPr>
            <a:r>
              <a:rPr lang="en-US" altLang="en-US" sz="2800" b="1" u="sng" dirty="0">
                <a:ea typeface="ＭＳ Ｐゴシック" panose="020B0600070205080204" pitchFamily="34" charset="-128"/>
              </a:rPr>
              <a:t>Adjusted or alternative univariate </a:t>
            </a:r>
            <a:r>
              <a:rPr lang="en-US" altLang="en-US" sz="2800" b="1" i="1" u="sng" dirty="0">
                <a:ea typeface="ＭＳ Ｐゴシック" panose="020B0600070205080204" pitchFamily="34" charset="-128"/>
              </a:rPr>
              <a:t>F</a:t>
            </a:r>
            <a:r>
              <a:rPr lang="en-US" altLang="en-US" sz="2800" b="1" u="sng" dirty="0">
                <a:ea typeface="ＭＳ Ｐゴシック" panose="020B0600070205080204" pitchFamily="34" charset="-128"/>
              </a:rPr>
              <a:t>-tests </a:t>
            </a:r>
            <a:r>
              <a:rPr lang="en-US" altLang="en-US" sz="1800" b="1" i="1" u="sng" dirty="0">
                <a:ea typeface="ＭＳ Ｐゴシック" panose="020B0600070205080204" pitchFamily="34" charset="-128"/>
              </a:rPr>
              <a:t> (</a:t>
            </a:r>
            <a:r>
              <a:rPr lang="en-US" altLang="en-US" sz="1800" i="1" dirty="0">
                <a:ea typeface="ＭＳ Ｐゴシック" panose="020B0600070205080204" pitchFamily="34" charset="-128"/>
              </a:rPr>
              <a:t>Useful for </a:t>
            </a:r>
            <a:r>
              <a:rPr lang="en-US" altLang="en-US" sz="1800" b="1" i="1" dirty="0">
                <a:ea typeface="ＭＳ Ｐゴシック" panose="020B0600070205080204" pitchFamily="34" charset="-128"/>
              </a:rPr>
              <a:t>“smaller” N</a:t>
            </a:r>
            <a:r>
              <a:rPr lang="en-US" altLang="en-US" sz="1800" b="1" i="1" u="sng" dirty="0">
                <a:ea typeface="ＭＳ Ｐゴシック" panose="020B0600070205080204" pitchFamily="34" charset="-128"/>
              </a:rPr>
              <a:t>)</a:t>
            </a:r>
          </a:p>
          <a:p>
            <a:pPr lvl="1">
              <a:lnSpc>
                <a:spcPct val="80000"/>
              </a:lnSpc>
            </a:pPr>
            <a:endParaRPr lang="en-US" altLang="en-US" b="1" i="1" dirty="0">
              <a:ea typeface="ＭＳ Ｐゴシック" panose="020B0600070205080204" pitchFamily="34" charset="-128"/>
            </a:endParaRPr>
          </a:p>
          <a:p>
            <a:pPr lvl="1">
              <a:lnSpc>
                <a:spcPct val="80000"/>
              </a:lnSpc>
            </a:pPr>
            <a:r>
              <a:rPr lang="en-US" altLang="en-US" i="1" dirty="0">
                <a:ea typeface="ＭＳ Ｐゴシック" panose="020B0600070205080204" pitchFamily="34" charset="-128"/>
              </a:rPr>
              <a:t>DEGREES OF FREEDOM </a:t>
            </a:r>
            <a:r>
              <a:rPr lang="en-US" altLang="en-US" dirty="0">
                <a:ea typeface="ＭＳ Ｐゴシック" panose="020B0600070205080204" pitchFamily="34" charset="-128"/>
              </a:rPr>
              <a:t>(</a:t>
            </a:r>
            <a:r>
              <a:rPr lang="en-US" altLang="en-US" i="1" dirty="0">
                <a:ea typeface="ＭＳ Ｐゴシック" panose="020B0600070205080204" pitchFamily="34" charset="-128"/>
              </a:rPr>
              <a:t>numerator and denominator</a:t>
            </a:r>
            <a:r>
              <a:rPr lang="en-US" altLang="en-US" dirty="0">
                <a:ea typeface="ＭＳ Ｐゴシック" panose="020B0600070205080204" pitchFamily="34" charset="-128"/>
              </a:rPr>
              <a:t>) are REDUCED by multiplying by EPSILON </a:t>
            </a:r>
          </a:p>
          <a:p>
            <a:pPr lvl="2">
              <a:lnSpc>
                <a:spcPct val="80000"/>
              </a:lnSpc>
            </a:pPr>
            <a:r>
              <a:rPr lang="en-US" altLang="en-US" dirty="0">
                <a:ea typeface="ＭＳ Ｐゴシック" panose="020B0600070205080204" pitchFamily="34" charset="-128"/>
              </a:rPr>
              <a:t>Epsilon = an adjustment factor describing the magnitude of the departure from sphericity</a:t>
            </a:r>
          </a:p>
          <a:p>
            <a:pPr lvl="2">
              <a:lnSpc>
                <a:spcPct val="80000"/>
              </a:lnSpc>
            </a:pPr>
            <a:r>
              <a:rPr lang="en-US" altLang="en-US" sz="1800" dirty="0">
                <a:ea typeface="ＭＳ Ｐゴシック" panose="020B0600070205080204" pitchFamily="34" charset="-128"/>
              </a:rPr>
              <a:t>If sphericity assumption is perfectly met, epsilon = 1</a:t>
            </a:r>
          </a:p>
          <a:p>
            <a:pPr lvl="2">
              <a:lnSpc>
                <a:spcPct val="80000"/>
              </a:lnSpc>
            </a:pPr>
            <a:r>
              <a:rPr lang="en-US" altLang="en-US" sz="1800" dirty="0">
                <a:ea typeface="ＭＳ Ｐゴシック" panose="020B0600070205080204" pitchFamily="34" charset="-128"/>
              </a:rPr>
              <a:t>Epsilon &lt; 1 indicates departure from sphericity</a:t>
            </a:r>
          </a:p>
          <a:p>
            <a:pPr lvl="3">
              <a:lnSpc>
                <a:spcPct val="80000"/>
              </a:lnSpc>
            </a:pPr>
            <a:r>
              <a:rPr lang="en-US" altLang="en-US" sz="1800" dirty="0">
                <a:ea typeface="ＭＳ Ｐゴシック" panose="020B0600070205080204" pitchFamily="34" charset="-128"/>
              </a:rPr>
              <a:t>Lower-bound depends on </a:t>
            </a:r>
            <a:r>
              <a:rPr lang="en-US" altLang="en-US" sz="1800" i="1" dirty="0">
                <a:ea typeface="ＭＳ Ｐゴシック" panose="020B0600070205080204" pitchFamily="34" charset="-128"/>
              </a:rPr>
              <a:t>k</a:t>
            </a:r>
            <a:r>
              <a:rPr lang="en-US" altLang="en-US" sz="1800" dirty="0">
                <a:ea typeface="ＭＳ Ｐゴシック" panose="020B0600070205080204" pitchFamily="34" charset="-128"/>
              </a:rPr>
              <a:t> levels of RM factor</a:t>
            </a:r>
          </a:p>
          <a:p>
            <a:pPr lvl="4">
              <a:lnSpc>
                <a:spcPct val="80000"/>
              </a:lnSpc>
            </a:pPr>
            <a:r>
              <a:rPr lang="en-US" altLang="en-US" sz="1800" dirty="0">
                <a:ea typeface="ＭＳ Ｐゴシック" panose="020B0600070205080204" pitchFamily="34" charset="-128"/>
              </a:rPr>
              <a:t>1 / (</a:t>
            </a:r>
            <a:r>
              <a:rPr lang="en-US" altLang="en-US" sz="1800" i="1" dirty="0">
                <a:ea typeface="ＭＳ Ｐゴシック" panose="020B0600070205080204" pitchFamily="34" charset="-128"/>
              </a:rPr>
              <a:t>k</a:t>
            </a:r>
            <a:r>
              <a:rPr lang="en-US" altLang="en-US" sz="1800" dirty="0">
                <a:ea typeface="ＭＳ Ｐゴシック" panose="020B0600070205080204" pitchFamily="34" charset="-128"/>
              </a:rPr>
              <a:t> – 1), thus when </a:t>
            </a:r>
            <a:r>
              <a:rPr lang="en-US" altLang="en-US" sz="1800" i="1" dirty="0">
                <a:ea typeface="ＭＳ Ｐゴシック" panose="020B0600070205080204" pitchFamily="34" charset="-128"/>
              </a:rPr>
              <a:t>k</a:t>
            </a:r>
            <a:r>
              <a:rPr lang="en-US" altLang="en-US" sz="1800" dirty="0">
                <a:ea typeface="ＭＳ Ｐゴシック" panose="020B0600070205080204" pitchFamily="34" charset="-128"/>
              </a:rPr>
              <a:t> = 3, epsilon can be as small as .50</a:t>
            </a:r>
          </a:p>
          <a:p>
            <a:pPr lvl="4">
              <a:lnSpc>
                <a:spcPct val="80000"/>
              </a:lnSpc>
            </a:pPr>
            <a:endParaRPr lang="en-US" altLang="en-US" sz="1800" dirty="0">
              <a:ea typeface="ＭＳ Ｐゴシック" panose="020B0600070205080204" pitchFamily="34" charset="-128"/>
            </a:endParaRPr>
          </a:p>
          <a:p>
            <a:pPr lvl="1">
              <a:lnSpc>
                <a:spcPct val="80000"/>
              </a:lnSpc>
            </a:pPr>
            <a:r>
              <a:rPr lang="en-US" altLang="en-US" dirty="0">
                <a:ea typeface="ＭＳ Ｐゴシック" panose="020B0600070205080204" pitchFamily="34" charset="-128"/>
              </a:rPr>
              <a:t>MORE conservative </a:t>
            </a:r>
            <a:r>
              <a:rPr lang="en-US" altLang="en-US" i="1" dirty="0">
                <a:ea typeface="ＭＳ Ｐゴシック" panose="020B0600070205080204" pitchFamily="34" charset="-128"/>
              </a:rPr>
              <a:t>F</a:t>
            </a:r>
            <a:r>
              <a:rPr lang="en-US" altLang="en-US" dirty="0">
                <a:ea typeface="ＭＳ Ｐゴシック" panose="020B0600070205080204" pitchFamily="34" charset="-128"/>
              </a:rPr>
              <a:t>-critical value</a:t>
            </a:r>
          </a:p>
          <a:p>
            <a:pPr lvl="2">
              <a:lnSpc>
                <a:spcPct val="80000"/>
              </a:lnSpc>
            </a:pPr>
            <a:r>
              <a:rPr lang="en-US" altLang="en-US" sz="1800" i="1" dirty="0" err="1">
                <a:ea typeface="ＭＳ Ｐゴシック" panose="020B0600070205080204" pitchFamily="34" charset="-128"/>
              </a:rPr>
              <a:t>df</a:t>
            </a:r>
            <a:r>
              <a:rPr lang="en-US" altLang="en-US" sz="1800" dirty="0">
                <a:ea typeface="ＭＳ Ｐゴシック" panose="020B0600070205080204" pitchFamily="34" charset="-128"/>
              </a:rPr>
              <a:t> correction approaches have been </a:t>
            </a:r>
            <a:r>
              <a:rPr lang="en-US" altLang="en-US" sz="1800" b="1" dirty="0">
                <a:ea typeface="ＭＳ Ｐゴシック" panose="020B0600070205080204" pitchFamily="34" charset="-128"/>
              </a:rPr>
              <a:t>criticized as too conservative</a:t>
            </a:r>
            <a:r>
              <a:rPr lang="en-US" altLang="en-US" sz="1800" dirty="0">
                <a:ea typeface="ＭＳ Ｐゴシック" panose="020B0600070205080204" pitchFamily="34" charset="-128"/>
              </a:rPr>
              <a:t>, </a:t>
            </a:r>
          </a:p>
          <a:p>
            <a:pPr lvl="2">
              <a:lnSpc>
                <a:spcPct val="80000"/>
              </a:lnSpc>
            </a:pPr>
            <a:r>
              <a:rPr lang="en-US" altLang="en-US" sz="1800" dirty="0">
                <a:ea typeface="ＭＳ Ｐゴシック" panose="020B0600070205080204" pitchFamily="34" charset="-128"/>
              </a:rPr>
              <a:t>increasing risk of Type II error, as they assume maximal heterogeneity among cells</a:t>
            </a:r>
          </a:p>
          <a:p>
            <a:pPr lvl="2">
              <a:lnSpc>
                <a:spcPct val="80000"/>
              </a:lnSpc>
            </a:pPr>
            <a:endParaRPr lang="en-US" altLang="en-US" sz="1800" dirty="0">
              <a:ea typeface="ＭＳ Ｐゴシック" panose="020B0600070205080204" pitchFamily="34" charset="-128"/>
            </a:endParaRPr>
          </a:p>
          <a:p>
            <a:pPr marL="0" indent="0" eaLnBrk="1" hangingPunct="1">
              <a:lnSpc>
                <a:spcPct val="90000"/>
              </a:lnSpc>
              <a:buNone/>
            </a:pPr>
            <a:r>
              <a:rPr lang="en-US" altLang="en-US" sz="1800" dirty="0">
                <a:ea typeface="ＭＳ Ｐゴシック" panose="020B0600070205080204" pitchFamily="34" charset="-128"/>
              </a:rPr>
              <a:t>Several approaches (</a:t>
            </a:r>
            <a:r>
              <a:rPr lang="en-US" altLang="en-US" dirty="0">
                <a:ea typeface="ＭＳ Ｐゴシック" panose="020B0600070205080204" pitchFamily="34" charset="-128"/>
              </a:rPr>
              <a:t>most-to-least conservative)</a:t>
            </a:r>
          </a:p>
          <a:p>
            <a:pPr marL="0" indent="0" eaLnBrk="1" hangingPunct="1">
              <a:lnSpc>
                <a:spcPct val="90000"/>
              </a:lnSpc>
              <a:buNone/>
            </a:pPr>
            <a:endParaRPr lang="en-US" altLang="en-US" dirty="0">
              <a:ea typeface="ＭＳ Ｐゴシック" panose="020B0600070205080204" pitchFamily="34" charset="-128"/>
            </a:endParaRPr>
          </a:p>
          <a:p>
            <a:pPr lvl="2" eaLnBrk="1" hangingPunct="1">
              <a:lnSpc>
                <a:spcPct val="90000"/>
              </a:lnSpc>
            </a:pPr>
            <a:r>
              <a:rPr lang="en-US" altLang="en-US" sz="1800" dirty="0">
                <a:ea typeface="ＭＳ Ｐゴシック" panose="020B0600070205080204" pitchFamily="34" charset="-128"/>
              </a:rPr>
              <a:t>Lower-bound: Uses the lower bound estimate of epsilon in the </a:t>
            </a:r>
            <a:r>
              <a:rPr lang="en-US" altLang="en-US" sz="1800" i="1" dirty="0" err="1">
                <a:ea typeface="ＭＳ Ｐゴシック" panose="020B0600070205080204" pitchFamily="34" charset="-128"/>
              </a:rPr>
              <a:t>df</a:t>
            </a:r>
            <a:r>
              <a:rPr lang="en-US" altLang="en-US" sz="1800" i="1" dirty="0">
                <a:ea typeface="ＭＳ Ｐゴシック" panose="020B0600070205080204" pitchFamily="34" charset="-128"/>
              </a:rPr>
              <a:t> </a:t>
            </a:r>
            <a:r>
              <a:rPr lang="en-US" altLang="en-US" sz="1800" dirty="0">
                <a:ea typeface="ＭＳ Ｐゴシック" panose="020B0600070205080204" pitchFamily="34" charset="-128"/>
              </a:rPr>
              <a:t>correction</a:t>
            </a:r>
          </a:p>
          <a:p>
            <a:pPr lvl="2" eaLnBrk="1" hangingPunct="1">
              <a:lnSpc>
                <a:spcPct val="90000"/>
              </a:lnSpc>
            </a:pPr>
            <a:r>
              <a:rPr lang="en-US" altLang="en-US" sz="1800" b="1" dirty="0">
                <a:ea typeface="ＭＳ Ｐゴシック" panose="020B0600070205080204" pitchFamily="34" charset="-128"/>
              </a:rPr>
              <a:t>Greenhouse-</a:t>
            </a:r>
            <a:r>
              <a:rPr lang="en-US" altLang="en-US" sz="1800" b="1" dirty="0" err="1">
                <a:ea typeface="ＭＳ Ｐゴシック" panose="020B0600070205080204" pitchFamily="34" charset="-128"/>
              </a:rPr>
              <a:t>Geisser</a:t>
            </a:r>
            <a:r>
              <a:rPr lang="en-US" altLang="en-US" sz="1800" b="1" dirty="0">
                <a:ea typeface="ＭＳ Ｐゴシック" panose="020B0600070205080204" pitchFamily="34" charset="-128"/>
              </a:rPr>
              <a:t>:</a:t>
            </a:r>
            <a:r>
              <a:rPr lang="en-US" altLang="en-US" sz="1800" dirty="0">
                <a:ea typeface="ＭＳ Ｐゴシック" panose="020B0600070205080204" pitchFamily="34" charset="-128"/>
              </a:rPr>
              <a:t> </a:t>
            </a:r>
            <a:r>
              <a:rPr lang="en-US" altLang="en-US" sz="1800" b="1" dirty="0">
                <a:ea typeface="ＭＳ Ｐゴシック" panose="020B0600070205080204" pitchFamily="34" charset="-128"/>
              </a:rPr>
              <a:t>Considered conservative and tends to underestimate epsilon when epsilon is close to 1 (danger for over-correction)</a:t>
            </a:r>
          </a:p>
          <a:p>
            <a:pPr lvl="2" eaLnBrk="1" hangingPunct="1">
              <a:lnSpc>
                <a:spcPct val="90000"/>
              </a:lnSpc>
            </a:pPr>
            <a:r>
              <a:rPr lang="en-US" altLang="en-US" sz="1800" dirty="0">
                <a:ea typeface="ＭＳ Ｐゴシック" panose="020B0600070205080204" pitchFamily="34" charset="-128"/>
              </a:rPr>
              <a:t>Huynh-</a:t>
            </a:r>
            <a:r>
              <a:rPr lang="en-US" altLang="en-US" sz="1800" dirty="0" err="1">
                <a:ea typeface="ＭＳ Ｐゴシック" panose="020B0600070205080204" pitchFamily="34" charset="-128"/>
              </a:rPr>
              <a:t>Feldt</a:t>
            </a:r>
            <a:r>
              <a:rPr lang="en-US" altLang="en-US" sz="1800" dirty="0">
                <a:ea typeface="ＭＳ Ｐゴシック" panose="020B0600070205080204" pitchFamily="34" charset="-128"/>
              </a:rPr>
              <a:t>: Considered less conservative when true value of epsilon is </a:t>
            </a:r>
            <a:r>
              <a:rPr lang="en-US" altLang="en-US" sz="1800" dirty="0">
                <a:ea typeface="ＭＳ Ｐゴシック" panose="020B0600070205080204" pitchFamily="34" charset="-128"/>
                <a:cs typeface="Arial" panose="020B0604020202020204" pitchFamily="34" charset="0"/>
              </a:rPr>
              <a:t>≥ .75; but also overestimates sphericity</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29F10F-BF81-44C3-8677-56E1CD64150A}" type="slidenum">
              <a:rPr lang="en-US" altLang="en-US" sz="1400"/>
              <a:pPr eaLnBrk="1" hangingPunct="1"/>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3"/>
          <p:cNvSpPr>
            <a:spLocks noGrp="1" noChangeArrowheads="1"/>
          </p:cNvSpPr>
          <p:nvPr>
            <p:ph idx="1"/>
          </p:nvPr>
        </p:nvSpPr>
        <p:spPr>
          <a:xfrm>
            <a:off x="533400" y="228600"/>
            <a:ext cx="11277600" cy="6324600"/>
          </a:xfrm>
        </p:spPr>
        <p:txBody>
          <a:bodyPr>
            <a:normAutofit fontScale="92500" lnSpcReduction="10000"/>
          </a:bodyPr>
          <a:lstStyle/>
          <a:p>
            <a:pPr marL="0" indent="0" eaLnBrk="1" hangingPunct="1">
              <a:lnSpc>
                <a:spcPct val="90000"/>
              </a:lnSpc>
              <a:buNone/>
            </a:pPr>
            <a:r>
              <a:rPr lang="en-US" altLang="en-US" sz="3000" b="1" u="sng" dirty="0">
                <a:ea typeface="ＭＳ Ｐゴシック" panose="020B0600070205080204" pitchFamily="34" charset="-128"/>
              </a:rPr>
              <a:t>Multivariate </a:t>
            </a:r>
            <a:r>
              <a:rPr lang="en-US" altLang="en-US" sz="3000" b="1" i="1" u="sng" dirty="0">
                <a:ea typeface="ＭＳ Ｐゴシック" panose="020B0600070205080204" pitchFamily="34" charset="-128"/>
              </a:rPr>
              <a:t>F</a:t>
            </a:r>
            <a:r>
              <a:rPr lang="en-US" altLang="en-US" sz="3000" b="1" u="sng" dirty="0">
                <a:ea typeface="ＭＳ Ｐゴシック" panose="020B0600070205080204" pitchFamily="34" charset="-128"/>
              </a:rPr>
              <a:t>-tests</a:t>
            </a:r>
          </a:p>
          <a:p>
            <a:pPr lvl="1" eaLnBrk="1" hangingPunct="1">
              <a:lnSpc>
                <a:spcPct val="90000"/>
              </a:lnSpc>
            </a:pPr>
            <a:r>
              <a:rPr lang="en-US" altLang="en-US" sz="2000" dirty="0">
                <a:ea typeface="ＭＳ Ｐゴシック" panose="020B0600070205080204" pitchFamily="34" charset="-128"/>
              </a:rPr>
              <a:t>DV is treated as a set of variables, ignores (does not assume) sphericity; </a:t>
            </a:r>
          </a:p>
          <a:p>
            <a:pPr lvl="1" eaLnBrk="1" hangingPunct="1">
              <a:lnSpc>
                <a:spcPct val="90000"/>
              </a:lnSpc>
            </a:pPr>
            <a:r>
              <a:rPr lang="en-US" altLang="en-US" sz="2000" dirty="0">
                <a:ea typeface="ＭＳ Ｐゴシック" panose="020B0600070205080204" pitchFamily="34" charset="-128"/>
              </a:rPr>
              <a:t>Assumes general covariance structure</a:t>
            </a:r>
          </a:p>
          <a:p>
            <a:pPr lvl="1" eaLnBrk="1" hangingPunct="1">
              <a:lnSpc>
                <a:spcPct val="90000"/>
              </a:lnSpc>
            </a:pPr>
            <a:r>
              <a:rPr lang="en-US" altLang="en-US" sz="2000" dirty="0">
                <a:ea typeface="ＭＳ Ｐゴシック" panose="020B0600070205080204" pitchFamily="34" charset="-128"/>
              </a:rPr>
              <a:t>Cost: Less powerful than RM ANOVA and should be avoided UNLESS…</a:t>
            </a:r>
          </a:p>
          <a:p>
            <a:pPr lvl="2" eaLnBrk="1" hangingPunct="1">
              <a:lnSpc>
                <a:spcPct val="90000"/>
              </a:lnSpc>
            </a:pPr>
            <a:r>
              <a:rPr lang="en-US" altLang="en-US" sz="1800" i="1" dirty="0">
                <a:ea typeface="ＭＳ Ｐゴシック" panose="020B0600070205080204" pitchFamily="34" charset="-128"/>
              </a:rPr>
              <a:t>k</a:t>
            </a:r>
            <a:r>
              <a:rPr lang="en-US" altLang="en-US" sz="1800" dirty="0">
                <a:ea typeface="ＭＳ Ｐゴシック" panose="020B0600070205080204" pitchFamily="34" charset="-128"/>
              </a:rPr>
              <a:t> is low (&lt; 5) and </a:t>
            </a:r>
            <a:r>
              <a:rPr lang="en-US" altLang="en-US" sz="1800" i="1" dirty="0">
                <a:ea typeface="ＭＳ Ｐゴシック" panose="020B0600070205080204" pitchFamily="34" charset="-128"/>
              </a:rPr>
              <a:t>N</a:t>
            </a:r>
            <a:r>
              <a:rPr lang="en-US" altLang="en-US" sz="1800" dirty="0">
                <a:ea typeface="ＭＳ Ｐゴシック" panose="020B0600070205080204" pitchFamily="34" charset="-128"/>
              </a:rPr>
              <a:t> is &gt; (15 + </a:t>
            </a:r>
            <a:r>
              <a:rPr lang="en-US" altLang="en-US" sz="1800" i="1" dirty="0">
                <a:ea typeface="ＭＳ Ｐゴシック" panose="020B0600070205080204" pitchFamily="34" charset="-128"/>
              </a:rPr>
              <a:t>k</a:t>
            </a:r>
            <a:r>
              <a:rPr lang="en-US" altLang="en-US" sz="1800" dirty="0">
                <a:ea typeface="ＭＳ Ｐゴシック" panose="020B0600070205080204" pitchFamily="34" charset="-128"/>
              </a:rPr>
              <a:t>) (or </a:t>
            </a:r>
            <a:r>
              <a:rPr lang="en-US" altLang="en-US" sz="1800" i="1" dirty="0">
                <a:ea typeface="ＭＳ Ｐゴシック" panose="020B0600070205080204" pitchFamily="34" charset="-128"/>
              </a:rPr>
              <a:t>k</a:t>
            </a:r>
            <a:r>
              <a:rPr lang="en-US" altLang="en-US" sz="1800" dirty="0">
                <a:ea typeface="ＭＳ Ｐゴシック" panose="020B0600070205080204" pitchFamily="34" charset="-128"/>
              </a:rPr>
              <a:t> is high (5 to 8) and </a:t>
            </a:r>
            <a:r>
              <a:rPr lang="en-US" altLang="en-US" sz="1800" i="1" dirty="0">
                <a:ea typeface="ＭＳ Ｐゴシック" panose="020B0600070205080204" pitchFamily="34" charset="-128"/>
              </a:rPr>
              <a:t>N</a:t>
            </a:r>
            <a:r>
              <a:rPr lang="en-US" altLang="en-US" sz="1800" dirty="0">
                <a:ea typeface="ＭＳ Ｐゴシック" panose="020B0600070205080204" pitchFamily="34" charset="-128"/>
              </a:rPr>
              <a:t> is &gt; (30 + </a:t>
            </a:r>
            <a:r>
              <a:rPr lang="en-US" altLang="en-US" sz="1800" i="1" dirty="0">
                <a:ea typeface="ＭＳ Ｐゴシック" panose="020B0600070205080204" pitchFamily="34" charset="-128"/>
              </a:rPr>
              <a:t>k</a:t>
            </a:r>
            <a:r>
              <a:rPr lang="en-US" altLang="en-US" sz="1800" dirty="0">
                <a:ea typeface="ＭＳ Ｐゴシック" panose="020B0600070205080204" pitchFamily="34" charset="-128"/>
              </a:rPr>
              <a:t>)) , epsilon is low (&lt; .70), and correlations among levels of RM factor </a:t>
            </a:r>
            <a:r>
              <a:rPr lang="en-US" altLang="en-US" sz="1800" dirty="0">
                <a:ea typeface="ＭＳ Ｐゴシック" panose="020B0600070205080204" pitchFamily="34" charset="-128"/>
                <a:cs typeface="Arial" panose="020B0604020202020204" pitchFamily="34" charset="0"/>
              </a:rPr>
              <a:t>are high</a:t>
            </a:r>
            <a:endParaRPr lang="en-US" altLang="en-US" sz="18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Computed on differences among means</a:t>
            </a:r>
          </a:p>
          <a:p>
            <a:pPr lvl="1" eaLnBrk="1" hangingPunct="1">
              <a:lnSpc>
                <a:spcPct val="90000"/>
              </a:lnSpc>
            </a:pPr>
            <a:r>
              <a:rPr lang="en-US" altLang="en-US" sz="2000" dirty="0">
                <a:ea typeface="ＭＳ Ｐゴシック" panose="020B0600070205080204" pitchFamily="34" charset="-128"/>
              </a:rPr>
              <a:t>Most often used in context of </a:t>
            </a:r>
            <a:r>
              <a:rPr lang="en-US" altLang="en-US" sz="2000" b="1" dirty="0">
                <a:ea typeface="ＭＳ Ｐゴシック" panose="020B0600070205080204" pitchFamily="34" charset="-128"/>
              </a:rPr>
              <a:t>non-experimental research</a:t>
            </a:r>
          </a:p>
          <a:p>
            <a:pPr lvl="1" eaLnBrk="1" hangingPunct="1">
              <a:lnSpc>
                <a:spcPct val="90000"/>
              </a:lnSpc>
            </a:pPr>
            <a:r>
              <a:rPr lang="en-US" altLang="en-US" sz="2000" dirty="0">
                <a:ea typeface="ＭＳ Ｐゴシック" panose="020B0600070205080204" pitchFamily="34" charset="-128"/>
              </a:rPr>
              <a:t>Different forms exist:</a:t>
            </a:r>
          </a:p>
          <a:p>
            <a:pPr lvl="2" eaLnBrk="1" hangingPunct="1">
              <a:lnSpc>
                <a:spcPct val="90000"/>
              </a:lnSpc>
            </a:pPr>
            <a:r>
              <a:rPr lang="en-US" altLang="en-US" sz="1800" dirty="0">
                <a:ea typeface="ＭＳ Ｐゴシック" panose="020B0600070205080204" pitchFamily="34" charset="-128"/>
              </a:rPr>
              <a:t>Pillai’s trace, </a:t>
            </a:r>
            <a:r>
              <a:rPr lang="en-US" altLang="en-US" sz="1800" baseline="30000" dirty="0">
                <a:ea typeface="ＭＳ Ｐゴシック" panose="020B0600070205080204" pitchFamily="34" charset="-128"/>
                <a:cs typeface="Arial" panose="020B0604020202020204" pitchFamily="34" charset="0"/>
              </a:rPr>
              <a:t>+</a:t>
            </a:r>
            <a:r>
              <a:rPr lang="en-US" altLang="en-US" sz="1800" dirty="0">
                <a:ea typeface="ＭＳ Ｐゴシック" panose="020B0600070205080204" pitchFamily="34" charset="-128"/>
              </a:rPr>
              <a:t>Wilk’s </a:t>
            </a:r>
            <a:r>
              <a:rPr lang="el-GR" altLang="en-US" sz="1800" dirty="0">
                <a:ea typeface="ＭＳ Ｐゴシック" panose="020B0600070205080204" pitchFamily="34" charset="-128"/>
                <a:cs typeface="Arial" panose="020B0604020202020204" pitchFamily="34" charset="0"/>
              </a:rPr>
              <a:t>λ</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Hotelling’s</a:t>
            </a:r>
            <a:r>
              <a:rPr lang="en-US" altLang="en-US" sz="1800" dirty="0">
                <a:ea typeface="ＭＳ Ｐゴシック" panose="020B0600070205080204" pitchFamily="34" charset="-128"/>
              </a:rPr>
              <a:t> trace, Roy’s largest root</a:t>
            </a:r>
          </a:p>
          <a:p>
            <a:pPr lvl="3" eaLnBrk="1" hangingPunct="1">
              <a:lnSpc>
                <a:spcPct val="90000"/>
              </a:lnSpc>
            </a:pPr>
            <a:r>
              <a:rPr lang="en-US" altLang="en-US" baseline="30000" dirty="0">
                <a:ea typeface="ＭＳ Ｐゴシック" panose="020B0600070205080204" pitchFamily="34" charset="-128"/>
                <a:cs typeface="Arial" panose="020B0604020202020204" pitchFamily="34" charset="0"/>
              </a:rPr>
              <a:t>+</a:t>
            </a:r>
            <a:r>
              <a:rPr lang="en-US" altLang="en-US" dirty="0">
                <a:ea typeface="ＭＳ Ｐゴシック" panose="020B0600070205080204" pitchFamily="34" charset="-128"/>
              </a:rPr>
              <a:t>Preferred and most commonly used</a:t>
            </a:r>
            <a:endParaRPr lang="en-US" altLang="en-US" dirty="0">
              <a:ea typeface="ＭＳ Ｐゴシック" panose="020B0600070205080204" pitchFamily="34" charset="-128"/>
              <a:cs typeface="Arial" panose="020B0604020202020204" pitchFamily="34" charset="0"/>
            </a:endParaRPr>
          </a:p>
          <a:p>
            <a:pPr lvl="3" eaLnBrk="1" hangingPunct="1">
              <a:lnSpc>
                <a:spcPct val="90000"/>
              </a:lnSpc>
            </a:pPr>
            <a:r>
              <a:rPr lang="en-US" altLang="en-US" dirty="0">
                <a:ea typeface="ＭＳ Ｐゴシック" panose="020B0600070205080204" pitchFamily="34" charset="-128"/>
              </a:rPr>
              <a:t>All yield same result for 1-Way RM ANOVA</a:t>
            </a:r>
          </a:p>
          <a:p>
            <a:pPr lvl="3" eaLnBrk="1" hangingPunct="1">
              <a:lnSpc>
                <a:spcPct val="90000"/>
              </a:lnSpc>
            </a:pPr>
            <a:endParaRPr lang="en-US" altLang="en-US" dirty="0">
              <a:ea typeface="ＭＳ Ｐゴシック" panose="020B0600070205080204" pitchFamily="34" charset="-128"/>
            </a:endParaRPr>
          </a:p>
          <a:p>
            <a:pPr>
              <a:lnSpc>
                <a:spcPct val="80000"/>
              </a:lnSpc>
            </a:pPr>
            <a:r>
              <a:rPr lang="en-US" altLang="en-US" sz="1900" b="1" dirty="0">
                <a:ea typeface="ＭＳ Ｐゴシック" panose="020B0600070205080204" pitchFamily="34" charset="-128"/>
              </a:rPr>
              <a:t>Additional assumptions </a:t>
            </a:r>
            <a:r>
              <a:rPr lang="en-US" altLang="en-US" sz="1900" dirty="0">
                <a:ea typeface="ＭＳ Ｐゴシック" panose="020B0600070205080204" pitchFamily="34" charset="-128"/>
              </a:rPr>
              <a:t>for multivariate </a:t>
            </a:r>
            <a:r>
              <a:rPr lang="en-US" altLang="en-US" sz="1900" i="1" dirty="0">
                <a:ea typeface="ＭＳ Ｐゴシック" panose="020B0600070205080204" pitchFamily="34" charset="-128"/>
              </a:rPr>
              <a:t>F</a:t>
            </a:r>
            <a:r>
              <a:rPr lang="en-US" altLang="en-US" sz="1900" dirty="0">
                <a:ea typeface="ＭＳ Ｐゴシック" panose="020B0600070205080204" pitchFamily="34" charset="-128"/>
              </a:rPr>
              <a:t>-tests</a:t>
            </a:r>
          </a:p>
          <a:p>
            <a:pPr lvl="1">
              <a:lnSpc>
                <a:spcPct val="80000"/>
              </a:lnSpc>
            </a:pPr>
            <a:r>
              <a:rPr lang="en-US" altLang="en-US" sz="1900" dirty="0">
                <a:ea typeface="ＭＳ Ｐゴシック" panose="020B0600070205080204" pitchFamily="34" charset="-128"/>
              </a:rPr>
              <a:t>Difference scores are </a:t>
            </a:r>
            <a:r>
              <a:rPr lang="en-US" altLang="en-US" sz="1900" dirty="0" err="1">
                <a:ea typeface="ＭＳ Ｐゴシック" panose="020B0600070205080204" pitchFamily="34" charset="-128"/>
              </a:rPr>
              <a:t>multivariately</a:t>
            </a:r>
            <a:r>
              <a:rPr lang="en-US" altLang="en-US" sz="1900" dirty="0">
                <a:ea typeface="ＭＳ Ｐゴシック" panose="020B0600070205080204" pitchFamily="34" charset="-128"/>
              </a:rPr>
              <a:t> normally distributed in population</a:t>
            </a:r>
          </a:p>
          <a:p>
            <a:pPr lvl="2">
              <a:lnSpc>
                <a:spcPct val="80000"/>
              </a:lnSpc>
            </a:pPr>
            <a:r>
              <a:rPr lang="en-US" altLang="en-US" sz="1900" dirty="0">
                <a:ea typeface="ＭＳ Ｐゴシック" panose="020B0600070205080204" pitchFamily="34" charset="-128"/>
              </a:rPr>
              <a:t>Difference scores on outcome for each pair of levels are normally distributed</a:t>
            </a:r>
          </a:p>
          <a:p>
            <a:pPr lvl="2">
              <a:lnSpc>
                <a:spcPct val="80000"/>
              </a:lnSpc>
            </a:pPr>
            <a:r>
              <a:rPr lang="en-US" altLang="en-US" sz="1900" dirty="0">
                <a:ea typeface="ＭＳ Ｐゴシック" panose="020B0600070205080204" pitchFamily="34" charset="-128"/>
              </a:rPr>
              <a:t>Difference scores on outcome for each pair of levels are normally distributed at every combination of the values of other factors</a:t>
            </a:r>
          </a:p>
          <a:p>
            <a:pPr lvl="1">
              <a:lnSpc>
                <a:spcPct val="80000"/>
              </a:lnSpc>
            </a:pPr>
            <a:r>
              <a:rPr lang="en-US" altLang="en-US" sz="1900" dirty="0">
                <a:ea typeface="ＭＳ Ｐゴシック" panose="020B0600070205080204" pitchFamily="34" charset="-128"/>
              </a:rPr>
              <a:t>Difference scores from any one participant are independent from those of any other participant</a:t>
            </a:r>
          </a:p>
          <a:p>
            <a:pPr lvl="4">
              <a:lnSpc>
                <a:spcPct val="80000"/>
              </a:lnSpc>
            </a:pPr>
            <a:endParaRPr lang="en-US" altLang="en-US" sz="1900" dirty="0">
              <a:ea typeface="ＭＳ Ｐゴシック" panose="020B0600070205080204" pitchFamily="34" charset="-128"/>
            </a:endParaRPr>
          </a:p>
          <a:p>
            <a:pPr>
              <a:lnSpc>
                <a:spcPct val="80000"/>
              </a:lnSpc>
            </a:pPr>
            <a:r>
              <a:rPr lang="en-US" altLang="en-US" sz="1900" dirty="0">
                <a:ea typeface="ＭＳ Ｐゴシック" panose="020B0600070205080204" pitchFamily="34" charset="-128"/>
                <a:cs typeface="Arial" panose="020B0604020202020204" pitchFamily="34" charset="0"/>
              </a:rPr>
              <a:t>Use multivariate </a:t>
            </a:r>
            <a:r>
              <a:rPr lang="el-GR" altLang="en-US" sz="1900" i="1" dirty="0">
                <a:ea typeface="ＭＳ Ｐゴシック" panose="020B0600070205080204" pitchFamily="34" charset="-128"/>
                <a:cs typeface="Arial" panose="020B0604020202020204" pitchFamily="34" charset="0"/>
              </a:rPr>
              <a:t>η</a:t>
            </a:r>
            <a:r>
              <a:rPr lang="en-US" altLang="en-US" sz="1900" i="1" baseline="30000" dirty="0">
                <a:ea typeface="ＭＳ Ｐゴシック" panose="020B0600070205080204" pitchFamily="34" charset="-128"/>
                <a:cs typeface="Arial" panose="020B0604020202020204" pitchFamily="34" charset="0"/>
              </a:rPr>
              <a:t>2 </a:t>
            </a:r>
            <a:r>
              <a:rPr lang="en-US" altLang="en-US" sz="1900" dirty="0">
                <a:ea typeface="ＭＳ Ｐゴシック" panose="020B0600070205080204" pitchFamily="34" charset="-128"/>
                <a:cs typeface="Arial" panose="020B0604020202020204" pitchFamily="34" charset="0"/>
              </a:rPr>
              <a:t>for main effect or interaction when using multivariate </a:t>
            </a:r>
            <a:r>
              <a:rPr lang="en-US" altLang="en-US" sz="1900" i="1" dirty="0">
                <a:ea typeface="ＭＳ Ｐゴシック" panose="020B0600070205080204" pitchFamily="34" charset="-128"/>
                <a:cs typeface="Arial" panose="020B0604020202020204" pitchFamily="34" charset="0"/>
              </a:rPr>
              <a:t>F</a:t>
            </a:r>
            <a:r>
              <a:rPr lang="en-US" altLang="en-US" sz="1900" dirty="0">
                <a:ea typeface="ＭＳ Ｐゴシック" panose="020B0600070205080204" pitchFamily="34" charset="-128"/>
                <a:cs typeface="Arial" panose="020B0604020202020204" pitchFamily="34" charset="0"/>
              </a:rPr>
              <a:t>-tests</a:t>
            </a:r>
          </a:p>
          <a:p>
            <a:pPr lvl="1">
              <a:lnSpc>
                <a:spcPct val="80000"/>
              </a:lnSpc>
            </a:pPr>
            <a:r>
              <a:rPr lang="en-US" altLang="en-US" sz="1900" dirty="0">
                <a:ea typeface="ＭＳ Ｐゴシック" panose="020B0600070205080204" pitchFamily="34" charset="-128"/>
                <a:cs typeface="Arial" panose="020B0604020202020204" pitchFamily="34" charset="0"/>
              </a:rPr>
              <a:t>Multivariate </a:t>
            </a:r>
            <a:r>
              <a:rPr lang="el-GR" altLang="en-US" sz="1900" i="1" dirty="0">
                <a:latin typeface="Times New Roman" panose="02020603050405020304" pitchFamily="18" charset="0"/>
                <a:ea typeface="ＭＳ Ｐゴシック" panose="020B0600070205080204" pitchFamily="34" charset="-128"/>
                <a:cs typeface="Arial" panose="020B0604020202020204" pitchFamily="34" charset="0"/>
              </a:rPr>
              <a:t>η</a:t>
            </a:r>
            <a:r>
              <a:rPr lang="en-US" altLang="en-US" sz="1900" i="1" baseline="30000" dirty="0">
                <a:ea typeface="ＭＳ Ｐゴシック" panose="020B0600070205080204" pitchFamily="34" charset="-128"/>
                <a:cs typeface="Arial" panose="020B0604020202020204" pitchFamily="34" charset="0"/>
              </a:rPr>
              <a:t>2 </a:t>
            </a:r>
            <a:r>
              <a:rPr lang="en-US" altLang="en-US" sz="1900" dirty="0">
                <a:ea typeface="ＭＳ Ｐゴシック" panose="020B0600070205080204" pitchFamily="34" charset="-128"/>
                <a:cs typeface="Arial" panose="020B0604020202020204" pitchFamily="34" charset="0"/>
              </a:rPr>
              <a:t>= 1 – Wilk’s Lambda (</a:t>
            </a:r>
            <a:r>
              <a:rPr lang="el-GR" altLang="en-US" sz="1900" i="1" dirty="0">
                <a:ea typeface="ＭＳ Ｐゴシック" panose="020B0600070205080204" pitchFamily="34" charset="-128"/>
                <a:cs typeface="Arial" panose="020B0604020202020204" pitchFamily="34" charset="0"/>
              </a:rPr>
              <a:t>Λ</a:t>
            </a:r>
            <a:r>
              <a:rPr lang="en-US" altLang="en-US" sz="1900" dirty="0">
                <a:ea typeface="ＭＳ Ｐゴシック" panose="020B0600070205080204" pitchFamily="34" charset="-128"/>
                <a:cs typeface="Arial" panose="020B0604020202020204" pitchFamily="34" charset="0"/>
              </a:rPr>
              <a:t>)</a:t>
            </a:r>
            <a:endParaRPr lang="en-US" altLang="en-US" sz="1900" dirty="0">
              <a:ea typeface="ＭＳ Ｐゴシック" panose="020B0600070205080204" pitchFamily="34" charset="-128"/>
            </a:endParaRPr>
          </a:p>
          <a:p>
            <a:pPr lvl="3" eaLnBrk="1" hangingPunct="1">
              <a:lnSpc>
                <a:spcPct val="90000"/>
              </a:lnSpc>
            </a:pPr>
            <a:endParaRPr lang="en-US" altLang="en-US" dirty="0">
              <a:ea typeface="ＭＳ Ｐゴシック" panose="020B0600070205080204" pitchFamily="34" charset="-128"/>
            </a:endParaRP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1701FA-24F0-4459-980D-330FE1542F87}" type="slidenum">
              <a:rPr lang="en-US" altLang="en-US" sz="1400"/>
              <a:pPr eaLnBrk="1" hangingPunct="1"/>
              <a:t>32</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idx="1"/>
          </p:nvPr>
        </p:nvSpPr>
        <p:spPr>
          <a:xfrm>
            <a:off x="381000" y="524891"/>
            <a:ext cx="11506200" cy="2446909"/>
          </a:xfrm>
        </p:spPr>
        <p:txBody>
          <a:bodyPr/>
          <a:lstStyle/>
          <a:p>
            <a:pPr marL="0" indent="0" eaLnBrk="1" hangingPunct="1">
              <a:lnSpc>
                <a:spcPct val="90000"/>
              </a:lnSpc>
              <a:buNone/>
            </a:pPr>
            <a:r>
              <a:rPr lang="en-US" altLang="en-US" sz="2800" b="1" u="sng" dirty="0">
                <a:ea typeface="ＭＳ Ｐゴシック" panose="020B0600070205080204" pitchFamily="34" charset="-128"/>
              </a:rPr>
              <a:t>Maximum likelihood procedures </a:t>
            </a:r>
          </a:p>
          <a:p>
            <a:pPr eaLnBrk="1" hangingPunct="1">
              <a:lnSpc>
                <a:spcPct val="90000"/>
              </a:lnSpc>
            </a:pPr>
            <a:r>
              <a:rPr lang="en-US" altLang="en-US" dirty="0">
                <a:ea typeface="ＭＳ Ｐゴシック" panose="020B0600070205080204" pitchFamily="34" charset="-128"/>
              </a:rPr>
              <a:t>Mixed-effects, multilevel, or hierarchical linear models </a:t>
            </a:r>
          </a:p>
          <a:p>
            <a:pPr lvl="1" eaLnBrk="1" hangingPunct="1">
              <a:lnSpc>
                <a:spcPct val="90000"/>
              </a:lnSpc>
            </a:pPr>
            <a:r>
              <a:rPr lang="en-US" altLang="en-US" dirty="0">
                <a:ea typeface="ＭＳ Ｐゴシック" panose="020B0600070205080204" pitchFamily="34" charset="-128"/>
              </a:rPr>
              <a:t>Wave of the (present and) future</a:t>
            </a:r>
          </a:p>
          <a:p>
            <a:pPr lvl="1" eaLnBrk="1" hangingPunct="1">
              <a:lnSpc>
                <a:spcPct val="90000"/>
              </a:lnSpc>
            </a:pPr>
            <a:r>
              <a:rPr lang="en-US" altLang="en-US" dirty="0">
                <a:ea typeface="ＭＳ Ｐゴシック" panose="020B0600070205080204" pitchFamily="34" charset="-128"/>
              </a:rPr>
              <a:t>Structure of </a:t>
            </a:r>
            <a:r>
              <a:rPr lang="en-US" altLang="en-US" b="1" dirty="0">
                <a:ea typeface="ＭＳ Ｐゴシック" panose="020B0600070205080204" pitchFamily="34" charset="-128"/>
              </a:rPr>
              <a:t>variance-covariance matrix </a:t>
            </a:r>
            <a:r>
              <a:rPr lang="en-US" altLang="en-US" dirty="0">
                <a:ea typeface="ＭＳ Ｐゴシック" panose="020B0600070205080204" pitchFamily="34" charset="-128"/>
              </a:rPr>
              <a:t>is modeled explicitly</a:t>
            </a:r>
          </a:p>
          <a:p>
            <a:pPr lvl="1" eaLnBrk="1" hangingPunct="1">
              <a:lnSpc>
                <a:spcPct val="90000"/>
              </a:lnSpc>
            </a:pPr>
            <a:r>
              <a:rPr lang="en-US" altLang="en-US" dirty="0">
                <a:ea typeface="ＭＳ Ｐゴシック" panose="020B0600070205080204" pitchFamily="34" charset="-128"/>
              </a:rPr>
              <a:t>not assumed to follow compound symmetry (can be tested empirically)</a:t>
            </a:r>
          </a:p>
          <a:p>
            <a:pPr lvl="2" eaLnBrk="1" hangingPunct="1">
              <a:lnSpc>
                <a:spcPct val="90000"/>
              </a:lnSpc>
            </a:pPr>
            <a:r>
              <a:rPr lang="en-US" altLang="en-US" dirty="0">
                <a:ea typeface="ＭＳ Ｐゴシック" panose="020B0600070205080204" pitchFamily="34" charset="-128"/>
              </a:rPr>
              <a:t>Autoregressive, exchangeable, or unstructured correlational structures are but a few examples</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B85E943-FD60-47B0-BD9C-7C711FA8A251}" type="slidenum">
              <a:rPr lang="en-US" altLang="en-US" sz="1400"/>
              <a:pPr eaLnBrk="1" hangingPunct="1"/>
              <a:t>33</a:t>
            </a:fld>
            <a:endParaRPr lang="en-US" altLang="en-US" sz="1400"/>
          </a:p>
        </p:txBody>
      </p:sp>
      <p:sp>
        <p:nvSpPr>
          <p:cNvPr id="8" name="Rectangle 3"/>
          <p:cNvSpPr txBox="1">
            <a:spLocks noChangeArrowheads="1"/>
          </p:cNvSpPr>
          <p:nvPr/>
        </p:nvSpPr>
        <p:spPr>
          <a:xfrm>
            <a:off x="381000" y="3352800"/>
            <a:ext cx="10210800" cy="33528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altLang="en-US" sz="2800" b="1" u="sng" dirty="0">
                <a:ea typeface="ＭＳ Ｐゴシック" panose="020B0600070205080204" pitchFamily="34" charset="-128"/>
              </a:rPr>
              <a:t>Effect of </a:t>
            </a:r>
            <a:r>
              <a:rPr lang="en-US" altLang="en-US" sz="2800" b="1" i="1" u="sng" dirty="0">
                <a:ea typeface="ＭＳ Ｐゴシック" panose="020B0600070205080204" pitchFamily="34" charset="-128"/>
              </a:rPr>
              <a:t>N</a:t>
            </a:r>
            <a:r>
              <a:rPr lang="en-US" altLang="en-US" sz="2800" b="1" u="sng" dirty="0">
                <a:ea typeface="ＭＳ Ｐゴシック" panose="020B0600070205080204" pitchFamily="34" charset="-128"/>
              </a:rPr>
              <a:t> on results of the </a:t>
            </a:r>
            <a:r>
              <a:rPr lang="en-US" altLang="en-US" sz="2800" b="1" u="sng" dirty="0" err="1">
                <a:ea typeface="ＭＳ Ｐゴシック" panose="020B0600070205080204" pitchFamily="34" charset="-128"/>
              </a:rPr>
              <a:t>Mauchly</a:t>
            </a:r>
            <a:r>
              <a:rPr lang="en-US" altLang="en-US" sz="2800" b="1" u="sng" dirty="0">
                <a:ea typeface="ＭＳ Ｐゴシック" panose="020B0600070205080204" pitchFamily="34" charset="-128"/>
              </a:rPr>
              <a:t> test of sphericity</a:t>
            </a:r>
          </a:p>
          <a:p>
            <a:pPr lvl="1"/>
            <a:r>
              <a:rPr lang="en-US" altLang="en-US" dirty="0">
                <a:ea typeface="ＭＳ Ｐゴシック" panose="020B0600070205080204" pitchFamily="34" charset="-128"/>
              </a:rPr>
              <a:t>Could have large </a:t>
            </a:r>
            <a:r>
              <a:rPr lang="en-US" altLang="en-US" i="1" dirty="0">
                <a:ea typeface="ＭＳ Ｐゴシック" panose="020B0600070205080204" pitchFamily="34" charset="-128"/>
              </a:rPr>
              <a:t>N</a:t>
            </a:r>
            <a:r>
              <a:rPr lang="en-US" altLang="en-US" dirty="0">
                <a:ea typeface="ＭＳ Ｐゴシック" panose="020B0600070205080204" pitchFamily="34" charset="-128"/>
              </a:rPr>
              <a:t>, reject </a:t>
            </a:r>
            <a:r>
              <a:rPr lang="en-US" altLang="en-US" i="1" dirty="0">
                <a:ea typeface="ＭＳ Ｐゴシック" panose="020B0600070205080204" pitchFamily="34" charset="-128"/>
              </a:rPr>
              <a:t>H</a:t>
            </a:r>
            <a:r>
              <a:rPr lang="en-US" altLang="en-US" i="1" baseline="-25000" dirty="0">
                <a:ea typeface="ＭＳ Ｐゴシック" panose="020B0600070205080204" pitchFamily="34" charset="-128"/>
              </a:rPr>
              <a:t>0</a:t>
            </a:r>
            <a:r>
              <a:rPr lang="en-US" altLang="en-US" dirty="0">
                <a:ea typeface="ＭＳ Ｐゴシック" panose="020B0600070205080204" pitchFamily="34" charset="-128"/>
              </a:rPr>
              <a:t>, apply corrections, which are only minimal and unlikely to affect outcome of results</a:t>
            </a:r>
          </a:p>
          <a:p>
            <a:pPr lvl="1"/>
            <a:r>
              <a:rPr lang="en-US" altLang="en-US" dirty="0">
                <a:ea typeface="ＭＳ Ｐゴシック" panose="020B0600070205080204" pitchFamily="34" charset="-128"/>
              </a:rPr>
              <a:t>Could have small </a:t>
            </a:r>
            <a:r>
              <a:rPr lang="en-US" altLang="en-US" i="1" dirty="0">
                <a:ea typeface="ＭＳ Ｐゴシック" panose="020B0600070205080204" pitchFamily="34" charset="-128"/>
              </a:rPr>
              <a:t>N,</a:t>
            </a:r>
            <a:r>
              <a:rPr lang="en-US" altLang="en-US" dirty="0">
                <a:ea typeface="ＭＳ Ｐゴシック" panose="020B0600070205080204" pitchFamily="34" charset="-128"/>
              </a:rPr>
              <a:t> fail to reject </a:t>
            </a:r>
            <a:r>
              <a:rPr lang="en-US" altLang="en-US" i="1" dirty="0">
                <a:ea typeface="ＭＳ Ｐゴシック" panose="020B0600070205080204" pitchFamily="34" charset="-128"/>
              </a:rPr>
              <a:t>H</a:t>
            </a:r>
            <a:r>
              <a:rPr lang="en-US" altLang="en-US" i="1" baseline="-25000" dirty="0">
                <a:ea typeface="ＭＳ Ｐゴシック" panose="020B0600070205080204" pitchFamily="34" charset="-128"/>
              </a:rPr>
              <a:t>0</a:t>
            </a:r>
            <a:r>
              <a:rPr lang="en-US" altLang="en-US" dirty="0">
                <a:ea typeface="ＭＳ Ｐゴシック" panose="020B0600070205080204" pitchFamily="34" charset="-128"/>
              </a:rPr>
              <a:t>, not apply corrections and obtain spurious results</a:t>
            </a:r>
          </a:p>
          <a:p>
            <a:pPr lvl="1"/>
            <a:r>
              <a:rPr lang="en-US" altLang="en-US" dirty="0">
                <a:ea typeface="ＭＳ Ｐゴシック" panose="020B0600070205080204" pitchFamily="34" charset="-128"/>
              </a:rPr>
              <a:t>If epsilon is near 1, a correction is probably </a:t>
            </a:r>
            <a:r>
              <a:rPr lang="en-US" altLang="en-US" u="sng" dirty="0">
                <a:ea typeface="ＭＳ Ｐゴシック" panose="020B0600070205080204" pitchFamily="34" charset="-128"/>
              </a:rPr>
              <a:t>not</a:t>
            </a:r>
            <a:r>
              <a:rPr lang="en-US" altLang="en-US" dirty="0">
                <a:ea typeface="ＭＳ Ｐゴシック" panose="020B0600070205080204" pitchFamily="34" charset="-128"/>
              </a:rPr>
              <a:t> necessary; however, if epsilon is near the lower bound, a correction is likely necessary</a:t>
            </a:r>
          </a:p>
          <a:p>
            <a:pPr lvl="2"/>
            <a:r>
              <a:rPr lang="en-US" altLang="en-US" sz="1800" dirty="0">
                <a:ea typeface="ＭＳ Ｐゴシック" panose="020B0600070205080204" pitchFamily="34" charset="-128"/>
                <a:cs typeface="Arial" panose="020B0604020202020204" pitchFamily="34" charset="0"/>
              </a:rPr>
              <a:t>Could run both RM ANOVA (with corrections for sphericity) and Multivariate analyses and r</a:t>
            </a:r>
            <a:r>
              <a:rPr lang="en-US" altLang="en-US" sz="1800" dirty="0">
                <a:ea typeface="ＭＳ Ｐゴシック" panose="020B0600070205080204" pitchFamily="34" charset="-128"/>
              </a:rPr>
              <a:t>eport analysis that is statistically significant as that analysis has the greater power given the circumstances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2"/>
          <p:cNvSpPr>
            <a:spLocks noGrp="1" noChangeArrowheads="1"/>
          </p:cNvSpPr>
          <p:nvPr>
            <p:ph type="title"/>
          </p:nvPr>
        </p:nvSpPr>
        <p:spPr>
          <a:xfrm>
            <a:off x="914400" y="34317"/>
            <a:ext cx="10058400" cy="810768"/>
          </a:xfrm>
        </p:spPr>
        <p:txBody>
          <a:bodyPr>
            <a:normAutofit/>
          </a:bodyPr>
          <a:lstStyle/>
          <a:p>
            <a:pPr algn="ctr" eaLnBrk="1" hangingPunct="1"/>
            <a:r>
              <a:rPr lang="en-US" altLang="en-US" sz="4200" b="1" u="sng" dirty="0">
                <a:ea typeface="ＭＳ Ｐゴシック" panose="020B0600070205080204" pitchFamily="34" charset="-128"/>
              </a:rPr>
              <a:t>Effect Size: </a:t>
            </a:r>
            <a:r>
              <a:rPr lang="el-GR" altLang="en-US" sz="4200" b="1" i="1" u="sng" dirty="0">
                <a:latin typeface="Times New Roman" panose="02020603050405020304" pitchFamily="18" charset="0"/>
                <a:ea typeface="ＭＳ Ｐゴシック" panose="020B0600070205080204" pitchFamily="34" charset="-128"/>
                <a:cs typeface="Times New Roman" panose="02020603050405020304" pitchFamily="18" charset="0"/>
              </a:rPr>
              <a:t>η</a:t>
            </a:r>
            <a:r>
              <a:rPr lang="en-US" altLang="en-US" sz="4200" b="1" u="sng" baseline="30000" dirty="0">
                <a:latin typeface="Times New Roman" panose="02020603050405020304" pitchFamily="18" charset="0"/>
                <a:ea typeface="ＭＳ Ｐゴシック" panose="020B0600070205080204" pitchFamily="34" charset="-128"/>
                <a:cs typeface="Times New Roman" panose="02020603050405020304" pitchFamily="18" charset="0"/>
              </a:rPr>
              <a:t>2</a:t>
            </a:r>
          </a:p>
        </p:txBody>
      </p:sp>
      <p:sp>
        <p:nvSpPr>
          <p:cNvPr id="798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7C6808-B28B-4CDD-ABAF-53F8C30DFDEC}" type="slidenum">
              <a:rPr lang="en-US" altLang="en-US" sz="1400"/>
              <a:pPr eaLnBrk="1" hangingPunct="1"/>
              <a:t>34</a:t>
            </a:fld>
            <a:endParaRPr lang="en-US" altLang="en-US" sz="1400"/>
          </a:p>
        </p:txBody>
      </p:sp>
      <p:sp>
        <p:nvSpPr>
          <p:cNvPr id="79879" name="Rectangle 3"/>
          <p:cNvSpPr>
            <a:spLocks noGrp="1" noChangeArrowheads="1"/>
          </p:cNvSpPr>
          <p:nvPr>
            <p:ph type="body" idx="4294967295"/>
          </p:nvPr>
        </p:nvSpPr>
        <p:spPr>
          <a:xfrm>
            <a:off x="265704" y="1121346"/>
            <a:ext cx="11430000" cy="5334000"/>
          </a:xfrm>
        </p:spPr>
        <p:txBody>
          <a:bodyPr>
            <a:normAutofit/>
          </a:bodyPr>
          <a:lstStyle/>
          <a:p>
            <a:pPr eaLnBrk="1" hangingPunct="1">
              <a:lnSpc>
                <a:spcPct val="90000"/>
              </a:lnSpc>
            </a:pPr>
            <a:r>
              <a:rPr lang="en-US" altLang="en-US" sz="2400" dirty="0">
                <a:ea typeface="ＭＳ Ｐゴシック" panose="020B0600070205080204" pitchFamily="34" charset="-128"/>
              </a:rPr>
              <a:t>Little evidence for a RM factor X Subject </a:t>
            </a:r>
            <a:r>
              <a:rPr lang="en-US" altLang="en-US" sz="2400" dirty="0">
                <a:ea typeface="ＭＳ Ｐゴシック" panose="020B0600070205080204" pitchFamily="34" charset="-128"/>
                <a:cs typeface="Arial" panose="020B0604020202020204" pitchFamily="34" charset="0"/>
              </a:rPr>
              <a:t>interaction </a:t>
            </a:r>
            <a:r>
              <a:rPr lang="en-US" altLang="en-US" sz="2400" dirty="0">
                <a:ea typeface="ＭＳ Ｐゴシック" panose="020B0600070205080204" pitchFamily="34" charset="-128"/>
              </a:rPr>
              <a:t>(additivity met) (Keppel &amp; </a:t>
            </a:r>
            <a:r>
              <a:rPr lang="en-US" altLang="en-US" sz="2400" dirty="0" err="1">
                <a:ea typeface="ＭＳ Ｐゴシック" panose="020B0600070205080204" pitchFamily="34" charset="-128"/>
              </a:rPr>
              <a:t>Wickens</a:t>
            </a:r>
            <a:r>
              <a:rPr lang="en-US" altLang="en-US" sz="2400" dirty="0">
                <a:ea typeface="ＭＳ Ｐゴシック" panose="020B0600070205080204" pitchFamily="34" charset="-128"/>
              </a:rPr>
              <a:t>, 2004)</a:t>
            </a:r>
          </a:p>
          <a:p>
            <a:pPr eaLnBrk="1" hangingPunct="1">
              <a:lnSpc>
                <a:spcPct val="90000"/>
              </a:lnSpc>
            </a:pPr>
            <a:endParaRPr lang="en-US" altLang="en-US" sz="2400" dirty="0">
              <a:ea typeface="ＭＳ Ｐゴシック" panose="020B0600070205080204" pitchFamily="34" charset="-128"/>
            </a:endParaRPr>
          </a:p>
          <a:p>
            <a:pPr eaLnBrk="1" hangingPunct="1">
              <a:lnSpc>
                <a:spcPct val="90000"/>
              </a:lnSpc>
            </a:pPr>
            <a:endParaRPr lang="en-US" altLang="en-US" sz="2400" dirty="0">
              <a:ea typeface="ＭＳ Ｐゴシック" panose="020B0600070205080204" pitchFamily="34" charset="-128"/>
            </a:endParaRPr>
          </a:p>
          <a:p>
            <a:pPr eaLnBrk="1" hangingPunct="1">
              <a:lnSpc>
                <a:spcPct val="90000"/>
              </a:lnSpc>
            </a:pPr>
            <a:endParaRPr lang="en-US" altLang="en-US" sz="2400" dirty="0">
              <a:ea typeface="ＭＳ Ｐゴシック" panose="020B0600070205080204" pitchFamily="34" charset="-128"/>
            </a:endParaRPr>
          </a:p>
          <a:p>
            <a:pPr eaLnBrk="1" hangingPunct="1">
              <a:lnSpc>
                <a:spcPct val="90000"/>
              </a:lnSpc>
            </a:pPr>
            <a:endParaRPr lang="en-US" altLang="en-US" sz="2400" dirty="0">
              <a:ea typeface="ＭＳ Ｐゴシック" panose="020B0600070205080204" pitchFamily="34" charset="-128"/>
            </a:endParaRPr>
          </a:p>
          <a:p>
            <a:pPr eaLnBrk="1" hangingPunct="1">
              <a:lnSpc>
                <a:spcPct val="90000"/>
              </a:lnSpc>
            </a:pPr>
            <a:r>
              <a:rPr lang="en-US" altLang="en-US" sz="2400" dirty="0">
                <a:ea typeface="ＭＳ Ｐゴシック" panose="020B0600070205080204" pitchFamily="34" charset="-128"/>
              </a:rPr>
              <a:t>Evidence for a RM factor X Subject </a:t>
            </a:r>
            <a:r>
              <a:rPr lang="en-US" altLang="en-US" sz="2400" dirty="0">
                <a:ea typeface="ＭＳ Ｐゴシック" panose="020B0600070205080204" pitchFamily="34" charset="-128"/>
                <a:cs typeface="Arial" panose="020B0604020202020204" pitchFamily="34" charset="0"/>
              </a:rPr>
              <a:t>interaction </a:t>
            </a:r>
            <a:r>
              <a:rPr lang="en-US" altLang="en-US" sz="2400" dirty="0">
                <a:ea typeface="ＭＳ Ｐゴシック" panose="020B0600070205080204" pitchFamily="34" charset="-128"/>
              </a:rPr>
              <a:t>(non-additivity) (Myers &amp; Well, 1991)</a:t>
            </a:r>
          </a:p>
          <a:p>
            <a:pPr lvl="1" eaLnBrk="1" hangingPunct="1">
              <a:lnSpc>
                <a:spcPct val="90000"/>
              </a:lnSpc>
            </a:pPr>
            <a:r>
              <a:rPr lang="en-US" altLang="en-US" sz="2000" dirty="0">
                <a:ea typeface="ＭＳ Ｐゴシック" panose="020B0600070205080204" pitchFamily="34" charset="-128"/>
              </a:rPr>
              <a:t>Conservative or ‘lower bound’ estimate </a:t>
            </a: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buFontTx/>
              <a:buNone/>
            </a:pPr>
            <a:r>
              <a:rPr lang="en-US" altLang="en-US" sz="2000" dirty="0">
                <a:ea typeface="ＭＳ Ｐゴシック" panose="020B0600070205080204" pitchFamily="34" charset="-128"/>
              </a:rPr>
              <a:t> </a:t>
            </a:r>
          </a:p>
        </p:txBody>
      </p:sp>
      <p:graphicFrame>
        <p:nvGraphicFramePr>
          <p:cNvPr id="79875" name="Object 3"/>
          <p:cNvGraphicFramePr>
            <a:graphicFrameLocks noChangeAspect="1"/>
          </p:cNvGraphicFramePr>
          <p:nvPr>
            <p:ph sz="half" idx="4294967295"/>
            <p:extLst>
              <p:ext uri="{D42A27DB-BD31-4B8C-83A1-F6EECF244321}">
                <p14:modId xmlns:p14="http://schemas.microsoft.com/office/powerpoint/2010/main" val="2604516372"/>
              </p:ext>
            </p:extLst>
          </p:nvPr>
        </p:nvGraphicFramePr>
        <p:xfrm>
          <a:off x="3060498" y="4974884"/>
          <a:ext cx="5840413" cy="1174750"/>
        </p:xfrm>
        <a:graphic>
          <a:graphicData uri="http://schemas.openxmlformats.org/presentationml/2006/ole">
            <mc:AlternateContent xmlns:mc="http://schemas.openxmlformats.org/markup-compatibility/2006">
              <mc:Choice xmlns:v="urn:schemas-microsoft-com:vml" Requires="v">
                <p:oleObj spid="_x0000_s79900" name="Equation" r:id="rId3" imgW="2209680" imgH="444240" progId="Equation.DSMT4">
                  <p:embed/>
                </p:oleObj>
              </mc:Choice>
              <mc:Fallback>
                <p:oleObj name="Equation" r:id="rId3" imgW="2209680" imgH="4442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0498" y="4974884"/>
                        <a:ext cx="5840413"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4" name="Object 2"/>
          <p:cNvGraphicFramePr>
            <a:graphicFrameLocks noGrp="1" noChangeAspect="1"/>
          </p:cNvGraphicFramePr>
          <p:nvPr>
            <p:ph idx="1"/>
            <p:extLst>
              <p:ext uri="{D42A27DB-BD31-4B8C-83A1-F6EECF244321}">
                <p14:modId xmlns:p14="http://schemas.microsoft.com/office/powerpoint/2010/main" val="1473913175"/>
              </p:ext>
            </p:extLst>
          </p:nvPr>
        </p:nvGraphicFramePr>
        <p:xfrm>
          <a:off x="4114800" y="2057400"/>
          <a:ext cx="4403725" cy="1160463"/>
        </p:xfrm>
        <a:graphic>
          <a:graphicData uri="http://schemas.openxmlformats.org/presentationml/2006/ole">
            <mc:AlternateContent xmlns:mc="http://schemas.openxmlformats.org/markup-compatibility/2006">
              <mc:Choice xmlns:v="urn:schemas-microsoft-com:vml" Requires="v">
                <p:oleObj spid="_x0000_s79901" name="Equation" r:id="rId5" imgW="1638000" imgH="431640" progId="Equation.DSMT4">
                  <p:embed/>
                </p:oleObj>
              </mc:Choice>
              <mc:Fallback>
                <p:oleObj name="Equation" r:id="rId5" imgW="1638000" imgH="43164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057400"/>
                        <a:ext cx="440372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2"/>
          <p:cNvSpPr>
            <a:spLocks noGrp="1" noChangeArrowheads="1"/>
          </p:cNvSpPr>
          <p:nvPr>
            <p:ph type="title"/>
          </p:nvPr>
        </p:nvSpPr>
        <p:spPr>
          <a:xfrm>
            <a:off x="990600" y="155614"/>
            <a:ext cx="10058400" cy="756793"/>
          </a:xfrm>
        </p:spPr>
        <p:txBody>
          <a:bodyPr>
            <a:normAutofit/>
          </a:bodyPr>
          <a:lstStyle/>
          <a:p>
            <a:pPr algn="ctr" eaLnBrk="1" hangingPunct="1"/>
            <a:r>
              <a:rPr lang="en-US" altLang="en-US" sz="4200" b="1" u="sng" dirty="0">
                <a:ea typeface="ＭＳ Ｐゴシック" panose="020B0600070205080204" pitchFamily="34" charset="-128"/>
              </a:rPr>
              <a:t>Effect Size: </a:t>
            </a:r>
            <a:r>
              <a:rPr lang="el-GR" altLang="en-US" sz="4200" b="1" i="1" u="sng" dirty="0">
                <a:latin typeface="Times New Roman" panose="02020603050405020304" pitchFamily="18" charset="0"/>
                <a:ea typeface="ＭＳ Ｐゴシック" panose="020B0600070205080204" pitchFamily="34" charset="-128"/>
                <a:cs typeface="Times New Roman" panose="02020603050405020304" pitchFamily="18" charset="0"/>
              </a:rPr>
              <a:t>ω</a:t>
            </a:r>
            <a:r>
              <a:rPr lang="en-US" altLang="en-US" sz="4200" b="1" u="sng" baseline="30000" dirty="0">
                <a:ea typeface="ＭＳ Ｐゴシック" panose="020B0600070205080204" pitchFamily="34" charset="-128"/>
              </a:rPr>
              <a:t>2</a:t>
            </a:r>
          </a:p>
        </p:txBody>
      </p:sp>
      <p:sp>
        <p:nvSpPr>
          <p:cNvPr id="809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883B447-442A-4D44-859D-AB9EE8EC2D24}" type="slidenum">
              <a:rPr lang="en-US" altLang="en-US" sz="1400"/>
              <a:pPr eaLnBrk="1" hangingPunct="1"/>
              <a:t>35</a:t>
            </a:fld>
            <a:endParaRPr lang="en-US" altLang="en-US" sz="1400"/>
          </a:p>
        </p:txBody>
      </p:sp>
      <p:sp>
        <p:nvSpPr>
          <p:cNvPr id="80903" name="Rectangle 3"/>
          <p:cNvSpPr>
            <a:spLocks noGrp="1" noChangeArrowheads="1"/>
          </p:cNvSpPr>
          <p:nvPr>
            <p:ph type="body" idx="4294967295"/>
          </p:nvPr>
        </p:nvSpPr>
        <p:spPr>
          <a:xfrm>
            <a:off x="266700" y="940308"/>
            <a:ext cx="11506200" cy="5205984"/>
          </a:xfrm>
        </p:spPr>
        <p:txBody>
          <a:bodyPr>
            <a:normAutofit/>
          </a:bodyPr>
          <a:lstStyle/>
          <a:p>
            <a:pPr eaLnBrk="1" hangingPunct="1">
              <a:lnSpc>
                <a:spcPct val="80000"/>
              </a:lnSpc>
            </a:pPr>
            <a:r>
              <a:rPr lang="en-US" altLang="en-US" sz="2400" dirty="0">
                <a:ea typeface="ＭＳ Ｐゴシック" panose="020B0600070205080204" pitchFamily="34" charset="-128"/>
              </a:rPr>
              <a:t>Little evidence for a RM factor X Subject interaction</a:t>
            </a:r>
          </a:p>
          <a:p>
            <a:pPr eaLnBrk="1" hangingPunct="1">
              <a:lnSpc>
                <a:spcPct val="80000"/>
              </a:lnSpc>
            </a:pPr>
            <a:endParaRPr lang="en-US" altLang="en-US" sz="2400" dirty="0">
              <a:ea typeface="ＭＳ Ｐゴシック" panose="020B0600070205080204" pitchFamily="34" charset="-128"/>
            </a:endParaRPr>
          </a:p>
          <a:p>
            <a:pPr eaLnBrk="1" hangingPunct="1">
              <a:lnSpc>
                <a:spcPct val="80000"/>
              </a:lnSpc>
            </a:pPr>
            <a:endParaRPr lang="en-US" altLang="en-US" sz="2400" dirty="0">
              <a:ea typeface="ＭＳ Ｐゴシック" panose="020B0600070205080204" pitchFamily="34" charset="-128"/>
            </a:endParaRPr>
          </a:p>
          <a:p>
            <a:pPr eaLnBrk="1" hangingPunct="1">
              <a:lnSpc>
                <a:spcPct val="80000"/>
              </a:lnSpc>
            </a:pPr>
            <a:endParaRPr lang="en-US" altLang="en-US" sz="2400" dirty="0">
              <a:ea typeface="ＭＳ Ｐゴシック" panose="020B0600070205080204" pitchFamily="34" charset="-128"/>
            </a:endParaRPr>
          </a:p>
          <a:p>
            <a:pPr eaLnBrk="1" hangingPunct="1">
              <a:lnSpc>
                <a:spcPct val="80000"/>
              </a:lnSpc>
            </a:pPr>
            <a:endParaRPr lang="en-US" altLang="en-US" sz="2400" dirty="0">
              <a:ea typeface="ＭＳ Ｐゴシック" panose="020B0600070205080204" pitchFamily="34" charset="-128"/>
            </a:endParaRPr>
          </a:p>
          <a:p>
            <a:pPr eaLnBrk="1" hangingPunct="1">
              <a:lnSpc>
                <a:spcPct val="80000"/>
              </a:lnSpc>
            </a:pPr>
            <a:endParaRPr lang="en-US" altLang="en-US" sz="2400" dirty="0">
              <a:ea typeface="ＭＳ Ｐゴシック" panose="020B0600070205080204" pitchFamily="34" charset="-128"/>
            </a:endParaRPr>
          </a:p>
          <a:p>
            <a:pPr eaLnBrk="1" hangingPunct="1">
              <a:lnSpc>
                <a:spcPct val="80000"/>
              </a:lnSpc>
            </a:pPr>
            <a:r>
              <a:rPr lang="en-US" altLang="en-US" sz="2400" dirty="0">
                <a:ea typeface="ＭＳ Ｐゴシック" panose="020B0600070205080204" pitchFamily="34" charset="-128"/>
              </a:rPr>
              <a:t>Evidence for a RM factor X Subject </a:t>
            </a:r>
            <a:r>
              <a:rPr lang="en-US" altLang="en-US" sz="2400" dirty="0">
                <a:ea typeface="ＭＳ Ｐゴシック" panose="020B0600070205080204" pitchFamily="34" charset="-128"/>
                <a:cs typeface="Arial" panose="020B0604020202020204" pitchFamily="34" charset="0"/>
              </a:rPr>
              <a:t>interaction</a:t>
            </a:r>
          </a:p>
          <a:p>
            <a:pPr lvl="1" eaLnBrk="1" hangingPunct="1">
              <a:lnSpc>
                <a:spcPct val="80000"/>
              </a:lnSpc>
            </a:pPr>
            <a:r>
              <a:rPr lang="en-US" altLang="en-US" sz="2000" dirty="0">
                <a:ea typeface="ＭＳ Ｐゴシック" panose="020B0600070205080204" pitchFamily="34" charset="-128"/>
              </a:rPr>
              <a:t>Conservative or ‘lower bound’ estimate</a:t>
            </a:r>
          </a:p>
          <a:p>
            <a:pPr eaLnBrk="1" hangingPunct="1">
              <a:lnSpc>
                <a:spcPct val="80000"/>
              </a:lnSpc>
            </a:pPr>
            <a:endParaRPr lang="en-US" altLang="en-US" sz="2400" dirty="0">
              <a:ea typeface="ＭＳ Ｐゴシック" panose="020B0600070205080204" pitchFamily="34" charset="-128"/>
            </a:endParaRPr>
          </a:p>
          <a:p>
            <a:pPr eaLnBrk="1" hangingPunct="1">
              <a:lnSpc>
                <a:spcPct val="80000"/>
              </a:lnSpc>
            </a:pPr>
            <a:endParaRPr lang="en-US" altLang="en-US" sz="2400" dirty="0">
              <a:ea typeface="ＭＳ Ｐゴシック" panose="020B0600070205080204" pitchFamily="34" charset="-128"/>
            </a:endParaRPr>
          </a:p>
          <a:p>
            <a:pPr eaLnBrk="1" hangingPunct="1">
              <a:lnSpc>
                <a:spcPct val="80000"/>
              </a:lnSpc>
            </a:pPr>
            <a:endParaRPr lang="en-US" altLang="en-US" sz="2400" dirty="0">
              <a:ea typeface="ＭＳ Ｐゴシック" panose="020B0600070205080204" pitchFamily="34" charset="-128"/>
            </a:endParaRPr>
          </a:p>
          <a:p>
            <a:pPr eaLnBrk="1" hangingPunct="1">
              <a:lnSpc>
                <a:spcPct val="80000"/>
              </a:lnSpc>
              <a:buFontTx/>
              <a:buNone/>
            </a:pPr>
            <a:r>
              <a:rPr lang="en-US" altLang="en-US" sz="2400" dirty="0">
                <a:ea typeface="ＭＳ Ｐゴシック" panose="020B0600070205080204" pitchFamily="34" charset="-128"/>
              </a:rPr>
              <a:t> </a:t>
            </a:r>
          </a:p>
        </p:txBody>
      </p:sp>
      <p:graphicFrame>
        <p:nvGraphicFramePr>
          <p:cNvPr id="80899" name="Object 3"/>
          <p:cNvGraphicFramePr>
            <a:graphicFrameLocks noChangeAspect="1"/>
          </p:cNvGraphicFramePr>
          <p:nvPr>
            <p:ph sz="half" idx="4294967295"/>
            <p:extLst>
              <p:ext uri="{D42A27DB-BD31-4B8C-83A1-F6EECF244321}">
                <p14:modId xmlns:p14="http://schemas.microsoft.com/office/powerpoint/2010/main" val="576113086"/>
              </p:ext>
            </p:extLst>
          </p:nvPr>
        </p:nvGraphicFramePr>
        <p:xfrm>
          <a:off x="1684337" y="4544766"/>
          <a:ext cx="8670925" cy="1116012"/>
        </p:xfrm>
        <a:graphic>
          <a:graphicData uri="http://schemas.openxmlformats.org/presentationml/2006/ole">
            <mc:AlternateContent xmlns:mc="http://schemas.openxmlformats.org/markup-compatibility/2006">
              <mc:Choice xmlns:v="urn:schemas-microsoft-com:vml" Requires="v">
                <p:oleObj spid="_x0000_s80923" name="Equation" r:id="rId3" imgW="3454200" imgH="444240" progId="Equation.DSMT4">
                  <p:embed/>
                </p:oleObj>
              </mc:Choice>
              <mc:Fallback>
                <p:oleObj name="Equation" r:id="rId3" imgW="3454200" imgH="4442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337" y="4544766"/>
                        <a:ext cx="8670925"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4" name="Text Box 6"/>
          <p:cNvSpPr txBox="1">
            <a:spLocks noChangeArrowheads="1"/>
          </p:cNvSpPr>
          <p:nvPr/>
        </p:nvSpPr>
        <p:spPr bwMode="auto">
          <a:xfrm>
            <a:off x="1398113" y="6268577"/>
            <a:ext cx="845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t>In both equations, </a:t>
            </a:r>
            <a:r>
              <a:rPr lang="en-US" altLang="en-US" sz="1800" i="1">
                <a:latin typeface="Times New Roman" panose="02020603050405020304" pitchFamily="18" charset="0"/>
              </a:rPr>
              <a:t>N</a:t>
            </a:r>
            <a:r>
              <a:rPr lang="en-US" altLang="en-US" sz="1800"/>
              <a:t> = # independent participants or sets of participants</a:t>
            </a:r>
          </a:p>
        </p:txBody>
      </p:sp>
      <p:graphicFrame>
        <p:nvGraphicFramePr>
          <p:cNvPr id="80898" name="Object 2"/>
          <p:cNvGraphicFramePr>
            <a:graphicFrameLocks noGrp="1" noChangeAspect="1"/>
          </p:cNvGraphicFramePr>
          <p:nvPr>
            <p:ph idx="1"/>
            <p:extLst>
              <p:ext uri="{D42A27DB-BD31-4B8C-83A1-F6EECF244321}">
                <p14:modId xmlns:p14="http://schemas.microsoft.com/office/powerpoint/2010/main" val="2231641090"/>
              </p:ext>
            </p:extLst>
          </p:nvPr>
        </p:nvGraphicFramePr>
        <p:xfrm>
          <a:off x="2198686" y="1600200"/>
          <a:ext cx="7680325" cy="1057275"/>
        </p:xfrm>
        <a:graphic>
          <a:graphicData uri="http://schemas.openxmlformats.org/presentationml/2006/ole">
            <mc:AlternateContent xmlns:mc="http://schemas.openxmlformats.org/markup-compatibility/2006">
              <mc:Choice xmlns:v="urn:schemas-microsoft-com:vml" Requires="v">
                <p:oleObj spid="_x0000_s80924" name="Equation" r:id="rId5" imgW="3136680" imgH="431640" progId="Equation.DSMT4">
                  <p:embed/>
                </p:oleObj>
              </mc:Choice>
              <mc:Fallback>
                <p:oleObj name="Equation" r:id="rId5" imgW="3136680" imgH="43164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8686" y="1600200"/>
                        <a:ext cx="76803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838200" y="1447800"/>
            <a:ext cx="10287000" cy="3035808"/>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pPr algn="ctr"/>
            <a:r>
              <a:rPr lang="en-US" altLang="en-US" sz="13800" dirty="0">
                <a:ea typeface="ＭＳ Ｐゴシック" panose="020B0600070205080204" pitchFamily="34" charset="-128"/>
              </a:rPr>
              <a:t>Factorial</a:t>
            </a:r>
            <a:r>
              <a:rPr lang="en-US" altLang="en-US" sz="7200" dirty="0">
                <a:ea typeface="ＭＳ Ｐゴシック" panose="020B0600070205080204" pitchFamily="34" charset="-128"/>
              </a:rPr>
              <a:t> </a:t>
            </a:r>
            <a:br>
              <a:rPr lang="en-US" altLang="en-US" sz="7200" dirty="0">
                <a:ea typeface="ＭＳ Ｐゴシック" panose="020B0600070205080204" pitchFamily="34" charset="-128"/>
              </a:rPr>
            </a:br>
            <a:r>
              <a:rPr lang="en-US" altLang="en-US" sz="7200" dirty="0">
                <a:ea typeface="ＭＳ Ｐゴシック" panose="020B0600070205080204" pitchFamily="34" charset="-128"/>
              </a:rPr>
              <a:t>Repeated Measures ANOVA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457200" y="381000"/>
            <a:ext cx="11277600" cy="6096000"/>
          </a:xfrm>
        </p:spPr>
        <p:txBody>
          <a:bodyPr>
            <a:normAutofit/>
          </a:bodyPr>
          <a:lstStyle/>
          <a:p>
            <a:pPr marL="0" indent="0" algn="ctr">
              <a:lnSpc>
                <a:spcPct val="80000"/>
              </a:lnSpc>
              <a:buNone/>
            </a:pPr>
            <a:r>
              <a:rPr lang="en-US" altLang="en-US" sz="2400" i="1" dirty="0">
                <a:ea typeface="ＭＳ Ｐゴシック" panose="020B0600070205080204" pitchFamily="34" charset="-128"/>
              </a:rPr>
              <a:t>Dr. Evans wishes to evaluate various coping strategies for pain. </a:t>
            </a:r>
          </a:p>
          <a:p>
            <a:pPr marL="0" indent="0">
              <a:lnSpc>
                <a:spcPct val="80000"/>
              </a:lnSpc>
              <a:buNone/>
            </a:pPr>
            <a:endParaRPr lang="en-US" altLang="en-US" sz="2400" i="1" dirty="0">
              <a:ea typeface="ＭＳ Ｐゴシック" panose="020B0600070205080204" pitchFamily="34" charset="-128"/>
            </a:endParaRPr>
          </a:p>
          <a:p>
            <a:pPr marL="0" indent="0">
              <a:lnSpc>
                <a:spcPct val="80000"/>
              </a:lnSpc>
              <a:buNone/>
            </a:pPr>
            <a:r>
              <a:rPr lang="en-US" altLang="en-US" sz="2400" i="1" dirty="0">
                <a:ea typeface="ＭＳ Ｐゴシック" panose="020B0600070205080204" pitchFamily="34" charset="-128"/>
              </a:rPr>
              <a:t>He obtains 8 volunteers to come to the lab on 2 consecutive days. On both days, the volunteers plunge their hands into freezing cold water for 90 seconds. </a:t>
            </a:r>
          </a:p>
          <a:p>
            <a:pPr marL="0" indent="0">
              <a:lnSpc>
                <a:spcPct val="80000"/>
              </a:lnSpc>
              <a:buNone/>
            </a:pPr>
            <a:r>
              <a:rPr lang="en-US" altLang="en-US" sz="2400" i="1" dirty="0">
                <a:ea typeface="ＭＳ Ｐゴシック" panose="020B0600070205080204" pitchFamily="34" charset="-128"/>
              </a:rPr>
              <a:t>They rate how painful the experience is on a scale from 1 to 50 (not painful) after 30 seconds, then 60 seconds, and then 90 seconds. </a:t>
            </a:r>
          </a:p>
          <a:p>
            <a:pPr marL="0" indent="0">
              <a:lnSpc>
                <a:spcPct val="80000"/>
              </a:lnSpc>
              <a:buNone/>
            </a:pPr>
            <a:r>
              <a:rPr lang="en-US" altLang="en-US" sz="2400" i="1" dirty="0">
                <a:ea typeface="ＭＳ Ｐゴシック" panose="020B0600070205080204" pitchFamily="34" charset="-128"/>
              </a:rPr>
              <a:t>On one day they are given pain avoidance instructions and on the other day they are given concentration on pain instructions. </a:t>
            </a:r>
          </a:p>
          <a:p>
            <a:pPr marL="0" indent="0">
              <a:lnSpc>
                <a:spcPct val="80000"/>
              </a:lnSpc>
              <a:buNone/>
            </a:pPr>
            <a:r>
              <a:rPr lang="en-US" altLang="en-US" sz="2400" i="1" dirty="0">
                <a:ea typeface="ＭＳ Ｐゴシック" panose="020B0600070205080204" pitchFamily="34" charset="-128"/>
              </a:rPr>
              <a:t>In order to counterbalance the design, 4 students are given the avoidance and 4 students are given the concentration strategy the 1</a:t>
            </a:r>
            <a:r>
              <a:rPr lang="en-US" altLang="en-US" sz="2400" i="1" baseline="30000" dirty="0">
                <a:ea typeface="ＭＳ Ｐゴシック" panose="020B0600070205080204" pitchFamily="34" charset="-128"/>
              </a:rPr>
              <a:t>st</a:t>
            </a:r>
            <a:r>
              <a:rPr lang="en-US" altLang="en-US" sz="2400" i="1" dirty="0">
                <a:ea typeface="ＭＳ Ｐゴシック" panose="020B0600070205080204" pitchFamily="34" charset="-128"/>
              </a:rPr>
              <a:t> day, then switched the 2</a:t>
            </a:r>
            <a:r>
              <a:rPr lang="en-US" altLang="en-US" sz="2400" i="1" baseline="30000" dirty="0">
                <a:ea typeface="ＭＳ Ｐゴシック" panose="020B0600070205080204" pitchFamily="34" charset="-128"/>
              </a:rPr>
              <a:t>nd</a:t>
            </a:r>
            <a:r>
              <a:rPr lang="en-US" altLang="en-US" sz="2400" i="1" dirty="0">
                <a:ea typeface="ＭＳ Ｐゴシック" panose="020B0600070205080204" pitchFamily="34" charset="-128"/>
              </a:rPr>
              <a:t> day. </a:t>
            </a:r>
          </a:p>
          <a:p>
            <a:pPr lvl="4" eaLnBrk="1" hangingPunct="1">
              <a:lnSpc>
                <a:spcPct val="80000"/>
              </a:lnSpc>
              <a:buFontTx/>
              <a:buNone/>
            </a:pPr>
            <a:endParaRPr lang="en-US" altLang="en-US" sz="2400" i="1" dirty="0">
              <a:ea typeface="ＭＳ Ｐゴシック" panose="020B0600070205080204" pitchFamily="34" charset="-128"/>
            </a:endParaRPr>
          </a:p>
          <a:p>
            <a:pPr marL="274320" lvl="1" indent="0">
              <a:lnSpc>
                <a:spcPct val="80000"/>
              </a:lnSpc>
              <a:buNone/>
            </a:pPr>
            <a:r>
              <a:rPr lang="en-US" altLang="en-US" sz="2000" dirty="0">
                <a:ea typeface="ＭＳ Ｐゴシック" panose="020B0600070205080204" pitchFamily="34" charset="-128"/>
              </a:rPr>
              <a:t>What are the RM factors? What are their levels?</a:t>
            </a:r>
          </a:p>
          <a:p>
            <a:pPr marL="274320" lvl="1" indent="0">
              <a:lnSpc>
                <a:spcPct val="80000"/>
              </a:lnSpc>
              <a:buNone/>
            </a:pPr>
            <a:r>
              <a:rPr lang="en-US" altLang="en-US" sz="2000" dirty="0">
                <a:ea typeface="ＭＳ Ｐゴシック" panose="020B0600070205080204" pitchFamily="34" charset="-128"/>
              </a:rPr>
              <a:t>What is the outcome variable?</a:t>
            </a:r>
          </a:p>
          <a:p>
            <a:pPr lvl="4" eaLnBrk="1" hangingPunct="1">
              <a:lnSpc>
                <a:spcPct val="80000"/>
              </a:lnSpc>
              <a:buFontTx/>
              <a:buNone/>
            </a:pPr>
            <a:endParaRPr lang="en-US" altLang="en-US" sz="2400" dirty="0">
              <a:ea typeface="ＭＳ Ｐゴシック" panose="020B0600070205080204" pitchFamily="34" charset="-128"/>
            </a:endParaRPr>
          </a:p>
          <a:p>
            <a:pPr marL="274320" lvl="1" indent="0">
              <a:lnSpc>
                <a:spcPct val="80000"/>
              </a:lnSpc>
              <a:buNone/>
            </a:pPr>
            <a:r>
              <a:rPr lang="en-US" altLang="en-US" sz="2000" i="1" dirty="0">
                <a:ea typeface="ＭＳ Ｐゴシック" panose="020B0600070205080204" pitchFamily="34" charset="-128"/>
              </a:rPr>
              <a:t>Generally, ‘Order’ would be another factor (not RM) that would need to be included in the ANOVA. For our purposes, we will say that this factor had no effect.</a:t>
            </a: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B929A4F-9F8A-43B2-9AA3-98832E1A6A9F}" type="slidenum">
              <a:rPr lang="en-US" altLang="en-US" sz="1400"/>
              <a:pPr eaLnBrk="1" hangingPunct="1"/>
              <a:t>37</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idx="1"/>
          </p:nvPr>
        </p:nvSpPr>
        <p:spPr>
          <a:xfrm>
            <a:off x="1066800" y="838200"/>
            <a:ext cx="9829800" cy="5715000"/>
          </a:xfrm>
        </p:spPr>
        <p:txBody>
          <a:bodyPr/>
          <a:lstStyle/>
          <a:p>
            <a:pPr marL="0" indent="0">
              <a:buNone/>
            </a:pPr>
            <a:r>
              <a:rPr lang="en-US" altLang="en-US" sz="2800" i="1" dirty="0">
                <a:ea typeface="ＭＳ Ｐゴシック" panose="020B0600070205080204" pitchFamily="34" charset="-128"/>
              </a:rPr>
              <a:t>Dr. Chapman wishes to examine the effect of drugs A and B as well as their interaction on blood flow. Each drug has two possible formulations (levels). Each participant received each of the 4 possible combinations of the 2 drugs over several days (A1B1, A1B2, A2B1, A2B2). The half-life of each drug was such that there were no carry-over effects.</a:t>
            </a:r>
          </a:p>
          <a:p>
            <a:pPr marL="0" indent="0">
              <a:buNone/>
            </a:pPr>
            <a:endParaRPr lang="en-US" altLang="en-US" sz="2800" i="1" dirty="0">
              <a:ea typeface="ＭＳ Ｐゴシック" panose="020B0600070205080204" pitchFamily="34" charset="-128"/>
            </a:endParaRPr>
          </a:p>
          <a:p>
            <a:pPr marL="274320" lvl="1" indent="0">
              <a:buNone/>
            </a:pPr>
            <a:r>
              <a:rPr lang="en-US" altLang="en-US" sz="2600" i="1" dirty="0">
                <a:ea typeface="ＭＳ Ｐゴシック" panose="020B0600070205080204" pitchFamily="34" charset="-128"/>
              </a:rPr>
              <a:t>What are the RM factors? What are their levels?</a:t>
            </a:r>
          </a:p>
          <a:p>
            <a:pPr marL="274320" lvl="1" indent="0">
              <a:buNone/>
            </a:pPr>
            <a:r>
              <a:rPr lang="en-US" altLang="en-US" sz="2600" i="1" dirty="0">
                <a:ea typeface="ＭＳ Ｐゴシック" panose="020B0600070205080204" pitchFamily="34" charset="-128"/>
              </a:rPr>
              <a:t>What is the outcome variable?</a:t>
            </a:r>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E1D5804-DAFB-42AC-AAAB-4E677BD2600C}" type="slidenum">
              <a:rPr lang="en-US" altLang="en-US" sz="1400"/>
              <a:pPr eaLnBrk="1" hangingPunct="1"/>
              <a:t>38</a:t>
            </a:fld>
            <a:endParaRPr lang="en-US" alt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57313"/>
            <a:ext cx="6705600"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2"/>
          <p:cNvSpPr>
            <a:spLocks noGrp="1" noChangeArrowheads="1"/>
          </p:cNvSpPr>
          <p:nvPr>
            <p:ph type="title"/>
          </p:nvPr>
        </p:nvSpPr>
        <p:spPr>
          <a:xfrm>
            <a:off x="1066800" y="152400"/>
            <a:ext cx="10058400" cy="734568"/>
          </a:xfrm>
        </p:spPr>
        <p:txBody>
          <a:bodyPr>
            <a:normAutofit/>
          </a:bodyPr>
          <a:lstStyle/>
          <a:p>
            <a:pPr algn="ctr" eaLnBrk="1" hangingPunct="1"/>
            <a:r>
              <a:rPr lang="en-US" altLang="en-US" sz="4200" b="1" u="sng" dirty="0">
                <a:ea typeface="ＭＳ Ｐゴシック" panose="020B0600070205080204" pitchFamily="34" charset="-128"/>
              </a:rPr>
              <a:t>Factorial RM ANOVA</a:t>
            </a:r>
          </a:p>
        </p:txBody>
      </p:sp>
      <p:sp>
        <p:nvSpPr>
          <p:cNvPr id="97284" name="Text Box 415"/>
          <p:cNvSpPr txBox="1">
            <a:spLocks noChangeArrowheads="1"/>
          </p:cNvSpPr>
          <p:nvPr/>
        </p:nvSpPr>
        <p:spPr bwMode="auto">
          <a:xfrm>
            <a:off x="8839200" y="2590800"/>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b="1"/>
              <a:t>Same/matched participant</a:t>
            </a:r>
          </a:p>
        </p:txBody>
      </p:sp>
      <p:sp>
        <p:nvSpPr>
          <p:cNvPr id="97285" name="Line 416"/>
          <p:cNvSpPr>
            <a:spLocks noChangeShapeType="1"/>
          </p:cNvSpPr>
          <p:nvPr/>
        </p:nvSpPr>
        <p:spPr bwMode="auto">
          <a:xfrm flipH="1" flipV="1">
            <a:off x="6019800" y="2133600"/>
            <a:ext cx="2819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86" name="Line 417"/>
          <p:cNvSpPr>
            <a:spLocks noChangeShapeType="1"/>
          </p:cNvSpPr>
          <p:nvPr/>
        </p:nvSpPr>
        <p:spPr bwMode="auto">
          <a:xfrm flipH="1">
            <a:off x="6019800" y="2971800"/>
            <a:ext cx="2819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87" name="Line 418"/>
          <p:cNvSpPr>
            <a:spLocks noChangeShapeType="1"/>
          </p:cNvSpPr>
          <p:nvPr/>
        </p:nvSpPr>
        <p:spPr bwMode="auto">
          <a:xfrm flipH="1">
            <a:off x="6019800" y="3200400"/>
            <a:ext cx="28194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4</a:t>
            </a:fld>
            <a:endParaRPr lang="en-US" altLang="en-US"/>
          </a:p>
        </p:txBody>
      </p:sp>
      <p:pic>
        <p:nvPicPr>
          <p:cNvPr id="6" name="Picture 4" descr="Repeated Measures ANOVA Design - Time Course Experiments"/>
          <p:cNvPicPr>
            <a:picLocks noChangeAspect="1" noChangeArrowheads="1"/>
          </p:cNvPicPr>
          <p:nvPr/>
        </p:nvPicPr>
        <p:blipFill rotWithShape="1">
          <a:blip r:embed="rId2">
            <a:extLst>
              <a:ext uri="{28A0092B-C50C-407E-A947-70E740481C1C}">
                <a14:useLocalDpi xmlns:a14="http://schemas.microsoft.com/office/drawing/2010/main" val="0"/>
              </a:ext>
            </a:extLst>
          </a:blip>
          <a:srcRect b="8897"/>
          <a:stretch/>
        </p:blipFill>
        <p:spPr bwMode="auto">
          <a:xfrm>
            <a:off x="381000" y="1371600"/>
            <a:ext cx="5486400" cy="33125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26978" name="Picture 2" descr="Repeated Measures ANOVA Design - Multiple Condition and Treatment Experiments"/>
          <p:cNvPicPr>
            <a:picLocks noChangeAspect="1" noChangeArrowheads="1"/>
          </p:cNvPicPr>
          <p:nvPr/>
        </p:nvPicPr>
        <p:blipFill rotWithShape="1">
          <a:blip r:embed="rId3">
            <a:extLst>
              <a:ext uri="{28A0092B-C50C-407E-A947-70E740481C1C}">
                <a14:useLocalDpi xmlns:a14="http://schemas.microsoft.com/office/drawing/2010/main" val="0"/>
              </a:ext>
            </a:extLst>
          </a:blip>
          <a:srcRect b="8592"/>
          <a:stretch/>
        </p:blipFill>
        <p:spPr bwMode="auto">
          <a:xfrm>
            <a:off x="6324600" y="1371600"/>
            <a:ext cx="5486400" cy="34020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28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fade">
                                      <p:cBhvr>
                                        <p:cTn id="7" dur="1000"/>
                                        <p:tgtEl>
                                          <p:spTgt spid="126978"/>
                                        </p:tgtEl>
                                      </p:cBhvr>
                                    </p:animEffect>
                                    <p:anim calcmode="lin" valueType="num">
                                      <p:cBhvr>
                                        <p:cTn id="8" dur="1000" fill="hold"/>
                                        <p:tgtEl>
                                          <p:spTgt spid="126978"/>
                                        </p:tgtEl>
                                        <p:attrNameLst>
                                          <p:attrName>ppt_x</p:attrName>
                                        </p:attrNameLst>
                                      </p:cBhvr>
                                      <p:tavLst>
                                        <p:tav tm="0">
                                          <p:val>
                                            <p:strVal val="#ppt_x"/>
                                          </p:val>
                                        </p:tav>
                                        <p:tav tm="100000">
                                          <p:val>
                                            <p:strVal val="#ppt_x"/>
                                          </p:val>
                                        </p:tav>
                                      </p:tavLst>
                                    </p:anim>
                                    <p:anim calcmode="lin" valueType="num">
                                      <p:cBhvr>
                                        <p:cTn id="9" dur="1000" fill="hold"/>
                                        <p:tgtEl>
                                          <p:spTgt spid="1269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a:xfrm>
            <a:off x="1069848" y="228600"/>
            <a:ext cx="10058400" cy="734568"/>
          </a:xfrm>
        </p:spPr>
        <p:txBody>
          <a:bodyPr>
            <a:normAutofit/>
          </a:bodyPr>
          <a:lstStyle/>
          <a:p>
            <a:pPr algn="ctr" eaLnBrk="1" hangingPunct="1"/>
            <a:r>
              <a:rPr lang="en-US" altLang="en-US" sz="4200" b="1" u="sng" dirty="0">
                <a:ea typeface="ＭＳ Ｐゴシック" panose="020B0600070205080204" pitchFamily="34" charset="-128"/>
              </a:rPr>
              <a:t>Factorial RM ANOVA</a:t>
            </a:r>
          </a:p>
        </p:txBody>
      </p:sp>
      <p:sp>
        <p:nvSpPr>
          <p:cNvPr id="98309" name="Rectangle 3"/>
          <p:cNvSpPr>
            <a:spLocks noGrp="1" noChangeArrowheads="1"/>
          </p:cNvSpPr>
          <p:nvPr>
            <p:ph idx="1"/>
          </p:nvPr>
        </p:nvSpPr>
        <p:spPr>
          <a:xfrm>
            <a:off x="609600" y="1219200"/>
            <a:ext cx="10518648" cy="4953000"/>
          </a:xfrm>
        </p:spPr>
        <p:txBody>
          <a:bodyPr>
            <a:normAutofit/>
          </a:bodyPr>
          <a:lstStyle/>
          <a:p>
            <a:pPr marL="0" indent="0" algn="ctr" eaLnBrk="1" hangingPunct="1">
              <a:lnSpc>
                <a:spcPct val="90000"/>
              </a:lnSpc>
              <a:buNone/>
            </a:pPr>
            <a:r>
              <a:rPr lang="en-US" altLang="en-US" sz="1800" dirty="0">
                <a:ea typeface="ＭＳ Ｐゴシック" panose="020B0600070205080204" pitchFamily="34" charset="-128"/>
              </a:rPr>
              <a:t>2 or more RM factors (no independent factors)</a:t>
            </a:r>
          </a:p>
          <a:p>
            <a:pPr lvl="4" eaLnBrk="1" hangingPunct="1">
              <a:lnSpc>
                <a:spcPct val="40000"/>
              </a:lnSpc>
            </a:pPr>
            <a:endParaRPr lang="en-US" altLang="en-US" sz="1800" dirty="0">
              <a:ea typeface="ＭＳ Ｐゴシック" panose="020B0600070205080204" pitchFamily="34" charset="-128"/>
            </a:endParaRPr>
          </a:p>
          <a:p>
            <a:pPr marL="0" indent="0" algn="ctr" eaLnBrk="1" hangingPunct="1">
              <a:lnSpc>
                <a:spcPct val="90000"/>
              </a:lnSpc>
              <a:buNone/>
            </a:pPr>
            <a:r>
              <a:rPr lang="en-US" altLang="en-US" sz="3200" b="1" dirty="0">
                <a:ea typeface="ＭＳ Ｐゴシック" panose="020B0600070205080204" pitchFamily="34" charset="-128"/>
              </a:rPr>
              <a:t>Separate error term </a:t>
            </a:r>
          </a:p>
          <a:p>
            <a:pPr marL="0" indent="0" algn="ctr" eaLnBrk="1" hangingPunct="1">
              <a:lnSpc>
                <a:spcPct val="90000"/>
              </a:lnSpc>
              <a:buNone/>
            </a:pPr>
            <a:r>
              <a:rPr lang="en-US" altLang="en-US" sz="3200" b="1" dirty="0">
                <a:ea typeface="ＭＳ Ｐゴシック" panose="020B0600070205080204" pitchFamily="34" charset="-128"/>
              </a:rPr>
              <a:t>for each RM main effect </a:t>
            </a:r>
          </a:p>
          <a:p>
            <a:pPr marL="0" indent="0" algn="ctr" eaLnBrk="1" hangingPunct="1">
              <a:lnSpc>
                <a:spcPct val="90000"/>
              </a:lnSpc>
              <a:buNone/>
            </a:pPr>
            <a:r>
              <a:rPr lang="en-US" altLang="en-US" sz="3200" b="1" dirty="0">
                <a:ea typeface="ＭＳ Ｐゴシック" panose="020B0600070205080204" pitchFamily="34" charset="-128"/>
              </a:rPr>
              <a:t>and for interaction(s) among RM factors</a:t>
            </a:r>
          </a:p>
          <a:p>
            <a:pPr lvl="4" eaLnBrk="1" hangingPunct="1">
              <a:lnSpc>
                <a:spcPct val="90000"/>
              </a:lnSpc>
            </a:pPr>
            <a:endParaRPr lang="en-US" altLang="en-US" sz="1800" dirty="0">
              <a:ea typeface="ＭＳ Ｐゴシック" panose="020B0600070205080204" pitchFamily="34" charset="-128"/>
            </a:endParaRPr>
          </a:p>
          <a:p>
            <a:pPr marL="0" indent="0" eaLnBrk="1" hangingPunct="1">
              <a:lnSpc>
                <a:spcPct val="90000"/>
              </a:lnSpc>
              <a:buNone/>
            </a:pPr>
            <a:r>
              <a:rPr lang="en-US" altLang="en-US" sz="1800" dirty="0">
                <a:ea typeface="ＭＳ Ｐゴシック" panose="020B0600070205080204" pitchFamily="34" charset="-128"/>
              </a:rPr>
              <a:t>Error terms = RM effect being tested (main effect or interaction) x Subjects interaction</a:t>
            </a:r>
          </a:p>
          <a:p>
            <a:pPr marL="0" indent="0" eaLnBrk="1" hangingPunct="1">
              <a:lnSpc>
                <a:spcPct val="90000"/>
              </a:lnSpc>
              <a:buNone/>
            </a:pPr>
            <a:endParaRPr lang="en-US" altLang="en-US" sz="1800" dirty="0">
              <a:ea typeface="ＭＳ Ｐゴシック" panose="020B0600070205080204" pitchFamily="34" charset="-128"/>
            </a:endParaRPr>
          </a:p>
          <a:p>
            <a:pPr lvl="1" eaLnBrk="1" hangingPunct="1">
              <a:lnSpc>
                <a:spcPct val="90000"/>
              </a:lnSpc>
            </a:pPr>
            <a:r>
              <a:rPr lang="en-US" altLang="en-US" dirty="0">
                <a:ea typeface="ＭＳ Ｐゴシック" panose="020B0600070205080204" pitchFamily="34" charset="-128"/>
              </a:rPr>
              <a:t>1</a:t>
            </a:r>
            <a:r>
              <a:rPr lang="en-US" altLang="en-US" baseline="30000" dirty="0">
                <a:ea typeface="ＭＳ Ｐゴシック" panose="020B0600070205080204" pitchFamily="34" charset="-128"/>
              </a:rPr>
              <a:t>st</a:t>
            </a:r>
            <a:r>
              <a:rPr lang="en-US" altLang="en-US" dirty="0">
                <a:ea typeface="ＭＳ Ｐゴシック" panose="020B0600070205080204" pitchFamily="34" charset="-128"/>
              </a:rPr>
              <a:t> RM main effect error term = </a:t>
            </a:r>
            <a:r>
              <a:rPr lang="en-US" altLang="en-US" i="1" dirty="0">
                <a:ea typeface="ＭＳ Ｐゴシック" panose="020B0600070205080204" pitchFamily="34" charset="-128"/>
              </a:rPr>
              <a:t>RM</a:t>
            </a:r>
            <a:r>
              <a:rPr lang="en-US" altLang="en-US" i="1" baseline="-25000" dirty="0">
                <a:ea typeface="ＭＳ Ｐゴシック" panose="020B0600070205080204" pitchFamily="34" charset="-128"/>
              </a:rPr>
              <a:t>1</a:t>
            </a:r>
            <a:r>
              <a:rPr lang="en-US" altLang="en-US" i="1" dirty="0">
                <a:ea typeface="ＭＳ Ｐゴシック" panose="020B0600070205080204" pitchFamily="34" charset="-128"/>
              </a:rPr>
              <a:t> </a:t>
            </a:r>
            <a:r>
              <a:rPr lang="en-US" altLang="en-US" dirty="0">
                <a:ea typeface="ＭＳ Ｐゴシック" panose="020B0600070205080204" pitchFamily="34" charset="-128"/>
              </a:rPr>
              <a:t>x Subjects </a:t>
            </a:r>
            <a:r>
              <a:rPr lang="en-US" altLang="en-US" dirty="0" err="1">
                <a:ea typeface="ＭＳ Ｐゴシック" panose="020B0600070205080204" pitchFamily="34" charset="-128"/>
              </a:rPr>
              <a:t>intrx</a:t>
            </a:r>
            <a:endParaRPr lang="en-US" altLang="en-US" dirty="0">
              <a:ea typeface="ＭＳ Ｐゴシック" panose="020B0600070205080204" pitchFamily="34" charset="-128"/>
            </a:endParaRPr>
          </a:p>
          <a:p>
            <a:pPr lvl="1" eaLnBrk="1" hangingPunct="1">
              <a:lnSpc>
                <a:spcPct val="90000"/>
              </a:lnSpc>
            </a:pPr>
            <a:r>
              <a:rPr lang="en-US" altLang="en-US" dirty="0">
                <a:ea typeface="ＭＳ Ｐゴシック" panose="020B0600070205080204" pitchFamily="34" charset="-128"/>
              </a:rPr>
              <a:t>2</a:t>
            </a:r>
            <a:r>
              <a:rPr lang="en-US" altLang="en-US" baseline="30000" dirty="0">
                <a:ea typeface="ＭＳ Ｐゴシック" panose="020B0600070205080204" pitchFamily="34" charset="-128"/>
              </a:rPr>
              <a:t>nd</a:t>
            </a:r>
            <a:r>
              <a:rPr lang="en-US" altLang="en-US" dirty="0">
                <a:ea typeface="ＭＳ Ｐゴシック" panose="020B0600070205080204" pitchFamily="34" charset="-128"/>
              </a:rPr>
              <a:t> RM main effect error term = </a:t>
            </a:r>
            <a:r>
              <a:rPr lang="en-US" altLang="en-US" i="1" dirty="0">
                <a:ea typeface="ＭＳ Ｐゴシック" panose="020B0600070205080204" pitchFamily="34" charset="-128"/>
              </a:rPr>
              <a:t>RM</a:t>
            </a:r>
            <a:r>
              <a:rPr lang="en-US" altLang="en-US" i="1" baseline="-25000" dirty="0">
                <a:ea typeface="ＭＳ Ｐゴシック" panose="020B0600070205080204" pitchFamily="34" charset="-128"/>
              </a:rPr>
              <a:t>2</a:t>
            </a:r>
            <a:r>
              <a:rPr lang="en-US" altLang="en-US" i="1" dirty="0">
                <a:ea typeface="ＭＳ Ｐゴシック" panose="020B0600070205080204" pitchFamily="34" charset="-128"/>
              </a:rPr>
              <a:t> </a:t>
            </a:r>
            <a:r>
              <a:rPr lang="en-US" altLang="en-US" dirty="0">
                <a:ea typeface="ＭＳ Ｐゴシック" panose="020B0600070205080204" pitchFamily="34" charset="-128"/>
              </a:rPr>
              <a:t>x Subjects </a:t>
            </a:r>
            <a:r>
              <a:rPr lang="en-US" altLang="en-US" dirty="0" err="1">
                <a:ea typeface="ＭＳ Ｐゴシック" panose="020B0600070205080204" pitchFamily="34" charset="-128"/>
              </a:rPr>
              <a:t>intrx</a:t>
            </a:r>
            <a:endParaRPr lang="en-US" altLang="en-US" dirty="0">
              <a:ea typeface="ＭＳ Ｐゴシック" panose="020B0600070205080204" pitchFamily="34" charset="-128"/>
            </a:endParaRPr>
          </a:p>
          <a:p>
            <a:pPr lvl="1" eaLnBrk="1" hangingPunct="1">
              <a:lnSpc>
                <a:spcPct val="90000"/>
              </a:lnSpc>
            </a:pPr>
            <a:r>
              <a:rPr lang="en-US" altLang="en-US" i="1" dirty="0">
                <a:ea typeface="ＭＳ Ｐゴシック" panose="020B0600070205080204" pitchFamily="34" charset="-128"/>
              </a:rPr>
              <a:t>RM</a:t>
            </a:r>
            <a:r>
              <a:rPr lang="en-US" altLang="en-US" i="1" baseline="-25000" dirty="0">
                <a:ea typeface="ＭＳ Ｐゴシック" panose="020B0600070205080204" pitchFamily="34" charset="-128"/>
              </a:rPr>
              <a:t>1</a:t>
            </a:r>
            <a:r>
              <a:rPr lang="en-US" altLang="en-US" i="1" dirty="0">
                <a:ea typeface="ＭＳ Ｐゴシック" panose="020B0600070205080204" pitchFamily="34" charset="-128"/>
              </a:rPr>
              <a:t> </a:t>
            </a:r>
            <a:r>
              <a:rPr lang="en-US" altLang="en-US" dirty="0">
                <a:ea typeface="ＭＳ Ｐゴシック" panose="020B0600070205080204" pitchFamily="34" charset="-128"/>
              </a:rPr>
              <a:t>x</a:t>
            </a:r>
            <a:r>
              <a:rPr lang="en-US" altLang="en-US" i="1" dirty="0">
                <a:ea typeface="ＭＳ Ｐゴシック" panose="020B0600070205080204" pitchFamily="34" charset="-128"/>
              </a:rPr>
              <a:t> RM</a:t>
            </a:r>
            <a:r>
              <a:rPr lang="en-US" altLang="en-US" i="1" baseline="-25000" dirty="0">
                <a:ea typeface="ＭＳ Ｐゴシック" panose="020B0600070205080204" pitchFamily="34" charset="-128"/>
              </a:rPr>
              <a:t>2 </a:t>
            </a:r>
            <a:r>
              <a:rPr lang="en-US" altLang="en-US" dirty="0">
                <a:ea typeface="ＭＳ Ｐゴシック" panose="020B0600070205080204" pitchFamily="34" charset="-128"/>
              </a:rPr>
              <a:t>interaction error term = </a:t>
            </a:r>
            <a:r>
              <a:rPr lang="en-US" altLang="en-US" i="1" dirty="0">
                <a:ea typeface="ＭＳ Ｐゴシック" panose="020B0600070205080204" pitchFamily="34" charset="-128"/>
              </a:rPr>
              <a:t>RM</a:t>
            </a:r>
            <a:r>
              <a:rPr lang="en-US" altLang="en-US" i="1" baseline="-25000" dirty="0">
                <a:ea typeface="ＭＳ Ｐゴシック" panose="020B0600070205080204" pitchFamily="34" charset="-128"/>
              </a:rPr>
              <a:t>1</a:t>
            </a:r>
            <a:r>
              <a:rPr lang="en-US" altLang="en-US" i="1" dirty="0">
                <a:ea typeface="ＭＳ Ｐゴシック" panose="020B0600070205080204" pitchFamily="34" charset="-128"/>
              </a:rPr>
              <a:t> </a:t>
            </a:r>
            <a:r>
              <a:rPr lang="en-US" altLang="en-US" dirty="0">
                <a:ea typeface="ＭＳ Ｐゴシック" panose="020B0600070205080204" pitchFamily="34" charset="-128"/>
              </a:rPr>
              <a:t>x</a:t>
            </a:r>
            <a:r>
              <a:rPr lang="en-US" altLang="en-US" i="1" dirty="0">
                <a:ea typeface="ＭＳ Ｐゴシック" panose="020B0600070205080204" pitchFamily="34" charset="-128"/>
              </a:rPr>
              <a:t> RM</a:t>
            </a:r>
            <a:r>
              <a:rPr lang="en-US" altLang="en-US" i="1" baseline="-25000" dirty="0">
                <a:ea typeface="ＭＳ Ｐゴシック" panose="020B0600070205080204" pitchFamily="34" charset="-128"/>
              </a:rPr>
              <a:t>2 </a:t>
            </a:r>
            <a:r>
              <a:rPr lang="en-US" altLang="en-US" dirty="0">
                <a:ea typeface="ＭＳ Ｐゴシック" panose="020B0600070205080204" pitchFamily="34" charset="-128"/>
              </a:rPr>
              <a:t>x Subjects </a:t>
            </a:r>
            <a:r>
              <a:rPr lang="en-US" altLang="en-US" dirty="0" err="1">
                <a:ea typeface="ＭＳ Ｐゴシック" panose="020B0600070205080204" pitchFamily="34" charset="-128"/>
              </a:rPr>
              <a:t>intrx</a:t>
            </a:r>
            <a:endParaRPr lang="en-US" altLang="en-US" dirty="0">
              <a:ea typeface="ＭＳ Ｐゴシック" panose="020B0600070205080204" pitchFamily="34" charset="-128"/>
            </a:endParaRPr>
          </a:p>
        </p:txBody>
      </p:sp>
      <p:sp>
        <p:nvSpPr>
          <p:cNvPr id="983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03F7A2A-72EE-4D8D-A908-A5D969D9EAC6}" type="slidenum">
              <a:rPr lang="en-US" altLang="en-US" sz="1400"/>
              <a:pPr eaLnBrk="1" hangingPunct="1"/>
              <a:t>40</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noChangeArrowheads="1"/>
          </p:cNvSpPr>
          <p:nvPr>
            <p:ph type="title"/>
          </p:nvPr>
        </p:nvSpPr>
        <p:spPr>
          <a:xfrm>
            <a:off x="0" y="152400"/>
            <a:ext cx="12192000" cy="868362"/>
          </a:xfrm>
        </p:spPr>
        <p:txBody>
          <a:bodyPr>
            <a:normAutofit/>
          </a:bodyPr>
          <a:lstStyle/>
          <a:p>
            <a:pPr algn="ctr" eaLnBrk="1" hangingPunct="1"/>
            <a:r>
              <a:rPr lang="en-US" altLang="en-US" sz="4200" b="1" u="sng" dirty="0">
                <a:ea typeface="ＭＳ Ｐゴシック" panose="020B0600070205080204" pitchFamily="34" charset="-128"/>
              </a:rPr>
              <a:t>Factorial RM ANOVA: Summary Table</a:t>
            </a:r>
          </a:p>
        </p:txBody>
      </p:sp>
      <p:graphicFrame>
        <p:nvGraphicFramePr>
          <p:cNvPr id="166018" name="Group 130"/>
          <p:cNvGraphicFramePr>
            <a:graphicFrameLocks noGrp="1"/>
          </p:cNvGraphicFramePr>
          <p:nvPr>
            <p:ph type="tbl" idx="1"/>
            <p:extLst>
              <p:ext uri="{D42A27DB-BD31-4B8C-83A1-F6EECF244321}">
                <p14:modId xmlns:p14="http://schemas.microsoft.com/office/powerpoint/2010/main" val="4173560637"/>
              </p:ext>
            </p:extLst>
          </p:nvPr>
        </p:nvGraphicFramePr>
        <p:xfrm>
          <a:off x="1751012" y="1295400"/>
          <a:ext cx="8689975" cy="4306889"/>
        </p:xfrm>
        <a:graphic>
          <a:graphicData uri="http://schemas.openxmlformats.org/drawingml/2006/table">
            <a:tbl>
              <a:tblPr/>
              <a:tblGrid>
                <a:gridCol w="3689350">
                  <a:extLst>
                    <a:ext uri="{9D8B030D-6E8A-4147-A177-3AD203B41FA5}">
                      <a16:colId xmlns:a16="http://schemas.microsoft.com/office/drawing/2014/main" val="2673203973"/>
                    </a:ext>
                  </a:extLst>
                </a:gridCol>
                <a:gridCol w="1028700">
                  <a:extLst>
                    <a:ext uri="{9D8B030D-6E8A-4147-A177-3AD203B41FA5}">
                      <a16:colId xmlns:a16="http://schemas.microsoft.com/office/drawing/2014/main" val="477383152"/>
                    </a:ext>
                  </a:extLst>
                </a:gridCol>
                <a:gridCol w="982663">
                  <a:extLst>
                    <a:ext uri="{9D8B030D-6E8A-4147-A177-3AD203B41FA5}">
                      <a16:colId xmlns:a16="http://schemas.microsoft.com/office/drawing/2014/main" val="2353504540"/>
                    </a:ext>
                  </a:extLst>
                </a:gridCol>
                <a:gridCol w="1027112">
                  <a:extLst>
                    <a:ext uri="{9D8B030D-6E8A-4147-A177-3AD203B41FA5}">
                      <a16:colId xmlns:a16="http://schemas.microsoft.com/office/drawing/2014/main" val="1168275735"/>
                    </a:ext>
                  </a:extLst>
                </a:gridCol>
                <a:gridCol w="981075">
                  <a:extLst>
                    <a:ext uri="{9D8B030D-6E8A-4147-A177-3AD203B41FA5}">
                      <a16:colId xmlns:a16="http://schemas.microsoft.com/office/drawing/2014/main" val="1269812535"/>
                    </a:ext>
                  </a:extLst>
                </a:gridCol>
                <a:gridCol w="981075">
                  <a:extLst>
                    <a:ext uri="{9D8B030D-6E8A-4147-A177-3AD203B41FA5}">
                      <a16:colId xmlns:a16="http://schemas.microsoft.com/office/drawing/2014/main" val="2779723339"/>
                    </a:ext>
                  </a:extLst>
                </a:gridCol>
              </a:tblGrid>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Source</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4958750"/>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6323306"/>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RM1</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59780450"/>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Error(RM1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6524179"/>
                  </a:ext>
                </a:extLst>
              </a:tr>
              <a:tr h="47466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RM2</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3460803996"/>
                  </a:ext>
                </a:extLst>
              </a:tr>
              <a:tr h="4762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Error(RM2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7022799"/>
                  </a:ext>
                </a:extLst>
              </a:tr>
              <a:tr h="4714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RM1 x RM2</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645932001"/>
                  </a:ext>
                </a:extLst>
              </a:tr>
              <a:tr h="5191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Error(RM1 x RM2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7076352"/>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Total</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3497648"/>
                  </a:ext>
                </a:extLst>
              </a:tr>
            </a:tbl>
          </a:graphicData>
        </a:graphic>
      </p:graphicFrame>
      <p:sp>
        <p:nvSpPr>
          <p:cNvPr id="1013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6E90A06-C853-4D5B-A571-369B4383F266}" type="slidenum">
              <a:rPr lang="en-US" altLang="en-US" sz="1400"/>
              <a:pPr eaLnBrk="1" hangingPunct="1"/>
              <a:t>41</a:t>
            </a:fld>
            <a:endParaRPr lang="en-US" alt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6" name="Rectangle 2"/>
          <p:cNvSpPr>
            <a:spLocks noGrp="1" noChangeArrowheads="1"/>
          </p:cNvSpPr>
          <p:nvPr>
            <p:ph type="title"/>
          </p:nvPr>
        </p:nvSpPr>
        <p:spPr>
          <a:xfrm>
            <a:off x="914400" y="213233"/>
            <a:ext cx="10058400" cy="726059"/>
          </a:xfrm>
        </p:spPr>
        <p:txBody>
          <a:bodyPr>
            <a:normAutofit/>
          </a:bodyPr>
          <a:lstStyle/>
          <a:p>
            <a:pPr algn="ctr" eaLnBrk="1" hangingPunct="1"/>
            <a:r>
              <a:rPr lang="en-US" altLang="en-US" sz="4200" b="1" u="sng" dirty="0">
                <a:ea typeface="ＭＳ Ｐゴシック" panose="020B0600070205080204" pitchFamily="34" charset="-128"/>
              </a:rPr>
              <a:t>Effect Size: </a:t>
            </a:r>
            <a:r>
              <a:rPr lang="el-GR" altLang="en-US" sz="4200" b="1" i="1" u="sng" dirty="0">
                <a:latin typeface="Times New Roman" panose="02020603050405020304" pitchFamily="18" charset="0"/>
                <a:ea typeface="ＭＳ Ｐゴシック" panose="020B0600070205080204" pitchFamily="34" charset="-128"/>
                <a:cs typeface="Times New Roman" panose="02020603050405020304" pitchFamily="18" charset="0"/>
              </a:rPr>
              <a:t>η</a:t>
            </a:r>
            <a:r>
              <a:rPr lang="en-US" altLang="en-US" sz="4200" b="1" u="sng" baseline="30000" dirty="0">
                <a:latin typeface="Times New Roman" panose="02020603050405020304" pitchFamily="18" charset="0"/>
                <a:ea typeface="ＭＳ Ｐゴシック" panose="020B0600070205080204" pitchFamily="34" charset="-128"/>
                <a:cs typeface="Times New Roman" panose="02020603050405020304" pitchFamily="18" charset="0"/>
              </a:rPr>
              <a:t>2</a:t>
            </a:r>
            <a:endParaRPr lang="el-GR" altLang="en-US" sz="4200" b="1" u="sng"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024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458563E-0FFE-4EB9-A207-D13A894BE517}" type="slidenum">
              <a:rPr lang="en-US" altLang="en-US" sz="1400"/>
              <a:pPr eaLnBrk="1" hangingPunct="1"/>
              <a:t>42</a:t>
            </a:fld>
            <a:endParaRPr lang="en-US" altLang="en-US" sz="1400"/>
          </a:p>
        </p:txBody>
      </p:sp>
      <p:sp>
        <p:nvSpPr>
          <p:cNvPr id="102407" name="Rectangle 3"/>
          <p:cNvSpPr>
            <a:spLocks noGrp="1" noChangeArrowheads="1"/>
          </p:cNvSpPr>
          <p:nvPr>
            <p:ph type="body" idx="4294967295"/>
          </p:nvPr>
        </p:nvSpPr>
        <p:spPr>
          <a:xfrm>
            <a:off x="304800" y="1274388"/>
            <a:ext cx="11734800" cy="5029200"/>
          </a:xfrm>
        </p:spPr>
        <p:txBody>
          <a:bodyPr>
            <a:normAutofit/>
          </a:bodyPr>
          <a:lstStyle/>
          <a:p>
            <a:pPr eaLnBrk="1" hangingPunct="1">
              <a:lnSpc>
                <a:spcPct val="80000"/>
              </a:lnSpc>
            </a:pPr>
            <a:r>
              <a:rPr lang="en-US" altLang="en-US" dirty="0">
                <a:ea typeface="ＭＳ Ｐゴシック" panose="020B0600070205080204" pitchFamily="34" charset="-128"/>
              </a:rPr>
              <a:t>Little evidence for a RM factor X Subject interaction (additivity met) (Keppel &amp; </a:t>
            </a:r>
            <a:r>
              <a:rPr lang="en-US" altLang="en-US" dirty="0" err="1">
                <a:ea typeface="ＭＳ Ｐゴシック" panose="020B0600070205080204" pitchFamily="34" charset="-128"/>
              </a:rPr>
              <a:t>Wickens</a:t>
            </a:r>
            <a:r>
              <a:rPr lang="en-US" altLang="en-US" dirty="0">
                <a:ea typeface="ＭＳ Ｐゴシック" panose="020B0600070205080204" pitchFamily="34" charset="-128"/>
              </a:rPr>
              <a:t>, 2004)</a:t>
            </a:r>
          </a:p>
          <a:p>
            <a:pPr lvl="1" eaLnBrk="1" hangingPunct="1">
              <a:lnSpc>
                <a:spcPct val="80000"/>
              </a:lnSpc>
            </a:pPr>
            <a:r>
              <a:rPr lang="en-US" altLang="en-US" dirty="0">
                <a:ea typeface="ＭＳ Ｐゴシック" panose="020B0600070205080204" pitchFamily="34" charset="-128"/>
              </a:rPr>
              <a:t>Compute depending on effect of interest</a:t>
            </a:r>
          </a:p>
          <a:p>
            <a:pPr lvl="1"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r>
              <a:rPr lang="en-US" altLang="en-US" dirty="0">
                <a:ea typeface="ＭＳ Ｐゴシック" panose="020B0600070205080204" pitchFamily="34" charset="-128"/>
              </a:rPr>
              <a:t>Evidence for interaction (non-additivity)</a:t>
            </a:r>
          </a:p>
          <a:p>
            <a:pPr lvl="1" eaLnBrk="1" hangingPunct="1">
              <a:lnSpc>
                <a:spcPct val="80000"/>
              </a:lnSpc>
            </a:pPr>
            <a:r>
              <a:rPr lang="en-US" altLang="en-US" dirty="0">
                <a:ea typeface="ＭＳ Ｐゴシック" panose="020B0600070205080204" pitchFamily="34" charset="-128"/>
              </a:rPr>
              <a:t>Conservative or ‘lower bound’ estimate</a:t>
            </a:r>
            <a:endParaRPr lang="en-US" altLang="en-US" baseline="-25000" dirty="0">
              <a:ea typeface="ＭＳ Ｐゴシック" panose="020B0600070205080204" pitchFamily="34" charset="-128"/>
              <a:cs typeface="Arial" panose="020B0604020202020204" pitchFamily="34" charset="0"/>
            </a:endParaRPr>
          </a:p>
          <a:p>
            <a:pPr lvl="1" eaLnBrk="1" hangingPunct="1">
              <a:lnSpc>
                <a:spcPct val="80000"/>
              </a:lnSpc>
            </a:pPr>
            <a:r>
              <a:rPr lang="en-US" altLang="en-US" dirty="0">
                <a:ea typeface="ＭＳ Ｐゴシック" panose="020B0600070205080204" pitchFamily="34" charset="-128"/>
              </a:rPr>
              <a:t>Compute depending on effect of interest</a:t>
            </a:r>
          </a:p>
          <a:p>
            <a:pPr lvl="1"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lvl="1" eaLnBrk="1" hangingPunct="1">
              <a:lnSpc>
                <a:spcPct val="80000"/>
              </a:lnSpc>
            </a:pPr>
            <a:endParaRPr lang="en-US" altLang="en-US" sz="1600" dirty="0">
              <a:ea typeface="ＭＳ Ｐゴシック" panose="020B0600070205080204" pitchFamily="34" charset="-128"/>
            </a:endParaRPr>
          </a:p>
          <a:p>
            <a:pPr lvl="1" eaLnBrk="1" hangingPunct="1">
              <a:lnSpc>
                <a:spcPct val="80000"/>
              </a:lnSpc>
            </a:pPr>
            <a:r>
              <a:rPr lang="en-US" altLang="en-US" sz="1600" dirty="0">
                <a:ea typeface="ＭＳ Ｐゴシック" panose="020B0600070205080204" pitchFamily="34" charset="-128"/>
              </a:rPr>
              <a:t>Present the range</a:t>
            </a:r>
          </a:p>
        </p:txBody>
      </p:sp>
      <p:graphicFrame>
        <p:nvGraphicFramePr>
          <p:cNvPr id="102403" name="Object 3"/>
          <p:cNvGraphicFramePr>
            <a:graphicFrameLocks noChangeAspect="1"/>
          </p:cNvGraphicFramePr>
          <p:nvPr>
            <p:ph sz="half" idx="4294967295"/>
            <p:extLst>
              <p:ext uri="{D42A27DB-BD31-4B8C-83A1-F6EECF244321}">
                <p14:modId xmlns:p14="http://schemas.microsoft.com/office/powerpoint/2010/main" val="3843490432"/>
              </p:ext>
            </p:extLst>
          </p:nvPr>
        </p:nvGraphicFramePr>
        <p:xfrm>
          <a:off x="3124200" y="4648200"/>
          <a:ext cx="4768850" cy="881063"/>
        </p:xfrm>
        <a:graphic>
          <a:graphicData uri="http://schemas.openxmlformats.org/presentationml/2006/ole">
            <mc:AlternateContent xmlns:mc="http://schemas.openxmlformats.org/markup-compatibility/2006">
              <mc:Choice xmlns:v="urn:schemas-microsoft-com:vml" Requires="v">
                <p:oleObj spid="_x0000_s102428" name="Equation" r:id="rId3" imgW="2336760" imgH="431640" progId="Equation.DSMT4">
                  <p:embed/>
                </p:oleObj>
              </mc:Choice>
              <mc:Fallback>
                <p:oleObj name="Equation" r:id="rId3" imgW="233676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648200"/>
                        <a:ext cx="476885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2" name="Object 2"/>
          <p:cNvGraphicFramePr>
            <a:graphicFrameLocks noGrp="1" noChangeAspect="1"/>
          </p:cNvGraphicFramePr>
          <p:nvPr>
            <p:ph idx="1"/>
            <p:extLst>
              <p:ext uri="{D42A27DB-BD31-4B8C-83A1-F6EECF244321}">
                <p14:modId xmlns:p14="http://schemas.microsoft.com/office/powerpoint/2010/main" val="3617940054"/>
              </p:ext>
            </p:extLst>
          </p:nvPr>
        </p:nvGraphicFramePr>
        <p:xfrm>
          <a:off x="1536127" y="2057400"/>
          <a:ext cx="9144000" cy="831850"/>
        </p:xfrm>
        <a:graphic>
          <a:graphicData uri="http://schemas.openxmlformats.org/presentationml/2006/ole">
            <mc:AlternateContent xmlns:mc="http://schemas.openxmlformats.org/markup-compatibility/2006">
              <mc:Choice xmlns:v="urn:schemas-microsoft-com:vml" Requires="v">
                <p:oleObj spid="_x0000_s102429" name="Equation" r:id="rId5" imgW="4749480" imgH="431640" progId="Equation.DSMT4">
                  <p:embed/>
                </p:oleObj>
              </mc:Choice>
              <mc:Fallback>
                <p:oleObj name="Equation" r:id="rId5" imgW="4749480" imgH="43164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127" y="2057400"/>
                        <a:ext cx="9144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a:xfrm>
            <a:off x="1066800" y="152400"/>
            <a:ext cx="10058400" cy="810768"/>
          </a:xfrm>
        </p:spPr>
        <p:txBody>
          <a:bodyPr>
            <a:normAutofit/>
          </a:bodyPr>
          <a:lstStyle/>
          <a:p>
            <a:pPr algn="ctr" eaLnBrk="1" hangingPunct="1"/>
            <a:r>
              <a:rPr lang="en-US" altLang="en-US" sz="4200" b="1" u="sng" dirty="0">
                <a:ea typeface="ＭＳ Ｐゴシック" panose="020B0600070205080204" pitchFamily="34" charset="-128"/>
              </a:rPr>
              <a:t>Effect Size: </a:t>
            </a:r>
            <a:r>
              <a:rPr lang="el-GR" altLang="en-US" sz="4200" b="1" i="1" u="sng" dirty="0">
                <a:latin typeface="Times New Roman" panose="02020603050405020304" pitchFamily="18" charset="0"/>
                <a:ea typeface="ＭＳ Ｐゴシック" panose="020B0600070205080204" pitchFamily="34" charset="-128"/>
                <a:cs typeface="Times New Roman" panose="02020603050405020304" pitchFamily="18" charset="0"/>
              </a:rPr>
              <a:t>ω</a:t>
            </a:r>
            <a:r>
              <a:rPr lang="en-US" altLang="en-US" sz="4200" b="1" u="sng" baseline="30000" dirty="0">
                <a:ea typeface="ＭＳ Ｐゴシック" panose="020B0600070205080204" pitchFamily="34" charset="-128"/>
              </a:rPr>
              <a:t>2</a:t>
            </a:r>
            <a:endParaRPr lang="en-US" altLang="en-US" sz="4200" b="1" u="sng" dirty="0">
              <a:ea typeface="ＭＳ Ｐゴシック" panose="020B0600070205080204" pitchFamily="34" charset="-128"/>
            </a:endParaRPr>
          </a:p>
        </p:txBody>
      </p:sp>
      <p:graphicFrame>
        <p:nvGraphicFramePr>
          <p:cNvPr id="103426" name="Object 2"/>
          <p:cNvGraphicFramePr>
            <a:graphicFrameLocks noGrp="1" noChangeAspect="1"/>
          </p:cNvGraphicFramePr>
          <p:nvPr>
            <p:ph idx="1"/>
            <p:extLst>
              <p:ext uri="{D42A27DB-BD31-4B8C-83A1-F6EECF244321}">
                <p14:modId xmlns:p14="http://schemas.microsoft.com/office/powerpoint/2010/main" val="3754205424"/>
              </p:ext>
            </p:extLst>
          </p:nvPr>
        </p:nvGraphicFramePr>
        <p:xfrm>
          <a:off x="2209800" y="1905000"/>
          <a:ext cx="8806942" cy="4198938"/>
        </p:xfrm>
        <a:graphic>
          <a:graphicData uri="http://schemas.openxmlformats.org/presentationml/2006/ole">
            <mc:AlternateContent xmlns:mc="http://schemas.openxmlformats.org/markup-compatibility/2006">
              <mc:Choice xmlns:v="urn:schemas-microsoft-com:vml" Requires="v">
                <p:oleObj spid="_x0000_s103439" name="Equation" r:id="rId3" imgW="4178160" imgH="2361960" progId="Equation.DSMT4">
                  <p:embed/>
                </p:oleObj>
              </mc:Choice>
              <mc:Fallback>
                <p:oleObj name="Equation" r:id="rId3" imgW="4178160" imgH="23619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05000"/>
                        <a:ext cx="8806942" cy="4198938"/>
                      </a:xfrm>
                      <a:prstGeom prst="rect">
                        <a:avLst/>
                      </a:prstGeom>
                      <a:noFill/>
                      <a:ln>
                        <a:noFill/>
                      </a:ln>
                      <a:effectLst/>
                    </p:spPr>
                  </p:pic>
                </p:oleObj>
              </mc:Fallback>
            </mc:AlternateContent>
          </a:graphicData>
        </a:graphic>
      </p:graphicFrame>
      <p:sp>
        <p:nvSpPr>
          <p:cNvPr id="103428" name="Rectangle 3"/>
          <p:cNvSpPr>
            <a:spLocks noGrp="1" noChangeArrowheads="1"/>
          </p:cNvSpPr>
          <p:nvPr>
            <p:ph type="body" idx="4294967295"/>
          </p:nvPr>
        </p:nvSpPr>
        <p:spPr>
          <a:xfrm>
            <a:off x="304800" y="1066800"/>
            <a:ext cx="11887200" cy="1524000"/>
          </a:xfrm>
        </p:spPr>
        <p:txBody>
          <a:bodyPr/>
          <a:lstStyle/>
          <a:p>
            <a:pPr eaLnBrk="1" hangingPunct="1">
              <a:lnSpc>
                <a:spcPct val="90000"/>
              </a:lnSpc>
            </a:pPr>
            <a:r>
              <a:rPr lang="en-US" altLang="en-US" sz="2400" dirty="0">
                <a:ea typeface="ＭＳ Ｐゴシック" panose="020B0600070205080204" pitchFamily="34" charset="-128"/>
              </a:rPr>
              <a:t>Little evidence for a RM factor X Subject interaction</a:t>
            </a:r>
          </a:p>
          <a:p>
            <a:pPr lvl="1" eaLnBrk="1" hangingPunct="1">
              <a:lnSpc>
                <a:spcPct val="90000"/>
              </a:lnSpc>
            </a:pPr>
            <a:r>
              <a:rPr lang="en-US" altLang="en-US" sz="2000" dirty="0">
                <a:ea typeface="ＭＳ Ｐゴシック" panose="020B0600070205080204" pitchFamily="34" charset="-128"/>
              </a:rPr>
              <a:t>Compute depending on effect of interest</a:t>
            </a:r>
          </a:p>
        </p:txBody>
      </p:sp>
      <p:sp>
        <p:nvSpPr>
          <p:cNvPr id="103429" name="Text Box 10"/>
          <p:cNvSpPr txBox="1">
            <a:spLocks noChangeArrowheads="1"/>
          </p:cNvSpPr>
          <p:nvPr/>
        </p:nvSpPr>
        <p:spPr bwMode="auto">
          <a:xfrm>
            <a:off x="322634" y="6324600"/>
            <a:ext cx="792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t>In both equations, </a:t>
            </a:r>
            <a:r>
              <a:rPr lang="en-US" altLang="en-US" sz="1800" i="1" dirty="0">
                <a:latin typeface="Times New Roman" panose="02020603050405020304" pitchFamily="18" charset="0"/>
              </a:rPr>
              <a:t>N</a:t>
            </a:r>
            <a:r>
              <a:rPr lang="en-US" altLang="en-US" sz="1800" dirty="0"/>
              <a:t> = # independent participants or sets of participants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a:xfrm>
            <a:off x="1053635" y="228600"/>
            <a:ext cx="10058400" cy="658368"/>
          </a:xfrm>
        </p:spPr>
        <p:txBody>
          <a:bodyPr>
            <a:noAutofit/>
          </a:bodyPr>
          <a:lstStyle/>
          <a:p>
            <a:pPr algn="ctr" eaLnBrk="1" hangingPunct="1"/>
            <a:r>
              <a:rPr lang="en-US" altLang="en-US" sz="4200" b="1" u="sng" dirty="0">
                <a:ea typeface="ＭＳ Ｐゴシック" panose="020B0600070205080204" pitchFamily="34" charset="-128"/>
              </a:rPr>
              <a:t>Multiple Comparisons</a:t>
            </a:r>
          </a:p>
        </p:txBody>
      </p:sp>
      <p:sp>
        <p:nvSpPr>
          <p:cNvPr id="105477" name="Rectangle 3"/>
          <p:cNvSpPr>
            <a:spLocks noGrp="1" noChangeArrowheads="1"/>
          </p:cNvSpPr>
          <p:nvPr>
            <p:ph idx="1"/>
          </p:nvPr>
        </p:nvSpPr>
        <p:spPr>
          <a:xfrm>
            <a:off x="1053634" y="1066800"/>
            <a:ext cx="10757365" cy="5410200"/>
          </a:xfrm>
        </p:spPr>
        <p:txBody>
          <a:bodyPr>
            <a:normAutofit/>
          </a:bodyPr>
          <a:lstStyle/>
          <a:p>
            <a:pPr eaLnBrk="1" hangingPunct="1"/>
            <a:r>
              <a:rPr lang="en-US" altLang="en-US" sz="1800" dirty="0">
                <a:ea typeface="ＭＳ Ｐゴシック" panose="020B0600070205080204" pitchFamily="34" charset="-128"/>
              </a:rPr>
              <a:t>Similar procedures as other ANOVA designs</a:t>
            </a:r>
          </a:p>
          <a:p>
            <a:pPr lvl="4" eaLnBrk="1" hangingPunct="1"/>
            <a:endParaRPr lang="en-US" altLang="en-US" sz="1800" dirty="0">
              <a:ea typeface="ＭＳ Ｐゴシック" panose="020B0600070205080204" pitchFamily="34" charset="-128"/>
            </a:endParaRPr>
          </a:p>
          <a:p>
            <a:pPr eaLnBrk="1" hangingPunct="1"/>
            <a:r>
              <a:rPr lang="en-US" altLang="en-US" sz="1800" dirty="0">
                <a:ea typeface="ＭＳ Ｐゴシック" panose="020B0600070205080204" pitchFamily="34" charset="-128"/>
              </a:rPr>
              <a:t>Different error term </a:t>
            </a:r>
            <a:r>
              <a:rPr lang="en-US" altLang="en-US" sz="1800" b="1" dirty="0">
                <a:ea typeface="ＭＳ Ｐゴシック" panose="020B0600070205080204" pitchFamily="34" charset="-128"/>
              </a:rPr>
              <a:t>technically required </a:t>
            </a:r>
            <a:r>
              <a:rPr lang="en-US" altLang="en-US" sz="1800" b="1" u="sng" dirty="0">
                <a:ea typeface="ＭＳ Ｐゴシック" panose="020B0600070205080204" pitchFamily="34" charset="-128"/>
              </a:rPr>
              <a:t>for each RM </a:t>
            </a:r>
            <a:r>
              <a:rPr lang="en-US" altLang="en-US" sz="1800" dirty="0">
                <a:ea typeface="ＭＳ Ｐゴシック" panose="020B0600070205080204" pitchFamily="34" charset="-128"/>
              </a:rPr>
              <a:t>comparison</a:t>
            </a:r>
          </a:p>
          <a:p>
            <a:pPr lvl="1" eaLnBrk="1" hangingPunct="1"/>
            <a:r>
              <a:rPr lang="en-US" altLang="en-US" dirty="0">
                <a:ea typeface="ＭＳ Ｐゴシック" panose="020B0600070205080204" pitchFamily="34" charset="-128"/>
              </a:rPr>
              <a:t>Error represents differences among participants across levels of RM factor + random error</a:t>
            </a:r>
          </a:p>
          <a:p>
            <a:pPr lvl="1" eaLnBrk="1" hangingPunct="1"/>
            <a:r>
              <a:rPr lang="en-US" altLang="en-US" dirty="0">
                <a:ea typeface="ＭＳ Ｐゴシック" panose="020B0600070205080204" pitchFamily="34" charset="-128"/>
              </a:rPr>
              <a:t>When a contrast omits one or more levels of the RM factor, how do we know whether omnibus error term represented by RM x Subjects factors still applies to remaining levels? Hard to say…</a:t>
            </a:r>
          </a:p>
          <a:p>
            <a:r>
              <a:rPr lang="en-US" altLang="en-US" sz="1800" dirty="0">
                <a:ea typeface="ＭＳ Ｐゴシック" panose="020B0600070205080204" pitchFamily="34" charset="-128"/>
              </a:rPr>
              <a:t>However, use of </a:t>
            </a:r>
            <a:r>
              <a:rPr lang="en-US" altLang="en-US" sz="1800" b="1" i="1" dirty="0" err="1">
                <a:latin typeface="Times New Roman" panose="02020603050405020304" pitchFamily="18" charset="0"/>
                <a:ea typeface="ＭＳ Ｐゴシック" panose="020B0600070205080204" pitchFamily="34" charset="-128"/>
              </a:rPr>
              <a:t>MS</a:t>
            </a:r>
            <a:r>
              <a:rPr lang="en-US" altLang="en-US" sz="1800" b="1" i="1" baseline="-25000" dirty="0" err="1">
                <a:latin typeface="Times New Roman" panose="02020603050405020304" pitchFamily="18" charset="0"/>
                <a:ea typeface="ＭＳ Ｐゴシック" panose="020B0600070205080204" pitchFamily="34" charset="-128"/>
              </a:rPr>
              <a:t>Intrx</a:t>
            </a:r>
            <a:r>
              <a:rPr lang="en-US" altLang="en-US" sz="1800" b="1" i="1" dirty="0">
                <a:latin typeface="Times New Roman" panose="02020603050405020304" pitchFamily="18" charset="0"/>
                <a:ea typeface="ＭＳ Ｐゴシック" panose="020B0600070205080204" pitchFamily="34" charset="-128"/>
              </a:rPr>
              <a:t> </a:t>
            </a:r>
            <a:r>
              <a:rPr lang="en-US" altLang="en-US" sz="1800" b="1" dirty="0">
                <a:ea typeface="ＭＳ Ｐゴシック" panose="020B0600070205080204" pitchFamily="34" charset="-128"/>
              </a:rPr>
              <a:t>as error term in </a:t>
            </a:r>
            <a:r>
              <a:rPr lang="en-US" altLang="en-US" sz="1800" b="1" u="sng" dirty="0">
                <a:ea typeface="ＭＳ Ｐゴシック" panose="020B0600070205080204" pitchFamily="34" charset="-128"/>
              </a:rPr>
              <a:t>omnibus </a:t>
            </a:r>
            <a:r>
              <a:rPr lang="en-US" altLang="en-US" sz="1800" b="1" dirty="0">
                <a:ea typeface="ＭＳ Ｐゴシック" panose="020B0600070205080204" pitchFamily="34" charset="-128"/>
              </a:rPr>
              <a:t>multiple comparisons </a:t>
            </a:r>
            <a:r>
              <a:rPr lang="en-US" altLang="en-US" sz="1800" dirty="0">
                <a:ea typeface="ＭＳ Ｐゴシック" panose="020B0600070205080204" pitchFamily="34" charset="-128"/>
              </a:rPr>
              <a:t>is usually justified</a:t>
            </a:r>
          </a:p>
          <a:p>
            <a:pPr lvl="1"/>
            <a:r>
              <a:rPr lang="en-US" altLang="en-US" dirty="0">
                <a:ea typeface="ＭＳ Ｐゴシック" panose="020B0600070205080204" pitchFamily="34" charset="-128"/>
              </a:rPr>
              <a:t>i.e., Follow-up 1-Way RM ANOVAs for simple main effects following interaction</a:t>
            </a:r>
          </a:p>
          <a:p>
            <a:pPr lvl="1"/>
            <a:r>
              <a:rPr lang="en-US" altLang="en-US" dirty="0">
                <a:ea typeface="ＭＳ Ｐゴシック" panose="020B0600070205080204" pitchFamily="34" charset="-128"/>
              </a:rPr>
              <a:t>Similar to follow-up 1-Way Independent Groups ANOVAs following significant Factorial ANOVA</a:t>
            </a:r>
          </a:p>
          <a:p>
            <a:pPr lvl="4"/>
            <a:endParaRPr lang="en-US" altLang="en-US" sz="1800" dirty="0">
              <a:ea typeface="ＭＳ Ｐゴシック" panose="020B0600070205080204" pitchFamily="34" charset="-128"/>
            </a:endParaRPr>
          </a:p>
          <a:p>
            <a:r>
              <a:rPr lang="en-US" altLang="en-US" sz="2400" b="1" dirty="0">
                <a:ea typeface="ＭＳ Ｐゴシック" panose="020B0600070205080204" pitchFamily="34" charset="-128"/>
              </a:rPr>
              <a:t>Simple or pairwise comparisons </a:t>
            </a:r>
            <a:r>
              <a:rPr lang="en-US" altLang="en-US" sz="1800" dirty="0">
                <a:ea typeface="ＭＳ Ｐゴシック" panose="020B0600070205080204" pitchFamily="34" charset="-128"/>
              </a:rPr>
              <a:t>avoid this problem by use of paired-samples </a:t>
            </a:r>
            <a:r>
              <a:rPr lang="en-US" altLang="en-US" sz="1800" i="1" dirty="0">
                <a:latin typeface="Times New Roman" panose="02020603050405020304" pitchFamily="18" charset="0"/>
                <a:ea typeface="ＭＳ Ｐゴシック" panose="020B0600070205080204" pitchFamily="34" charset="-128"/>
              </a:rPr>
              <a:t>t</a:t>
            </a:r>
            <a:r>
              <a:rPr lang="en-US" altLang="en-US" sz="1800" dirty="0">
                <a:ea typeface="ＭＳ Ｐゴシック" panose="020B0600070205080204" pitchFamily="34" charset="-128"/>
              </a:rPr>
              <a:t>-tests or trend analysis procedures (recommended)</a:t>
            </a:r>
          </a:p>
          <a:p>
            <a:pPr lvl="1" eaLnBrk="1" hangingPunct="1"/>
            <a:endParaRPr lang="en-US" altLang="en-US" dirty="0">
              <a:ea typeface="ＭＳ Ｐゴシック" panose="020B0600070205080204" pitchFamily="34" charset="-128"/>
            </a:endParaRPr>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61FFA1C-39CF-48B6-AAAD-81A268637B1F}" type="slidenum">
              <a:rPr lang="en-US" altLang="en-US" sz="1400"/>
              <a:pPr eaLnBrk="1" hangingPunct="1"/>
              <a:t>44</a:t>
            </a:fld>
            <a:endParaRPr lang="en-US" alt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a:xfrm>
            <a:off x="1066800" y="152400"/>
            <a:ext cx="10058400" cy="810768"/>
          </a:xfrm>
        </p:spPr>
        <p:txBody>
          <a:bodyPr>
            <a:normAutofit/>
          </a:bodyPr>
          <a:lstStyle/>
          <a:p>
            <a:pPr algn="ctr" eaLnBrk="1" hangingPunct="1"/>
            <a:r>
              <a:rPr lang="en-US" altLang="en-US" sz="4200" b="1" u="sng" dirty="0">
                <a:ea typeface="ＭＳ Ｐゴシック" panose="020B0600070205080204" pitchFamily="34" charset="-128"/>
              </a:rPr>
              <a:t>Non-Significant Interaction(s)</a:t>
            </a:r>
          </a:p>
        </p:txBody>
      </p:sp>
      <p:sp>
        <p:nvSpPr>
          <p:cNvPr id="107525" name="Rectangle 3"/>
          <p:cNvSpPr>
            <a:spLocks noGrp="1" noChangeArrowheads="1"/>
          </p:cNvSpPr>
          <p:nvPr>
            <p:ph idx="1"/>
          </p:nvPr>
        </p:nvSpPr>
        <p:spPr>
          <a:xfrm>
            <a:off x="304800" y="1066800"/>
            <a:ext cx="8686800" cy="4572000"/>
          </a:xfrm>
        </p:spPr>
        <p:txBody>
          <a:bodyPr>
            <a:normAutofit/>
          </a:bodyPr>
          <a:lstStyle/>
          <a:p>
            <a:pPr eaLnBrk="1" hangingPunct="1"/>
            <a:r>
              <a:rPr lang="en-US" altLang="en-US" sz="1800" dirty="0">
                <a:ea typeface="ＭＳ Ｐゴシック" panose="020B0600070205080204" pitchFamily="34" charset="-128"/>
              </a:rPr>
              <a:t>Only significant RM main effects</a:t>
            </a:r>
          </a:p>
          <a:p>
            <a:pPr lvl="1" eaLnBrk="1" hangingPunct="1"/>
            <a:r>
              <a:rPr lang="en-US" altLang="en-US" dirty="0">
                <a:ea typeface="ＭＳ Ｐゴシック" panose="020B0600070205080204" pitchFamily="34" charset="-128"/>
              </a:rPr>
              <a:t>Reduces to two 1-Way RM ANOVAs</a:t>
            </a:r>
          </a:p>
          <a:p>
            <a:pPr lvl="4" eaLnBrk="1" hangingPunct="1"/>
            <a:endParaRPr lang="en-US" altLang="en-US" sz="1800" dirty="0">
              <a:ea typeface="ＭＳ Ｐゴシック" panose="020B0600070205080204" pitchFamily="34" charset="-128"/>
            </a:endParaRPr>
          </a:p>
          <a:p>
            <a:pPr eaLnBrk="1" hangingPunct="1"/>
            <a:r>
              <a:rPr lang="en-US" altLang="en-US" sz="1800" dirty="0">
                <a:ea typeface="ＭＳ Ｐゴシック" panose="020B0600070205080204" pitchFamily="34" charset="-128"/>
              </a:rPr>
              <a:t>Marginal means are contrasted</a:t>
            </a:r>
          </a:p>
          <a:p>
            <a:pPr lvl="1" eaLnBrk="1" hangingPunct="1"/>
            <a:r>
              <a:rPr lang="en-US" altLang="en-US" dirty="0">
                <a:ea typeface="ＭＳ Ｐゴシック" panose="020B0600070205080204" pitchFamily="34" charset="-128"/>
              </a:rPr>
              <a:t>Paired-samples </a:t>
            </a:r>
            <a:r>
              <a:rPr lang="en-US" altLang="en-US" i="1" dirty="0">
                <a:latin typeface="Times New Roman" panose="02020603050405020304" pitchFamily="18" charset="0"/>
                <a:ea typeface="ＭＳ Ｐゴシック" panose="020B0600070205080204" pitchFamily="34" charset="-128"/>
              </a:rPr>
              <a:t>t</a:t>
            </a:r>
            <a:r>
              <a:rPr lang="en-US" altLang="en-US" dirty="0">
                <a:ea typeface="ＭＳ Ｐゴシック" panose="020B0600070205080204" pitchFamily="34" charset="-128"/>
              </a:rPr>
              <a:t>-tests; </a:t>
            </a:r>
            <a:r>
              <a:rPr lang="el-GR" altLang="en-US" i="1" dirty="0">
                <a:latin typeface="Times New Roman" panose="02020603050405020304" pitchFamily="18" charset="0"/>
                <a:ea typeface="ＭＳ Ｐゴシック" panose="020B0600070205080204" pitchFamily="34" charset="-128"/>
                <a:cs typeface="Times New Roman" panose="02020603050405020304" pitchFamily="18" charset="0"/>
              </a:rPr>
              <a:t>α</a:t>
            </a:r>
            <a:r>
              <a:rPr lang="en-US" altLang="en-US" i="1" baseline="-25000" dirty="0">
                <a:latin typeface="Times New Roman" panose="02020603050405020304" pitchFamily="18" charset="0"/>
                <a:ea typeface="ＭＳ Ｐゴシック" panose="020B0600070205080204" pitchFamily="34" charset="-128"/>
                <a:cs typeface="Arial" panose="020B0604020202020204" pitchFamily="34" charset="0"/>
              </a:rPr>
              <a:t>PC</a:t>
            </a:r>
            <a:r>
              <a:rPr lang="en-US" altLang="en-US" i="1" dirty="0">
                <a:ea typeface="ＭＳ Ｐゴシック" panose="020B0600070205080204" pitchFamily="34" charset="-128"/>
                <a:cs typeface="Arial" panose="020B0604020202020204" pitchFamily="34" charset="0"/>
              </a:rPr>
              <a:t> </a:t>
            </a:r>
            <a:r>
              <a:rPr lang="en-US" altLang="en-US" dirty="0">
                <a:ea typeface="ＭＳ Ｐゴシック" panose="020B0600070205080204" pitchFamily="34" charset="-128"/>
              </a:rPr>
              <a:t>adjustment</a:t>
            </a:r>
          </a:p>
          <a:p>
            <a:pPr lvl="1" eaLnBrk="1" hangingPunct="1"/>
            <a:r>
              <a:rPr lang="en-US" altLang="en-US" dirty="0">
                <a:ea typeface="ＭＳ Ｐゴシック" panose="020B0600070205080204" pitchFamily="34" charset="-128"/>
                <a:cs typeface="Arial" panose="020B0604020202020204" pitchFamily="34" charset="0"/>
              </a:rPr>
              <a:t>Trend analysis or polynomial contrasts</a:t>
            </a:r>
          </a:p>
        </p:txBody>
      </p:sp>
      <p:sp>
        <p:nvSpPr>
          <p:cNvPr id="1075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622105D-FC81-447F-BA9E-6E999461FF7A}" type="slidenum">
              <a:rPr lang="en-US" altLang="en-US" sz="1400"/>
              <a:pPr eaLnBrk="1" hangingPunct="1"/>
              <a:t>45</a:t>
            </a:fld>
            <a:endParaRPr lang="en-US" altLang="en-US" sz="1400"/>
          </a:p>
        </p:txBody>
      </p:sp>
      <p:sp>
        <p:nvSpPr>
          <p:cNvPr id="6" name="Text Box 4"/>
          <p:cNvSpPr txBox="1">
            <a:spLocks noChangeArrowheads="1"/>
          </p:cNvSpPr>
          <p:nvPr/>
        </p:nvSpPr>
        <p:spPr bwMode="auto">
          <a:xfrm>
            <a:off x="5148331" y="5604320"/>
            <a:ext cx="662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b="1"/>
              <a:t>No further tests if </a:t>
            </a:r>
            <a:r>
              <a:rPr lang="en-US" altLang="en-US" sz="1800" b="1" i="1">
                <a:latin typeface="Times New Roman" panose="02020603050405020304" pitchFamily="18" charset="0"/>
              </a:rPr>
              <a:t>F</a:t>
            </a:r>
            <a:r>
              <a:rPr lang="en-US" altLang="en-US" sz="1800" b="1"/>
              <a:t>-test of main-effect indicates difference</a:t>
            </a:r>
          </a:p>
        </p:txBody>
      </p:sp>
      <p:sp>
        <p:nvSpPr>
          <p:cNvPr id="7" name="Text Box 6"/>
          <p:cNvSpPr txBox="1">
            <a:spLocks noChangeArrowheads="1"/>
          </p:cNvSpPr>
          <p:nvPr/>
        </p:nvSpPr>
        <p:spPr bwMode="auto">
          <a:xfrm>
            <a:off x="9288531" y="3659633"/>
            <a:ext cx="2641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b="1"/>
              <a:t>Simple or complex comparisons among marginal means (levels)</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231" y="2548382"/>
            <a:ext cx="632460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5453131" y="1780032"/>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1"/>
              <a:t>Significant main-effects</a:t>
            </a:r>
          </a:p>
        </p:txBody>
      </p:sp>
      <p:sp>
        <p:nvSpPr>
          <p:cNvPr id="10" name="Line 5"/>
          <p:cNvSpPr>
            <a:spLocks noChangeShapeType="1"/>
          </p:cNvSpPr>
          <p:nvPr/>
        </p:nvSpPr>
        <p:spPr bwMode="auto">
          <a:xfrm flipH="1">
            <a:off x="8772187" y="4191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5"/>
          <p:cNvSpPr>
            <a:spLocks noChangeShapeType="1"/>
          </p:cNvSpPr>
          <p:nvPr/>
        </p:nvSpPr>
        <p:spPr bwMode="auto">
          <a:xfrm flipV="1">
            <a:off x="6172200" y="5287761"/>
            <a:ext cx="25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a:xfrm>
            <a:off x="838200" y="228600"/>
            <a:ext cx="10058400" cy="810768"/>
          </a:xfrm>
        </p:spPr>
        <p:txBody>
          <a:bodyPr>
            <a:normAutofit/>
          </a:bodyPr>
          <a:lstStyle/>
          <a:p>
            <a:pPr algn="ctr" eaLnBrk="1" hangingPunct="1"/>
            <a:r>
              <a:rPr lang="en-US" altLang="en-US" sz="4200" b="1" u="sng" dirty="0">
                <a:ea typeface="ＭＳ Ｐゴシック" panose="020B0600070205080204" pitchFamily="34" charset="-128"/>
              </a:rPr>
              <a:t>Significant Interaction(s)</a:t>
            </a:r>
          </a:p>
        </p:txBody>
      </p:sp>
      <p:sp>
        <p:nvSpPr>
          <p:cNvPr id="110597" name="Rectangle 3"/>
          <p:cNvSpPr>
            <a:spLocks noGrp="1" noChangeArrowheads="1"/>
          </p:cNvSpPr>
          <p:nvPr>
            <p:ph idx="1"/>
          </p:nvPr>
        </p:nvSpPr>
        <p:spPr>
          <a:xfrm>
            <a:off x="381000" y="1039367"/>
            <a:ext cx="11506200" cy="5598541"/>
          </a:xfrm>
        </p:spPr>
        <p:txBody>
          <a:bodyPr>
            <a:normAutofit/>
          </a:bodyPr>
          <a:lstStyle/>
          <a:p>
            <a:pPr eaLnBrk="1" hangingPunct="1"/>
            <a:r>
              <a:rPr lang="en-US" altLang="en-US" sz="2800" b="1" dirty="0">
                <a:ea typeface="ＭＳ Ｐゴシック" panose="020B0600070205080204" pitchFamily="34" charset="-128"/>
              </a:rPr>
              <a:t>Visualize: Plot means </a:t>
            </a:r>
          </a:p>
          <a:p>
            <a:pPr lvl="4" eaLnBrk="1" hangingPunct="1">
              <a:lnSpc>
                <a:spcPct val="40000"/>
              </a:lnSpc>
            </a:pPr>
            <a:endParaRPr lang="en-US" altLang="en-US" sz="1800" dirty="0">
              <a:ea typeface="ＭＳ Ｐゴシック" panose="020B0600070205080204" pitchFamily="34" charset="-128"/>
            </a:endParaRPr>
          </a:p>
          <a:p>
            <a:pPr eaLnBrk="1" hangingPunct="1"/>
            <a:r>
              <a:rPr lang="en-US" altLang="en-US" sz="1800" dirty="0">
                <a:ea typeface="ＭＳ Ｐゴシック" panose="020B0600070205080204" pitchFamily="34" charset="-128"/>
              </a:rPr>
              <a:t>Tests of simple (main) effects</a:t>
            </a:r>
          </a:p>
          <a:p>
            <a:pPr lvl="1" eaLnBrk="1" hangingPunct="1"/>
            <a:r>
              <a:rPr lang="en-US" altLang="en-US" dirty="0">
                <a:ea typeface="ＭＳ Ｐゴシック" panose="020B0600070205080204" pitchFamily="34" charset="-128"/>
              </a:rPr>
              <a:t>Contrast means from levels of one RM factor within levels of another RM factor using 1-way RM ANOVA, paired-samples </a:t>
            </a:r>
            <a:r>
              <a:rPr lang="en-US" altLang="en-US" i="1" dirty="0">
                <a:latin typeface="Times New Roman" panose="02020603050405020304" pitchFamily="18" charset="0"/>
                <a:ea typeface="ＭＳ Ｐゴシック" panose="020B0600070205080204" pitchFamily="34" charset="-128"/>
              </a:rPr>
              <a:t>t</a:t>
            </a:r>
            <a:r>
              <a:rPr lang="en-US" altLang="en-US" dirty="0">
                <a:ea typeface="ＭＳ Ｐゴシック" panose="020B0600070205080204" pitchFamily="34" charset="-128"/>
              </a:rPr>
              <a:t>-tests, or polynomial contrasts</a:t>
            </a:r>
          </a:p>
          <a:p>
            <a:pPr lvl="4" eaLnBrk="1" hangingPunct="1">
              <a:lnSpc>
                <a:spcPct val="40000"/>
              </a:lnSpc>
            </a:pPr>
            <a:endParaRPr lang="en-US" altLang="en-US" sz="1800" dirty="0">
              <a:ea typeface="ＭＳ Ｐゴシック" panose="020B0600070205080204" pitchFamily="34" charset="-128"/>
            </a:endParaRPr>
          </a:p>
          <a:p>
            <a:pPr eaLnBrk="1" hangingPunct="1"/>
            <a:r>
              <a:rPr lang="en-US" altLang="en-US" sz="2800" b="1" dirty="0">
                <a:ea typeface="ＭＳ Ｐゴシック" panose="020B0600070205080204" pitchFamily="34" charset="-128"/>
              </a:rPr>
              <a:t>Avoid interpretation of main effects</a:t>
            </a:r>
          </a:p>
          <a:p>
            <a:r>
              <a:rPr lang="en-US" altLang="en-US" sz="1800" dirty="0">
                <a:ea typeface="ＭＳ Ｐゴシック" panose="020B0600070205080204" pitchFamily="34" charset="-128"/>
              </a:rPr>
              <a:t>Alternative: Tests of interaction contrasts</a:t>
            </a:r>
          </a:p>
          <a:p>
            <a:pPr lvl="1"/>
            <a:r>
              <a:rPr lang="en-US" altLang="en-US" dirty="0">
                <a:ea typeface="ＭＳ Ｐゴシック" panose="020B0600070205080204" pitchFamily="34" charset="-128"/>
              </a:rPr>
              <a:t>Create difference scores between levels of one factor within each level of another factor and compare with paired-samples </a:t>
            </a:r>
            <a:r>
              <a:rPr lang="en-US" altLang="en-US" i="1" dirty="0">
                <a:latin typeface="Times New Roman" panose="02020603050405020304" pitchFamily="18" charset="0"/>
                <a:ea typeface="ＭＳ Ｐゴシック" panose="020B0600070205080204" pitchFamily="34" charset="-128"/>
              </a:rPr>
              <a:t>t</a:t>
            </a:r>
            <a:r>
              <a:rPr lang="en-US" altLang="en-US" dirty="0">
                <a:ea typeface="ＭＳ Ｐゴシック" panose="020B0600070205080204" pitchFamily="34" charset="-128"/>
              </a:rPr>
              <a:t>-tests</a:t>
            </a:r>
          </a:p>
          <a:p>
            <a:pPr lvl="2"/>
            <a:r>
              <a:rPr lang="en-US" altLang="en-US" sz="1800" dirty="0">
                <a:ea typeface="ＭＳ Ｐゴシック" panose="020B0600070205080204" pitchFamily="34" charset="-128"/>
              </a:rPr>
              <a:t>Order dictates valence of difference scores</a:t>
            </a:r>
          </a:p>
          <a:p>
            <a:pPr lvl="1"/>
            <a:r>
              <a:rPr lang="en-US" altLang="en-US" dirty="0">
                <a:ea typeface="ＭＳ Ｐゴシック" panose="020B0600070205080204" pitchFamily="34" charset="-128"/>
              </a:rPr>
              <a:t>Results will indicate whether mean differences across one condition vary across levels of other condition</a:t>
            </a:r>
            <a:endParaRPr lang="en-US" altLang="en-US" b="1" dirty="0">
              <a:ea typeface="ＭＳ Ｐゴシック" panose="020B0600070205080204" pitchFamily="34" charset="-128"/>
            </a:endParaRPr>
          </a:p>
        </p:txBody>
      </p:sp>
      <p:sp>
        <p:nvSpPr>
          <p:cNvPr id="1105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D14469-4838-4FD1-B46C-75CD50A7E0B3}" type="slidenum">
              <a:rPr lang="en-US" altLang="en-US" sz="1400"/>
              <a:pPr eaLnBrk="1" hangingPunct="1"/>
              <a:t>46</a:t>
            </a:fld>
            <a:endParaRPr lang="en-US" altLang="en-US"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3"/>
          <p:cNvSpPr>
            <a:spLocks noGrp="1" noChangeArrowheads="1"/>
          </p:cNvSpPr>
          <p:nvPr>
            <p:ph type="body" sz="half" idx="2"/>
          </p:nvPr>
        </p:nvSpPr>
        <p:spPr>
          <a:xfrm>
            <a:off x="6400800" y="1874838"/>
            <a:ext cx="4267200" cy="4525962"/>
          </a:xfrm>
        </p:spPr>
        <p:txBody>
          <a:bodyPr/>
          <a:lstStyle/>
          <a:p>
            <a:pPr eaLnBrk="1" hangingPunct="1">
              <a:lnSpc>
                <a:spcPct val="90000"/>
              </a:lnSpc>
            </a:pPr>
            <a:r>
              <a:rPr lang="en-US" altLang="en-US" sz="2400">
                <a:ea typeface="ＭＳ Ｐゴシック" panose="020B0600070205080204" pitchFamily="34" charset="-128"/>
              </a:rPr>
              <a:t>Direction of ‘simple effect’ testing determined by researcher</a:t>
            </a:r>
          </a:p>
          <a:p>
            <a:pPr lvl="4"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Simple effects generally tested for each level of stratifying factor</a:t>
            </a:r>
          </a:p>
          <a:p>
            <a:pPr lvl="1" eaLnBrk="1" hangingPunct="1">
              <a:lnSpc>
                <a:spcPct val="90000"/>
              </a:lnSpc>
            </a:pPr>
            <a:r>
              <a:rPr lang="en-US" altLang="en-US" sz="2000">
                <a:ea typeface="ＭＳ Ｐゴシック" panose="020B0600070205080204" pitchFamily="34" charset="-128"/>
              </a:rPr>
              <a:t>Simple comparisons</a:t>
            </a:r>
          </a:p>
          <a:p>
            <a:pPr lvl="2" eaLnBrk="1" hangingPunct="1">
              <a:lnSpc>
                <a:spcPct val="90000"/>
              </a:lnSpc>
            </a:pPr>
            <a:r>
              <a:rPr lang="en-US" altLang="en-US" sz="1800">
                <a:ea typeface="ＭＳ Ｐゴシック" panose="020B0600070205080204" pitchFamily="34" charset="-128"/>
              </a:rPr>
              <a:t>Paired-samples </a:t>
            </a:r>
            <a:r>
              <a:rPr lang="en-US" altLang="en-US" sz="1800" i="1">
                <a:latin typeface="Times New Roman" panose="02020603050405020304" pitchFamily="18" charset="0"/>
                <a:ea typeface="ＭＳ Ｐゴシック" panose="020B0600070205080204" pitchFamily="34" charset="-128"/>
              </a:rPr>
              <a:t>t</a:t>
            </a:r>
            <a:r>
              <a:rPr lang="en-US" altLang="en-US" sz="1800">
                <a:ea typeface="ＭＳ Ｐゴシック" panose="020B0600070205080204" pitchFamily="34" charset="-128"/>
              </a:rPr>
              <a:t>-tests</a:t>
            </a:r>
          </a:p>
          <a:p>
            <a:pPr lvl="1" eaLnBrk="1" hangingPunct="1">
              <a:lnSpc>
                <a:spcPct val="90000"/>
              </a:lnSpc>
            </a:pPr>
            <a:r>
              <a:rPr lang="en-US" altLang="en-US" sz="2000">
                <a:ea typeface="ＭＳ Ｐゴシック" panose="020B0600070205080204" pitchFamily="34" charset="-128"/>
              </a:rPr>
              <a:t>1-way RM ANOVA followed by simple or complex comparisons (e.g., Paired-samples </a:t>
            </a:r>
            <a:r>
              <a:rPr lang="en-US" altLang="en-US" sz="2000" i="1">
                <a:latin typeface="Times New Roman" panose="02020603050405020304" pitchFamily="18" charset="0"/>
                <a:ea typeface="ＭＳ Ｐゴシック" panose="020B0600070205080204" pitchFamily="34" charset="-128"/>
              </a:rPr>
              <a:t>t</a:t>
            </a:r>
            <a:r>
              <a:rPr lang="en-US" altLang="en-US" sz="2000">
                <a:ea typeface="ＭＳ Ｐゴシック" panose="020B0600070205080204" pitchFamily="34" charset="-128"/>
              </a:rPr>
              <a:t>-tests)</a:t>
            </a:r>
          </a:p>
        </p:txBody>
      </p:sp>
      <p:sp>
        <p:nvSpPr>
          <p:cNvPr id="1126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A17A383-3FE1-45F4-9F12-EC279E3AB66E}" type="slidenum">
              <a:rPr lang="en-US" altLang="en-US" sz="1400"/>
              <a:pPr eaLnBrk="1" hangingPunct="1"/>
              <a:t>47</a:t>
            </a:fld>
            <a:endParaRPr lang="en-US" altLang="en-US" sz="1400"/>
          </a:p>
        </p:txBody>
      </p:sp>
      <p:sp>
        <p:nvSpPr>
          <p:cNvPr id="112646" name="Line 4"/>
          <p:cNvSpPr>
            <a:spLocks noChangeShapeType="1"/>
          </p:cNvSpPr>
          <p:nvPr/>
        </p:nvSpPr>
        <p:spPr bwMode="auto">
          <a:xfrm flipH="1" flipV="1">
            <a:off x="4876800" y="3276600"/>
            <a:ext cx="2286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647" name="Line 5"/>
          <p:cNvSpPr>
            <a:spLocks noChangeShapeType="1"/>
          </p:cNvSpPr>
          <p:nvPr/>
        </p:nvSpPr>
        <p:spPr bwMode="auto">
          <a:xfrm flipH="1" flipV="1">
            <a:off x="4876800" y="5029200"/>
            <a:ext cx="22098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1264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219200"/>
            <a:ext cx="45561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a:spLocks noGrp="1" noChangeArrowheads="1"/>
          </p:cNvSpPr>
          <p:nvPr>
            <p:ph type="title"/>
          </p:nvPr>
        </p:nvSpPr>
        <p:spPr>
          <a:xfrm>
            <a:off x="838200" y="228600"/>
            <a:ext cx="10058400" cy="810768"/>
          </a:xfrm>
        </p:spPr>
        <p:txBody>
          <a:bodyPr>
            <a:normAutofit/>
          </a:bodyPr>
          <a:lstStyle/>
          <a:p>
            <a:pPr algn="ctr" eaLnBrk="1" hangingPunct="1"/>
            <a:r>
              <a:rPr lang="en-US" altLang="en-US" sz="4200" b="1" u="sng" dirty="0">
                <a:ea typeface="ＭＳ Ｐゴシック" panose="020B0600070205080204" pitchFamily="34" charset="-128"/>
              </a:rPr>
              <a:t>Significant Interaction(s)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p:nvPr>
        </p:nvSpPr>
        <p:spPr>
          <a:xfrm>
            <a:off x="914400" y="228600"/>
            <a:ext cx="10058400" cy="810768"/>
          </a:xfrm>
        </p:spPr>
        <p:txBody>
          <a:bodyPr>
            <a:normAutofit/>
          </a:bodyPr>
          <a:lstStyle/>
          <a:p>
            <a:pPr algn="ctr" eaLnBrk="1" hangingPunct="1"/>
            <a:r>
              <a:rPr lang="en-US" altLang="en-US" sz="4200" b="1" u="sng" dirty="0">
                <a:ea typeface="ＭＳ Ｐゴシック" panose="020B0600070205080204" pitchFamily="34" charset="-128"/>
              </a:rPr>
              <a:t>Reporting Results</a:t>
            </a:r>
          </a:p>
        </p:txBody>
      </p:sp>
      <p:sp>
        <p:nvSpPr>
          <p:cNvPr id="118789" name="Rectangle 3"/>
          <p:cNvSpPr>
            <a:spLocks noGrp="1" noChangeArrowheads="1"/>
          </p:cNvSpPr>
          <p:nvPr>
            <p:ph idx="1"/>
          </p:nvPr>
        </p:nvSpPr>
        <p:spPr>
          <a:xfrm>
            <a:off x="1752600" y="1447800"/>
            <a:ext cx="9375648" cy="4724400"/>
          </a:xfrm>
        </p:spPr>
        <p:txBody>
          <a:bodyPr/>
          <a:lstStyle/>
          <a:p>
            <a:pPr eaLnBrk="1" hangingPunct="1"/>
            <a:r>
              <a:rPr lang="en-US" altLang="en-US" b="1" dirty="0">
                <a:ea typeface="ＭＳ Ｐゴシック" panose="020B0600070205080204" pitchFamily="34" charset="-128"/>
              </a:rPr>
              <a:t>Summary</a:t>
            </a:r>
            <a:r>
              <a:rPr lang="en-US" altLang="en-US" dirty="0">
                <a:ea typeface="ＭＳ Ｐゴシック" panose="020B0600070205080204" pitchFamily="34" charset="-128"/>
              </a:rPr>
              <a:t> information: sample means and either </a:t>
            </a:r>
            <a:r>
              <a:rPr lang="en-US" altLang="en-US" i="1" dirty="0">
                <a:ea typeface="ＭＳ Ｐゴシック" panose="020B0600070205080204" pitchFamily="34" charset="-128"/>
              </a:rPr>
              <a:t>SD</a:t>
            </a:r>
            <a:r>
              <a:rPr lang="en-US" altLang="en-US" dirty="0">
                <a:ea typeface="ＭＳ Ｐゴシック" panose="020B0600070205080204" pitchFamily="34" charset="-128"/>
              </a:rPr>
              <a:t>s, </a:t>
            </a:r>
            <a:r>
              <a:rPr lang="en-US" altLang="en-US" i="1" dirty="0">
                <a:ea typeface="ＭＳ Ｐゴシック" panose="020B0600070205080204" pitchFamily="34" charset="-128"/>
              </a:rPr>
              <a:t>SE</a:t>
            </a:r>
            <a:r>
              <a:rPr lang="en-US" altLang="en-US" dirty="0">
                <a:ea typeface="ＭＳ Ｐゴシック" panose="020B0600070205080204" pitchFamily="34" charset="-128"/>
              </a:rPr>
              <a:t>s, </a:t>
            </a:r>
            <a:r>
              <a:rPr lang="en-US" altLang="en-US" i="1" dirty="0">
                <a:ea typeface="ＭＳ Ｐゴシック" panose="020B0600070205080204" pitchFamily="34" charset="-128"/>
              </a:rPr>
              <a:t>CI</a:t>
            </a:r>
            <a:r>
              <a:rPr lang="en-US" altLang="en-US" dirty="0">
                <a:ea typeface="ＭＳ Ｐゴシック" panose="020B0600070205080204" pitchFamily="34" charset="-128"/>
              </a:rPr>
              <a:t>s</a:t>
            </a:r>
          </a:p>
          <a:p>
            <a:pPr lvl="4" eaLnBrk="1" hangingPunct="1"/>
            <a:endParaRPr lang="en-US" altLang="en-US" dirty="0">
              <a:ea typeface="ＭＳ Ｐゴシック" panose="020B0600070205080204" pitchFamily="34" charset="-128"/>
            </a:endParaRPr>
          </a:p>
          <a:p>
            <a:pPr eaLnBrk="1" hangingPunct="1"/>
            <a:r>
              <a:rPr lang="en-US" altLang="en-US" b="1" dirty="0">
                <a:ea typeface="ＭＳ Ｐゴシック" panose="020B0600070205080204" pitchFamily="34" charset="-128"/>
              </a:rPr>
              <a:t>Effect size </a:t>
            </a:r>
            <a:r>
              <a:rPr lang="en-US" altLang="en-US" dirty="0">
                <a:ea typeface="ＭＳ Ｐゴシック" panose="020B0600070205080204" pitchFamily="34" charset="-128"/>
              </a:rPr>
              <a:t>measures for main effects or interactions (even if non-significant)</a:t>
            </a:r>
          </a:p>
          <a:p>
            <a:pPr lvl="4" eaLnBrk="1" hangingPunct="1"/>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Results of </a:t>
            </a:r>
            <a:r>
              <a:rPr lang="en-US" altLang="en-US" b="1" dirty="0">
                <a:ea typeface="ＭＳ Ｐゴシック" panose="020B0600070205080204" pitchFamily="34" charset="-128"/>
              </a:rPr>
              <a:t>post hoc </a:t>
            </a:r>
            <a:r>
              <a:rPr lang="en-US" altLang="en-US" dirty="0">
                <a:ea typeface="ＭＳ Ｐゴシック" panose="020B0600070205080204" pitchFamily="34" charset="-128"/>
              </a:rPr>
              <a:t>comparisons</a:t>
            </a:r>
          </a:p>
          <a:p>
            <a:pPr lvl="4" eaLnBrk="1" hangingPunct="1"/>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Mean differences and interactions can be </a:t>
            </a:r>
            <a:r>
              <a:rPr lang="en-US" altLang="en-US" b="1" u="sng" dirty="0">
                <a:ea typeface="ＭＳ Ｐゴシック" panose="020B0600070205080204" pitchFamily="34" charset="-128"/>
              </a:rPr>
              <a:t>graphically</a:t>
            </a:r>
            <a:r>
              <a:rPr lang="en-US" altLang="en-US" dirty="0">
                <a:ea typeface="ＭＳ Ｐゴシック" panose="020B0600070205080204" pitchFamily="34" charset="-128"/>
              </a:rPr>
              <a:t> depicted</a:t>
            </a:r>
          </a:p>
        </p:txBody>
      </p:sp>
      <p:sp>
        <p:nvSpPr>
          <p:cNvPr id="1187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E62D7C7-166E-41CB-9B26-272B81A936F7}" type="slidenum">
              <a:rPr lang="en-US" altLang="en-US" sz="1400"/>
              <a:pPr eaLnBrk="1" hangingPunct="1"/>
              <a:t>48</a:t>
            </a:fld>
            <a:endParaRPr lang="en-US" altLang="en-US"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a:xfrm>
            <a:off x="8090948" y="99907"/>
            <a:ext cx="3886200" cy="802259"/>
          </a:xfrm>
        </p:spPr>
        <p:txBody>
          <a:bodyPr>
            <a:normAutofit/>
          </a:bodyPr>
          <a:lstStyle/>
          <a:p>
            <a:pPr algn="ctr" eaLnBrk="1" hangingPunct="1"/>
            <a:r>
              <a:rPr lang="en-US" altLang="en-US" sz="4200" b="1" u="sng" dirty="0">
                <a:ea typeface="ＭＳ Ｐゴシック" panose="020B0600070205080204" pitchFamily="34" charset="-128"/>
              </a:rPr>
              <a:t>Problems</a:t>
            </a:r>
          </a:p>
        </p:txBody>
      </p:sp>
      <p:sp>
        <p:nvSpPr>
          <p:cNvPr id="119813" name="Rectangle 3"/>
          <p:cNvSpPr>
            <a:spLocks noGrp="1" noChangeArrowheads="1"/>
          </p:cNvSpPr>
          <p:nvPr>
            <p:ph idx="1"/>
          </p:nvPr>
        </p:nvSpPr>
        <p:spPr>
          <a:xfrm>
            <a:off x="140208" y="539476"/>
            <a:ext cx="11811000" cy="6095999"/>
          </a:xfrm>
        </p:spPr>
        <p:txBody>
          <a:bodyPr>
            <a:noAutofit/>
          </a:bodyPr>
          <a:lstStyle/>
          <a:p>
            <a:pPr eaLnBrk="1" hangingPunct="1">
              <a:lnSpc>
                <a:spcPct val="90000"/>
              </a:lnSpc>
            </a:pPr>
            <a:r>
              <a:rPr lang="en-US" altLang="en-US" b="1" u="sng" dirty="0">
                <a:ea typeface="ＭＳ Ｐゴシック" panose="020B0600070205080204" pitchFamily="34" charset="-128"/>
              </a:rPr>
              <a:t>Extraneous factors (internal validity)</a:t>
            </a:r>
          </a:p>
          <a:p>
            <a:pPr lvl="1" eaLnBrk="1" hangingPunct="1">
              <a:lnSpc>
                <a:spcPct val="90000"/>
              </a:lnSpc>
            </a:pPr>
            <a:r>
              <a:rPr lang="en-US" altLang="en-US" sz="2000" dirty="0">
                <a:ea typeface="ＭＳ Ｐゴシック" panose="020B0600070205080204" pitchFamily="34" charset="-128"/>
              </a:rPr>
              <a:t>Passage of time in longitudinal studies</a:t>
            </a:r>
          </a:p>
          <a:p>
            <a:pPr lvl="2" eaLnBrk="1" hangingPunct="1">
              <a:lnSpc>
                <a:spcPct val="90000"/>
              </a:lnSpc>
            </a:pPr>
            <a:r>
              <a:rPr lang="en-US" altLang="en-US" sz="2000" dirty="0">
                <a:ea typeface="ＭＳ Ｐゴシック" panose="020B0600070205080204" pitchFamily="34" charset="-128"/>
              </a:rPr>
              <a:t>Do conditions, equipment, experimenters, participants change (interest, practice, skills) over the course of the study in ways that may invalidate results?</a:t>
            </a:r>
          </a:p>
          <a:p>
            <a:pPr lvl="1" eaLnBrk="1" hangingPunct="1">
              <a:lnSpc>
                <a:spcPct val="90000"/>
              </a:lnSpc>
            </a:pPr>
            <a:r>
              <a:rPr lang="en-US" altLang="en-US" sz="2000" dirty="0">
                <a:ea typeface="ＭＳ Ｐゴシック" panose="020B0600070205080204" pitchFamily="34" charset="-128"/>
              </a:rPr>
              <a:t>Need methodological control</a:t>
            </a:r>
          </a:p>
          <a:p>
            <a:pPr lvl="4" eaLnBrk="1" hangingPunct="1">
              <a:lnSpc>
                <a:spcPct val="30000"/>
              </a:lnSpc>
            </a:pPr>
            <a:endParaRPr lang="en-US" altLang="en-US" sz="2000" dirty="0">
              <a:ea typeface="ＭＳ Ｐゴシック" panose="020B0600070205080204" pitchFamily="34" charset="-128"/>
            </a:endParaRPr>
          </a:p>
          <a:p>
            <a:pPr eaLnBrk="1" hangingPunct="1">
              <a:lnSpc>
                <a:spcPct val="90000"/>
              </a:lnSpc>
            </a:pPr>
            <a:r>
              <a:rPr lang="en-US" altLang="en-US" b="1" u="sng" dirty="0">
                <a:ea typeface="ＭＳ Ｐゴシック" panose="020B0600070205080204" pitchFamily="34" charset="-128"/>
              </a:rPr>
              <a:t>Generalizability (external validity)</a:t>
            </a:r>
          </a:p>
          <a:p>
            <a:pPr lvl="1" eaLnBrk="1" hangingPunct="1">
              <a:lnSpc>
                <a:spcPct val="90000"/>
              </a:lnSpc>
            </a:pPr>
            <a:r>
              <a:rPr lang="en-US" altLang="en-US" sz="2000" dirty="0">
                <a:ea typeface="ＭＳ Ｐゴシック" panose="020B0600070205080204" pitchFamily="34" charset="-128"/>
              </a:rPr>
              <a:t>Using fewer participants, so sample is less representative of population</a:t>
            </a:r>
          </a:p>
          <a:p>
            <a:pPr lvl="4" eaLnBrk="1" hangingPunct="1">
              <a:lnSpc>
                <a:spcPct val="60000"/>
              </a:lnSpc>
            </a:pPr>
            <a:endParaRPr lang="en-US" altLang="en-US" sz="2000" dirty="0">
              <a:ea typeface="ＭＳ Ｐゴシック" panose="020B0600070205080204" pitchFamily="34" charset="-128"/>
            </a:endParaRPr>
          </a:p>
          <a:p>
            <a:pPr eaLnBrk="1" hangingPunct="1">
              <a:lnSpc>
                <a:spcPct val="90000"/>
              </a:lnSpc>
            </a:pPr>
            <a:r>
              <a:rPr lang="en-US" altLang="en-US" b="1" u="sng" dirty="0">
                <a:ea typeface="ＭＳ Ｐゴシック" panose="020B0600070205080204" pitchFamily="34" charset="-128"/>
              </a:rPr>
              <a:t>Poor matching, small </a:t>
            </a:r>
            <a:r>
              <a:rPr lang="en-US" altLang="en-US" b="1" i="1" u="sng" dirty="0">
                <a:latin typeface="Times New Roman" panose="02020603050405020304" pitchFamily="18" charset="0"/>
                <a:ea typeface="ＭＳ Ｐゴシック" panose="020B0600070205080204" pitchFamily="34" charset="-128"/>
              </a:rPr>
              <a:t>n, </a:t>
            </a:r>
            <a:r>
              <a:rPr lang="en-US" altLang="en-US" b="1" u="sng" dirty="0">
                <a:ea typeface="ＭＳ Ｐゴシック" panose="020B0600070205080204" pitchFamily="34" charset="-128"/>
              </a:rPr>
              <a:t>violated assumptions</a:t>
            </a:r>
            <a:r>
              <a:rPr lang="en-US" altLang="en-US" b="1" u="sng" dirty="0">
                <a:latin typeface="Times New Roman" panose="02020603050405020304" pitchFamily="18" charset="0"/>
                <a:ea typeface="ＭＳ Ｐゴシック" panose="020B0600070205080204" pitchFamily="34" charset="-128"/>
              </a:rPr>
              <a:t> </a:t>
            </a:r>
            <a:r>
              <a:rPr lang="en-US" altLang="en-US" dirty="0">
                <a:ea typeface="ＭＳ Ｐゴシック" panose="020B0600070205080204" pitchFamily="34" charset="-128"/>
              </a:rPr>
              <a:t>may lead to deflated power in RM ANOVA so that its power is same as Independent Groups ANOVA</a:t>
            </a:r>
          </a:p>
          <a:p>
            <a:pPr>
              <a:lnSpc>
                <a:spcPct val="80000"/>
              </a:lnSpc>
            </a:pPr>
            <a:r>
              <a:rPr lang="en-US" altLang="en-US" dirty="0">
                <a:ea typeface="ＭＳ Ｐゴシック" panose="020B0600070205080204" pitchFamily="34" charset="-128"/>
              </a:rPr>
              <a:t>If a participant is </a:t>
            </a:r>
            <a:r>
              <a:rPr lang="en-US" altLang="en-US" b="1" u="sng" dirty="0">
                <a:ea typeface="ＭＳ Ｐゴシック" panose="020B0600070205080204" pitchFamily="34" charset="-128"/>
              </a:rPr>
              <a:t>missing data </a:t>
            </a:r>
            <a:r>
              <a:rPr lang="en-US" altLang="en-US" dirty="0">
                <a:ea typeface="ＭＳ Ｐゴシック" panose="020B0600070205080204" pitchFamily="34" charset="-128"/>
              </a:rPr>
              <a:t>on outcome from any level of any RM factor, all data from that participant is removed from analysis</a:t>
            </a:r>
          </a:p>
          <a:p>
            <a:pPr lvl="1">
              <a:lnSpc>
                <a:spcPct val="80000"/>
              </a:lnSpc>
            </a:pPr>
            <a:r>
              <a:rPr lang="en-US" altLang="en-US" sz="2000" dirty="0">
                <a:ea typeface="ＭＳ Ｐゴシック" panose="020B0600070205080204" pitchFamily="34" charset="-128"/>
              </a:rPr>
              <a:t>Decreased </a:t>
            </a:r>
            <a:r>
              <a:rPr lang="en-US" altLang="en-US" sz="2000" i="1" dirty="0">
                <a:latin typeface="Times New Roman" panose="02020603050405020304" pitchFamily="18" charset="0"/>
                <a:ea typeface="ＭＳ Ｐゴシック" panose="020B0600070205080204" pitchFamily="34" charset="-128"/>
              </a:rPr>
              <a:t>N</a:t>
            </a:r>
            <a:r>
              <a:rPr lang="en-US" altLang="en-US" sz="2000" dirty="0">
                <a:latin typeface="Times New Roman" panose="02020603050405020304" pitchFamily="18" charset="0"/>
                <a:ea typeface="ＭＳ Ｐゴシック" panose="020B0600070205080204" pitchFamily="34" charset="-128"/>
              </a:rPr>
              <a:t> </a:t>
            </a:r>
            <a:r>
              <a:rPr lang="en-US" altLang="en-US" sz="2000" dirty="0">
                <a:ea typeface="ＭＳ Ｐゴシック" panose="020B0600070205080204" pitchFamily="34" charset="-128"/>
                <a:sym typeface="Wingdings" panose="05000000000000000000" pitchFamily="2" charset="2"/>
              </a:rPr>
              <a:t> less power</a:t>
            </a:r>
          </a:p>
          <a:p>
            <a:pPr lvl="1">
              <a:lnSpc>
                <a:spcPct val="80000"/>
              </a:lnSpc>
            </a:pPr>
            <a:r>
              <a:rPr lang="en-US" altLang="en-US" dirty="0">
                <a:ea typeface="ＭＳ Ｐゴシック" panose="020B0600070205080204" pitchFamily="34" charset="-128"/>
              </a:rPr>
              <a:t>However, easier to impute missing data in RM ANOVA than in randomized- or independent-groups designs</a:t>
            </a:r>
          </a:p>
          <a:p>
            <a:pPr lvl="2">
              <a:lnSpc>
                <a:spcPct val="80000"/>
              </a:lnSpc>
            </a:pPr>
            <a:r>
              <a:rPr lang="en-US" altLang="en-US" sz="1800" dirty="0">
                <a:ea typeface="ＭＳ Ｐゴシック" panose="020B0600070205080204" pitchFamily="34" charset="-128"/>
              </a:rPr>
              <a:t>Other outcome scores are available from participants with missing values</a:t>
            </a:r>
          </a:p>
          <a:p>
            <a:pPr lvl="2">
              <a:lnSpc>
                <a:spcPct val="80000"/>
              </a:lnSpc>
            </a:pPr>
            <a:r>
              <a:rPr lang="en-US" altLang="en-US" sz="1800" dirty="0">
                <a:ea typeface="ＭＳ Ｐゴシック" panose="020B0600070205080204" pitchFamily="34" charset="-128"/>
              </a:rPr>
              <a:t>Imputation results in several data sets on which the same analysis is conducted and results are compared</a:t>
            </a:r>
          </a:p>
          <a:p>
            <a:pPr eaLnBrk="1" hangingPunct="1">
              <a:lnSpc>
                <a:spcPct val="90000"/>
              </a:lnSpc>
            </a:pPr>
            <a:endParaRPr lang="en-US" altLang="en-US" sz="1800" dirty="0">
              <a:ea typeface="ＭＳ Ｐゴシック" panose="020B0600070205080204" pitchFamily="34" charset="-128"/>
            </a:endParaRPr>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563261-0C30-4048-BBCC-92D70016C108}" type="slidenum">
              <a:rPr lang="en-US" altLang="en-US" sz="1400"/>
              <a:pPr eaLnBrk="1" hangingPunct="1"/>
              <a:t>49</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984504" y="152400"/>
            <a:ext cx="3505200" cy="1609344"/>
          </a:xfrm>
        </p:spPr>
        <p:txBody>
          <a:bodyPr/>
          <a:lstStyle/>
          <a:p>
            <a:pPr algn="ctr" eaLnBrk="1" hangingPunct="1"/>
            <a:r>
              <a:rPr lang="en-US" altLang="en-US" sz="5200" u="sng" dirty="0">
                <a:ea typeface="ＭＳ Ｐゴシック" panose="020B0600070205080204" pitchFamily="34" charset="-128"/>
              </a:rPr>
              <a:t>Design Types</a:t>
            </a:r>
          </a:p>
        </p:txBody>
      </p:sp>
      <p:sp>
        <p:nvSpPr>
          <p:cNvPr id="21509" name="Rectangle 3"/>
          <p:cNvSpPr>
            <a:spLocks noGrp="1" noChangeArrowheads="1"/>
          </p:cNvSpPr>
          <p:nvPr>
            <p:ph idx="1"/>
          </p:nvPr>
        </p:nvSpPr>
        <p:spPr>
          <a:xfrm>
            <a:off x="152400" y="1435100"/>
            <a:ext cx="5867400" cy="5245100"/>
          </a:xfrm>
        </p:spPr>
        <p:txBody>
          <a:bodyPr>
            <a:normAutofit/>
          </a:bodyPr>
          <a:lstStyle/>
          <a:p>
            <a:pPr marL="0" indent="0">
              <a:lnSpc>
                <a:spcPct val="80000"/>
              </a:lnSpc>
              <a:buNone/>
            </a:pPr>
            <a:r>
              <a:rPr lang="en-US" altLang="en-US" sz="1800" dirty="0">
                <a:ea typeface="ＭＳ Ｐゴシック" panose="020B0600070205080204" pitchFamily="34" charset="-128"/>
              </a:rPr>
              <a:t>same outcome, same cases, </a:t>
            </a:r>
            <a:r>
              <a:rPr lang="en-US" altLang="en-US" sz="1800" b="1" dirty="0">
                <a:ea typeface="ＭＳ Ｐゴシック" panose="020B0600070205080204" pitchFamily="34" charset="-128"/>
              </a:rPr>
              <a:t>different occasions</a:t>
            </a:r>
            <a:endParaRPr lang="en-US" altLang="en-US" sz="1800" dirty="0">
              <a:ea typeface="ＭＳ Ｐゴシック" panose="020B0600070205080204" pitchFamily="34" charset="-128"/>
            </a:endParaRPr>
          </a:p>
          <a:p>
            <a:pPr marL="274320" lvl="1" indent="0" algn="ctr" eaLnBrk="1" hangingPunct="1">
              <a:lnSpc>
                <a:spcPct val="80000"/>
              </a:lnSpc>
              <a:buNone/>
            </a:pPr>
            <a:r>
              <a:rPr lang="en-US" altLang="en-US" b="1" dirty="0">
                <a:solidFill>
                  <a:srgbClr val="FF0000"/>
                </a:solidFill>
                <a:ea typeface="ＭＳ Ｐゴシック" panose="020B0600070205080204" pitchFamily="34" charset="-128"/>
              </a:rPr>
              <a:t>Time points </a:t>
            </a:r>
            <a:r>
              <a:rPr lang="en-US" altLang="en-US" dirty="0">
                <a:solidFill>
                  <a:srgbClr val="FF0000"/>
                </a:solidFill>
                <a:ea typeface="ＭＳ Ｐゴシック" panose="020B0600070205080204" pitchFamily="34" charset="-128"/>
              </a:rPr>
              <a:t>are levels of factor</a:t>
            </a:r>
          </a:p>
          <a:p>
            <a:pPr lvl="4" eaLnBrk="1" hangingPunct="1">
              <a:lnSpc>
                <a:spcPct val="80000"/>
              </a:lnSpc>
            </a:pPr>
            <a:endParaRPr lang="en-US" altLang="en-US" sz="1800" dirty="0">
              <a:solidFill>
                <a:srgbClr val="FF0000"/>
              </a:solidFill>
              <a:ea typeface="ＭＳ Ｐゴシック" panose="020B0600070205080204" pitchFamily="34" charset="-128"/>
            </a:endParaRPr>
          </a:p>
          <a:p>
            <a:pPr lvl="4" eaLnBrk="1" hangingPunct="1">
              <a:lnSpc>
                <a:spcPct val="80000"/>
              </a:lnSpc>
            </a:pPr>
            <a:endParaRPr lang="en-US" altLang="en-US" sz="1800" dirty="0">
              <a:solidFill>
                <a:srgbClr val="FF0000"/>
              </a:solidFill>
              <a:ea typeface="ＭＳ Ｐゴシック" panose="020B0600070205080204" pitchFamily="34" charset="-128"/>
            </a:endParaRPr>
          </a:p>
          <a:p>
            <a:pPr marL="0" indent="0">
              <a:lnSpc>
                <a:spcPct val="80000"/>
              </a:lnSpc>
              <a:buNone/>
            </a:pPr>
            <a:r>
              <a:rPr lang="en-US" altLang="en-US" sz="1800" b="1" dirty="0">
                <a:ea typeface="ＭＳ Ｐゴシック" panose="020B0600070205080204" pitchFamily="34" charset="-128"/>
              </a:rPr>
              <a:t>different outcomes</a:t>
            </a:r>
            <a:r>
              <a:rPr lang="en-US" altLang="en-US" sz="1800" dirty="0">
                <a:ea typeface="ＭＳ Ｐゴシック" panose="020B0600070205080204" pitchFamily="34" charset="-128"/>
              </a:rPr>
              <a:t> (all on same metric) on same cases</a:t>
            </a:r>
          </a:p>
          <a:p>
            <a:pPr marL="274320" lvl="1" indent="0" algn="ctr" eaLnBrk="1" hangingPunct="1">
              <a:lnSpc>
                <a:spcPct val="80000"/>
              </a:lnSpc>
              <a:buNone/>
            </a:pPr>
            <a:r>
              <a:rPr lang="en-US" altLang="en-US" dirty="0">
                <a:solidFill>
                  <a:srgbClr val="FF0000"/>
                </a:solidFill>
                <a:ea typeface="ＭＳ Ｐゴシック" panose="020B0600070205080204" pitchFamily="34" charset="-128"/>
              </a:rPr>
              <a:t>Different </a:t>
            </a:r>
            <a:r>
              <a:rPr lang="en-US" altLang="en-US" b="1" dirty="0">
                <a:solidFill>
                  <a:srgbClr val="FF0000"/>
                </a:solidFill>
                <a:ea typeface="ＭＳ Ｐゴシック" panose="020B0600070205080204" pitchFamily="34" charset="-128"/>
              </a:rPr>
              <a:t>outcomes</a:t>
            </a:r>
            <a:r>
              <a:rPr lang="en-US" altLang="en-US" dirty="0">
                <a:solidFill>
                  <a:srgbClr val="FF0000"/>
                </a:solidFill>
                <a:ea typeface="ＭＳ Ｐゴシック" panose="020B0600070205080204" pitchFamily="34" charset="-128"/>
              </a:rPr>
              <a:t> are levels of factor</a:t>
            </a:r>
          </a:p>
          <a:p>
            <a:pPr lvl="4" eaLnBrk="1" hangingPunct="1">
              <a:lnSpc>
                <a:spcPct val="80000"/>
              </a:lnSpc>
            </a:pPr>
            <a:endParaRPr lang="en-US" altLang="en-US" sz="1800" dirty="0">
              <a:ea typeface="ＭＳ Ｐゴシック" panose="020B0600070205080204" pitchFamily="34" charset="-128"/>
            </a:endParaRPr>
          </a:p>
          <a:p>
            <a:pPr lvl="4" eaLnBrk="1" hangingPunct="1">
              <a:lnSpc>
                <a:spcPct val="80000"/>
              </a:lnSpc>
            </a:pPr>
            <a:endParaRPr lang="en-US" altLang="en-US" sz="1800" dirty="0">
              <a:ea typeface="ＭＳ Ｐゴシック" panose="020B0600070205080204" pitchFamily="34" charset="-128"/>
            </a:endParaRPr>
          </a:p>
          <a:p>
            <a:pPr marL="0" indent="0">
              <a:lnSpc>
                <a:spcPct val="80000"/>
              </a:lnSpc>
              <a:buNone/>
            </a:pPr>
            <a:r>
              <a:rPr lang="en-US" altLang="en-US" sz="1800" dirty="0">
                <a:ea typeface="ＭＳ Ｐゴシック" panose="020B0600070205080204" pitchFamily="34" charset="-128"/>
              </a:rPr>
              <a:t>same outcome, different condition/exposure, on cases that are </a:t>
            </a:r>
            <a:r>
              <a:rPr lang="en-US" altLang="en-US" sz="1800" b="1" dirty="0">
                <a:ea typeface="ＭＳ Ｐゴシック" panose="020B0600070205080204" pitchFamily="34" charset="-128"/>
              </a:rPr>
              <a:t>matched into sets </a:t>
            </a:r>
            <a:r>
              <a:rPr lang="en-US" altLang="en-US" sz="1800" dirty="0">
                <a:ea typeface="ＭＳ Ｐゴシック" panose="020B0600070205080204" pitchFamily="34" charset="-128"/>
              </a:rPr>
              <a:t>prior to random assignment </a:t>
            </a:r>
          </a:p>
          <a:p>
            <a:pPr marL="274320" lvl="1" indent="0" algn="ctr" eaLnBrk="1" hangingPunct="1">
              <a:lnSpc>
                <a:spcPct val="80000"/>
              </a:lnSpc>
              <a:buNone/>
            </a:pPr>
            <a:r>
              <a:rPr lang="en-US" altLang="en-US" dirty="0">
                <a:solidFill>
                  <a:srgbClr val="FF0000"/>
                </a:solidFill>
                <a:ea typeface="ＭＳ Ｐゴシック" panose="020B0600070205080204" pitchFamily="34" charset="-128"/>
              </a:rPr>
              <a:t>Different </a:t>
            </a:r>
            <a:r>
              <a:rPr lang="en-US" altLang="en-US" b="1" dirty="0">
                <a:solidFill>
                  <a:srgbClr val="FF0000"/>
                </a:solidFill>
                <a:ea typeface="ＭＳ Ｐゴシック" panose="020B0600070205080204" pitchFamily="34" charset="-128"/>
              </a:rPr>
              <a:t>conditions</a:t>
            </a:r>
            <a:r>
              <a:rPr lang="en-US" altLang="en-US" dirty="0">
                <a:solidFill>
                  <a:srgbClr val="FF0000"/>
                </a:solidFill>
                <a:ea typeface="ＭＳ Ｐゴシック" panose="020B0600070205080204" pitchFamily="34" charset="-128"/>
              </a:rPr>
              <a:t> are levels of factor</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26733F1-C768-46E6-A8D1-0583F0AA8594}" type="slidenum">
              <a:rPr lang="en-US" altLang="en-US" sz="1400"/>
              <a:pPr eaLnBrk="1" hangingPunct="1"/>
              <a:t>5</a:t>
            </a:fld>
            <a:endParaRPr lang="en-US" altLang="en-US" sz="1400"/>
          </a:p>
        </p:txBody>
      </p:sp>
      <p:sp>
        <p:nvSpPr>
          <p:cNvPr id="6" name="Rectangle 3"/>
          <p:cNvSpPr txBox="1">
            <a:spLocks noChangeArrowheads="1"/>
          </p:cNvSpPr>
          <p:nvPr/>
        </p:nvSpPr>
        <p:spPr>
          <a:xfrm>
            <a:off x="6781800" y="228600"/>
            <a:ext cx="5029200" cy="5105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US" altLang="en-US" dirty="0">
                <a:ea typeface="ＭＳ Ｐゴシック" panose="020B0600070205080204" pitchFamily="34" charset="-128"/>
              </a:rPr>
              <a:t>Experimental</a:t>
            </a:r>
          </a:p>
          <a:p>
            <a:pPr>
              <a:lnSpc>
                <a:spcPct val="100000"/>
              </a:lnSpc>
            </a:pPr>
            <a:r>
              <a:rPr lang="en-US" altLang="en-US" dirty="0">
                <a:ea typeface="ＭＳ Ｐゴシック" panose="020B0600070205080204" pitchFamily="34" charset="-128"/>
              </a:rPr>
              <a:t>Quasi-experimental</a:t>
            </a:r>
          </a:p>
          <a:p>
            <a:pPr>
              <a:lnSpc>
                <a:spcPct val="100000"/>
              </a:lnSpc>
            </a:pPr>
            <a:r>
              <a:rPr lang="en-US" altLang="en-US" dirty="0">
                <a:ea typeface="ＭＳ Ｐゴシック" panose="020B0600070205080204" pitchFamily="34" charset="-128"/>
              </a:rPr>
              <a:t>Field/Naturalistic studies</a:t>
            </a:r>
          </a:p>
          <a:p>
            <a:pPr>
              <a:lnSpc>
                <a:spcPct val="100000"/>
              </a:lnSpc>
            </a:pPr>
            <a:r>
              <a:rPr lang="en-US" altLang="en-US" dirty="0">
                <a:ea typeface="ＭＳ Ｐゴシック" panose="020B0600070205080204" pitchFamily="34" charset="-128"/>
              </a:rPr>
              <a:t>Longitudinal/Developmental studies</a:t>
            </a:r>
          </a:p>
        </p:txBody>
      </p:sp>
      <p:pic>
        <p:nvPicPr>
          <p:cNvPr id="21511" name="Picture 7" descr="https://mikebyrnehfhci.files.wordpress.com/2015/08/new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352800"/>
            <a:ext cx="5274260" cy="2683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9">
                                            <p:txEl>
                                              <p:pRg st="4" end="4"/>
                                            </p:txEl>
                                          </p:spTgt>
                                        </p:tgtEl>
                                        <p:attrNameLst>
                                          <p:attrName>style.visibility</p:attrName>
                                        </p:attrNameLst>
                                      </p:cBhvr>
                                      <p:to>
                                        <p:strVal val="visible"/>
                                      </p:to>
                                    </p:set>
                                    <p:animEffect transition="in" filter="fade">
                                      <p:cBhvr>
                                        <p:cTn id="7" dur="1000"/>
                                        <p:tgtEl>
                                          <p:spTgt spid="21509">
                                            <p:txEl>
                                              <p:pRg st="4" end="4"/>
                                            </p:txEl>
                                          </p:spTgt>
                                        </p:tgtEl>
                                      </p:cBhvr>
                                    </p:animEffect>
                                    <p:anim calcmode="lin" valueType="num">
                                      <p:cBhvr>
                                        <p:cTn id="8" dur="1000" fill="hold"/>
                                        <p:tgtEl>
                                          <p:spTgt spid="21509">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1509">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509">
                                            <p:txEl>
                                              <p:pRg st="5" end="5"/>
                                            </p:txEl>
                                          </p:spTgt>
                                        </p:tgtEl>
                                        <p:attrNameLst>
                                          <p:attrName>style.visibility</p:attrName>
                                        </p:attrNameLst>
                                      </p:cBhvr>
                                      <p:to>
                                        <p:strVal val="visible"/>
                                      </p:to>
                                    </p:set>
                                    <p:animEffect transition="in" filter="fade">
                                      <p:cBhvr>
                                        <p:cTn id="12" dur="1000"/>
                                        <p:tgtEl>
                                          <p:spTgt spid="21509">
                                            <p:txEl>
                                              <p:pRg st="5" end="5"/>
                                            </p:txEl>
                                          </p:spTgt>
                                        </p:tgtEl>
                                      </p:cBhvr>
                                    </p:animEffect>
                                    <p:anim calcmode="lin" valueType="num">
                                      <p:cBhvr>
                                        <p:cTn id="13" dur="1000" fill="hold"/>
                                        <p:tgtEl>
                                          <p:spTgt spid="21509">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150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1509">
                                            <p:txEl>
                                              <p:pRg st="8" end="8"/>
                                            </p:txEl>
                                          </p:spTgt>
                                        </p:tgtEl>
                                        <p:attrNameLst>
                                          <p:attrName>style.visibility</p:attrName>
                                        </p:attrNameLst>
                                      </p:cBhvr>
                                      <p:to>
                                        <p:strVal val="visible"/>
                                      </p:to>
                                    </p:set>
                                    <p:animEffect transition="in" filter="fade">
                                      <p:cBhvr>
                                        <p:cTn id="19" dur="1000"/>
                                        <p:tgtEl>
                                          <p:spTgt spid="21509">
                                            <p:txEl>
                                              <p:pRg st="8" end="8"/>
                                            </p:txEl>
                                          </p:spTgt>
                                        </p:tgtEl>
                                      </p:cBhvr>
                                    </p:animEffect>
                                    <p:anim calcmode="lin" valueType="num">
                                      <p:cBhvr>
                                        <p:cTn id="20" dur="1000" fill="hold"/>
                                        <p:tgtEl>
                                          <p:spTgt spid="21509">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21509">
                                            <p:txEl>
                                              <p:pRg st="8" end="8"/>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1509">
                                            <p:txEl>
                                              <p:pRg st="9" end="9"/>
                                            </p:txEl>
                                          </p:spTgt>
                                        </p:tgtEl>
                                        <p:attrNameLst>
                                          <p:attrName>style.visibility</p:attrName>
                                        </p:attrNameLst>
                                      </p:cBhvr>
                                      <p:to>
                                        <p:strVal val="visible"/>
                                      </p:to>
                                    </p:set>
                                    <p:animEffect transition="in" filter="fade">
                                      <p:cBhvr>
                                        <p:cTn id="24" dur="1000"/>
                                        <p:tgtEl>
                                          <p:spTgt spid="21509">
                                            <p:txEl>
                                              <p:pRg st="9" end="9"/>
                                            </p:txEl>
                                          </p:spTgt>
                                        </p:tgtEl>
                                      </p:cBhvr>
                                    </p:animEffect>
                                    <p:anim calcmode="lin" valueType="num">
                                      <p:cBhvr>
                                        <p:cTn id="25" dur="1000" fill="hold"/>
                                        <p:tgtEl>
                                          <p:spTgt spid="21509">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2150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1000"/>
                                        <p:tgtEl>
                                          <p:spTgt spid="6">
                                            <p:txEl>
                                              <p:pRg st="0" end="0"/>
                                            </p:txEl>
                                          </p:spTgt>
                                        </p:tgtEl>
                                      </p:cBhvr>
                                    </p:animEffect>
                                    <p:anim calcmode="lin" valueType="num">
                                      <p:cBhvr>
                                        <p:cTn id="3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1000"/>
                                        <p:tgtEl>
                                          <p:spTgt spid="6">
                                            <p:txEl>
                                              <p:pRg st="1" end="1"/>
                                            </p:txEl>
                                          </p:spTgt>
                                        </p:tgtEl>
                                      </p:cBhvr>
                                    </p:animEffect>
                                    <p:anim calcmode="lin" valueType="num">
                                      <p:cBhvr>
                                        <p:cTn id="3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1000"/>
                                        <p:tgtEl>
                                          <p:spTgt spid="6">
                                            <p:txEl>
                                              <p:pRg st="2" end="2"/>
                                            </p:txEl>
                                          </p:spTgt>
                                        </p:tgtEl>
                                      </p:cBhvr>
                                    </p:animEffect>
                                    <p:anim calcmode="lin" valueType="num">
                                      <p:cBhvr>
                                        <p:cTn id="4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1000"/>
                                        <p:tgtEl>
                                          <p:spTgt spid="6">
                                            <p:txEl>
                                              <p:pRg st="3" end="3"/>
                                            </p:txEl>
                                          </p:spTgt>
                                        </p:tgtEl>
                                      </p:cBhvr>
                                    </p:animEffect>
                                    <p:anim calcmode="lin" valueType="num">
                                      <p:cBhvr>
                                        <p:cTn id="4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ctrTitle"/>
          </p:nvPr>
        </p:nvSpPr>
        <p:spPr/>
        <p:txBody>
          <a:bodyPr/>
          <a:lstStyle/>
          <a:p>
            <a:pPr eaLnBrk="1" hangingPunct="1"/>
            <a:r>
              <a:rPr lang="en-US" altLang="en-US">
                <a:ea typeface="ＭＳ Ｐゴシック" panose="020B0600070205080204" pitchFamily="34" charset="-128"/>
              </a:rPr>
              <a:t>Supplemental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p:cNvSpPr>
            <a:spLocks noGrp="1" noChangeArrowheads="1"/>
          </p:cNvSpPr>
          <p:nvPr>
            <p:ph type="title"/>
          </p:nvPr>
        </p:nvSpPr>
        <p:spPr>
          <a:xfrm>
            <a:off x="1066800" y="990600"/>
            <a:ext cx="10058400" cy="1609344"/>
          </a:xfrm>
        </p:spPr>
        <p:txBody>
          <a:bodyPr/>
          <a:lstStyle/>
          <a:p>
            <a:pPr eaLnBrk="1" hangingPunct="1"/>
            <a:r>
              <a:rPr lang="en-US" altLang="en-US" i="1" dirty="0">
                <a:solidFill>
                  <a:schemeClr val="tx1"/>
                </a:solidFill>
                <a:latin typeface="Times New Roman" panose="02020603050405020304" pitchFamily="18" charset="0"/>
                <a:ea typeface="ＭＳ Ｐゴシック" panose="020B0600070205080204" pitchFamily="34" charset="-128"/>
              </a:rPr>
              <a:t>MS</a:t>
            </a:r>
            <a:r>
              <a:rPr lang="en-US" altLang="en-US" i="1" baseline="-25000" dirty="0">
                <a:solidFill>
                  <a:schemeClr val="tx1"/>
                </a:solidFill>
                <a:latin typeface="Times New Roman" panose="02020603050405020304" pitchFamily="18" charset="0"/>
                <a:ea typeface="ＭＳ Ｐゴシック" panose="020B0600070205080204" pitchFamily="34" charset="-128"/>
              </a:rPr>
              <a:t>RM*S</a:t>
            </a:r>
            <a:endParaRPr lang="en-US" altLang="en-US" i="1" dirty="0">
              <a:solidFill>
                <a:schemeClr val="tx1"/>
              </a:solidFill>
              <a:latin typeface="Times New Roman" panose="02020603050405020304" pitchFamily="18" charset="0"/>
              <a:ea typeface="ＭＳ Ｐゴシック" panose="020B0600070205080204" pitchFamily="34" charset="-128"/>
            </a:endParaRPr>
          </a:p>
        </p:txBody>
      </p:sp>
      <p:graphicFrame>
        <p:nvGraphicFramePr>
          <p:cNvPr id="122882" name="Object 2"/>
          <p:cNvGraphicFramePr>
            <a:graphicFrameLocks noGrp="1" noChangeAspect="1"/>
          </p:cNvGraphicFramePr>
          <p:nvPr>
            <p:ph idx="1"/>
            <p:extLst>
              <p:ext uri="{D42A27DB-BD31-4B8C-83A1-F6EECF244321}">
                <p14:modId xmlns:p14="http://schemas.microsoft.com/office/powerpoint/2010/main" val="3960292858"/>
              </p:ext>
            </p:extLst>
          </p:nvPr>
        </p:nvGraphicFramePr>
        <p:xfrm>
          <a:off x="1905000" y="3209544"/>
          <a:ext cx="7391400" cy="1382713"/>
        </p:xfrm>
        <a:graphic>
          <a:graphicData uri="http://schemas.openxmlformats.org/presentationml/2006/ole">
            <mc:AlternateContent xmlns:mc="http://schemas.openxmlformats.org/markup-compatibility/2006">
              <mc:Choice xmlns:v="urn:schemas-microsoft-com:vml" Requires="v">
                <p:oleObj spid="_x0000_s122897" name="Equation" r:id="rId3" imgW="3124080" imgH="583920" progId="Equation.DSMT4">
                  <p:embed/>
                </p:oleObj>
              </mc:Choice>
              <mc:Fallback>
                <p:oleObj name="Equation" r:id="rId3" imgW="3124080" imgH="5839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209544"/>
                        <a:ext cx="7391400" cy="138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6F3204-1A3B-4495-8183-360509FFC4B0}" type="slidenum">
              <a:rPr lang="en-US" altLang="en-US" sz="1400"/>
              <a:pPr eaLnBrk="1" hangingPunct="1"/>
              <a:t>51</a:t>
            </a:fld>
            <a:endParaRPr lang="en-US" altLang="en-US" sz="1400"/>
          </a:p>
        </p:txBody>
      </p:sp>
      <p:sp>
        <p:nvSpPr>
          <p:cNvPr id="122886" name="Rectangle 3"/>
          <p:cNvSpPr>
            <a:spLocks noGrp="1" noChangeArrowheads="1"/>
          </p:cNvSpPr>
          <p:nvPr>
            <p:ph type="body" idx="4294967295"/>
          </p:nvPr>
        </p:nvSpPr>
        <p:spPr>
          <a:xfrm>
            <a:off x="3505200" y="1600200"/>
            <a:ext cx="8686800" cy="4525963"/>
          </a:xfrm>
        </p:spPr>
        <p:txBody>
          <a:bodyPr/>
          <a:lstStyle/>
          <a:p>
            <a:pPr marL="0" indent="0" eaLnBrk="1" hangingPunct="1">
              <a:buNone/>
            </a:pPr>
            <a:r>
              <a:rPr lang="en-US" altLang="en-US" dirty="0">
                <a:ea typeface="ＭＳ Ｐゴシック" panose="020B0600070205080204" pitchFamily="34" charset="-128"/>
              </a:rPr>
              <a:t>Can use to calculate the ICC</a:t>
            </a:r>
          </a:p>
          <a:p>
            <a:pPr eaLnBrk="1" hangingPunct="1"/>
            <a:endParaRPr lang="en-US" altLang="en-US" dirty="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228600" y="152400"/>
            <a:ext cx="4800600" cy="6400800"/>
          </a:xfrm>
        </p:spPr>
        <p:txBody>
          <a:bodyPr>
            <a:normAutofit/>
          </a:bodyPr>
          <a:lstStyle/>
          <a:p>
            <a:pPr marL="0" indent="0">
              <a:buNone/>
            </a:pPr>
            <a:r>
              <a:rPr lang="en-US" altLang="en-US" sz="2800" b="1" u="sng" dirty="0">
                <a:ea typeface="ＭＳ Ｐゴシック" panose="020B0600070205080204" pitchFamily="34" charset="-128"/>
              </a:rPr>
              <a:t>More powerful: </a:t>
            </a:r>
          </a:p>
          <a:p>
            <a:pPr lvl="1"/>
            <a:r>
              <a:rPr lang="en-US" altLang="en-US" sz="2000" dirty="0">
                <a:ea typeface="ＭＳ Ｐゴシック" panose="020B0600070205080204" pitchFamily="34" charset="-128"/>
              </a:rPr>
              <a:t>Each case serves as their </a:t>
            </a:r>
            <a:r>
              <a:rPr lang="en-US" altLang="en-US" sz="2000" b="1" dirty="0">
                <a:ea typeface="ＭＳ Ｐゴシック" panose="020B0600070205080204" pitchFamily="34" charset="-128"/>
              </a:rPr>
              <a:t>own control</a:t>
            </a:r>
            <a:r>
              <a:rPr lang="en-US" altLang="en-US" sz="2000" dirty="0">
                <a:ea typeface="ＭＳ Ｐゴシック" panose="020B0600070205080204" pitchFamily="34" charset="-128"/>
              </a:rPr>
              <a:t>, less between-subject variation</a:t>
            </a:r>
          </a:p>
          <a:p>
            <a:pPr lvl="1" eaLnBrk="1" hangingPunct="1"/>
            <a:r>
              <a:rPr lang="en-US" altLang="en-US" sz="2000" dirty="0">
                <a:ea typeface="ＭＳ Ｐゴシック" panose="020B0600070205080204" pitchFamily="34" charset="-128"/>
              </a:rPr>
              <a:t>Error term (denominator) of </a:t>
            </a:r>
            <a:r>
              <a:rPr lang="en-US" altLang="en-US" sz="2000" i="1" dirty="0">
                <a:ea typeface="ＭＳ Ｐゴシック" panose="020B0600070205080204" pitchFamily="34" charset="-128"/>
              </a:rPr>
              <a:t>F</a:t>
            </a:r>
            <a:r>
              <a:rPr lang="en-US" altLang="en-US" sz="2000" dirty="0">
                <a:ea typeface="ＭＳ Ｐゴシック" panose="020B0600070205080204" pitchFamily="34" charset="-128"/>
              </a:rPr>
              <a:t>-test for RM ANOVA is often </a:t>
            </a:r>
            <a:r>
              <a:rPr lang="en-US" altLang="en-US" sz="2000" b="1" dirty="0">
                <a:ea typeface="ＭＳ Ｐゴシック" panose="020B0600070205080204" pitchFamily="34" charset="-128"/>
              </a:rPr>
              <a:t>less</a:t>
            </a:r>
            <a:r>
              <a:rPr lang="en-US" altLang="en-US" sz="2000" dirty="0">
                <a:ea typeface="ＭＳ Ｐゴシック" panose="020B0600070205080204" pitchFamily="34" charset="-128"/>
              </a:rPr>
              <a:t> than in Independent Groups ANOVA</a:t>
            </a:r>
          </a:p>
          <a:p>
            <a:pPr lvl="4" eaLnBrk="1" hangingPunct="1"/>
            <a:endParaRPr lang="en-US" altLang="en-US" sz="2000" dirty="0">
              <a:ea typeface="ＭＳ Ｐゴシック" panose="020B0600070205080204" pitchFamily="34" charset="-128"/>
            </a:endParaRPr>
          </a:p>
          <a:p>
            <a:pPr marL="0" indent="0">
              <a:buNone/>
            </a:pPr>
            <a:r>
              <a:rPr lang="en-US" altLang="en-US" sz="2800" b="1" u="sng" dirty="0">
                <a:ea typeface="ＭＳ Ｐゴシック" panose="020B0600070205080204" pitchFamily="34" charset="-128"/>
              </a:rPr>
              <a:t>More economical: </a:t>
            </a:r>
          </a:p>
          <a:p>
            <a:pPr lvl="1"/>
            <a:r>
              <a:rPr lang="en-US" altLang="en-US" sz="2000" b="1" dirty="0">
                <a:ea typeface="ＭＳ Ｐゴシック" panose="020B0600070205080204" pitchFamily="34" charset="-128"/>
              </a:rPr>
              <a:t>Fewer cases</a:t>
            </a:r>
            <a:r>
              <a:rPr lang="en-US" altLang="en-US" sz="2000" dirty="0">
                <a:ea typeface="ＭＳ Ｐゴシック" panose="020B0600070205080204" pitchFamily="34" charset="-128"/>
              </a:rPr>
              <a:t> required</a:t>
            </a:r>
          </a:p>
          <a:p>
            <a:pPr lvl="1" eaLnBrk="1" hangingPunct="1"/>
            <a:r>
              <a:rPr lang="en-US" altLang="en-US" sz="2000" dirty="0">
                <a:ea typeface="ＭＳ Ｐゴシック" panose="020B0600070205080204" pitchFamily="34" charset="-128"/>
              </a:rPr>
              <a:t>Independent Groups ANOVA: </a:t>
            </a:r>
          </a:p>
          <a:p>
            <a:pPr lvl="2"/>
            <a:r>
              <a:rPr lang="en-US" altLang="en-US" sz="1800" dirty="0">
                <a:ea typeface="ＭＳ Ｐゴシック" panose="020B0600070205080204" pitchFamily="34" charset="-128"/>
              </a:rPr>
              <a:t>3 conditions, </a:t>
            </a:r>
          </a:p>
          <a:p>
            <a:pPr lvl="2"/>
            <a:r>
              <a:rPr lang="en-US" altLang="en-US" sz="1800" dirty="0">
                <a:ea typeface="ＭＳ Ｐゴシック" panose="020B0600070205080204" pitchFamily="34" charset="-128"/>
              </a:rPr>
              <a:t>10 cases per condition </a:t>
            </a:r>
          </a:p>
          <a:p>
            <a:pPr lvl="2"/>
            <a:r>
              <a:rPr lang="en-US" altLang="en-US" sz="1800" dirty="0">
                <a:ea typeface="ＭＳ Ｐゴシック" panose="020B0600070205080204" pitchFamily="34" charset="-128"/>
              </a:rPr>
              <a:t>= 30 cases</a:t>
            </a:r>
          </a:p>
          <a:p>
            <a:pPr lvl="1" eaLnBrk="1" hangingPunct="1"/>
            <a:r>
              <a:rPr lang="en-US" altLang="en-US" sz="2000" dirty="0">
                <a:ea typeface="ＭＳ Ｐゴシック" panose="020B0600070205080204" pitchFamily="34" charset="-128"/>
              </a:rPr>
              <a:t>RM ANOVA: </a:t>
            </a:r>
          </a:p>
          <a:p>
            <a:pPr lvl="2"/>
            <a:r>
              <a:rPr lang="en-US" altLang="en-US" sz="1800" dirty="0">
                <a:ea typeface="ＭＳ Ｐゴシック" panose="020B0600070205080204" pitchFamily="34" charset="-128"/>
              </a:rPr>
              <a:t>3 conditions, </a:t>
            </a:r>
          </a:p>
          <a:p>
            <a:pPr lvl="2"/>
            <a:r>
              <a:rPr lang="en-US" altLang="en-US" sz="1800" dirty="0">
                <a:ea typeface="ＭＳ Ｐゴシック" panose="020B0600070205080204" pitchFamily="34" charset="-128"/>
              </a:rPr>
              <a:t>same 10 cases used in all conditions </a:t>
            </a:r>
          </a:p>
          <a:p>
            <a:pPr lvl="2"/>
            <a:r>
              <a:rPr lang="en-US" altLang="en-US" sz="1800" dirty="0">
                <a:ea typeface="ＭＳ Ｐゴシック" panose="020B0600070205080204" pitchFamily="34" charset="-128"/>
              </a:rPr>
              <a:t>= 10 cases</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DF17717-BCB6-4932-BDDE-A3FE97FA1502}" type="slidenum">
              <a:rPr lang="en-US" altLang="en-US" sz="1400"/>
              <a:pPr eaLnBrk="1" hangingPunct="1"/>
              <a:t>6</a:t>
            </a:fld>
            <a:endParaRPr lang="en-US" altLang="en-US" sz="1400"/>
          </a:p>
        </p:txBody>
      </p:sp>
      <p:sp>
        <p:nvSpPr>
          <p:cNvPr id="8" name="Rectangle 3"/>
          <p:cNvSpPr txBox="1">
            <a:spLocks noChangeArrowheads="1"/>
          </p:cNvSpPr>
          <p:nvPr/>
        </p:nvSpPr>
        <p:spPr>
          <a:xfrm>
            <a:off x="5638800" y="685801"/>
            <a:ext cx="6312408" cy="558698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80000"/>
              </a:lnSpc>
              <a:buNone/>
            </a:pPr>
            <a:r>
              <a:rPr lang="en-US" altLang="en-US" dirty="0">
                <a:ea typeface="ＭＳ Ｐゴシック" panose="020B0600070205080204" pitchFamily="34" charset="-128"/>
              </a:rPr>
              <a:t>Repeated-Measures (RM) factor often referred to as: </a:t>
            </a:r>
          </a:p>
          <a:p>
            <a:pPr marL="0" indent="0" algn="ctr">
              <a:lnSpc>
                <a:spcPct val="80000"/>
              </a:lnSpc>
              <a:buNone/>
            </a:pPr>
            <a:r>
              <a:rPr lang="en-US" altLang="en-US" b="1" u="sng" dirty="0">
                <a:ea typeface="ＭＳ Ｐゴシック" panose="020B0600070205080204" pitchFamily="34" charset="-128"/>
              </a:rPr>
              <a:t>‘</a:t>
            </a:r>
            <a:r>
              <a:rPr lang="en-US" altLang="en-US" b="1" i="1" u="sng" dirty="0">
                <a:ea typeface="ＭＳ Ｐゴシック" panose="020B0600070205080204" pitchFamily="34" charset="-128"/>
              </a:rPr>
              <a:t>Within-Subjects</a:t>
            </a:r>
            <a:r>
              <a:rPr lang="en-US" altLang="en-US" b="1" u="sng" dirty="0">
                <a:ea typeface="ＭＳ Ｐゴシック" panose="020B0600070205080204" pitchFamily="34" charset="-128"/>
              </a:rPr>
              <a:t>’ factor</a:t>
            </a:r>
          </a:p>
          <a:p>
            <a:pPr marL="0" indent="0" algn="ctr">
              <a:lnSpc>
                <a:spcPct val="80000"/>
              </a:lnSpc>
              <a:buNone/>
            </a:pPr>
            <a:endParaRPr lang="en-US" altLang="en-US" b="1" u="sng" dirty="0">
              <a:ea typeface="ＭＳ Ｐゴシック" panose="020B0600070205080204" pitchFamily="34" charset="-128"/>
            </a:endParaRPr>
          </a:p>
          <a:p>
            <a:pPr lvl="1">
              <a:lnSpc>
                <a:spcPct val="80000"/>
              </a:lnSpc>
            </a:pPr>
            <a:r>
              <a:rPr lang="en-US" altLang="en-US" sz="2000" dirty="0">
                <a:ea typeface="ＭＳ Ｐゴシック" panose="020B0600070205080204" pitchFamily="34" charset="-128"/>
              </a:rPr>
              <a:t>Time 1, Time 2, Time 3, </a:t>
            </a:r>
            <a:r>
              <a:rPr lang="en-US" altLang="en-US" sz="2000" dirty="0" err="1">
                <a:ea typeface="ＭＳ Ｐゴシック" panose="020B0600070205080204" pitchFamily="34" charset="-128"/>
              </a:rPr>
              <a:t>etc</a:t>
            </a:r>
            <a:r>
              <a:rPr lang="en-US" altLang="en-US" sz="2000" dirty="0">
                <a:ea typeface="ＭＳ Ｐゴシック" panose="020B0600070205080204" pitchFamily="34" charset="-128"/>
              </a:rPr>
              <a:t>…</a:t>
            </a:r>
          </a:p>
          <a:p>
            <a:pPr lvl="1">
              <a:lnSpc>
                <a:spcPct val="80000"/>
              </a:lnSpc>
            </a:pPr>
            <a:r>
              <a:rPr lang="en-US" altLang="en-US" sz="2000" dirty="0">
                <a:ea typeface="ＭＳ Ｐゴシック" panose="020B0600070205080204" pitchFamily="34" charset="-128"/>
              </a:rPr>
              <a:t>Condition1, Condition2, Condition3, </a:t>
            </a:r>
            <a:r>
              <a:rPr lang="en-US" altLang="en-US" sz="2000" dirty="0" err="1">
                <a:ea typeface="ＭＳ Ｐゴシック" panose="020B0600070205080204" pitchFamily="34" charset="-128"/>
              </a:rPr>
              <a:t>etc</a:t>
            </a:r>
            <a:r>
              <a:rPr lang="en-US" altLang="en-US" sz="2000" dirty="0">
                <a:ea typeface="ＭＳ Ｐゴシック" panose="020B0600070205080204" pitchFamily="34" charset="-128"/>
              </a:rPr>
              <a:t>…</a:t>
            </a:r>
          </a:p>
          <a:p>
            <a:pPr lvl="4">
              <a:lnSpc>
                <a:spcPct val="80000"/>
              </a:lnSpc>
            </a:pPr>
            <a:endParaRPr lang="en-US" altLang="en-US" sz="2000" dirty="0">
              <a:ea typeface="ＭＳ Ｐゴシック" panose="020B0600070205080204" pitchFamily="34" charset="-128"/>
            </a:endParaRPr>
          </a:p>
          <a:p>
            <a:pPr marL="0" indent="0">
              <a:lnSpc>
                <a:spcPct val="80000"/>
              </a:lnSpc>
              <a:buNone/>
            </a:pPr>
            <a:r>
              <a:rPr lang="en-US" altLang="en-US" dirty="0">
                <a:ea typeface="ＭＳ Ｐゴシック" panose="020B0600070205080204" pitchFamily="34" charset="-128"/>
              </a:rPr>
              <a:t>May have… </a:t>
            </a:r>
          </a:p>
          <a:p>
            <a:pPr lvl="1">
              <a:lnSpc>
                <a:spcPct val="80000"/>
              </a:lnSpc>
            </a:pPr>
            <a:r>
              <a:rPr lang="en-US" altLang="en-US" sz="2000" dirty="0">
                <a:ea typeface="ＭＳ Ｐゴシック" panose="020B0600070205080204" pitchFamily="34" charset="-128"/>
              </a:rPr>
              <a:t>Multiple RM factors </a:t>
            </a:r>
            <a:r>
              <a:rPr lang="en-US" altLang="en-US" sz="2000" dirty="0">
                <a:ea typeface="ＭＳ Ｐゴシック" panose="020B0600070205080204" pitchFamily="34" charset="-128"/>
                <a:sym typeface="Wingdings" panose="05000000000000000000" pitchFamily="2" charset="2"/>
              </a:rPr>
              <a:t> </a:t>
            </a:r>
            <a:r>
              <a:rPr lang="en-US" altLang="en-US" sz="2000" b="1" dirty="0">
                <a:ea typeface="ＭＳ Ｐゴシック" panose="020B0600070205080204" pitchFamily="34" charset="-128"/>
                <a:sym typeface="Wingdings" panose="05000000000000000000" pitchFamily="2" charset="2"/>
              </a:rPr>
              <a:t>Factorial RM ANOVA</a:t>
            </a:r>
          </a:p>
          <a:p>
            <a:pPr lvl="1">
              <a:lnSpc>
                <a:spcPct val="80000"/>
              </a:lnSpc>
            </a:pPr>
            <a:r>
              <a:rPr lang="en-US" altLang="en-US" sz="2000" dirty="0">
                <a:ea typeface="ＭＳ Ｐゴシック" panose="020B0600070205080204" pitchFamily="34" charset="-128"/>
                <a:sym typeface="Wingdings" panose="05000000000000000000" pitchFamily="2" charset="2"/>
              </a:rPr>
              <a:t>A combination of RM and independent groups factors  </a:t>
            </a:r>
            <a:r>
              <a:rPr lang="en-US" altLang="en-US" sz="2000" b="1" dirty="0">
                <a:ea typeface="ＭＳ Ｐゴシック" panose="020B0600070205080204" pitchFamily="34" charset="-128"/>
                <a:sym typeface="Wingdings" panose="05000000000000000000" pitchFamily="2" charset="2"/>
              </a:rPr>
              <a:t>Mixed Design ANOVA</a:t>
            </a:r>
          </a:p>
          <a:p>
            <a:pPr lvl="4">
              <a:lnSpc>
                <a:spcPct val="80000"/>
              </a:lnSpc>
            </a:pPr>
            <a:endParaRPr lang="en-US" altLang="en-US" sz="2000" dirty="0">
              <a:ea typeface="ＭＳ Ｐゴシック" panose="020B0600070205080204" pitchFamily="34" charset="-128"/>
            </a:endParaRPr>
          </a:p>
          <a:p>
            <a:pPr>
              <a:lnSpc>
                <a:spcPct val="80000"/>
              </a:lnSpc>
            </a:pPr>
            <a:r>
              <a:rPr lang="en-US" altLang="en-US" b="1" dirty="0">
                <a:ea typeface="ＭＳ Ｐゴシック" panose="020B0600070205080204" pitchFamily="34" charset="-128"/>
              </a:rPr>
              <a:t>Lack of independence </a:t>
            </a:r>
            <a:r>
              <a:rPr lang="en-US" altLang="en-US" dirty="0">
                <a:ea typeface="ＭＳ Ｐゴシック" panose="020B0600070205080204" pitchFamily="34" charset="-128"/>
              </a:rPr>
              <a:t>of observations </a:t>
            </a:r>
            <a:r>
              <a:rPr lang="en-US" altLang="en-US" dirty="0">
                <a:ea typeface="ＭＳ Ｐゴシック" panose="020B0600070205080204" pitchFamily="34" charset="-128"/>
                <a:sym typeface="Wingdings" panose="05000000000000000000" pitchFamily="2" charset="2"/>
              </a:rPr>
              <a:t> </a:t>
            </a:r>
            <a:r>
              <a:rPr lang="en-US" altLang="en-US" b="1" u="sng" dirty="0">
                <a:ea typeface="ＭＳ Ｐゴシック" panose="020B0600070205080204" pitchFamily="34" charset="-128"/>
              </a:rPr>
              <a:t>must</a:t>
            </a:r>
            <a:r>
              <a:rPr lang="en-US" altLang="en-US" dirty="0">
                <a:ea typeface="ＭＳ Ｐゴシック" panose="020B0600070205080204" pitchFamily="34" charset="-128"/>
              </a:rPr>
              <a:t> be </a:t>
            </a:r>
            <a:r>
              <a:rPr lang="en-US" altLang="en-US" b="1" dirty="0">
                <a:ea typeface="ＭＳ Ｐゴシック" panose="020B0600070205080204" pitchFamily="34" charset="-128"/>
              </a:rPr>
              <a:t>accounted for </a:t>
            </a:r>
            <a:r>
              <a:rPr lang="en-US" altLang="en-US" dirty="0">
                <a:ea typeface="ＭＳ Ｐゴシック" panose="020B0600070205080204" pitchFamily="34" charset="-128"/>
              </a:rPr>
              <a:t>in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7">
                                            <p:txEl>
                                              <p:pRg st="4" end="4"/>
                                            </p:txEl>
                                          </p:spTgt>
                                        </p:tgtEl>
                                        <p:attrNameLst>
                                          <p:attrName>style.visibility</p:attrName>
                                        </p:attrNameLst>
                                      </p:cBhvr>
                                      <p:to>
                                        <p:strVal val="visible"/>
                                      </p:to>
                                    </p:set>
                                    <p:animEffect transition="in" filter="fade">
                                      <p:cBhvr>
                                        <p:cTn id="7" dur="1000"/>
                                        <p:tgtEl>
                                          <p:spTgt spid="23557">
                                            <p:txEl>
                                              <p:pRg st="4" end="4"/>
                                            </p:txEl>
                                          </p:spTgt>
                                        </p:tgtEl>
                                      </p:cBhvr>
                                    </p:animEffect>
                                    <p:anim calcmode="lin" valueType="num">
                                      <p:cBhvr>
                                        <p:cTn id="8" dur="1000" fill="hold"/>
                                        <p:tgtEl>
                                          <p:spTgt spid="2355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355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7">
                                            <p:txEl>
                                              <p:pRg st="5" end="5"/>
                                            </p:txEl>
                                          </p:spTgt>
                                        </p:tgtEl>
                                        <p:attrNameLst>
                                          <p:attrName>style.visibility</p:attrName>
                                        </p:attrNameLst>
                                      </p:cBhvr>
                                      <p:to>
                                        <p:strVal val="visible"/>
                                      </p:to>
                                    </p:set>
                                    <p:animEffect transition="in" filter="fade">
                                      <p:cBhvr>
                                        <p:cTn id="12" dur="1000"/>
                                        <p:tgtEl>
                                          <p:spTgt spid="23557">
                                            <p:txEl>
                                              <p:pRg st="5" end="5"/>
                                            </p:txEl>
                                          </p:spTgt>
                                        </p:tgtEl>
                                      </p:cBhvr>
                                    </p:animEffect>
                                    <p:anim calcmode="lin" valueType="num">
                                      <p:cBhvr>
                                        <p:cTn id="13" dur="1000" fill="hold"/>
                                        <p:tgtEl>
                                          <p:spTgt spid="2355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355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7">
                                            <p:txEl>
                                              <p:pRg st="6" end="6"/>
                                            </p:txEl>
                                          </p:spTgt>
                                        </p:tgtEl>
                                        <p:attrNameLst>
                                          <p:attrName>style.visibility</p:attrName>
                                        </p:attrNameLst>
                                      </p:cBhvr>
                                      <p:to>
                                        <p:strVal val="visible"/>
                                      </p:to>
                                    </p:set>
                                    <p:animEffect transition="in" filter="fade">
                                      <p:cBhvr>
                                        <p:cTn id="17" dur="1000"/>
                                        <p:tgtEl>
                                          <p:spTgt spid="23557">
                                            <p:txEl>
                                              <p:pRg st="6" end="6"/>
                                            </p:txEl>
                                          </p:spTgt>
                                        </p:tgtEl>
                                      </p:cBhvr>
                                    </p:animEffect>
                                    <p:anim calcmode="lin" valueType="num">
                                      <p:cBhvr>
                                        <p:cTn id="18" dur="1000" fill="hold"/>
                                        <p:tgtEl>
                                          <p:spTgt spid="2355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355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7">
                                            <p:txEl>
                                              <p:pRg st="7" end="7"/>
                                            </p:txEl>
                                          </p:spTgt>
                                        </p:tgtEl>
                                        <p:attrNameLst>
                                          <p:attrName>style.visibility</p:attrName>
                                        </p:attrNameLst>
                                      </p:cBhvr>
                                      <p:to>
                                        <p:strVal val="visible"/>
                                      </p:to>
                                    </p:set>
                                    <p:animEffect transition="in" filter="fade">
                                      <p:cBhvr>
                                        <p:cTn id="22" dur="1000"/>
                                        <p:tgtEl>
                                          <p:spTgt spid="23557">
                                            <p:txEl>
                                              <p:pRg st="7" end="7"/>
                                            </p:txEl>
                                          </p:spTgt>
                                        </p:tgtEl>
                                      </p:cBhvr>
                                    </p:animEffect>
                                    <p:anim calcmode="lin" valueType="num">
                                      <p:cBhvr>
                                        <p:cTn id="23" dur="1000" fill="hold"/>
                                        <p:tgtEl>
                                          <p:spTgt spid="2355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23557">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557">
                                            <p:txEl>
                                              <p:pRg st="8" end="8"/>
                                            </p:txEl>
                                          </p:spTgt>
                                        </p:tgtEl>
                                        <p:attrNameLst>
                                          <p:attrName>style.visibility</p:attrName>
                                        </p:attrNameLst>
                                      </p:cBhvr>
                                      <p:to>
                                        <p:strVal val="visible"/>
                                      </p:to>
                                    </p:set>
                                    <p:animEffect transition="in" filter="fade">
                                      <p:cBhvr>
                                        <p:cTn id="27" dur="1000"/>
                                        <p:tgtEl>
                                          <p:spTgt spid="23557">
                                            <p:txEl>
                                              <p:pRg st="8" end="8"/>
                                            </p:txEl>
                                          </p:spTgt>
                                        </p:tgtEl>
                                      </p:cBhvr>
                                    </p:animEffect>
                                    <p:anim calcmode="lin" valueType="num">
                                      <p:cBhvr>
                                        <p:cTn id="28" dur="1000" fill="hold"/>
                                        <p:tgtEl>
                                          <p:spTgt spid="23557">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23557">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557">
                                            <p:txEl>
                                              <p:pRg st="9" end="9"/>
                                            </p:txEl>
                                          </p:spTgt>
                                        </p:tgtEl>
                                        <p:attrNameLst>
                                          <p:attrName>style.visibility</p:attrName>
                                        </p:attrNameLst>
                                      </p:cBhvr>
                                      <p:to>
                                        <p:strVal val="visible"/>
                                      </p:to>
                                    </p:set>
                                    <p:animEffect transition="in" filter="fade">
                                      <p:cBhvr>
                                        <p:cTn id="32" dur="1000"/>
                                        <p:tgtEl>
                                          <p:spTgt spid="23557">
                                            <p:txEl>
                                              <p:pRg st="9" end="9"/>
                                            </p:txEl>
                                          </p:spTgt>
                                        </p:tgtEl>
                                      </p:cBhvr>
                                    </p:animEffect>
                                    <p:anim calcmode="lin" valueType="num">
                                      <p:cBhvr>
                                        <p:cTn id="33" dur="1000" fill="hold"/>
                                        <p:tgtEl>
                                          <p:spTgt spid="2355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2355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557">
                                            <p:txEl>
                                              <p:pRg st="10" end="10"/>
                                            </p:txEl>
                                          </p:spTgt>
                                        </p:tgtEl>
                                        <p:attrNameLst>
                                          <p:attrName>style.visibility</p:attrName>
                                        </p:attrNameLst>
                                      </p:cBhvr>
                                      <p:to>
                                        <p:strVal val="visible"/>
                                      </p:to>
                                    </p:set>
                                    <p:animEffect transition="in" filter="fade">
                                      <p:cBhvr>
                                        <p:cTn id="37" dur="1000"/>
                                        <p:tgtEl>
                                          <p:spTgt spid="23557">
                                            <p:txEl>
                                              <p:pRg st="10" end="10"/>
                                            </p:txEl>
                                          </p:spTgt>
                                        </p:tgtEl>
                                      </p:cBhvr>
                                    </p:animEffect>
                                    <p:anim calcmode="lin" valueType="num">
                                      <p:cBhvr>
                                        <p:cTn id="38" dur="1000" fill="hold"/>
                                        <p:tgtEl>
                                          <p:spTgt spid="23557">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23557">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557">
                                            <p:txEl>
                                              <p:pRg st="11" end="11"/>
                                            </p:txEl>
                                          </p:spTgt>
                                        </p:tgtEl>
                                        <p:attrNameLst>
                                          <p:attrName>style.visibility</p:attrName>
                                        </p:attrNameLst>
                                      </p:cBhvr>
                                      <p:to>
                                        <p:strVal val="visible"/>
                                      </p:to>
                                    </p:set>
                                    <p:animEffect transition="in" filter="fade">
                                      <p:cBhvr>
                                        <p:cTn id="42" dur="1000"/>
                                        <p:tgtEl>
                                          <p:spTgt spid="23557">
                                            <p:txEl>
                                              <p:pRg st="11" end="11"/>
                                            </p:txEl>
                                          </p:spTgt>
                                        </p:tgtEl>
                                      </p:cBhvr>
                                    </p:animEffect>
                                    <p:anim calcmode="lin" valueType="num">
                                      <p:cBhvr>
                                        <p:cTn id="43" dur="1000" fill="hold"/>
                                        <p:tgtEl>
                                          <p:spTgt spid="23557">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23557">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557">
                                            <p:txEl>
                                              <p:pRg st="12" end="12"/>
                                            </p:txEl>
                                          </p:spTgt>
                                        </p:tgtEl>
                                        <p:attrNameLst>
                                          <p:attrName>style.visibility</p:attrName>
                                        </p:attrNameLst>
                                      </p:cBhvr>
                                      <p:to>
                                        <p:strVal val="visible"/>
                                      </p:to>
                                    </p:set>
                                    <p:animEffect transition="in" filter="fade">
                                      <p:cBhvr>
                                        <p:cTn id="47" dur="1000"/>
                                        <p:tgtEl>
                                          <p:spTgt spid="23557">
                                            <p:txEl>
                                              <p:pRg st="12" end="12"/>
                                            </p:txEl>
                                          </p:spTgt>
                                        </p:tgtEl>
                                      </p:cBhvr>
                                    </p:animEffect>
                                    <p:anim calcmode="lin" valueType="num">
                                      <p:cBhvr>
                                        <p:cTn id="48" dur="1000" fill="hold"/>
                                        <p:tgtEl>
                                          <p:spTgt spid="23557">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23557">
                                            <p:txEl>
                                              <p:pRg st="12" end="12"/>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557">
                                            <p:txEl>
                                              <p:pRg st="13" end="13"/>
                                            </p:txEl>
                                          </p:spTgt>
                                        </p:tgtEl>
                                        <p:attrNameLst>
                                          <p:attrName>style.visibility</p:attrName>
                                        </p:attrNameLst>
                                      </p:cBhvr>
                                      <p:to>
                                        <p:strVal val="visible"/>
                                      </p:to>
                                    </p:set>
                                    <p:animEffect transition="in" filter="fade">
                                      <p:cBhvr>
                                        <p:cTn id="52" dur="1000"/>
                                        <p:tgtEl>
                                          <p:spTgt spid="23557">
                                            <p:txEl>
                                              <p:pRg st="13" end="13"/>
                                            </p:txEl>
                                          </p:spTgt>
                                        </p:tgtEl>
                                      </p:cBhvr>
                                    </p:animEffect>
                                    <p:anim calcmode="lin" valueType="num">
                                      <p:cBhvr>
                                        <p:cTn id="53" dur="1000" fill="hold"/>
                                        <p:tgtEl>
                                          <p:spTgt spid="23557">
                                            <p:txEl>
                                              <p:pRg st="13" end="13"/>
                                            </p:txEl>
                                          </p:spTgt>
                                        </p:tgtEl>
                                        <p:attrNameLst>
                                          <p:attrName>ppt_x</p:attrName>
                                        </p:attrNameLst>
                                      </p:cBhvr>
                                      <p:tavLst>
                                        <p:tav tm="0">
                                          <p:val>
                                            <p:strVal val="#ppt_x"/>
                                          </p:val>
                                        </p:tav>
                                        <p:tav tm="100000">
                                          <p:val>
                                            <p:strVal val="#ppt_x"/>
                                          </p:val>
                                        </p:tav>
                                      </p:tavLst>
                                    </p:anim>
                                    <p:anim calcmode="lin" valueType="num">
                                      <p:cBhvr>
                                        <p:cTn id="54" dur="1000" fill="hold"/>
                                        <p:tgtEl>
                                          <p:spTgt spid="2355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animEffect transition="in" filter="fade">
                                      <p:cBhvr>
                                        <p:cTn id="59" dur="1000"/>
                                        <p:tgtEl>
                                          <p:spTgt spid="8">
                                            <p:txEl>
                                              <p:pRg st="6" end="6"/>
                                            </p:txEl>
                                          </p:spTgt>
                                        </p:tgtEl>
                                      </p:cBhvr>
                                    </p:animEffect>
                                    <p:anim calcmode="lin" valueType="num">
                                      <p:cBhvr>
                                        <p:cTn id="6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6" end="6"/>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fade">
                                      <p:cBhvr>
                                        <p:cTn id="64" dur="1000"/>
                                        <p:tgtEl>
                                          <p:spTgt spid="8">
                                            <p:txEl>
                                              <p:pRg st="7" end="7"/>
                                            </p:txEl>
                                          </p:spTgt>
                                        </p:tgtEl>
                                      </p:cBhvr>
                                    </p:animEffect>
                                    <p:anim calcmode="lin" valueType="num">
                                      <p:cBhvr>
                                        <p:cTn id="6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6" dur="1000" fill="hold"/>
                                        <p:tgtEl>
                                          <p:spTgt spid="8">
                                            <p:txEl>
                                              <p:pRg st="7" end="7"/>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8">
                                            <p:txEl>
                                              <p:pRg st="10" end="10"/>
                                            </p:txEl>
                                          </p:spTgt>
                                        </p:tgtEl>
                                        <p:attrNameLst>
                                          <p:attrName>style.visibility</p:attrName>
                                        </p:attrNameLst>
                                      </p:cBhvr>
                                      <p:to>
                                        <p:strVal val="visible"/>
                                      </p:to>
                                    </p:set>
                                    <p:animEffect transition="in" filter="fade">
                                      <p:cBhvr>
                                        <p:cTn id="76" dur="1000"/>
                                        <p:tgtEl>
                                          <p:spTgt spid="8">
                                            <p:txEl>
                                              <p:pRg st="10" end="10"/>
                                            </p:txEl>
                                          </p:spTgt>
                                        </p:tgtEl>
                                      </p:cBhvr>
                                    </p:animEffect>
                                    <p:anim calcmode="lin" valueType="num">
                                      <p:cBhvr>
                                        <p:cTn id="77"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2225218" y="-16213"/>
            <a:ext cx="7772400" cy="1219200"/>
          </a:xfrm>
        </p:spPr>
        <p:txBody>
          <a:bodyPr/>
          <a:lstStyle/>
          <a:p>
            <a:pPr algn="ctr" eaLnBrk="1" hangingPunct="1"/>
            <a:r>
              <a:rPr lang="en-US" altLang="en-US" u="sng" dirty="0">
                <a:ea typeface="ＭＳ Ｐゴシック" panose="020B0600070205080204" pitchFamily="34" charset="-128"/>
              </a:rPr>
              <a:t>Time as a RM Factor</a:t>
            </a:r>
          </a:p>
        </p:txBody>
      </p:sp>
      <p:sp>
        <p:nvSpPr>
          <p:cNvPr id="25605" name="Rectangle 3"/>
          <p:cNvSpPr>
            <a:spLocks noGrp="1" noChangeArrowheads="1"/>
          </p:cNvSpPr>
          <p:nvPr>
            <p:ph idx="1"/>
          </p:nvPr>
        </p:nvSpPr>
        <p:spPr>
          <a:xfrm>
            <a:off x="228600" y="1066800"/>
            <a:ext cx="11722608" cy="5334000"/>
          </a:xfrm>
        </p:spPr>
        <p:txBody>
          <a:bodyPr>
            <a:noAutofit/>
          </a:bodyPr>
          <a:lstStyle/>
          <a:p>
            <a:pPr marL="174625" indent="-174625" algn="ctr" eaLnBrk="1" hangingPunct="1">
              <a:lnSpc>
                <a:spcPct val="20000"/>
              </a:lnSpc>
            </a:pPr>
            <a:endParaRPr lang="en-US" altLang="en-US" sz="1800" dirty="0">
              <a:ea typeface="ＭＳ Ｐゴシック" panose="020B0600070205080204" pitchFamily="34" charset="-128"/>
            </a:endParaRPr>
          </a:p>
          <a:p>
            <a:pPr marL="174625" lvl="3" indent="-174625" algn="ctr">
              <a:lnSpc>
                <a:spcPct val="20000"/>
              </a:lnSpc>
              <a:buNone/>
            </a:pPr>
            <a:r>
              <a:rPr lang="en-US" altLang="en-US" sz="1800" dirty="0">
                <a:ea typeface="ＭＳ Ｐゴシック" panose="020B0600070205080204" pitchFamily="34" charset="-128"/>
              </a:rPr>
              <a:t>Can answer questions such as:</a:t>
            </a:r>
          </a:p>
          <a:p>
            <a:pPr marL="174625" lvl="3" indent="-174625" algn="ctr">
              <a:lnSpc>
                <a:spcPct val="20000"/>
              </a:lnSpc>
              <a:buNone/>
            </a:pPr>
            <a:endParaRPr lang="en-US" altLang="en-US" sz="1800" dirty="0">
              <a:ea typeface="ＭＳ Ｐゴシック" panose="020B0600070205080204" pitchFamily="34" charset="-128"/>
            </a:endParaRPr>
          </a:p>
          <a:p>
            <a:pPr marL="174625" lvl="4" indent="-174625" algn="ctr">
              <a:buNone/>
            </a:pPr>
            <a:r>
              <a:rPr lang="en-US" altLang="en-US" sz="1800" i="1" dirty="0">
                <a:ea typeface="ＭＳ Ｐゴシック" panose="020B0600070205080204" pitchFamily="34" charset="-128"/>
              </a:rPr>
              <a:t>Do measurements on outcome change over time or conditions?</a:t>
            </a:r>
          </a:p>
          <a:p>
            <a:pPr marL="174625" lvl="4" indent="-174625" algn="ctr">
              <a:buNone/>
            </a:pPr>
            <a:r>
              <a:rPr lang="en-US" altLang="en-US" sz="1800" i="1" dirty="0">
                <a:ea typeface="ＭＳ Ｐゴシック" panose="020B0600070205080204" pitchFamily="34" charset="-128"/>
              </a:rPr>
              <a:t>Is change linear? Quadratic? </a:t>
            </a:r>
          </a:p>
          <a:p>
            <a:pPr marL="174625" lvl="4" indent="-174625" algn="ctr">
              <a:buNone/>
            </a:pPr>
            <a:r>
              <a:rPr lang="en-US" altLang="en-US" sz="1800" i="1" dirty="0">
                <a:ea typeface="ＭＳ Ｐゴシック" panose="020B0600070205080204" pitchFamily="34" charset="-128"/>
              </a:rPr>
              <a:t>Is change positive or negative?</a:t>
            </a:r>
          </a:p>
          <a:p>
            <a:pPr marL="174625" lvl="4" indent="-174625" algn="ctr">
              <a:buNone/>
            </a:pPr>
            <a:r>
              <a:rPr lang="en-US" altLang="en-US" sz="1800" i="1" dirty="0">
                <a:ea typeface="ＭＳ Ｐゴシック" panose="020B0600070205080204" pitchFamily="34" charset="-128"/>
              </a:rPr>
              <a:t>Does change 1</a:t>
            </a:r>
            <a:r>
              <a:rPr lang="en-US" altLang="en-US" sz="1800" i="1" baseline="30000" dirty="0">
                <a:ea typeface="ＭＳ Ｐゴシック" panose="020B0600070205080204" pitchFamily="34" charset="-128"/>
              </a:rPr>
              <a:t>st </a:t>
            </a:r>
            <a:r>
              <a:rPr lang="en-US" altLang="en-US" sz="1800" i="1" dirty="0">
                <a:ea typeface="ＭＳ Ｐゴシック" panose="020B0600070205080204" pitchFamily="34" charset="-128"/>
              </a:rPr>
              <a:t>increase, then decrease (or vice versa)?</a:t>
            </a:r>
          </a:p>
          <a:p>
            <a:pPr marL="174625" lvl="4" indent="-174625" algn="ctr">
              <a:buNone/>
            </a:pPr>
            <a:r>
              <a:rPr lang="en-US" altLang="en-US" sz="1800" i="1" dirty="0">
                <a:ea typeface="ＭＳ Ｐゴシック" panose="020B0600070205080204" pitchFamily="34" charset="-128"/>
              </a:rPr>
              <a:t>How long does change last?</a:t>
            </a:r>
          </a:p>
          <a:p>
            <a:pPr marL="174625" lvl="4" indent="-174625" algn="ctr">
              <a:buNone/>
            </a:pPr>
            <a:r>
              <a:rPr lang="en-US" altLang="en-US" sz="1800" i="1" dirty="0">
                <a:ea typeface="ＭＳ Ｐゴシック" panose="020B0600070205080204" pitchFamily="34" charset="-128"/>
              </a:rPr>
              <a:t>Is change permanent over duration of study?</a:t>
            </a:r>
          </a:p>
          <a:p>
            <a:pPr marL="174625" lvl="4" indent="-174625" algn="ctr">
              <a:buNone/>
            </a:pPr>
            <a:r>
              <a:rPr lang="en-US" altLang="en-US" sz="1800" i="1" dirty="0">
                <a:ea typeface="ＭＳ Ｐゴシック" panose="020B0600070205080204" pitchFamily="34" charset="-128"/>
              </a:rPr>
              <a:t>Is outcome same at beginning and end of study? </a:t>
            </a:r>
          </a:p>
          <a:p>
            <a:pPr marL="1097280" lvl="4" indent="0" algn="ctr">
              <a:buNone/>
            </a:pPr>
            <a:endParaRPr lang="en-US" altLang="en-US" sz="1800" i="1" dirty="0">
              <a:ea typeface="ＭＳ Ｐゴシック" panose="020B0600070205080204" pitchFamily="34" charset="-128"/>
            </a:endParaRPr>
          </a:p>
          <a:p>
            <a:r>
              <a:rPr lang="en-US" altLang="en-US" sz="1800" dirty="0">
                <a:ea typeface="ＭＳ Ｐゴシック" panose="020B0600070205080204" pitchFamily="34" charset="-128"/>
              </a:rPr>
              <a:t>Researcher chooses </a:t>
            </a:r>
            <a:r>
              <a:rPr lang="en-US" altLang="en-US" sz="1800" b="1" u="sng" dirty="0">
                <a:ea typeface="ＭＳ Ｐゴシック" panose="020B0600070205080204" pitchFamily="34" charset="-128"/>
              </a:rPr>
              <a:t>when</a:t>
            </a:r>
            <a:r>
              <a:rPr lang="en-US" altLang="en-US" sz="1800" dirty="0">
                <a:ea typeface="ＭＳ Ｐゴシック" panose="020B0600070205080204" pitchFamily="34" charset="-128"/>
              </a:rPr>
              <a:t> and </a:t>
            </a:r>
            <a:r>
              <a:rPr lang="en-US" altLang="en-US" sz="1800" b="1" u="sng" dirty="0">
                <a:ea typeface="ＭＳ Ｐゴシック" panose="020B0600070205080204" pitchFamily="34" charset="-128"/>
              </a:rPr>
              <a:t>how frequently</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to observe outcome,  </a:t>
            </a:r>
            <a:r>
              <a:rPr lang="en-US" altLang="en-US" sz="1800" i="1" dirty="0">
                <a:ea typeface="ＭＳ Ｐゴシック" panose="020B0600070205080204" pitchFamily="34" charset="-128"/>
              </a:rPr>
              <a:t>time </a:t>
            </a:r>
            <a:r>
              <a:rPr lang="en-US" altLang="en-US" sz="1800" dirty="0">
                <a:ea typeface="ＭＳ Ｐゴシック" panose="020B0600070205080204" pitchFamily="34" charset="-128"/>
              </a:rPr>
              <a:t>is not traditionally considered experimental variable</a:t>
            </a:r>
          </a:p>
          <a:p>
            <a:pPr lvl="1"/>
            <a:r>
              <a:rPr lang="en-US" altLang="en-US" b="1" dirty="0">
                <a:ea typeface="ＭＳ Ｐゴシック" panose="020B0600070205080204" pitchFamily="34" charset="-128"/>
              </a:rPr>
              <a:t>Not a manipulated </a:t>
            </a:r>
            <a:r>
              <a:rPr lang="en-US" altLang="en-US" dirty="0">
                <a:ea typeface="ＭＳ Ｐゴシック" panose="020B0600070205080204" pitchFamily="34" charset="-128"/>
              </a:rPr>
              <a:t>factor, cannot counterbalance time, or randomize participants to have different times or orders of observation</a:t>
            </a:r>
          </a:p>
          <a:p>
            <a:pPr lvl="1"/>
            <a:r>
              <a:rPr lang="en-US" altLang="en-US" dirty="0">
                <a:ea typeface="ＭＳ Ｐゴシック" panose="020B0600070205080204" pitchFamily="34" charset="-128"/>
              </a:rPr>
              <a:t>Although many experiments are longitudinal, they include an additional treatment variable that is experimentally manipulated</a:t>
            </a:r>
          </a:p>
          <a:p>
            <a:r>
              <a:rPr lang="en-US" altLang="en-US" sz="1800" dirty="0">
                <a:ea typeface="ＭＳ Ｐゴシック" panose="020B0600070205080204" pitchFamily="34" charset="-128"/>
              </a:rPr>
              <a:t>Time intervals must be </a:t>
            </a:r>
            <a:r>
              <a:rPr lang="en-US" altLang="en-US" sz="1800" b="1" u="sng" dirty="0">
                <a:ea typeface="ＭＳ Ｐゴシック" panose="020B0600070205080204" pitchFamily="34" charset="-128"/>
              </a:rPr>
              <a:t>equally spaced</a:t>
            </a:r>
          </a:p>
          <a:p>
            <a:pPr lvl="1"/>
            <a:r>
              <a:rPr lang="en-US" altLang="en-US" dirty="0">
                <a:ea typeface="ＭＳ Ｐゴシック" panose="020B0600070205080204" pitchFamily="34" charset="-128"/>
              </a:rPr>
              <a:t>If spacing is </a:t>
            </a:r>
            <a:r>
              <a:rPr lang="en-US" altLang="en-US" b="1" dirty="0">
                <a:ea typeface="ＭＳ Ｐゴシック" panose="020B0600070205080204" pitchFamily="34" charset="-128"/>
              </a:rPr>
              <a:t>unequal</a:t>
            </a:r>
            <a:r>
              <a:rPr lang="en-US" altLang="en-US" dirty="0">
                <a:ea typeface="ＭＳ Ｐゴシック" panose="020B0600070205080204" pitchFamily="34" charset="-128"/>
              </a:rPr>
              <a:t>, ANOVA with </a:t>
            </a:r>
            <a:r>
              <a:rPr lang="en-US" altLang="en-US" b="1" u="sng" dirty="0">
                <a:ea typeface="ＭＳ Ｐゴシック" panose="020B0600070205080204" pitchFamily="34" charset="-128"/>
              </a:rPr>
              <a:t>random-effects must be used instead</a:t>
            </a:r>
          </a:p>
          <a:p>
            <a:pPr lvl="1" eaLnBrk="1" hangingPunct="1">
              <a:lnSpc>
                <a:spcPct val="90000"/>
              </a:lnSpc>
            </a:pPr>
            <a:endParaRPr lang="en-US" altLang="en-US" dirty="0">
              <a:ea typeface="ＭＳ Ｐゴシック" panose="020B0600070205080204" pitchFamily="34" charset="-128"/>
            </a:endParaRP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AF7BB13-1C38-4292-A5A4-D3002305DB00}" type="slidenum">
              <a:rPr lang="en-US" altLang="en-US" sz="1400"/>
              <a:pPr eaLnBrk="1" hangingPunct="1"/>
              <a:t>7</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5">
                                            <p:txEl>
                                              <p:pRg st="3" end="3"/>
                                            </p:txEl>
                                          </p:spTgt>
                                        </p:tgtEl>
                                        <p:attrNameLst>
                                          <p:attrName>style.visibility</p:attrName>
                                        </p:attrNameLst>
                                      </p:cBhvr>
                                      <p:to>
                                        <p:strVal val="visible"/>
                                      </p:to>
                                    </p:set>
                                    <p:animEffect transition="in" filter="fade">
                                      <p:cBhvr>
                                        <p:cTn id="7" dur="1000"/>
                                        <p:tgtEl>
                                          <p:spTgt spid="25605">
                                            <p:txEl>
                                              <p:pRg st="3" end="3"/>
                                            </p:txEl>
                                          </p:spTgt>
                                        </p:tgtEl>
                                      </p:cBhvr>
                                    </p:animEffect>
                                    <p:anim calcmode="lin" valueType="num">
                                      <p:cBhvr>
                                        <p:cTn id="8" dur="1000" fill="hold"/>
                                        <p:tgtEl>
                                          <p:spTgt spid="2560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5605">
                                            <p:txEl>
                                              <p:pRg st="3" end="3"/>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5605">
                                            <p:txEl>
                                              <p:pRg st="4" end="4"/>
                                            </p:txEl>
                                          </p:spTgt>
                                        </p:tgtEl>
                                        <p:attrNameLst>
                                          <p:attrName>style.visibility</p:attrName>
                                        </p:attrNameLst>
                                      </p:cBhvr>
                                      <p:to>
                                        <p:strVal val="visible"/>
                                      </p:to>
                                    </p:set>
                                    <p:animEffect transition="in" filter="fade">
                                      <p:cBhvr>
                                        <p:cTn id="13" dur="1000"/>
                                        <p:tgtEl>
                                          <p:spTgt spid="25605">
                                            <p:txEl>
                                              <p:pRg st="4" end="4"/>
                                            </p:txEl>
                                          </p:spTgt>
                                        </p:tgtEl>
                                      </p:cBhvr>
                                    </p:animEffect>
                                    <p:anim calcmode="lin" valueType="num">
                                      <p:cBhvr>
                                        <p:cTn id="14" dur="1000" fill="hold"/>
                                        <p:tgtEl>
                                          <p:spTgt spid="25605">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25605">
                                            <p:txEl>
                                              <p:pRg st="4" end="4"/>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5605">
                                            <p:txEl>
                                              <p:pRg st="5" end="5"/>
                                            </p:txEl>
                                          </p:spTgt>
                                        </p:tgtEl>
                                        <p:attrNameLst>
                                          <p:attrName>style.visibility</p:attrName>
                                        </p:attrNameLst>
                                      </p:cBhvr>
                                      <p:to>
                                        <p:strVal val="visible"/>
                                      </p:to>
                                    </p:set>
                                    <p:animEffect transition="in" filter="fade">
                                      <p:cBhvr>
                                        <p:cTn id="19" dur="1000"/>
                                        <p:tgtEl>
                                          <p:spTgt spid="25605">
                                            <p:txEl>
                                              <p:pRg st="5" end="5"/>
                                            </p:txEl>
                                          </p:spTgt>
                                        </p:tgtEl>
                                      </p:cBhvr>
                                    </p:animEffect>
                                    <p:anim calcmode="lin" valueType="num">
                                      <p:cBhvr>
                                        <p:cTn id="20" dur="1000" fill="hold"/>
                                        <p:tgtEl>
                                          <p:spTgt spid="2560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5605">
                                            <p:txEl>
                                              <p:pRg st="5" end="5"/>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5605">
                                            <p:txEl>
                                              <p:pRg st="6" end="6"/>
                                            </p:txEl>
                                          </p:spTgt>
                                        </p:tgtEl>
                                        <p:attrNameLst>
                                          <p:attrName>style.visibility</p:attrName>
                                        </p:attrNameLst>
                                      </p:cBhvr>
                                      <p:to>
                                        <p:strVal val="visible"/>
                                      </p:to>
                                    </p:set>
                                    <p:animEffect transition="in" filter="fade">
                                      <p:cBhvr>
                                        <p:cTn id="25" dur="1000"/>
                                        <p:tgtEl>
                                          <p:spTgt spid="25605">
                                            <p:txEl>
                                              <p:pRg st="6" end="6"/>
                                            </p:txEl>
                                          </p:spTgt>
                                        </p:tgtEl>
                                      </p:cBhvr>
                                    </p:animEffect>
                                    <p:anim calcmode="lin" valueType="num">
                                      <p:cBhvr>
                                        <p:cTn id="26" dur="1000" fill="hold"/>
                                        <p:tgtEl>
                                          <p:spTgt spid="25605">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25605">
                                            <p:txEl>
                                              <p:pRg st="6" end="6"/>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5605">
                                            <p:txEl>
                                              <p:pRg st="7" end="7"/>
                                            </p:txEl>
                                          </p:spTgt>
                                        </p:tgtEl>
                                        <p:attrNameLst>
                                          <p:attrName>style.visibility</p:attrName>
                                        </p:attrNameLst>
                                      </p:cBhvr>
                                      <p:to>
                                        <p:strVal val="visible"/>
                                      </p:to>
                                    </p:set>
                                    <p:animEffect transition="in" filter="fade">
                                      <p:cBhvr>
                                        <p:cTn id="31" dur="1000"/>
                                        <p:tgtEl>
                                          <p:spTgt spid="25605">
                                            <p:txEl>
                                              <p:pRg st="7" end="7"/>
                                            </p:txEl>
                                          </p:spTgt>
                                        </p:tgtEl>
                                      </p:cBhvr>
                                    </p:animEffect>
                                    <p:anim calcmode="lin" valueType="num">
                                      <p:cBhvr>
                                        <p:cTn id="32" dur="1000" fill="hold"/>
                                        <p:tgtEl>
                                          <p:spTgt spid="25605">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25605">
                                            <p:txEl>
                                              <p:pRg st="7" end="7"/>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5605">
                                            <p:txEl>
                                              <p:pRg st="8" end="8"/>
                                            </p:txEl>
                                          </p:spTgt>
                                        </p:tgtEl>
                                        <p:attrNameLst>
                                          <p:attrName>style.visibility</p:attrName>
                                        </p:attrNameLst>
                                      </p:cBhvr>
                                      <p:to>
                                        <p:strVal val="visible"/>
                                      </p:to>
                                    </p:set>
                                    <p:animEffect transition="in" filter="fade">
                                      <p:cBhvr>
                                        <p:cTn id="37" dur="1000"/>
                                        <p:tgtEl>
                                          <p:spTgt spid="25605">
                                            <p:txEl>
                                              <p:pRg st="8" end="8"/>
                                            </p:txEl>
                                          </p:spTgt>
                                        </p:tgtEl>
                                      </p:cBhvr>
                                    </p:animEffect>
                                    <p:anim calcmode="lin" valueType="num">
                                      <p:cBhvr>
                                        <p:cTn id="38" dur="1000" fill="hold"/>
                                        <p:tgtEl>
                                          <p:spTgt spid="25605">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25605">
                                            <p:txEl>
                                              <p:pRg st="8" end="8"/>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5605">
                                            <p:txEl>
                                              <p:pRg st="9" end="9"/>
                                            </p:txEl>
                                          </p:spTgt>
                                        </p:tgtEl>
                                        <p:attrNameLst>
                                          <p:attrName>style.visibility</p:attrName>
                                        </p:attrNameLst>
                                      </p:cBhvr>
                                      <p:to>
                                        <p:strVal val="visible"/>
                                      </p:to>
                                    </p:set>
                                    <p:animEffect transition="in" filter="fade">
                                      <p:cBhvr>
                                        <p:cTn id="43" dur="1000"/>
                                        <p:tgtEl>
                                          <p:spTgt spid="25605">
                                            <p:txEl>
                                              <p:pRg st="9" end="9"/>
                                            </p:txEl>
                                          </p:spTgt>
                                        </p:tgtEl>
                                      </p:cBhvr>
                                    </p:animEffect>
                                    <p:anim calcmode="lin" valueType="num">
                                      <p:cBhvr>
                                        <p:cTn id="44" dur="1000" fill="hold"/>
                                        <p:tgtEl>
                                          <p:spTgt spid="25605">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2560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5605">
                                            <p:txEl>
                                              <p:pRg st="11" end="11"/>
                                            </p:txEl>
                                          </p:spTgt>
                                        </p:tgtEl>
                                        <p:attrNameLst>
                                          <p:attrName>style.visibility</p:attrName>
                                        </p:attrNameLst>
                                      </p:cBhvr>
                                      <p:to>
                                        <p:strVal val="visible"/>
                                      </p:to>
                                    </p:set>
                                    <p:animEffect transition="in" filter="fade">
                                      <p:cBhvr>
                                        <p:cTn id="50" dur="1000"/>
                                        <p:tgtEl>
                                          <p:spTgt spid="25605">
                                            <p:txEl>
                                              <p:pRg st="11" end="11"/>
                                            </p:txEl>
                                          </p:spTgt>
                                        </p:tgtEl>
                                      </p:cBhvr>
                                    </p:animEffect>
                                    <p:anim calcmode="lin" valueType="num">
                                      <p:cBhvr>
                                        <p:cTn id="51" dur="1000" fill="hold"/>
                                        <p:tgtEl>
                                          <p:spTgt spid="25605">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25605">
                                            <p:txEl>
                                              <p:pRg st="11" end="11"/>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5605">
                                            <p:txEl>
                                              <p:pRg st="12" end="12"/>
                                            </p:txEl>
                                          </p:spTgt>
                                        </p:tgtEl>
                                        <p:attrNameLst>
                                          <p:attrName>style.visibility</p:attrName>
                                        </p:attrNameLst>
                                      </p:cBhvr>
                                      <p:to>
                                        <p:strVal val="visible"/>
                                      </p:to>
                                    </p:set>
                                    <p:animEffect transition="in" filter="fade">
                                      <p:cBhvr>
                                        <p:cTn id="55" dur="1000"/>
                                        <p:tgtEl>
                                          <p:spTgt spid="25605">
                                            <p:txEl>
                                              <p:pRg st="12" end="12"/>
                                            </p:txEl>
                                          </p:spTgt>
                                        </p:tgtEl>
                                      </p:cBhvr>
                                    </p:animEffect>
                                    <p:anim calcmode="lin" valueType="num">
                                      <p:cBhvr>
                                        <p:cTn id="56" dur="1000" fill="hold"/>
                                        <p:tgtEl>
                                          <p:spTgt spid="25605">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25605">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605">
                                            <p:txEl>
                                              <p:pRg st="13" end="13"/>
                                            </p:txEl>
                                          </p:spTgt>
                                        </p:tgtEl>
                                        <p:attrNameLst>
                                          <p:attrName>style.visibility</p:attrName>
                                        </p:attrNameLst>
                                      </p:cBhvr>
                                      <p:to>
                                        <p:strVal val="visible"/>
                                      </p:to>
                                    </p:set>
                                    <p:animEffect transition="in" filter="fade">
                                      <p:cBhvr>
                                        <p:cTn id="60" dur="1000"/>
                                        <p:tgtEl>
                                          <p:spTgt spid="25605">
                                            <p:txEl>
                                              <p:pRg st="13" end="13"/>
                                            </p:txEl>
                                          </p:spTgt>
                                        </p:tgtEl>
                                      </p:cBhvr>
                                    </p:animEffect>
                                    <p:anim calcmode="lin" valueType="num">
                                      <p:cBhvr>
                                        <p:cTn id="61" dur="1000" fill="hold"/>
                                        <p:tgtEl>
                                          <p:spTgt spid="25605">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2560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5605">
                                            <p:txEl>
                                              <p:pRg st="14" end="14"/>
                                            </p:txEl>
                                          </p:spTgt>
                                        </p:tgtEl>
                                        <p:attrNameLst>
                                          <p:attrName>style.visibility</p:attrName>
                                        </p:attrNameLst>
                                      </p:cBhvr>
                                      <p:to>
                                        <p:strVal val="visible"/>
                                      </p:to>
                                    </p:set>
                                    <p:animEffect transition="in" filter="fade">
                                      <p:cBhvr>
                                        <p:cTn id="67" dur="1000"/>
                                        <p:tgtEl>
                                          <p:spTgt spid="25605">
                                            <p:txEl>
                                              <p:pRg st="14" end="14"/>
                                            </p:txEl>
                                          </p:spTgt>
                                        </p:tgtEl>
                                      </p:cBhvr>
                                    </p:animEffect>
                                    <p:anim calcmode="lin" valueType="num">
                                      <p:cBhvr>
                                        <p:cTn id="68" dur="1000" fill="hold"/>
                                        <p:tgtEl>
                                          <p:spTgt spid="25605">
                                            <p:txEl>
                                              <p:pRg st="14" end="14"/>
                                            </p:txEl>
                                          </p:spTgt>
                                        </p:tgtEl>
                                        <p:attrNameLst>
                                          <p:attrName>ppt_x</p:attrName>
                                        </p:attrNameLst>
                                      </p:cBhvr>
                                      <p:tavLst>
                                        <p:tav tm="0">
                                          <p:val>
                                            <p:strVal val="#ppt_x"/>
                                          </p:val>
                                        </p:tav>
                                        <p:tav tm="100000">
                                          <p:val>
                                            <p:strVal val="#ppt_x"/>
                                          </p:val>
                                        </p:tav>
                                      </p:tavLst>
                                    </p:anim>
                                    <p:anim calcmode="lin" valueType="num">
                                      <p:cBhvr>
                                        <p:cTn id="69" dur="1000" fill="hold"/>
                                        <p:tgtEl>
                                          <p:spTgt spid="25605">
                                            <p:txEl>
                                              <p:pRg st="14" end="14"/>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5605">
                                            <p:txEl>
                                              <p:pRg st="15" end="15"/>
                                            </p:txEl>
                                          </p:spTgt>
                                        </p:tgtEl>
                                        <p:attrNameLst>
                                          <p:attrName>style.visibility</p:attrName>
                                        </p:attrNameLst>
                                      </p:cBhvr>
                                      <p:to>
                                        <p:strVal val="visible"/>
                                      </p:to>
                                    </p:set>
                                    <p:animEffect transition="in" filter="fade">
                                      <p:cBhvr>
                                        <p:cTn id="72" dur="1000"/>
                                        <p:tgtEl>
                                          <p:spTgt spid="25605">
                                            <p:txEl>
                                              <p:pRg st="15" end="15"/>
                                            </p:txEl>
                                          </p:spTgt>
                                        </p:tgtEl>
                                      </p:cBhvr>
                                    </p:animEffect>
                                    <p:anim calcmode="lin" valueType="num">
                                      <p:cBhvr>
                                        <p:cTn id="73" dur="1000" fill="hold"/>
                                        <p:tgtEl>
                                          <p:spTgt spid="25605">
                                            <p:txEl>
                                              <p:pRg st="15" end="15"/>
                                            </p:txEl>
                                          </p:spTgt>
                                        </p:tgtEl>
                                        <p:attrNameLst>
                                          <p:attrName>ppt_x</p:attrName>
                                        </p:attrNameLst>
                                      </p:cBhvr>
                                      <p:tavLst>
                                        <p:tav tm="0">
                                          <p:val>
                                            <p:strVal val="#ppt_x"/>
                                          </p:val>
                                        </p:tav>
                                        <p:tav tm="100000">
                                          <p:val>
                                            <p:strVal val="#ppt_x"/>
                                          </p:val>
                                        </p:tav>
                                      </p:tavLst>
                                    </p:anim>
                                    <p:anim calcmode="lin" valueType="num">
                                      <p:cBhvr>
                                        <p:cTn id="74" dur="1000" fill="hold"/>
                                        <p:tgtEl>
                                          <p:spTgt spid="25605">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7696200" y="4800600"/>
            <a:ext cx="4439055" cy="1066800"/>
          </a:xfrm>
        </p:spPr>
        <p:txBody>
          <a:bodyPr>
            <a:normAutofit fontScale="90000"/>
          </a:bodyPr>
          <a:lstStyle/>
          <a:p>
            <a:pPr algn="ctr" eaLnBrk="1" hangingPunct="1"/>
            <a:r>
              <a:rPr lang="en-US" altLang="en-US" dirty="0">
                <a:ea typeface="ＭＳ Ｐゴシック" panose="020B0600070205080204" pitchFamily="34" charset="-128"/>
              </a:rPr>
              <a:t>Condition as the</a:t>
            </a:r>
            <a:br>
              <a:rPr lang="en-US" altLang="en-US" dirty="0">
                <a:ea typeface="ＭＳ Ｐゴシック" panose="020B0600070205080204" pitchFamily="34" charset="-128"/>
              </a:rPr>
            </a:br>
            <a:r>
              <a:rPr lang="en-US" altLang="en-US" dirty="0">
                <a:ea typeface="ＭＳ Ｐゴシック" panose="020B0600070205080204" pitchFamily="34" charset="-128"/>
              </a:rPr>
              <a:t>RM Factor</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CA38A29-E694-46E0-9C0C-1E85D249B50F}" type="slidenum">
              <a:rPr lang="en-US" altLang="en-US" sz="1400"/>
              <a:pPr eaLnBrk="1" hangingPunct="1"/>
              <a:t>8</a:t>
            </a:fld>
            <a:endParaRPr lang="en-US" altLang="en-US" sz="1400"/>
          </a:p>
        </p:txBody>
      </p:sp>
      <p:pic>
        <p:nvPicPr>
          <p:cNvPr id="33797" name="Picture 164"/>
          <p:cNvPicPr>
            <a:picLocks noChangeAspect="1" noChangeArrowheads="1"/>
          </p:cNvPicPr>
          <p:nvPr/>
        </p:nvPicPr>
        <p:blipFill rotWithShape="1">
          <a:blip r:embed="rId2">
            <a:extLst>
              <a:ext uri="{28A0092B-C50C-407E-A947-70E740481C1C}">
                <a14:useLocalDpi xmlns:a14="http://schemas.microsoft.com/office/drawing/2010/main" val="0"/>
              </a:ext>
            </a:extLst>
          </a:blip>
          <a:srcRect b="50630"/>
          <a:stretch/>
        </p:blipFill>
        <p:spPr bwMode="auto">
          <a:xfrm>
            <a:off x="1676400" y="3771900"/>
            <a:ext cx="6553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4"/>
          <p:cNvPicPr>
            <a:picLocks noChangeAspect="1" noChangeArrowheads="1"/>
          </p:cNvPicPr>
          <p:nvPr/>
        </p:nvPicPr>
        <p:blipFill rotWithShape="1">
          <a:blip r:embed="rId2">
            <a:extLst>
              <a:ext uri="{28A0092B-C50C-407E-A947-70E740481C1C}">
                <a14:useLocalDpi xmlns:a14="http://schemas.microsoft.com/office/drawing/2010/main" val="0"/>
              </a:ext>
            </a:extLst>
          </a:blip>
          <a:srcRect l="-868" t="51510" r="868" b="-880"/>
          <a:stretch/>
        </p:blipFill>
        <p:spPr bwMode="auto">
          <a:xfrm>
            <a:off x="1643974" y="1143000"/>
            <a:ext cx="6553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457200" y="476250"/>
            <a:ext cx="3200400" cy="106680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en-US" dirty="0">
                <a:ea typeface="ＭＳ Ｐゴシック" panose="020B0600070205080204" pitchFamily="34" charset="-128"/>
              </a:rPr>
              <a:t>Time as the </a:t>
            </a:r>
            <a:br>
              <a:rPr lang="en-US" altLang="en-US" dirty="0">
                <a:ea typeface="ＭＳ Ｐゴシック" panose="020B0600070205080204" pitchFamily="34" charset="-128"/>
              </a:rPr>
            </a:br>
            <a:r>
              <a:rPr lang="en-US" altLang="en-US" dirty="0">
                <a:ea typeface="ＭＳ Ｐゴシック" panose="020B0600070205080204" pitchFamily="34" charset="-128"/>
              </a:rPr>
              <a:t>RM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fade">
                                      <p:cBhvr>
                                        <p:cTn id="12" dur="1000"/>
                                        <p:tgtEl>
                                          <p:spTgt spid="33797"/>
                                        </p:tgtEl>
                                      </p:cBhvr>
                                    </p:animEffect>
                                    <p:anim calcmode="lin" valueType="num">
                                      <p:cBhvr>
                                        <p:cTn id="13" dur="1000" fill="hold"/>
                                        <p:tgtEl>
                                          <p:spTgt spid="33797"/>
                                        </p:tgtEl>
                                        <p:attrNameLst>
                                          <p:attrName>ppt_x</p:attrName>
                                        </p:attrNameLst>
                                      </p:cBhvr>
                                      <p:tavLst>
                                        <p:tav tm="0">
                                          <p:val>
                                            <p:strVal val="#ppt_x"/>
                                          </p:val>
                                        </p:tav>
                                        <p:tav tm="100000">
                                          <p:val>
                                            <p:strVal val="#ppt_x"/>
                                          </p:val>
                                        </p:tav>
                                      </p:tavLst>
                                    </p:anim>
                                    <p:anim calcmode="lin" valueType="num">
                                      <p:cBhvr>
                                        <p:cTn id="14" dur="1000" fill="hold"/>
                                        <p:tgtEl>
                                          <p:spTgt spid="337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2438400" y="1"/>
            <a:ext cx="7772400" cy="1280809"/>
          </a:xfrm>
        </p:spPr>
        <p:txBody>
          <a:bodyPr>
            <a:normAutofit/>
          </a:bodyPr>
          <a:lstStyle/>
          <a:p>
            <a:pPr algn="ctr" eaLnBrk="1" hangingPunct="1"/>
            <a:r>
              <a:rPr lang="en-US" altLang="en-US" u="sng" dirty="0">
                <a:ea typeface="ＭＳ Ｐゴシック" panose="020B0600070205080204" pitchFamily="34" charset="-128"/>
              </a:rPr>
              <a:t>Simultaneous RM Factors</a:t>
            </a:r>
          </a:p>
        </p:txBody>
      </p:sp>
      <p:sp>
        <p:nvSpPr>
          <p:cNvPr id="27653" name="Rectangle 3"/>
          <p:cNvSpPr>
            <a:spLocks noGrp="1" noChangeArrowheads="1"/>
          </p:cNvSpPr>
          <p:nvPr>
            <p:ph idx="1"/>
          </p:nvPr>
        </p:nvSpPr>
        <p:spPr>
          <a:xfrm>
            <a:off x="381000" y="1385888"/>
            <a:ext cx="11430000" cy="4953000"/>
          </a:xfrm>
        </p:spPr>
        <p:txBody>
          <a:bodyPr>
            <a:normAutofit/>
          </a:bodyPr>
          <a:lstStyle/>
          <a:p>
            <a:pPr eaLnBrk="1" hangingPunct="1">
              <a:lnSpc>
                <a:spcPct val="90000"/>
              </a:lnSpc>
            </a:pPr>
            <a:r>
              <a:rPr lang="en-US" altLang="en-US" sz="1800" dirty="0">
                <a:ea typeface="ＭＳ Ｐゴシック" panose="020B0600070205080204" pitchFamily="34" charset="-128"/>
              </a:rPr>
              <a:t>Sometimes levels of RM factors are administered:</a:t>
            </a:r>
          </a:p>
          <a:p>
            <a:pPr eaLnBrk="1" hangingPunct="1">
              <a:lnSpc>
                <a:spcPct val="90000"/>
              </a:lnSpc>
            </a:pPr>
            <a:endParaRPr lang="en-US" altLang="en-US" sz="1800" dirty="0">
              <a:ea typeface="ＭＳ Ｐゴシック" panose="020B0600070205080204" pitchFamily="34" charset="-128"/>
            </a:endParaRPr>
          </a:p>
          <a:p>
            <a:pPr marL="274320" lvl="1" indent="0" algn="ctr">
              <a:buNone/>
            </a:pPr>
            <a:r>
              <a:rPr lang="en-US" altLang="en-US" dirty="0">
                <a:ea typeface="ＭＳ Ｐゴシック" panose="020B0600070205080204" pitchFamily="34" charset="-128"/>
              </a:rPr>
              <a:t> </a:t>
            </a:r>
            <a:r>
              <a:rPr lang="en-US" altLang="en-US" sz="2800" b="1" dirty="0">
                <a:ea typeface="ＭＳ Ｐゴシック" panose="020B0600070205080204" pitchFamily="34" charset="-128"/>
              </a:rPr>
              <a:t>simultaneously </a:t>
            </a:r>
            <a:r>
              <a:rPr lang="en-US" altLang="en-US" sz="2000" dirty="0">
                <a:ea typeface="ＭＳ Ｐゴシック" panose="020B0600070205080204" pitchFamily="34" charset="-128"/>
              </a:rPr>
              <a:t>or</a:t>
            </a:r>
            <a:r>
              <a:rPr lang="en-US" altLang="en-US" sz="2800" b="1" dirty="0">
                <a:ea typeface="ＭＳ Ｐゴシック" panose="020B0600070205080204" pitchFamily="34" charset="-128"/>
              </a:rPr>
              <a:t> inter-mixed </a:t>
            </a:r>
            <a:endParaRPr lang="en-US" altLang="en-US" b="1" dirty="0">
              <a:ea typeface="ＭＳ Ｐゴシック" panose="020B0600070205080204" pitchFamily="34" charset="-128"/>
            </a:endParaRPr>
          </a:p>
          <a:p>
            <a:pPr marL="274320" lvl="1" indent="0" algn="ctr">
              <a:buNone/>
            </a:pPr>
            <a:endParaRPr lang="en-US" altLang="en-US" dirty="0">
              <a:ea typeface="ＭＳ Ｐゴシック" panose="020B0600070205080204" pitchFamily="34" charset="-128"/>
            </a:endParaRPr>
          </a:p>
          <a:p>
            <a:pPr marL="274320" lvl="1" indent="0">
              <a:buNone/>
            </a:pPr>
            <a:r>
              <a:rPr lang="en-US" altLang="en-US" dirty="0">
                <a:ea typeface="ＭＳ Ｐゴシック" panose="020B0600070205080204" pitchFamily="34" charset="-128"/>
              </a:rPr>
              <a:t>within one experimental or observational study</a:t>
            </a:r>
          </a:p>
          <a:p>
            <a:pPr lvl="4" eaLnBrk="1" hangingPunct="1">
              <a:lnSpc>
                <a:spcPct val="90000"/>
              </a:lnSpc>
            </a:pPr>
            <a:endParaRPr lang="en-US" altLang="en-US" sz="1800"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For example…</a:t>
            </a:r>
          </a:p>
          <a:p>
            <a:pPr marL="0" indent="0">
              <a:buNone/>
            </a:pPr>
            <a:endParaRPr lang="en-US" altLang="en-US" sz="1800" dirty="0">
              <a:ea typeface="ＭＳ Ｐゴシック" panose="020B0600070205080204" pitchFamily="34" charset="-128"/>
            </a:endParaRPr>
          </a:p>
          <a:p>
            <a:pPr lvl="1" eaLnBrk="1" hangingPunct="1">
              <a:lnSpc>
                <a:spcPct val="90000"/>
              </a:lnSpc>
            </a:pPr>
            <a:r>
              <a:rPr lang="en-US" altLang="en-US" dirty="0">
                <a:ea typeface="ＭＳ Ｐゴシック" panose="020B0600070205080204" pitchFamily="34" charset="-128"/>
              </a:rPr>
              <a:t>Levels of RM factor might be verbs, nouns, and adjectives, which appear randomly within a passage to be memorized</a:t>
            </a:r>
          </a:p>
          <a:p>
            <a:pPr lvl="1" eaLnBrk="1" hangingPunct="1">
              <a:lnSpc>
                <a:spcPct val="90000"/>
              </a:lnSpc>
            </a:pPr>
            <a:endParaRPr lang="en-US" altLang="en-US" dirty="0">
              <a:ea typeface="ＭＳ Ｐゴシック" panose="020B0600070205080204" pitchFamily="34" charset="-128"/>
            </a:endParaRPr>
          </a:p>
          <a:p>
            <a:pPr lvl="1" eaLnBrk="1" hangingPunct="1">
              <a:lnSpc>
                <a:spcPct val="90000"/>
              </a:lnSpc>
            </a:pPr>
            <a:r>
              <a:rPr lang="en-US" altLang="en-US" dirty="0">
                <a:ea typeface="ＭＳ Ｐゴシック" panose="020B0600070205080204" pitchFamily="34" charset="-128"/>
              </a:rPr>
              <a:t># of words of each type recalled by participants are recorded</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01ACDB-9D19-4050-9DF6-6F370D1BF236}" type="slidenum">
              <a:rPr lang="en-US" altLang="en-US" sz="1400"/>
              <a:pPr eaLnBrk="1" hangingPunct="1"/>
              <a:t>9</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3">
                                            <p:txEl>
                                              <p:pRg st="6" end="6"/>
                                            </p:txEl>
                                          </p:spTgt>
                                        </p:tgtEl>
                                        <p:attrNameLst>
                                          <p:attrName>style.visibility</p:attrName>
                                        </p:attrNameLst>
                                      </p:cBhvr>
                                      <p:to>
                                        <p:strVal val="visible"/>
                                      </p:to>
                                    </p:set>
                                    <p:animEffect transition="in" filter="fade">
                                      <p:cBhvr>
                                        <p:cTn id="7" dur="1000"/>
                                        <p:tgtEl>
                                          <p:spTgt spid="27653">
                                            <p:txEl>
                                              <p:pRg st="6" end="6"/>
                                            </p:txEl>
                                          </p:spTgt>
                                        </p:tgtEl>
                                      </p:cBhvr>
                                    </p:animEffect>
                                    <p:anim calcmode="lin" valueType="num">
                                      <p:cBhvr>
                                        <p:cTn id="8" dur="1000" fill="hold"/>
                                        <p:tgtEl>
                                          <p:spTgt spid="2765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765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653">
                                            <p:txEl>
                                              <p:pRg st="8" end="8"/>
                                            </p:txEl>
                                          </p:spTgt>
                                        </p:tgtEl>
                                        <p:attrNameLst>
                                          <p:attrName>style.visibility</p:attrName>
                                        </p:attrNameLst>
                                      </p:cBhvr>
                                      <p:to>
                                        <p:strVal val="visible"/>
                                      </p:to>
                                    </p:set>
                                    <p:animEffect transition="in" filter="fade">
                                      <p:cBhvr>
                                        <p:cTn id="12" dur="1000"/>
                                        <p:tgtEl>
                                          <p:spTgt spid="27653">
                                            <p:txEl>
                                              <p:pRg st="8" end="8"/>
                                            </p:txEl>
                                          </p:spTgt>
                                        </p:tgtEl>
                                      </p:cBhvr>
                                    </p:animEffect>
                                    <p:anim calcmode="lin" valueType="num">
                                      <p:cBhvr>
                                        <p:cTn id="13" dur="1000" fill="hold"/>
                                        <p:tgtEl>
                                          <p:spTgt spid="2765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27653">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653">
                                            <p:txEl>
                                              <p:pRg st="10" end="10"/>
                                            </p:txEl>
                                          </p:spTgt>
                                        </p:tgtEl>
                                        <p:attrNameLst>
                                          <p:attrName>style.visibility</p:attrName>
                                        </p:attrNameLst>
                                      </p:cBhvr>
                                      <p:to>
                                        <p:strVal val="visible"/>
                                      </p:to>
                                    </p:set>
                                    <p:animEffect transition="in" filter="fade">
                                      <p:cBhvr>
                                        <p:cTn id="17" dur="1000"/>
                                        <p:tgtEl>
                                          <p:spTgt spid="27653">
                                            <p:txEl>
                                              <p:pRg st="10" end="10"/>
                                            </p:txEl>
                                          </p:spTgt>
                                        </p:tgtEl>
                                      </p:cBhvr>
                                    </p:animEffect>
                                    <p:anim calcmode="lin" valueType="num">
                                      <p:cBhvr>
                                        <p:cTn id="18" dur="1000" fill="hold"/>
                                        <p:tgtEl>
                                          <p:spTgt spid="27653">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2765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3649</TotalTime>
  <Words>4332</Words>
  <Application>Microsoft Office PowerPoint</Application>
  <PresentationFormat>Widescreen</PresentationFormat>
  <Paragraphs>682</Paragraphs>
  <Slides>51</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59" baseType="lpstr">
      <vt:lpstr>Arial</vt:lpstr>
      <vt:lpstr>ＭＳ Ｐゴシック</vt:lpstr>
      <vt:lpstr>Wingdings</vt:lpstr>
      <vt:lpstr>Times New Roman</vt:lpstr>
      <vt:lpstr>Courier New</vt:lpstr>
      <vt:lpstr>Wood Type</vt:lpstr>
      <vt:lpstr>MathType 5.0 Equation</vt:lpstr>
      <vt:lpstr>MathType 6.0 Equation</vt:lpstr>
      <vt:lpstr>Repeated Measures </vt:lpstr>
      <vt:lpstr>oneWay  Repeated Measures ANOVA</vt:lpstr>
      <vt:lpstr>PowerPoint Presentation</vt:lpstr>
      <vt:lpstr>PowerPoint Presentation</vt:lpstr>
      <vt:lpstr>Design Types</vt:lpstr>
      <vt:lpstr>PowerPoint Presentation</vt:lpstr>
      <vt:lpstr>Time as a RM Factor</vt:lpstr>
      <vt:lpstr>Condition as the RM Factor</vt:lpstr>
      <vt:lpstr>Simultaneous RM Factors</vt:lpstr>
      <vt:lpstr>Carryover Effects: the problem…</vt:lpstr>
      <vt:lpstr>PowerPoint Presentation</vt:lpstr>
      <vt:lpstr>Matched Designs</vt:lpstr>
      <vt:lpstr>PowerPoint Presentation</vt:lpstr>
      <vt:lpstr>Partitioning Variance</vt:lpstr>
      <vt:lpstr>SSRepeated Measure</vt:lpstr>
      <vt:lpstr>SSSubject</vt:lpstr>
      <vt:lpstr>SSinteraction</vt:lpstr>
      <vt:lpstr>PowerPoint Presentation</vt:lpstr>
      <vt:lpstr>MS Subj = SS Subj  / df Subj</vt:lpstr>
      <vt:lpstr>MSRM*S = SS RM*S   / df RM*S </vt:lpstr>
      <vt:lpstr>1-Way RM ANOVA: Summary Table</vt:lpstr>
      <vt:lpstr>Assumptions</vt:lpstr>
      <vt:lpstr>Sphericity</vt:lpstr>
      <vt:lpstr>Sphericity: Mauchly’s test</vt:lpstr>
      <vt:lpstr>Compound Symmetry</vt:lpstr>
      <vt:lpstr>PowerPoint Presentation</vt:lpstr>
      <vt:lpstr>Additivity</vt:lpstr>
      <vt:lpstr>Assessing Assumptions</vt:lpstr>
      <vt:lpstr>Violations of Assumptions</vt:lpstr>
      <vt:lpstr>Alternatives</vt:lpstr>
      <vt:lpstr>PowerPoint Presentation</vt:lpstr>
      <vt:lpstr>PowerPoint Presentation</vt:lpstr>
      <vt:lpstr>PowerPoint Presentation</vt:lpstr>
      <vt:lpstr>Effect Size: η2</vt:lpstr>
      <vt:lpstr>Effect Size: ω2</vt:lpstr>
      <vt:lpstr>PowerPoint Presentation</vt:lpstr>
      <vt:lpstr>PowerPoint Presentation</vt:lpstr>
      <vt:lpstr>PowerPoint Presentation</vt:lpstr>
      <vt:lpstr>Factorial RM ANOVA</vt:lpstr>
      <vt:lpstr>Factorial RM ANOVA</vt:lpstr>
      <vt:lpstr>Factorial RM ANOVA: Summary Table</vt:lpstr>
      <vt:lpstr>Effect Size: η2</vt:lpstr>
      <vt:lpstr>Effect Size: ω2</vt:lpstr>
      <vt:lpstr>Multiple Comparisons</vt:lpstr>
      <vt:lpstr>Non-Significant Interaction(s)</vt:lpstr>
      <vt:lpstr>Significant Interaction(s)</vt:lpstr>
      <vt:lpstr>Significant Interaction(s)</vt:lpstr>
      <vt:lpstr>Reporting Results</vt:lpstr>
      <vt:lpstr>Problems</vt:lpstr>
      <vt:lpstr>Supplemental</vt:lpstr>
      <vt:lpstr>MSRM*S</vt:lpstr>
    </vt:vector>
  </TitlesOfParts>
  <Company>Utah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Repeated-Measures ANOVA Theory</dc:title>
  <dc:creator>JD Fargo</dc:creator>
  <cp:lastModifiedBy>Sarah Schwartz</cp:lastModifiedBy>
  <cp:revision>902</cp:revision>
  <dcterms:created xsi:type="dcterms:W3CDTF">2008-04-09T02:45:57Z</dcterms:created>
  <dcterms:modified xsi:type="dcterms:W3CDTF">2017-04-06T03:33:42Z</dcterms:modified>
</cp:coreProperties>
</file>