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sldIdLst>
    <p:sldId id="276" r:id="rId2"/>
    <p:sldId id="257" r:id="rId3"/>
    <p:sldId id="258" r:id="rId4"/>
    <p:sldId id="259" r:id="rId5"/>
    <p:sldId id="27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9B2046-FB26-4DA1-B887-05F2AC999270}">
          <p14:sldIdLst>
            <p14:sldId id="276"/>
            <p14:sldId id="257"/>
            <p14:sldId id="258"/>
            <p14:sldId id="259"/>
            <p14:sldId id="277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Schwartz" initials="SS" lastIdx="1" clrIdx="0">
    <p:extLst>
      <p:ext uri="{19B8F6BF-5375-455C-9EA6-DF929625EA0E}">
        <p15:presenceInfo xmlns:p15="http://schemas.microsoft.com/office/powerpoint/2012/main" userId="81bb3b139124cd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7" autoAdjust="0"/>
    <p:restoredTop sz="94660"/>
  </p:normalViewPr>
  <p:slideViewPr>
    <p:cSldViewPr snapToGrid="0">
      <p:cViewPr varScale="1">
        <p:scale>
          <a:sx n="201" d="100"/>
          <a:sy n="201" d="100"/>
        </p:scale>
        <p:origin x="22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2355-98C8-451F-BE71-5FA915B2B77F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AD8C3-A8D3-403F-8C66-5048C8CD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6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BD75-508C-4A81-8E26-D5061690B6B5}" type="datetime1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4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C0A7-97C9-4DE6-9F41-74F7D8F97B61}" type="datetime1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6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9E64-E537-4D10-A618-8D385CF10675}" type="datetime1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6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A4B4-D1C8-46CC-A018-9FF1C4700FE3}" type="datetime1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2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9DFE-3909-4A70-9C5B-1803550211E1}" type="datetime1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1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AD61-66B2-4626-A114-2ECB84CBD005}" type="datetime1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2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6C00-F8E5-4AEE-9749-15F6E8494C14}" type="datetime1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3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7673-2BB6-4B4F-8C31-715C539BCEC0}" type="datetime1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3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A56B-9868-4EE2-A446-B4DAAD5FD0CC}" type="datetime1">
              <a:rPr lang="en-US" smtClean="0"/>
              <a:t>4/3/18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6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2917-15F1-4277-A073-91ED9B1E5E34}" type="datetime1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F6E3-A08F-4B2E-A359-0DB87E241104}" type="datetime1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A646C-D592-4D99-A029-F055FA0F567A}" type="datetime1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Cohen Chap 19 &amp; 20 - Categorical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9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3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0223" y="2605541"/>
            <a:ext cx="8075054" cy="1463040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Categorical</a:t>
            </a:r>
            <a:br>
              <a:rPr lang="en-US" sz="8000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</a:br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8500" y="4943323"/>
            <a:ext cx="3200400" cy="146304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For EDUC/PSY 6600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CF2BAE-DC94-5842-BE3E-B1C78D212AC1}"/>
              </a:ext>
            </a:extLst>
          </p:cNvPr>
          <p:cNvSpPr/>
          <p:nvPr/>
        </p:nvSpPr>
        <p:spPr>
          <a:xfrm>
            <a:off x="4727553" y="4419084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Cohen Chapters 19 &amp; 20 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693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453" y="209741"/>
            <a:ext cx="9720072" cy="1499616"/>
          </a:xfrm>
        </p:spPr>
        <p:txBody>
          <a:bodyPr/>
          <a:lstStyle/>
          <a:p>
            <a:r>
              <a:rPr lang="en-US" dirty="0"/>
              <a:t>Binomial sign test: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388239" y="1918907"/>
            <a:ext cx="10858500" cy="221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 b="0" dirty="0"/>
              <a:t>Is occurrence of 8 or more observations in either of the 2 categories unusual?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0" dirty="0">
                <a:ea typeface="ＭＳ Ｐゴシック" panose="020B0600070205080204" pitchFamily="34" charset="-128"/>
              </a:rPr>
              <a:t>Probability of occurrence given </a:t>
            </a:r>
            <a:r>
              <a:rPr lang="en-US" altLang="en-US" sz="1800" b="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1800" b="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1800" b="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b="0" dirty="0">
                <a:ea typeface="ＭＳ Ｐゴシック" panose="020B0600070205080204" pitchFamily="34" charset="-128"/>
              </a:rPr>
              <a:t>true in pop.?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400" b="0" i="1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1600" b="0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1600" b="0" dirty="0">
              <a:solidFill>
                <a:srgbClr val="0070C0"/>
              </a:solidFill>
            </a:endParaRPr>
          </a:p>
        </p:txBody>
      </p:sp>
      <p:pic>
        <p:nvPicPr>
          <p:cNvPr id="7" name="Picture 6" descr="Binomial tab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4" r="49270" b="1246"/>
          <a:stretch/>
        </p:blipFill>
        <p:spPr bwMode="auto">
          <a:xfrm>
            <a:off x="9549320" y="342899"/>
            <a:ext cx="2004505" cy="411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712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308991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Normal approximation to the binomial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i.e.“z</a:t>
            </a:r>
            <a:r>
              <a:rPr lang="en-US" dirty="0"/>
              <a:t>-test” for a single proportion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628" y="1895475"/>
            <a:ext cx="5557647" cy="3867150"/>
          </a:xfrm>
        </p:spPr>
        <p:txBody>
          <a:bodyPr/>
          <a:lstStyle/>
          <a:p>
            <a:r>
              <a:rPr lang="en-US" altLang="en-US" b="1" u="sng" dirty="0"/>
              <a:t>What if </a:t>
            </a:r>
            <a:r>
              <a:rPr lang="en-US" altLang="en-US" b="1" i="1" u="sng" dirty="0">
                <a:latin typeface="Times New Roman" panose="02020603050405020304" pitchFamily="18" charset="0"/>
              </a:rPr>
              <a:t>N</a:t>
            </a:r>
            <a:r>
              <a:rPr lang="en-US" altLang="en-US" b="1" u="sng" dirty="0"/>
              <a:t> were larger, say 15?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Same proportions: 80% (12/15) Heads &amp; Perfume 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Sum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</a:rPr>
              <a:t>(12, 13, 14, 15/15) </a:t>
            </a:r>
            <a:r>
              <a:rPr lang="en-US" altLang="en-US" i="1" dirty="0">
                <a:ea typeface="ＭＳ Ｐゴシック" panose="020B0600070205080204" pitchFamily="34" charset="-128"/>
              </a:rPr>
              <a:t>= </a:t>
            </a:r>
            <a:r>
              <a:rPr lang="en-US" altLang="en-US" dirty="0">
                <a:ea typeface="ＭＳ Ｐゴシック" panose="020B0600070205080204" pitchFamily="34" charset="-128"/>
              </a:rPr>
              <a:t>.0178 (1-tailed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</a:rPr>
              <a:t>-value)</a:t>
            </a:r>
          </a:p>
          <a:p>
            <a:pPr lvl="4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Reject </a:t>
            </a:r>
            <a:r>
              <a:rPr lang="en-US" altLang="en-US" i="1" dirty="0"/>
              <a:t>H</a:t>
            </a:r>
            <a:r>
              <a:rPr lang="en-US" altLang="en-US" i="1" baseline="-25000" dirty="0"/>
              <a:t>0</a:t>
            </a:r>
            <a:r>
              <a:rPr lang="en-US" altLang="en-US" baseline="-25000" dirty="0"/>
              <a:t> </a:t>
            </a:r>
            <a:r>
              <a:rPr lang="en-US" altLang="en-US" dirty="0"/>
              <a:t>under both 1- and 2-tailed tests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2-tailed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</a:rPr>
              <a:t> = .0178 x 2 = .0356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348559" y="4198318"/>
            <a:ext cx="8802858" cy="272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800" b="0" dirty="0">
                <a:solidFill>
                  <a:srgbClr val="0070C0"/>
                </a:solidFill>
              </a:rPr>
              <a:t>Earlier: Binomial distribution </a:t>
            </a:r>
            <a:r>
              <a:rPr lang="en-US" altLang="en-US" sz="1800" b="0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1800" b="0" dirty="0">
                <a:solidFill>
                  <a:srgbClr val="0070C0"/>
                </a:solidFill>
              </a:rPr>
              <a:t> normal distribution,  as </a:t>
            </a:r>
            <a:r>
              <a:rPr lang="en-US" altLang="en-US" sz="1800" b="0" i="1" dirty="0">
                <a:solidFill>
                  <a:srgbClr val="0070C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1800" b="0" dirty="0">
                <a:solidFill>
                  <a:srgbClr val="0070C0"/>
                </a:solidFill>
              </a:rPr>
              <a:t> </a:t>
            </a:r>
            <a:r>
              <a:rPr lang="en-US" altLang="en-US" sz="1800" b="0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1800" b="0" dirty="0">
                <a:solidFill>
                  <a:srgbClr val="0070C0"/>
                </a:solidFill>
              </a:rPr>
              <a:t> infinity</a:t>
            </a:r>
            <a:endParaRPr lang="en-US" altLang="en-US" sz="1200" b="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b="0" dirty="0">
                <a:solidFill>
                  <a:srgbClr val="0070C0"/>
                </a:solidFill>
              </a:rPr>
              <a:t>Recommendation: Use </a:t>
            </a:r>
            <a:r>
              <a:rPr lang="en-US" altLang="en-US" sz="1800" b="0" i="1" dirty="0">
                <a:solidFill>
                  <a:srgbClr val="0070C0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1800" b="0" dirty="0">
                <a:solidFill>
                  <a:srgbClr val="0070C0"/>
                </a:solidFill>
              </a:rPr>
              <a:t>-test for single proportion when </a:t>
            </a:r>
            <a:r>
              <a:rPr lang="en-US" altLang="en-US" sz="1800" b="0" i="1" dirty="0">
                <a:solidFill>
                  <a:srgbClr val="0070C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1800" b="0" dirty="0">
                <a:solidFill>
                  <a:srgbClr val="0070C0"/>
                </a:solidFill>
              </a:rPr>
              <a:t> is </a:t>
            </a:r>
            <a:r>
              <a:rPr lang="en-US" altLang="en-US" sz="1800" b="0" i="1" dirty="0">
                <a:solidFill>
                  <a:srgbClr val="0070C0"/>
                </a:solidFill>
              </a:rPr>
              <a:t>large </a:t>
            </a:r>
            <a:r>
              <a:rPr lang="en-US" altLang="en-US" sz="1800" b="0" dirty="0">
                <a:solidFill>
                  <a:srgbClr val="0070C0"/>
                </a:solidFill>
              </a:rPr>
              <a:t>(&gt;25-30)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0" dirty="0">
                <a:solidFill>
                  <a:srgbClr val="0070C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When </a:t>
            </a:r>
            <a:r>
              <a:rPr lang="en-US" altLang="en-US" sz="1800" b="0" i="1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NP </a:t>
            </a:r>
            <a:r>
              <a:rPr lang="en-US" altLang="en-US" sz="1800" b="0" dirty="0">
                <a:solidFill>
                  <a:srgbClr val="0070C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and </a:t>
            </a:r>
            <a:r>
              <a:rPr lang="en-US" altLang="en-US" sz="1800" b="0" i="1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NQ </a:t>
            </a:r>
            <a:r>
              <a:rPr lang="en-US" altLang="en-US" sz="1800" b="0" dirty="0">
                <a:solidFill>
                  <a:srgbClr val="0070C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are both &gt; 10, close to normal</a:t>
            </a:r>
            <a:endParaRPr lang="en-US" altLang="en-US" sz="1800" b="0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b="0" i="1" dirty="0">
                <a:solidFill>
                  <a:srgbClr val="0070C0"/>
                </a:solidFill>
              </a:rPr>
              <a:t>H</a:t>
            </a:r>
            <a:r>
              <a:rPr lang="en-US" altLang="en-US" sz="1800" b="0" i="1" baseline="-25000" dirty="0">
                <a:solidFill>
                  <a:srgbClr val="0070C0"/>
                </a:solidFill>
              </a:rPr>
              <a:t>0</a:t>
            </a:r>
            <a:r>
              <a:rPr lang="en-US" altLang="en-US" sz="1800" b="0" dirty="0">
                <a:solidFill>
                  <a:srgbClr val="0070C0"/>
                </a:solidFill>
              </a:rPr>
              <a:t> and </a:t>
            </a:r>
            <a:r>
              <a:rPr lang="en-US" altLang="en-US" sz="1800" b="0" i="1" dirty="0">
                <a:solidFill>
                  <a:srgbClr val="0070C0"/>
                </a:solidFill>
              </a:rPr>
              <a:t>H</a:t>
            </a:r>
            <a:r>
              <a:rPr lang="en-US" altLang="en-US" sz="1800" b="0" i="1" baseline="-25000" dirty="0">
                <a:solidFill>
                  <a:srgbClr val="0070C0"/>
                </a:solidFill>
              </a:rPr>
              <a:t>1</a:t>
            </a:r>
            <a:r>
              <a:rPr lang="en-US" altLang="en-US" sz="1800" b="0" baseline="-25000" dirty="0">
                <a:solidFill>
                  <a:srgbClr val="0070C0"/>
                </a:solidFill>
              </a:rPr>
              <a:t> </a:t>
            </a:r>
            <a:r>
              <a:rPr lang="en-US" altLang="en-US" sz="1800" b="0" dirty="0">
                <a:solidFill>
                  <a:srgbClr val="0070C0"/>
                </a:solidFill>
              </a:rPr>
              <a:t>are same as Binomial Test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0" dirty="0">
                <a:solidFill>
                  <a:srgbClr val="0070C0"/>
                </a:solidFill>
              </a:rPr>
              <a:t>Test statistic: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12" y="5600673"/>
            <a:ext cx="2121694" cy="1012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7143750" y="1713617"/>
            <a:ext cx="4741164" cy="2065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1600" b="1" u="sng" dirty="0">
                <a:solidFill>
                  <a:srgbClr val="00B050"/>
                </a:solidFill>
              </a:rPr>
              <a:t>Experiment: 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rgbClr val="00B050"/>
                </a:solidFill>
              </a:rPr>
              <a:t>Senator supports bill favoring stem cell research. However, she realizes her vote could influence whether or not her constituents endorse her bid for re-election. She decides to vote for the bill only if 50% of her constituents support this type of research. In a random survey of 200 constituents, 96 are in favor of stem cell research.</a:t>
            </a:r>
          </a:p>
          <a:p>
            <a:pPr lvl="1">
              <a:lnSpc>
                <a:spcPct val="80000"/>
              </a:lnSpc>
            </a:pPr>
            <a:endParaRPr lang="en-US" altLang="en-US" sz="1600" dirty="0">
              <a:solidFill>
                <a:srgbClr val="00B050"/>
              </a:solidFill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sz="16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Will the senator support the bill?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142073" y="3881640"/>
                <a:ext cx="1703608" cy="118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b="1" i="1" u="sng" dirty="0">
                    <a:latin typeface="Cambria Math" panose="02040503050406030204" pitchFamily="18" charset="0"/>
                  </a:rPr>
                  <a:t>Standardize: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𝑁𝑃𝑄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073" y="3881640"/>
                <a:ext cx="1703608" cy="1188852"/>
              </a:xfrm>
              <a:prstGeom prst="rect">
                <a:avLst/>
              </a:prstGeom>
              <a:blipFill>
                <a:blip r:embed="rId3"/>
                <a:stretch>
                  <a:fillRect t="-7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918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800" dirty="0"/>
              <a:t>Chi-Square (</a:t>
            </a:r>
            <a:r>
              <a:rPr lang="el-GR" altLang="en-US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4800" i="1" baseline="30000" dirty="0"/>
              <a:t>2 </a:t>
            </a:r>
            <a:r>
              <a:rPr lang="en-US" altLang="en-US" sz="4800" dirty="0"/>
              <a:t>) Distribution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529260" y="2521693"/>
            <a:ext cx="8534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400" b="0" dirty="0"/>
              <a:t>Family of distributions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As </a:t>
            </a:r>
            <a:r>
              <a:rPr lang="en-US" altLang="en-US" sz="2000" b="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000" b="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(or </a:t>
            </a:r>
            <a:r>
              <a:rPr lang="en-US" altLang="en-US" sz="2000" b="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categories)</a:t>
            </a:r>
            <a:r>
              <a:rPr lang="en-US" altLang="en-US" sz="2000" b="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0" dirty="0">
                <a:ea typeface="ＭＳ Ｐゴシック" panose="020B0600070205080204" pitchFamily="34" charset="-128"/>
                <a:cs typeface="Arial" panose="020B0604020202020204" pitchFamily="34" charset="0"/>
              </a:rPr>
              <a:t>↑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b="0" dirty="0">
                <a:ea typeface="ＭＳ Ｐゴシック" panose="020B0600070205080204" pitchFamily="34" charset="-128"/>
              </a:rPr>
              <a:t>Distribution becomes more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b="0" dirty="0">
                <a:ea typeface="ＭＳ Ｐゴシック" panose="020B0600070205080204" pitchFamily="34" charset="-128"/>
              </a:rPr>
              <a:t>	normal, bell-shaped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b="0" dirty="0">
                <a:ea typeface="ＭＳ Ｐゴシック" panose="020B0600070205080204" pitchFamily="34" charset="-128"/>
              </a:rPr>
              <a:t>Mean &amp; variance </a:t>
            </a:r>
            <a:r>
              <a:rPr lang="en-US" altLang="en-US" sz="1800" b="0" dirty="0">
                <a:ea typeface="ＭＳ Ｐゴシック" panose="020B0600070205080204" pitchFamily="34" charset="-128"/>
                <a:cs typeface="Arial" panose="020B0604020202020204" pitchFamily="34" charset="0"/>
              </a:rPr>
              <a:t>↑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600" b="0" dirty="0">
                <a:ea typeface="ＭＳ Ｐゴシック" panose="020B0600070205080204" pitchFamily="34" charset="-128"/>
              </a:rPr>
              <a:t>Mean = </a:t>
            </a:r>
            <a:r>
              <a:rPr lang="en-US" altLang="en-US" sz="1600" b="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endParaRPr lang="en-US" altLang="en-US" sz="1600" b="0" i="1" dirty="0">
              <a:ea typeface="ＭＳ Ｐゴシック" panose="020B0600070205080204" pitchFamily="34" charset="-128"/>
            </a:endParaRPr>
          </a:p>
          <a:p>
            <a:pPr lvl="3" eaLnBrk="1" hangingPunct="1">
              <a:lnSpc>
                <a:spcPct val="80000"/>
              </a:lnSpc>
            </a:pPr>
            <a:r>
              <a:rPr lang="en-US" altLang="en-US" sz="1600" b="0" dirty="0">
                <a:ea typeface="ＭＳ Ｐゴシック" panose="020B0600070205080204" pitchFamily="34" charset="-128"/>
              </a:rPr>
              <a:t>Variance = 2* </a:t>
            </a:r>
            <a:r>
              <a:rPr lang="en-US" altLang="en-US" sz="1600" b="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endParaRPr lang="en-US" altLang="en-US" sz="1600" b="0" i="1" dirty="0">
              <a:ea typeface="ＭＳ Ｐゴシック" panose="020B0600070205080204" pitchFamily="34" charset="-128"/>
            </a:endParaRPr>
          </a:p>
          <a:p>
            <a:pPr lvl="4" eaLnBrk="1" hangingPunct="1">
              <a:lnSpc>
                <a:spcPct val="80000"/>
              </a:lnSpc>
            </a:pPr>
            <a:endParaRPr lang="en-US" altLang="en-US" sz="1600" b="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0" i="1" dirty="0">
                <a:solidFill>
                  <a:srgbClr val="FF33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2400" b="0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400" b="0" dirty="0">
                <a:solidFill>
                  <a:srgbClr val="FF3300"/>
                </a:solidFill>
                <a:latin typeface="Times New Roman" panose="02020603050405020304" pitchFamily="18" charset="0"/>
              </a:rPr>
              <a:t> = </a:t>
            </a:r>
            <a:r>
              <a:rPr lang="el-GR" altLang="en-US" sz="2400" b="0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400" b="0" i="1" baseline="30000" dirty="0">
                <a:solidFill>
                  <a:srgbClr val="FF3300"/>
                </a:solidFill>
              </a:rPr>
              <a:t>2 </a:t>
            </a:r>
            <a:endParaRPr lang="en-US" altLang="en-US" sz="2400" b="0" dirty="0">
              <a:solidFill>
                <a:srgbClr val="FF33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Always positive, 0 to infinity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1-tailed distribution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600" b="0" i="1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l-GR" altLang="en-US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400" b="0" i="1" baseline="30000" dirty="0"/>
              <a:t>2 </a:t>
            </a:r>
            <a:r>
              <a:rPr lang="en-US" altLang="en-US" sz="2400" b="0" dirty="0"/>
              <a:t>distribution used in many statistical tests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848" y="288925"/>
            <a:ext cx="2286000" cy="162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848" y="288925"/>
            <a:ext cx="2286000" cy="162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848" y="1871023"/>
            <a:ext cx="2286000" cy="162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848" y="1836000"/>
            <a:ext cx="2286000" cy="162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314950" y="3561862"/>
            <a:ext cx="67288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u="sng" dirty="0">
                <a:solidFill>
                  <a:srgbClr val="00B050"/>
                </a:solidFill>
              </a:rPr>
              <a:t>“GOODNESS OF FIT” Testing:</a:t>
            </a:r>
          </a:p>
          <a:p>
            <a:r>
              <a:rPr lang="en-US" altLang="en-US" dirty="0">
                <a:solidFill>
                  <a:srgbClr val="00B050"/>
                </a:solidFill>
              </a:rPr>
              <a:t>Are </a:t>
            </a:r>
            <a:r>
              <a:rPr lang="en-US" altLang="en-US" u="sng" dirty="0">
                <a:solidFill>
                  <a:srgbClr val="00B050"/>
                </a:solidFill>
              </a:rPr>
              <a:t>observed</a:t>
            </a:r>
            <a:r>
              <a:rPr lang="en-US" altLang="en-US" dirty="0">
                <a:solidFill>
                  <a:srgbClr val="00B050"/>
                </a:solidFill>
              </a:rPr>
              <a:t> frequencies </a:t>
            </a:r>
            <a:r>
              <a:rPr lang="en-US" altLang="en-US" b="1" dirty="0">
                <a:solidFill>
                  <a:srgbClr val="00B050"/>
                </a:solidFill>
              </a:rPr>
              <a:t>similar</a:t>
            </a:r>
            <a:r>
              <a:rPr lang="en-US" altLang="en-US" dirty="0">
                <a:solidFill>
                  <a:srgbClr val="00B050"/>
                </a:solidFill>
              </a:rPr>
              <a:t> to frequencies </a:t>
            </a:r>
            <a:r>
              <a:rPr lang="en-US" altLang="en-US" u="sng" dirty="0">
                <a:solidFill>
                  <a:srgbClr val="00B050"/>
                </a:solidFill>
              </a:rPr>
              <a:t>expected</a:t>
            </a:r>
            <a:r>
              <a:rPr lang="en-US" altLang="en-US" dirty="0">
                <a:solidFill>
                  <a:srgbClr val="00B050"/>
                </a:solidFill>
              </a:rPr>
              <a:t> by chance?</a:t>
            </a:r>
          </a:p>
          <a:p>
            <a:pPr lvl="4"/>
            <a:endParaRPr lang="en-US" altLang="en-US" dirty="0">
              <a:solidFill>
                <a:srgbClr val="00B050"/>
              </a:solidFill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b="1" u="sng" dirty="0">
                <a:solidFill>
                  <a:srgbClr val="00B050"/>
                </a:solidFill>
              </a:rPr>
              <a:t>Expected frequencies</a:t>
            </a:r>
          </a:p>
          <a:p>
            <a:pPr algn="ctr"/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Frequencies you’d </a:t>
            </a:r>
            <a:r>
              <a:rPr lang="en-US" altLang="en-US" u="sng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expect</a:t>
            </a:r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 if </a:t>
            </a:r>
            <a:r>
              <a:rPr lang="en-US" altLang="en-US" i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i="1" baseline="-250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0</a:t>
            </a:r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 were true</a:t>
            </a:r>
          </a:p>
          <a:p>
            <a:pPr algn="ctr"/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Usually equal across categories of variable (</a:t>
            </a:r>
            <a:r>
              <a:rPr lang="en-US" altLang="en-US" i="1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N / k)</a:t>
            </a:r>
          </a:p>
          <a:p>
            <a:pPr algn="ctr"/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Can be unequal if theory dictates</a:t>
            </a:r>
          </a:p>
        </p:txBody>
      </p:sp>
    </p:spTree>
    <p:extLst>
      <p:ext uri="{BB962C8B-B14F-4D97-AF65-F5344CB8AC3E}">
        <p14:creationId xmlns:p14="http://schemas.microsoft.com/office/powerpoint/2010/main" val="330699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28" y="137541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Chi-Squared: GOODNESS OF FIT Tests “</a:t>
            </a:r>
            <a:r>
              <a:rPr lang="en-US" dirty="0" err="1"/>
              <a:t>gOf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545" y="1177291"/>
            <a:ext cx="9734549" cy="543057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1800" b="1" u="sng" dirty="0"/>
              <a:t>Hypotheses</a:t>
            </a:r>
          </a:p>
          <a:p>
            <a:pPr lvl="1">
              <a:lnSpc>
                <a:spcPct val="80000"/>
              </a:lnSpc>
            </a:pPr>
            <a:r>
              <a:rPr lang="en-US" altLang="en-US" sz="16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16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1600" dirty="0">
                <a:ea typeface="ＭＳ Ｐゴシック" panose="020B0600070205080204" pitchFamily="34" charset="-128"/>
              </a:rPr>
              <a:t>: Observed = Expected frequencies in population</a:t>
            </a:r>
          </a:p>
          <a:p>
            <a:pPr lvl="1">
              <a:lnSpc>
                <a:spcPct val="80000"/>
              </a:lnSpc>
            </a:pPr>
            <a:r>
              <a:rPr lang="en-US" altLang="en-US" sz="16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160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1600" dirty="0">
                <a:ea typeface="ＭＳ Ｐゴシック" panose="020B0600070205080204" pitchFamily="34" charset="-128"/>
              </a:rPr>
              <a:t>: Observed </a:t>
            </a:r>
            <a:r>
              <a:rPr lang="en-US" altLang="en-US" sz="1600" dirty="0">
                <a:ea typeface="ＭＳ Ｐゴシック" panose="020B0600070205080204" pitchFamily="34" charset="-128"/>
                <a:cs typeface="Arial" panose="020B0604020202020204" pitchFamily="34" charset="0"/>
              </a:rPr>
              <a:t>≠ E</a:t>
            </a:r>
            <a:r>
              <a:rPr lang="en-US" altLang="en-US" sz="1600" dirty="0">
                <a:ea typeface="ＭＳ Ｐゴシック" panose="020B0600070205080204" pitchFamily="34" charset="-128"/>
              </a:rPr>
              <a:t>xpected frequencies in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populatioN</a:t>
            </a:r>
            <a:endParaRPr lang="en-US" altLang="en-US" sz="12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1800" b="1" u="sng" dirty="0"/>
              <a:t>General form:</a:t>
            </a:r>
          </a:p>
          <a:p>
            <a:pPr lvl="1">
              <a:lnSpc>
                <a:spcPct val="80000"/>
              </a:lnSpc>
            </a:pPr>
            <a:r>
              <a:rPr lang="en-US" altLang="en-US" sz="1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</a:t>
            </a:r>
            <a:r>
              <a:rPr lang="en-US" altLang="en-US" sz="1600" dirty="0">
                <a:ea typeface="ＭＳ Ｐゴシック" panose="020B0600070205080204" pitchFamily="34" charset="-128"/>
              </a:rPr>
              <a:t> = observed frequency</a:t>
            </a:r>
          </a:p>
          <a:p>
            <a:pPr lvl="1">
              <a:lnSpc>
                <a:spcPct val="80000"/>
              </a:lnSpc>
            </a:pPr>
            <a:r>
              <a:rPr lang="en-US" altLang="en-US" sz="1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1600" dirty="0">
                <a:ea typeface="ＭＳ Ｐゴシック" panose="020B0600070205080204" pitchFamily="34" charset="-128"/>
              </a:rPr>
              <a:t> = expected frequency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If </a:t>
            </a:r>
            <a:r>
              <a:rPr lang="en-US" altLang="en-US" sz="1800" i="1" dirty="0"/>
              <a:t>H</a:t>
            </a:r>
            <a:r>
              <a:rPr lang="en-US" altLang="en-US" sz="1800" i="1" baseline="-25000" dirty="0"/>
              <a:t>0</a:t>
            </a:r>
            <a:r>
              <a:rPr lang="en-US" altLang="en-US" sz="1800" dirty="0"/>
              <a:t> were true, numerator would be small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Denominator standardizes difference in terms of expected frequencies</a:t>
            </a:r>
          </a:p>
          <a:p>
            <a:r>
              <a:rPr lang="en-US" altLang="en-US" sz="1800" b="1" i="1" u="sng" dirty="0"/>
              <a:t>Aka:</a:t>
            </a:r>
            <a:r>
              <a:rPr lang="en-US" altLang="en-US" sz="1800" b="1" u="sng" dirty="0"/>
              <a:t> Pearson or ‘1-way’ </a:t>
            </a:r>
            <a:r>
              <a:rPr lang="el-GR" altLang="en-US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1800" b="1" u="sng" baseline="30000" dirty="0"/>
              <a:t>2</a:t>
            </a:r>
            <a:r>
              <a:rPr lang="en-US" altLang="en-US" sz="1800" b="1" u="sng" dirty="0"/>
              <a:t> test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1 nominal variable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2 or more categories</a:t>
            </a:r>
          </a:p>
          <a:p>
            <a:r>
              <a:rPr lang="en-US" altLang="en-US" sz="1800" dirty="0"/>
              <a:t>If </a:t>
            </a:r>
            <a:r>
              <a:rPr lang="en-US" altLang="en-US" sz="1800" b="1" u="sng" dirty="0"/>
              <a:t>nominal variable ONLY has 2 categories</a:t>
            </a:r>
            <a:r>
              <a:rPr lang="en-US" altLang="en-US" sz="1800" dirty="0"/>
              <a:t>, </a:t>
            </a:r>
            <a:r>
              <a:rPr lang="el-GR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1800" i="1" baseline="30000" dirty="0"/>
              <a:t>2</a:t>
            </a:r>
            <a:r>
              <a:rPr lang="en-US" altLang="en-US" sz="1800" i="1" dirty="0"/>
              <a:t> </a:t>
            </a:r>
            <a:r>
              <a:rPr lang="en-US" altLang="en-US" sz="1800" dirty="0" err="1"/>
              <a:t>GoF</a:t>
            </a:r>
            <a:r>
              <a:rPr lang="en-US" altLang="en-US" sz="1800" dirty="0"/>
              <a:t> test: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Is another large sample approximation to Binomial Sign Test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Gives same results as </a:t>
            </a:r>
            <a:r>
              <a:rPr lang="en-US" altLang="en-US" sz="1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z</a:t>
            </a:r>
            <a:r>
              <a:rPr lang="en-US" altLang="en-US" sz="1600" dirty="0">
                <a:ea typeface="ＭＳ Ｐゴシック" panose="020B0600070205080204" pitchFamily="34" charset="-128"/>
              </a:rPr>
              <a:t>-test for single proportion as </a:t>
            </a:r>
            <a:r>
              <a:rPr lang="en-US" altLang="en-US" sz="16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z</a:t>
            </a:r>
            <a:r>
              <a:rPr lang="en-US" altLang="en-US" sz="1600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16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l-GR" altLang="en-US" sz="16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χ</a:t>
            </a:r>
            <a:r>
              <a:rPr lang="en-US" altLang="en-US" sz="1600" i="1" baseline="30000" dirty="0">
                <a:ea typeface="ＭＳ Ｐゴシック" panose="020B0600070205080204" pitchFamily="34" charset="-128"/>
              </a:rPr>
              <a:t>2</a:t>
            </a:r>
            <a:endParaRPr lang="en-US" altLang="en-US" sz="16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Has same </a:t>
            </a:r>
            <a:r>
              <a:rPr lang="en-US" altLang="en-US" sz="16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16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16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6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1600" i="1" baseline="-25000" dirty="0">
                <a:ea typeface="ＭＳ Ｐゴシック" panose="020B0600070205080204" pitchFamily="34" charset="-128"/>
              </a:rPr>
              <a:t>1 </a:t>
            </a:r>
            <a:r>
              <a:rPr lang="en-US" altLang="en-US" sz="1600" dirty="0">
                <a:ea typeface="ＭＳ Ｐゴシック" panose="020B0600070205080204" pitchFamily="34" charset="-128"/>
              </a:rPr>
              <a:t>as binomial or </a:t>
            </a:r>
            <a:r>
              <a:rPr lang="en-US" altLang="en-US" sz="1200" i="1" dirty="0"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z</a:t>
            </a:r>
            <a:r>
              <a:rPr lang="en-US" altLang="en-US" sz="1600" dirty="0">
                <a:ea typeface="ＭＳ Ｐゴシック" panose="020B0600070205080204" pitchFamily="34" charset="-128"/>
              </a:rPr>
              <a:t>-tests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Compare obtained </a:t>
            </a:r>
            <a:r>
              <a:rPr lang="el-GR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1800" i="1" baseline="30000" dirty="0"/>
              <a:t>2</a:t>
            </a:r>
            <a:r>
              <a:rPr lang="en-US" altLang="en-US" sz="1800" i="1" dirty="0"/>
              <a:t> </a:t>
            </a:r>
            <a:r>
              <a:rPr lang="en-US" altLang="en-US" sz="1800" dirty="0"/>
              <a:t>statistic to critical value based on </a:t>
            </a:r>
            <a:r>
              <a:rPr lang="en-US" altLang="en-US" sz="1800" i="1" dirty="0" err="1">
                <a:latin typeface="Times New Roman" panose="02020603050405020304" pitchFamily="18" charset="0"/>
              </a:rPr>
              <a:t>df</a:t>
            </a:r>
            <a:r>
              <a:rPr lang="en-US" altLang="en-US" sz="1800" b="1" u="sng" dirty="0">
                <a:latin typeface="Times New Roman" panose="02020603050405020304" pitchFamily="18" charset="0"/>
              </a:rPr>
              <a:t> = </a:t>
            </a:r>
            <a:r>
              <a:rPr lang="en-US" altLang="en-US" sz="1800" b="1" i="1" u="sng" dirty="0">
                <a:latin typeface="Times New Roman" panose="02020603050405020304" pitchFamily="18" charset="0"/>
              </a:rPr>
              <a:t>k</a:t>
            </a:r>
            <a:r>
              <a:rPr lang="en-US" altLang="en-US" sz="1800" b="1" u="sng" dirty="0">
                <a:latin typeface="Times New Roman" panose="02020603050405020304" pitchFamily="18" charset="0"/>
              </a:rPr>
              <a:t> – 1</a:t>
            </a:r>
            <a:r>
              <a:rPr lang="en-US" altLang="en-US" sz="1800" dirty="0">
                <a:latin typeface="Times New Roman" panose="02020603050405020304" pitchFamily="18" charset="0"/>
              </a:rPr>
              <a:t>, </a:t>
            </a:r>
            <a:r>
              <a:rPr lang="en-US" altLang="en-US" sz="1800" i="1" dirty="0">
                <a:latin typeface="Times New Roman" panose="02020603050405020304" pitchFamily="18" charset="0"/>
              </a:rPr>
              <a:t>k</a:t>
            </a:r>
            <a:r>
              <a:rPr lang="en-US" altLang="en-US" sz="1800" dirty="0"/>
              <a:t> = # categories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96075" y="1296854"/>
            <a:ext cx="3933825" cy="1200329"/>
          </a:xfrm>
          <a:prstGeom prst="rect">
            <a:avLst/>
          </a:prstGeom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b="1" u="sng" dirty="0">
                <a:solidFill>
                  <a:srgbClr val="FF3300"/>
                </a:solidFill>
              </a:rPr>
              <a:t>Assumptions</a:t>
            </a:r>
          </a:p>
          <a:p>
            <a:pPr algn="ctr"/>
            <a:r>
              <a:rPr lang="en-US" altLang="en-US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Independent random sample</a:t>
            </a:r>
          </a:p>
          <a:p>
            <a:pPr algn="ctr"/>
            <a:r>
              <a:rPr lang="en-US" altLang="en-US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Mutually exclusive categories</a:t>
            </a:r>
          </a:p>
          <a:p>
            <a:pPr algn="ctr"/>
            <a:r>
              <a:rPr lang="en-US" altLang="en-US" u="sng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Expected</a:t>
            </a:r>
            <a:r>
              <a:rPr lang="en-US" altLang="en-US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 frequencies: </a:t>
            </a:r>
            <a:r>
              <a:rPr lang="en-US" altLang="en-US" dirty="0">
                <a:solidFill>
                  <a:srgbClr val="FF33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≥ 5 per each cell</a:t>
            </a:r>
          </a:p>
        </p:txBody>
      </p:sp>
      <p:pic>
        <p:nvPicPr>
          <p:cNvPr id="7" name="Picture 6" descr="Chi-squared tab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9" t="3915"/>
          <a:stretch/>
        </p:blipFill>
        <p:spPr bwMode="auto">
          <a:xfrm>
            <a:off x="8277225" y="2671735"/>
            <a:ext cx="3533775" cy="3449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106" y="3892577"/>
            <a:ext cx="2185988" cy="913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03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85166"/>
            <a:ext cx="10482072" cy="1499616"/>
          </a:xfrm>
        </p:spPr>
        <p:txBody>
          <a:bodyPr/>
          <a:lstStyle/>
          <a:p>
            <a:r>
              <a:rPr lang="en-US" dirty="0"/>
              <a:t>GOODNESS OF FIT Tests – EXAMPLE: K =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71600"/>
            <a:ext cx="9720071" cy="537342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b="1" u="sng" dirty="0"/>
              <a:t>Hypotheses: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H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000" dirty="0">
                <a:ea typeface="ＭＳ Ｐゴシック" panose="020B0600070205080204" pitchFamily="34" charset="-128"/>
              </a:rPr>
              <a:t>: P = 0.50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Observed frequencies: 96 and 104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Expected frequencies: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 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/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ea typeface="ＭＳ Ｐゴシック" panose="020B0600070205080204" pitchFamily="34" charset="-128"/>
              </a:rPr>
              <a:t> =200/2 = 100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 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2 – 1 = 1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u="sng" dirty="0"/>
              <a:t>Test Statistic:  </a:t>
            </a:r>
          </a:p>
          <a:p>
            <a:pPr>
              <a:lnSpc>
                <a:spcPct val="80000"/>
              </a:lnSpc>
            </a:pPr>
            <a:r>
              <a:rPr lang="el-G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400" i="1" baseline="30000" dirty="0"/>
              <a:t>2</a:t>
            </a:r>
            <a:r>
              <a:rPr lang="en-US" altLang="en-US" sz="2400" i="1" baseline="300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</a:t>
            </a:r>
            <a:r>
              <a:rPr lang="en-US" altLang="en-US" sz="2400" i="1" baseline="30000" dirty="0">
                <a:ea typeface="ＭＳ Ｐゴシック" panose="020B0600070205080204" pitchFamily="34" charset="-128"/>
              </a:rPr>
              <a:t>=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u="sng" dirty="0"/>
              <a:t>Critical Value:</a:t>
            </a:r>
          </a:p>
          <a:p>
            <a:pPr>
              <a:lnSpc>
                <a:spcPct val="80000"/>
              </a:lnSpc>
            </a:pPr>
            <a:r>
              <a:rPr lang="el-G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400" i="1" baseline="30000" dirty="0"/>
              <a:t>2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</a:t>
            </a:r>
            <a:r>
              <a:rPr lang="en-US" altLang="en-US" sz="2400" i="1" baseline="30000" dirty="0"/>
              <a:t> </a:t>
            </a:r>
            <a:r>
              <a:rPr lang="en-US" altLang="en-US" sz="2400" i="1" dirty="0"/>
              <a:t>(__) </a:t>
            </a:r>
            <a:r>
              <a:rPr lang="en-US" altLang="en-US" sz="2400" dirty="0"/>
              <a:t>= 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u="sng" dirty="0"/>
              <a:t>Conclusion: 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i="1" dirty="0"/>
              <a:t>Note: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680" y="2336792"/>
            <a:ext cx="2014538" cy="79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69190"/>
              </p:ext>
            </p:extLst>
          </p:nvPr>
        </p:nvGraphicFramePr>
        <p:xfrm>
          <a:off x="7064201" y="1190626"/>
          <a:ext cx="4441999" cy="192404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36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27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ALWAYS USE COUNTS!!!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= “success”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 = “failure”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OBSERVED</a:t>
                      </a:r>
                      <a:r>
                        <a:rPr lang="en-US" baseline="0" dirty="0"/>
                        <a:t> </a:t>
                      </a:r>
                    </a:p>
                    <a:p>
                      <a:pPr algn="ctr"/>
                      <a:r>
                        <a:rPr lang="en-US" baseline="0" dirty="0"/>
                        <a:t>(the data)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EXPECTED</a:t>
                      </a:r>
                    </a:p>
                    <a:p>
                      <a:pPr algn="ctr"/>
                      <a:r>
                        <a:rPr lang="en-US" dirty="0"/>
                        <a:t>(based on N, P, Q)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70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58645"/>
            <a:ext cx="10786872" cy="1499616"/>
          </a:xfrm>
        </p:spPr>
        <p:txBody>
          <a:bodyPr>
            <a:normAutofit/>
          </a:bodyPr>
          <a:lstStyle/>
          <a:p>
            <a:r>
              <a:rPr lang="en-US" dirty="0"/>
              <a:t>GOODNESS OF FIT Tests – EXAMPLE: K &gt; 2</a:t>
            </a:r>
            <a:br>
              <a:rPr lang="en-US" dirty="0"/>
            </a:br>
            <a:r>
              <a:rPr lang="en-US" sz="3200" dirty="0"/>
              <a:t> (any number of categories within 1 variable)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15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24128" y="1758260"/>
            <a:ext cx="9720071" cy="4986763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b="1" u="sng" dirty="0"/>
              <a:t>Hypotheses: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H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000" dirty="0">
                <a:ea typeface="ＭＳ Ｐゴシック" panose="020B0600070205080204" pitchFamily="34" charset="-128"/>
              </a:rPr>
              <a:t>: “ equally likely” (k = 6 &amp; N = 120)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Expected frequencies: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 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/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ea typeface="ＭＳ Ｐゴシック" panose="020B0600070205080204" pitchFamily="34" charset="-128"/>
              </a:rPr>
              <a:t> =120/6 = 20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Observed frequencies: 20, 14, 18, 17, 22, 29 {Mon – Sat}</a:t>
            </a:r>
          </a:p>
          <a:p>
            <a:pPr lvl="1">
              <a:lnSpc>
                <a:spcPct val="80000"/>
              </a:lnSpc>
            </a:pP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6 – 1 = 5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u="sng" dirty="0"/>
              <a:t>Test Statistic:  </a:t>
            </a:r>
          </a:p>
          <a:p>
            <a:pPr>
              <a:lnSpc>
                <a:spcPct val="80000"/>
              </a:lnSpc>
            </a:pPr>
            <a:r>
              <a:rPr lang="el-G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400" i="1" baseline="30000" dirty="0"/>
              <a:t>2</a:t>
            </a:r>
            <a:r>
              <a:rPr lang="en-US" altLang="en-US" sz="2400" i="1" baseline="300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</a:t>
            </a:r>
            <a:r>
              <a:rPr lang="en-US" altLang="en-US" sz="2400" i="1" baseline="30000" dirty="0">
                <a:ea typeface="ＭＳ Ｐゴシック" panose="020B0600070205080204" pitchFamily="34" charset="-128"/>
              </a:rPr>
              <a:t>=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u="sng" dirty="0"/>
              <a:t>Critical Value:</a:t>
            </a:r>
          </a:p>
          <a:p>
            <a:pPr>
              <a:lnSpc>
                <a:spcPct val="80000"/>
              </a:lnSpc>
            </a:pPr>
            <a:r>
              <a:rPr lang="el-G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400" i="1" baseline="30000" dirty="0"/>
              <a:t>2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</a:t>
            </a:r>
            <a:r>
              <a:rPr lang="en-US" altLang="en-US" sz="2400" i="1" baseline="30000" dirty="0"/>
              <a:t> </a:t>
            </a:r>
            <a:r>
              <a:rPr lang="en-US" altLang="en-US" sz="2400" i="1" dirty="0"/>
              <a:t>(__) </a:t>
            </a:r>
            <a:r>
              <a:rPr lang="en-US" altLang="en-US" sz="2400" dirty="0"/>
              <a:t>=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u="sng" dirty="0"/>
              <a:t>Conclusion: 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We do NOT have evidence the # of books checked out is NOT the same EVERY day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423026"/>
              </p:ext>
            </p:extLst>
          </p:nvPr>
        </p:nvGraphicFramePr>
        <p:xfrm>
          <a:off x="7043056" y="1676400"/>
          <a:ext cx="4663442" cy="202474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66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670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204098" y="1204264"/>
            <a:ext cx="2445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ALWAYS USE COUNTS!!!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545286" y="3740013"/>
            <a:ext cx="34131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2400" b="1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QUESTION:</a:t>
            </a:r>
          </a:p>
          <a:p>
            <a:pPr lvl="1" algn="ctr"/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Is there a difference in # books checked out for different days of the week?</a:t>
            </a:r>
          </a:p>
        </p:txBody>
      </p:sp>
    </p:spTree>
    <p:extLst>
      <p:ext uri="{BB962C8B-B14F-4D97-AF65-F5344CB8AC3E}">
        <p14:creationId xmlns:p14="http://schemas.microsoft.com/office/powerpoint/2010/main" val="357215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149787"/>
            <a:ext cx="10580043" cy="1499616"/>
          </a:xfrm>
        </p:spPr>
        <p:txBody>
          <a:bodyPr>
            <a:normAutofit/>
          </a:bodyPr>
          <a:lstStyle/>
          <a:p>
            <a:r>
              <a:rPr lang="en-US" dirty="0"/>
              <a:t>GOODNESS OF FIT Tests: Confidence Intervals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599468" y="1944741"/>
            <a:ext cx="41878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en-US" altLang="en-US" i="1" dirty="0"/>
              <a:t>CI</a:t>
            </a:r>
            <a:r>
              <a:rPr lang="en-US" altLang="en-US" dirty="0"/>
              <a:t>s for proportions</a:t>
            </a:r>
          </a:p>
          <a:p>
            <a:pPr lvl="1" eaLnBrk="1" hangingPunct="1"/>
            <a:r>
              <a:rPr lang="en-US" altLang="en-US" b="0" dirty="0">
                <a:ea typeface="ＭＳ Ｐゴシック" panose="020B0600070205080204" pitchFamily="34" charset="-128"/>
              </a:rPr>
              <a:t>If </a:t>
            </a:r>
            <a:r>
              <a:rPr lang="en-US" altLang="en-US" b="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en-US" b="0" dirty="0">
                <a:ea typeface="ＭＳ Ｐゴシック" panose="020B0600070205080204" pitchFamily="34" charset="-128"/>
              </a:rPr>
              <a:t> &gt; 2, original table converted into table with 2 cells</a:t>
            </a:r>
          </a:p>
          <a:p>
            <a:pPr lvl="2" eaLnBrk="1" hangingPunct="1"/>
            <a:r>
              <a:rPr lang="en-US" altLang="en-US" b="0" dirty="0">
                <a:ea typeface="ＭＳ Ｐゴシック" panose="020B0600070205080204" pitchFamily="34" charset="-128"/>
              </a:rPr>
              <a:t>Proportion for category of interest vs proportion in </a:t>
            </a:r>
            <a:r>
              <a:rPr lang="en-US" altLang="en-US" dirty="0">
                <a:ea typeface="ＭＳ Ｐゴシック" panose="020B0600070205080204" pitchFamily="34" charset="-128"/>
              </a:rPr>
              <a:t>all other </a:t>
            </a:r>
            <a:r>
              <a:rPr lang="en-US" altLang="en-US" b="0" dirty="0">
                <a:ea typeface="ＭＳ Ｐゴシック" panose="020B0600070205080204" pitchFamily="34" charset="-128"/>
              </a:rPr>
              <a:t>categories</a:t>
            </a:r>
          </a:p>
          <a:p>
            <a:pPr lvl="1" eaLnBrk="1" hangingPunct="1"/>
            <a:r>
              <a:rPr lang="en-US" altLang="en-US" b="0" dirty="0">
                <a:ea typeface="ＭＳ Ｐゴシック" panose="020B0600070205080204" pitchFamily="34" charset="-128"/>
              </a:rPr>
              <a:t>Use same formula for </a:t>
            </a:r>
            <a:r>
              <a:rPr lang="en-US" altLang="en-US" b="0" i="1" dirty="0"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z</a:t>
            </a:r>
            <a:r>
              <a:rPr lang="en-US" altLang="en-US" b="0" dirty="0">
                <a:ea typeface="ＭＳ Ｐゴシック" panose="020B0600070205080204" pitchFamily="34" charset="-128"/>
              </a:rPr>
              <a:t>-test for single proportion:</a:t>
            </a: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5410265" y="1797072"/>
            <a:ext cx="629032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en-US" altLang="en-US" dirty="0"/>
              <a:t>Say we wanted a </a:t>
            </a:r>
            <a:r>
              <a:rPr lang="en-US" altLang="en-US" i="1" dirty="0"/>
              <a:t>CI</a:t>
            </a:r>
            <a:r>
              <a:rPr lang="en-US" altLang="en-US" dirty="0"/>
              <a:t> for proportion of books from Saturday (29/120=0.242)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25758" y="5504669"/>
                <a:ext cx="4100805" cy="818366"/>
              </a:xfrm>
              <a:prstGeom prst="rect">
                <a:avLst/>
              </a:prstGeom>
              <a:ln>
                <a:solidFill>
                  <a:srgbClr val="FF33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𝒐𝒃𝒔</m:t>
                          </m:r>
                        </m:sub>
                      </m:sSub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𝒄𝒓𝒊𝒕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𝒐𝒃𝒔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𝒐𝒃𝒔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𝑵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58" y="5504669"/>
                <a:ext cx="4100805" cy="8183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FF33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950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58645"/>
            <a:ext cx="9720072" cy="1499616"/>
          </a:xfrm>
        </p:spPr>
        <p:txBody>
          <a:bodyPr/>
          <a:lstStyle/>
          <a:p>
            <a:r>
              <a:rPr lang="en-US" dirty="0"/>
              <a:t>GOODNESS OF FIT Tests: effect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3775166"/>
            <a:ext cx="9720071" cy="2534193"/>
          </a:xfrm>
        </p:spPr>
        <p:txBody>
          <a:bodyPr/>
          <a:lstStyle/>
          <a:p>
            <a:r>
              <a:rPr lang="en-US" altLang="en-US" dirty="0"/>
              <a:t>Ranges from 0 to 1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0: Expected = Observed frequencies exactly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1: Expected 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≠ O</a:t>
            </a:r>
            <a:r>
              <a:rPr lang="en-US" altLang="en-US" dirty="0">
                <a:ea typeface="ＭＳ Ｐゴシック" panose="020B0600070205080204" pitchFamily="34" charset="-128"/>
              </a:rPr>
              <a:t>bserved frequencies as much as possible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132567"/>
              </p:ext>
            </p:extLst>
          </p:nvPr>
        </p:nvGraphicFramePr>
        <p:xfrm>
          <a:off x="3615352" y="1758261"/>
          <a:ext cx="38862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3" imgW="1307880" imgH="469800" progId="Equation.DSMT4">
                  <p:embed/>
                </p:oleObj>
              </mc:Choice>
              <mc:Fallback>
                <p:oleObj name="Equation" r:id="rId3" imgW="13078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5352" y="1758261"/>
                        <a:ext cx="3886200" cy="1397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6797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04452" cy="1499616"/>
          </a:xfrm>
        </p:spPr>
        <p:txBody>
          <a:bodyPr>
            <a:normAutofit/>
          </a:bodyPr>
          <a:lstStyle/>
          <a:p>
            <a:r>
              <a:rPr lang="en-US" dirty="0"/>
              <a:t>GOODNESS OF FIT Tests: post hoc pairwise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Like ANOVA, omnibus test, but where do differences lie?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‘Pinpointing the action’ in contingency tables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Post-hoc Binomial,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z</a:t>
            </a:r>
            <a:r>
              <a:rPr lang="en-US" altLang="en-US" sz="2400" dirty="0">
                <a:ea typeface="ＭＳ Ｐゴシック" panose="020B0600070205080204" pitchFamily="34" charset="-128"/>
              </a:rPr>
              <a:t>-tests, or smaller 1-way </a:t>
            </a:r>
            <a:r>
              <a:rPr lang="el-GR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χ</a:t>
            </a:r>
            <a:r>
              <a:rPr lang="en-US" altLang="en-US" sz="2400" i="1" baseline="30000" dirty="0">
                <a:ea typeface="ＭＳ Ｐゴシック" panose="020B0600070205080204" pitchFamily="34" charset="-128"/>
              </a:rPr>
              <a:t>2 </a:t>
            </a:r>
            <a:r>
              <a:rPr lang="en-US" altLang="en-US" sz="2400" dirty="0">
                <a:ea typeface="ＭＳ Ｐゴシック" panose="020B0600070205080204" pitchFamily="34" charset="-128"/>
              </a:rPr>
              <a:t>tests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Collapsing, ignoring levels</a:t>
            </a:r>
          </a:p>
          <a:p>
            <a:pPr lvl="2"/>
            <a:r>
              <a:rPr lang="en-US" altLang="en-US" sz="2000" dirty="0" err="1">
                <a:ea typeface="ＭＳ Ｐゴシック" panose="020B0600070205080204" pitchFamily="34" charset="-128"/>
              </a:rPr>
              <a:t>Bonferonni</a:t>
            </a:r>
            <a:r>
              <a:rPr lang="en-US" altLang="en-US" sz="2000" dirty="0">
                <a:ea typeface="ＭＳ Ｐゴシック" panose="020B0600070205080204" pitchFamily="34" charset="-128"/>
              </a:rPr>
              <a:t> correction, more conservative </a:t>
            </a:r>
            <a:r>
              <a:rPr lang="el-GR" altLang="en-US" sz="20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 per comparison</a:t>
            </a:r>
            <a:endParaRPr lang="en-US" altLang="en-US" sz="2000" i="1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Examining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Observed </a:t>
            </a:r>
            <a:r>
              <a:rPr lang="en-US" altLang="en-US" sz="20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vs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. expected frequencies per cell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Contributions to </a:t>
            </a:r>
            <a:r>
              <a:rPr lang="el-GR" altLang="en-US" sz="21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χ</a:t>
            </a:r>
            <a:r>
              <a:rPr lang="en-US" altLang="en-US" sz="2100" i="1" baseline="30000" dirty="0">
                <a:ea typeface="ＭＳ Ｐゴシック" panose="020B0600070205080204" pitchFamily="34" charset="-128"/>
              </a:rPr>
              <a:t>2 </a:t>
            </a:r>
            <a:r>
              <a:rPr lang="en-US" altLang="en-US" sz="2100" dirty="0">
                <a:ea typeface="ＭＳ Ｐゴシック" panose="020B0600070205080204" pitchFamily="34" charset="-128"/>
              </a:rPr>
              <a:t>per cell</a:t>
            </a:r>
            <a:endParaRPr lang="en-US" altLang="en-US" sz="2100" baseline="300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Visual analysis of differences in proportions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44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77306"/>
            <a:ext cx="10536501" cy="1499616"/>
          </a:xfrm>
        </p:spPr>
        <p:txBody>
          <a:bodyPr>
            <a:normAutofit/>
          </a:bodyPr>
          <a:lstStyle/>
          <a:p>
            <a:r>
              <a:rPr lang="en-US" altLang="en-US" dirty="0"/>
              <a:t>2-way Pearson </a:t>
            </a:r>
            <a:r>
              <a:rPr lang="el-G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i="1" baseline="30000" dirty="0"/>
              <a:t>2</a:t>
            </a:r>
            <a:r>
              <a:rPr lang="en-US" altLang="en-US" i="1" dirty="0"/>
              <a:t> </a:t>
            </a:r>
            <a:r>
              <a:rPr lang="en-US" altLang="en-US" dirty="0"/>
              <a:t>Test of </a:t>
            </a:r>
            <a:br>
              <a:rPr lang="en-US" altLang="en-US" dirty="0"/>
            </a:br>
            <a:r>
              <a:rPr lang="en-US" altLang="en-US" dirty="0"/>
              <a:t>“Independence” or “Association”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786872" cy="402336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800" i="1" dirty="0"/>
              <a:t>Aka:</a:t>
            </a:r>
            <a:r>
              <a:rPr lang="en-US" altLang="en-US" sz="2800" dirty="0"/>
              <a:t> Contingency table, cross-tabulation, or </a:t>
            </a:r>
            <a:r>
              <a:rPr lang="en-US" altLang="en-US" sz="2800" i="1" dirty="0"/>
              <a:t>row</a:t>
            </a:r>
            <a:r>
              <a:rPr lang="en-US" altLang="en-US" sz="2800" dirty="0"/>
              <a:t> x </a:t>
            </a:r>
            <a:r>
              <a:rPr lang="en-US" altLang="en-US" sz="2800" i="1" dirty="0"/>
              <a:t>column (</a:t>
            </a:r>
            <a:r>
              <a:rPr lang="en-US" altLang="en-US" sz="2800" i="1" dirty="0">
                <a:latin typeface="Times New Roman" panose="02020603050405020304" pitchFamily="18" charset="0"/>
              </a:rPr>
              <a:t>r x c</a:t>
            </a:r>
            <a:r>
              <a:rPr lang="en-US" altLang="en-US" sz="2800" i="1" dirty="0"/>
              <a:t>)</a:t>
            </a:r>
            <a:r>
              <a:rPr lang="en-US" altLang="en-US" sz="2800" dirty="0"/>
              <a:t> analysis</a:t>
            </a:r>
          </a:p>
          <a:p>
            <a:pPr lvl="1">
              <a:buFontTx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&gt; 1 nominal </a:t>
            </a:r>
            <a:r>
              <a:rPr lang="en-US" altLang="en-US" sz="2400" u="sng" dirty="0">
                <a:ea typeface="ＭＳ Ｐゴシック" panose="020B0600070205080204" pitchFamily="34" charset="-128"/>
              </a:rPr>
              <a:t>variable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</a:p>
          <a:p>
            <a:pPr lvl="4"/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/>
              <a:t>Is distribution of 1 variable </a:t>
            </a:r>
            <a:r>
              <a:rPr lang="en-US" altLang="en-US" sz="2800" i="1" dirty="0"/>
              <a:t>contingent </a:t>
            </a:r>
            <a:r>
              <a:rPr lang="en-US" altLang="en-US" sz="2800" dirty="0"/>
              <a:t>on distribution of another? </a:t>
            </a:r>
          </a:p>
          <a:p>
            <a:pPr lvl="1">
              <a:buFontTx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Is there an association or dependence between 2 categorical variables</a:t>
            </a:r>
          </a:p>
          <a:p>
            <a:pPr lvl="4">
              <a:buFontTx/>
              <a:buChar char="•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Extension of </a:t>
            </a:r>
            <a:r>
              <a:rPr lang="el-G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i="1" baseline="30000" dirty="0"/>
              <a:t>2 </a:t>
            </a:r>
            <a:r>
              <a:rPr lang="en-US" altLang="en-US" dirty="0"/>
              <a:t>Goodness of Fit Test</a:t>
            </a:r>
          </a:p>
          <a:p>
            <a:pPr lvl="4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b="1" u="sng" dirty="0"/>
              <a:t>Hypotheses:</a:t>
            </a:r>
          </a:p>
          <a:p>
            <a:pPr lvl="1"/>
            <a:r>
              <a:rPr lang="en-US" altLang="en-US" i="1" dirty="0">
                <a:ea typeface="ＭＳ Ｐゴシック" panose="020B0600070205080204" pitchFamily="34" charset="-128"/>
              </a:rPr>
              <a:t>H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dirty="0">
                <a:ea typeface="ＭＳ Ｐゴシック" panose="020B0600070205080204" pitchFamily="34" charset="-128"/>
              </a:rPr>
              <a:t>: Variables are independent in population</a:t>
            </a:r>
          </a:p>
          <a:p>
            <a:pPr lvl="1"/>
            <a:r>
              <a:rPr lang="en-US" altLang="en-US" i="1" dirty="0">
                <a:ea typeface="ＭＳ Ｐゴシック" panose="020B0600070205080204" pitchFamily="34" charset="-128"/>
              </a:rPr>
              <a:t>H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: Variables are dependent in population</a:t>
            </a:r>
          </a:p>
          <a:p>
            <a:pPr lvl="4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Again, </a:t>
            </a:r>
            <a:r>
              <a:rPr lang="el-G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i="1" baseline="30000" dirty="0"/>
              <a:t>2</a:t>
            </a:r>
            <a:r>
              <a:rPr lang="en-US" altLang="en-US" i="1" baseline="-25000" dirty="0"/>
              <a:t>obt</a:t>
            </a:r>
            <a:r>
              <a:rPr lang="en-US" altLang="en-US" i="1" dirty="0"/>
              <a:t> </a:t>
            </a:r>
            <a:r>
              <a:rPr lang="en-US" altLang="en-US" dirty="0"/>
              <a:t>is compared with </a:t>
            </a:r>
            <a:r>
              <a:rPr lang="el-G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i="1" baseline="30000" dirty="0"/>
              <a:t>2</a:t>
            </a:r>
            <a:r>
              <a:rPr lang="en-US" altLang="en-US" i="1" baseline="-25000" dirty="0"/>
              <a:t>crit</a:t>
            </a:r>
            <a:r>
              <a:rPr lang="en-US" altLang="en-US" dirty="0"/>
              <a:t>   </a:t>
            </a:r>
            <a:r>
              <a:rPr lang="en-US" altLang="en-US" dirty="0">
                <a:sym typeface="Wingdings" panose="05000000000000000000" pitchFamily="2" charset="2"/>
              </a:rPr>
              <a:t>  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-1)(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-1)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3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16150" y="1368499"/>
            <a:ext cx="7866065" cy="385961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n-US" sz="3600" dirty="0">
                <a:solidFill>
                  <a:schemeClr val="tx1"/>
                </a:solidFill>
                <a:latin typeface="Georgia" panose="02040502050405020303" pitchFamily="18" charset="0"/>
              </a:rPr>
              <a:t>Creativity involves breaking out of established patterns in order to look at things in a different way.</a:t>
            </a:r>
            <a:b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ctr"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--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ctr">
              <a:spcBef>
                <a:spcPts val="1200"/>
              </a:spcBef>
            </a:pPr>
            <a:r>
              <a:rPr lang="en-US" altLang="en-US" sz="2400" b="1" i="1" dirty="0">
                <a:solidFill>
                  <a:schemeClr val="tx1"/>
                </a:solidFill>
                <a:latin typeface="Georgia" panose="02040502050405020303" pitchFamily="18" charset="0"/>
              </a:rPr>
              <a:t>Edward de Bono</a:t>
            </a:r>
          </a:p>
        </p:txBody>
      </p:sp>
    </p:spTree>
    <p:extLst>
      <p:ext uri="{BB962C8B-B14F-4D97-AF65-F5344CB8AC3E}">
        <p14:creationId xmlns:p14="http://schemas.microsoft.com/office/powerpoint/2010/main" val="380852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21322"/>
            <a:ext cx="9720072" cy="1499616"/>
          </a:xfrm>
        </p:spPr>
        <p:txBody>
          <a:bodyPr>
            <a:normAutofit/>
          </a:bodyPr>
          <a:lstStyle/>
          <a:p>
            <a:r>
              <a:rPr lang="en-US" altLang="en-US" dirty="0"/>
              <a:t>2-way Pearson </a:t>
            </a:r>
            <a:r>
              <a:rPr lang="el-G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i="1" baseline="30000" dirty="0"/>
              <a:t>2</a:t>
            </a:r>
            <a:r>
              <a:rPr lang="en-US" altLang="en-US" i="1" dirty="0"/>
              <a:t> </a:t>
            </a:r>
            <a:r>
              <a:rPr lang="en-US" altLang="en-US" dirty="0"/>
              <a:t>Test of </a:t>
            </a:r>
            <a:br>
              <a:rPr lang="en-US" altLang="en-US" dirty="0"/>
            </a:br>
            <a:r>
              <a:rPr lang="en-US" altLang="en-US" dirty="0"/>
              <a:t>“Independence” or “Association”</a:t>
            </a:r>
            <a:endParaRPr lang="en-US" dirty="0"/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147488"/>
              </p:ext>
            </p:extLst>
          </p:nvPr>
        </p:nvGraphicFramePr>
        <p:xfrm>
          <a:off x="3476625" y="2465388"/>
          <a:ext cx="2544763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3" imgW="1143000" imgH="482400" progId="Equation.DSMT4">
                  <p:embed/>
                </p:oleObj>
              </mc:Choice>
              <mc:Fallback>
                <p:oleObj name="Equation" r:id="rId3" imgW="1143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2465388"/>
                        <a:ext cx="2544763" cy="10747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82722569"/>
              </p:ext>
            </p:extLst>
          </p:nvPr>
        </p:nvGraphicFramePr>
        <p:xfrm>
          <a:off x="0" y="4344988"/>
          <a:ext cx="2619375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5" imgW="1320480" imgH="393480" progId="Equation.DSMT4">
                  <p:embed/>
                </p:oleObj>
              </mc:Choice>
              <mc:Fallback>
                <p:oleObj name="Equation" r:id="rId5" imgW="1320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44988"/>
                        <a:ext cx="2619375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82788" y="2081901"/>
            <a:ext cx="8534400" cy="452596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Same equation: Standardized squared deviations summed for all cells</a:t>
            </a:r>
          </a:p>
          <a:p>
            <a:endParaRPr lang="en-US" altLang="en-US" dirty="0"/>
          </a:p>
          <a:p>
            <a:pPr lvl="4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Different method for computing </a:t>
            </a:r>
            <a:r>
              <a:rPr lang="en-US" altLang="en-US" i="1" dirty="0">
                <a:latin typeface="Times New Roman" panose="02020603050405020304" pitchFamily="18" charset="0"/>
              </a:rPr>
              <a:t>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For each cell: Multiply corresponding row and column totals (</a:t>
            </a:r>
            <a:r>
              <a:rPr lang="en-US" altLang="en-US" dirty="0" err="1">
                <a:ea typeface="ＭＳ Ｐゴシック" panose="020B0600070205080204" pitchFamily="34" charset="-128"/>
              </a:rPr>
              <a:t>marginals</a:t>
            </a:r>
            <a:r>
              <a:rPr lang="en-US" altLang="en-US" dirty="0">
                <a:ea typeface="ＭＳ Ｐゴシック" panose="020B0600070205080204" pitchFamily="34" charset="-128"/>
              </a:rPr>
              <a:t>), divide by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</a:p>
          <a:p>
            <a:pPr lvl="2"/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653" y="4344882"/>
            <a:ext cx="3810000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52463" y="5606783"/>
                <a:ext cx="3985515" cy="675826"/>
              </a:xfrm>
              <a:prstGeom prst="rect">
                <a:avLst/>
              </a:prstGeom>
              <a:ln>
                <a:solidFill>
                  <a:srgbClr val="FF33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𝑬𝑿𝑷</m:t>
                      </m:r>
                      <m:r>
                        <a:rPr lang="en-US" sz="2000" b="1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𝒄𝒆𝒍𝒍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𝒓𝒐𝒘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𝒄𝒐𝒍𝒖𝒎𝒏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𝒈𝒓𝒂𝒏𝒅</m:t>
                              </m:r>
                            </m:sub>
                          </m:sSub>
                        </m:den>
                      </m:f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463" y="5606783"/>
                <a:ext cx="3985515" cy="67582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rgbClr val="FF33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271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11991"/>
            <a:ext cx="9720072" cy="1499616"/>
          </a:xfrm>
        </p:spPr>
        <p:txBody>
          <a:bodyPr>
            <a:normAutofit/>
          </a:bodyPr>
          <a:lstStyle/>
          <a:p>
            <a:r>
              <a:rPr lang="el-G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i="1" baseline="30000" dirty="0"/>
              <a:t>2</a:t>
            </a:r>
            <a:r>
              <a:rPr lang="en-US" altLang="en-US" i="1" dirty="0"/>
              <a:t> </a:t>
            </a:r>
            <a:r>
              <a:rPr lang="en-US" altLang="en-US" dirty="0"/>
              <a:t>Test of “Independence” –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680" y="1819394"/>
            <a:ext cx="5833872" cy="478847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b="1" u="sng" dirty="0"/>
              <a:t>Experiment: </a:t>
            </a:r>
          </a:p>
          <a:p>
            <a:r>
              <a:rPr lang="en-US" altLang="en-US" sz="2400" dirty="0"/>
              <a:t>Random sample of 200 inmates are surveyed about abuse and violent criminal histories 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Relationship between history of abuse and violent crime?</a:t>
            </a: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i="1" dirty="0"/>
              <a:t>H</a:t>
            </a:r>
            <a:r>
              <a:rPr lang="en-US" altLang="en-US" sz="2400" i="1" baseline="-25000" dirty="0"/>
              <a:t>0</a:t>
            </a:r>
            <a:r>
              <a:rPr lang="en-US" altLang="en-US" sz="2400" dirty="0"/>
              <a:t>: </a:t>
            </a:r>
            <a:r>
              <a:rPr lang="en-US" altLang="en-US" sz="2400" b="1" u="sng" dirty="0"/>
              <a:t>No association </a:t>
            </a:r>
            <a:r>
              <a:rPr lang="en-US" altLang="en-US" sz="2400" dirty="0"/>
              <a:t>between abuse history and violent criminal history in population of prison inmates</a:t>
            </a:r>
          </a:p>
          <a:p>
            <a:pPr lvl="1"/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O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ij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ij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for all cells in population</a:t>
            </a: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i="1" dirty="0"/>
              <a:t>H</a:t>
            </a:r>
            <a:r>
              <a:rPr lang="en-US" altLang="en-US" sz="2400" i="1" baseline="-25000" dirty="0"/>
              <a:t>1</a:t>
            </a:r>
            <a:r>
              <a:rPr lang="en-US" altLang="en-US" sz="2400" dirty="0"/>
              <a:t>: </a:t>
            </a:r>
            <a:r>
              <a:rPr lang="en-US" altLang="en-US" sz="2400" b="1" u="sng" dirty="0"/>
              <a:t>Association</a:t>
            </a:r>
            <a:r>
              <a:rPr lang="en-US" altLang="en-US" sz="2400" dirty="0"/>
              <a:t> between abuse history and violent criminal history in population of prison inmates</a:t>
            </a:r>
          </a:p>
          <a:p>
            <a:pPr lvl="1"/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O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ij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≠ </a:t>
            </a: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ij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for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at least one cell </a:t>
            </a:r>
            <a:r>
              <a:rPr lang="en-US" altLang="en-US" sz="2000" dirty="0">
                <a:ea typeface="ＭＳ Ｐゴシック" panose="020B0600070205080204" pitchFamily="34" charset="-128"/>
              </a:rPr>
              <a:t>in population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98163" y="1180672"/>
            <a:ext cx="5625677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u="sng" dirty="0"/>
              <a:t>Observed frequencies</a:t>
            </a:r>
          </a:p>
          <a:p>
            <a:endParaRPr lang="en-US" altLang="en-US" b="1" u="sng" dirty="0"/>
          </a:p>
          <a:p>
            <a:endParaRPr lang="en-US" altLang="en-US" b="1" u="sng" dirty="0"/>
          </a:p>
          <a:p>
            <a:endParaRPr lang="en-US" altLang="en-US" b="1" u="sng" dirty="0"/>
          </a:p>
          <a:p>
            <a:endParaRPr lang="en-US" altLang="en-US" b="1" u="sng" dirty="0"/>
          </a:p>
          <a:p>
            <a:endParaRPr lang="en-US" altLang="en-US" b="1" u="sng" dirty="0"/>
          </a:p>
          <a:p>
            <a:r>
              <a:rPr lang="en-US" altLang="en-US" b="1" u="sng" dirty="0"/>
              <a:t>Expected frequencies:</a:t>
            </a:r>
          </a:p>
          <a:p>
            <a:endParaRPr lang="en-US" altLang="en-US" b="1" u="sng" dirty="0"/>
          </a:p>
          <a:p>
            <a:endParaRPr lang="en-US" altLang="en-US" b="1" u="sng" dirty="0"/>
          </a:p>
          <a:p>
            <a:endParaRPr lang="en-US" altLang="en-US" b="1" u="sng" dirty="0"/>
          </a:p>
          <a:p>
            <a:endParaRPr lang="en-US" altLang="en-US" b="1" u="sng" dirty="0"/>
          </a:p>
          <a:p>
            <a:endParaRPr lang="en-US" altLang="en-US" b="1" u="sng" dirty="0"/>
          </a:p>
          <a:p>
            <a:r>
              <a:rPr lang="en-US" altLang="en-US" b="1" u="sng" dirty="0"/>
              <a:t>Test Statistic:</a:t>
            </a:r>
          </a:p>
          <a:p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200" i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endParaRPr lang="en-US" altLang="en-US" sz="1200" i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endParaRPr lang="en-US" altLang="en-US" sz="1200" i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endParaRPr lang="en-US" altLang="en-US" sz="1200" dirty="0">
              <a:ea typeface="ＭＳ Ｐゴシック" panose="020B0600070205080204" pitchFamily="34" charset="-128"/>
            </a:endParaRPr>
          </a:p>
          <a:p>
            <a:r>
              <a:rPr lang="en-US" altLang="en-US" b="1" u="sng" dirty="0">
                <a:cs typeface="Times New Roman" panose="02020603050405020304" pitchFamily="18" charset="0"/>
              </a:rPr>
              <a:t>APA format:</a:t>
            </a:r>
            <a:endParaRPr lang="en-US" altLang="en-US" b="1" u="sng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48" y="1613364"/>
            <a:ext cx="4114800" cy="115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91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166" y="235964"/>
            <a:ext cx="9720072" cy="1499616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Motivating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66" y="1500631"/>
            <a:ext cx="11146583" cy="4630293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100" i="1" dirty="0">
                <a:latin typeface="Georgia" panose="02040502050405020303" pitchFamily="18" charset="0"/>
              </a:rPr>
              <a:t>Dr. </a:t>
            </a:r>
            <a:r>
              <a:rPr lang="en-US" altLang="en-US" sz="2100" i="1" dirty="0" err="1">
                <a:latin typeface="Georgia" panose="02040502050405020303" pitchFamily="18" charset="0"/>
              </a:rPr>
              <a:t>Fisel</a:t>
            </a:r>
            <a:r>
              <a:rPr lang="en-US" altLang="en-US" sz="2100" i="1" dirty="0">
                <a:latin typeface="Georgia" panose="02040502050405020303" pitchFamily="18" charset="0"/>
              </a:rPr>
              <a:t> wishes to know whether a random sample of adolescents will prefer a new of formulation of ‘JUMP’ </a:t>
            </a:r>
            <a:r>
              <a:rPr lang="en-US" altLang="en-US" sz="2100" i="1" dirty="0" err="1">
                <a:latin typeface="Georgia" panose="02040502050405020303" pitchFamily="18" charset="0"/>
              </a:rPr>
              <a:t>softdrink</a:t>
            </a:r>
            <a:r>
              <a:rPr lang="en-US" altLang="en-US" sz="2100" i="1" dirty="0">
                <a:latin typeface="Georgia" panose="02040502050405020303" pitchFamily="18" charset="0"/>
              </a:rPr>
              <a:t> over the old formulation. The </a:t>
            </a:r>
            <a:r>
              <a:rPr lang="en-US" altLang="en-US" sz="2100" b="1" i="1" u="sng" dirty="0">
                <a:latin typeface="Georgia" panose="02040502050405020303" pitchFamily="18" charset="0"/>
              </a:rPr>
              <a:t>proportion</a:t>
            </a:r>
            <a:r>
              <a:rPr lang="en-US" altLang="en-US" sz="2100" i="1" dirty="0">
                <a:latin typeface="Georgia" panose="02040502050405020303" pitchFamily="18" charset="0"/>
              </a:rPr>
              <a:t> choosing the new formulation is tested against a hypothesized value of 50%.</a:t>
            </a:r>
          </a:p>
          <a:p>
            <a:pPr lvl="4">
              <a:lnSpc>
                <a:spcPct val="80000"/>
              </a:lnSpc>
            </a:pPr>
            <a:endParaRPr lang="en-US" altLang="en-US" sz="2100" i="1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100" i="1" dirty="0">
                <a:latin typeface="Georgia" panose="02040502050405020303" pitchFamily="18" charset="0"/>
              </a:rPr>
              <a:t>Dr. </a:t>
            </a:r>
            <a:r>
              <a:rPr lang="en-US" altLang="en-US" sz="2100" i="1" dirty="0" err="1">
                <a:latin typeface="Georgia" panose="02040502050405020303" pitchFamily="18" charset="0"/>
              </a:rPr>
              <a:t>Sheary</a:t>
            </a:r>
            <a:r>
              <a:rPr lang="en-US" altLang="en-US" sz="2100" i="1" dirty="0">
                <a:latin typeface="Georgia" panose="02040502050405020303" pitchFamily="18" charset="0"/>
              </a:rPr>
              <a:t> hypothesizes that 1/3 of women experience increased depressive symptoms following childbirth, 1/3 experience increases in elevated mood after childbirth, and 1/3 experience no change. To evaluate this hypothesis Dr. </a:t>
            </a:r>
            <a:r>
              <a:rPr lang="en-US" altLang="en-US" sz="2100" i="1" dirty="0" err="1">
                <a:latin typeface="Georgia" panose="02040502050405020303" pitchFamily="18" charset="0"/>
              </a:rPr>
              <a:t>Sheary</a:t>
            </a:r>
            <a:r>
              <a:rPr lang="en-US" altLang="en-US" sz="2100" i="1" dirty="0">
                <a:latin typeface="Georgia" panose="02040502050405020303" pitchFamily="18" charset="0"/>
              </a:rPr>
              <a:t> randomly samples 100 women visiting a prenatal clinic and asks them to complete the Beck Depression Inventory. She then re-administers the BDI to each mother one week following the birth of her child. Each mother is classified into one of the 3 previously mentioned categories and </a:t>
            </a:r>
            <a:r>
              <a:rPr lang="en-US" altLang="en-US" sz="2100" b="1" i="1" u="sng" dirty="0">
                <a:latin typeface="Georgia" panose="02040502050405020303" pitchFamily="18" charset="0"/>
              </a:rPr>
              <a:t>observed proportions </a:t>
            </a:r>
            <a:r>
              <a:rPr lang="en-US" altLang="en-US" sz="2100" i="1" dirty="0">
                <a:latin typeface="Georgia" panose="02040502050405020303" pitchFamily="18" charset="0"/>
              </a:rPr>
              <a:t>are compared to the </a:t>
            </a:r>
            <a:r>
              <a:rPr lang="en-US" altLang="en-US" sz="2100" b="1" i="1" u="sng" dirty="0">
                <a:latin typeface="Georgia" panose="02040502050405020303" pitchFamily="18" charset="0"/>
              </a:rPr>
              <a:t>hypothesized proportions</a:t>
            </a:r>
            <a:r>
              <a:rPr lang="en-US" altLang="en-US" sz="2100" i="1" dirty="0">
                <a:latin typeface="Georgia" panose="02040502050405020303" pitchFamily="18" charset="0"/>
              </a:rPr>
              <a:t>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100" i="1" dirty="0">
                <a:latin typeface="Georgia" panose="02040502050405020303" pitchFamily="18" charset="0"/>
              </a:rPr>
              <a:t>	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100" i="1" dirty="0">
                <a:latin typeface="Georgia" panose="02040502050405020303" pitchFamily="18" charset="0"/>
              </a:rPr>
              <a:t>Dr. </a:t>
            </a:r>
            <a:r>
              <a:rPr lang="en-US" altLang="en-US" sz="2100" i="1" dirty="0" err="1">
                <a:latin typeface="Georgia" panose="02040502050405020303" pitchFamily="18" charset="0"/>
              </a:rPr>
              <a:t>Evanson</a:t>
            </a:r>
            <a:r>
              <a:rPr lang="en-US" altLang="en-US" sz="2100" i="1" dirty="0">
                <a:latin typeface="Georgia" panose="02040502050405020303" pitchFamily="18" charset="0"/>
              </a:rPr>
              <a:t> asks a random sample of individuals whether they see both a physician and a dentist regularly (at least once per year). He compares the </a:t>
            </a:r>
            <a:r>
              <a:rPr lang="en-US" altLang="en-US" sz="2100" b="1" i="1" u="sng" dirty="0">
                <a:latin typeface="Georgia" panose="02040502050405020303" pitchFamily="18" charset="0"/>
              </a:rPr>
              <a:t>distributions of these binary variables </a:t>
            </a:r>
            <a:r>
              <a:rPr lang="en-US" altLang="en-US" sz="2100" i="1" dirty="0">
                <a:latin typeface="Georgia" panose="02040502050405020303" pitchFamily="18" charset="0"/>
              </a:rPr>
              <a:t>to determine whether there is a relationship.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5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235077"/>
            <a:ext cx="9720072" cy="1499616"/>
          </a:xfrm>
        </p:spPr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Categorical Methods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726" y="1403350"/>
            <a:ext cx="10766424" cy="463931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Georgia" panose="02040502050405020303" pitchFamily="18" charset="0"/>
              </a:rPr>
              <a:t>Instead of means, comparing </a:t>
            </a:r>
            <a:r>
              <a:rPr lang="en-US" altLang="en-US" sz="2400" b="1" u="sng" dirty="0">
                <a:solidFill>
                  <a:schemeClr val="accent6"/>
                </a:solidFill>
                <a:latin typeface="Georgia" panose="02040502050405020303" pitchFamily="18" charset="0"/>
              </a:rPr>
              <a:t>counts</a:t>
            </a:r>
            <a:r>
              <a:rPr lang="en-US" alt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and </a:t>
            </a:r>
            <a:r>
              <a:rPr lang="en-US" altLang="en-US" sz="2400" b="1" u="sng" dirty="0">
                <a:solidFill>
                  <a:schemeClr val="accent5"/>
                </a:solidFill>
                <a:latin typeface="Georgia" panose="02040502050405020303" pitchFamily="18" charset="0"/>
              </a:rPr>
              <a:t>proportions</a:t>
            </a:r>
            <a:r>
              <a:rPr lang="en-US" alt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within and across groups</a:t>
            </a:r>
          </a:p>
          <a:p>
            <a:pPr lvl="1"/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E.g., # ill across different treatment groups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Associations / dependencies among categorical variables 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Data are </a:t>
            </a:r>
            <a:r>
              <a:rPr lang="en-US" altLang="en-US" sz="2400" b="1" u="sng" dirty="0">
                <a:solidFill>
                  <a:schemeClr val="accent5"/>
                </a:solidFill>
                <a:latin typeface="Georgia" panose="02040502050405020303" pitchFamily="18" charset="0"/>
              </a:rPr>
              <a:t>nominal</a:t>
            </a:r>
            <a:r>
              <a:rPr lang="en-US" altLang="en-US" sz="2400" dirty="0">
                <a:solidFill>
                  <a:schemeClr val="accent5"/>
                </a:solidFill>
                <a:latin typeface="Georgia" panose="02040502050405020303" pitchFamily="18" charset="0"/>
              </a:rPr>
              <a:t> or </a:t>
            </a:r>
            <a:r>
              <a:rPr lang="en-US" altLang="en-US" sz="2400" b="1" u="sng" dirty="0">
                <a:solidFill>
                  <a:schemeClr val="accent5"/>
                </a:solidFill>
                <a:latin typeface="Georgia" panose="02040502050405020303" pitchFamily="18" charset="0"/>
              </a:rPr>
              <a:t>ordinal</a:t>
            </a:r>
            <a:endParaRPr lang="en-US" altLang="en-US" sz="2400" b="1" dirty="0">
              <a:solidFill>
                <a:schemeClr val="accent5"/>
              </a:solidFill>
              <a:latin typeface="Georgia" panose="02040502050405020303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olidFill>
                  <a:schemeClr val="accent6"/>
                </a:solidFill>
                <a:latin typeface="Georgia" panose="02040502050405020303" pitchFamily="18" charset="0"/>
              </a:rPr>
              <a:t>Discrete</a:t>
            </a:r>
            <a:r>
              <a:rPr lang="en-US" altLang="en-US" sz="2400" dirty="0">
                <a:latin typeface="Georgia" panose="02040502050405020303" pitchFamily="18" charset="0"/>
              </a:rPr>
              <a:t> probability distribution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Number of finite values as opposed to </a:t>
            </a:r>
            <a:r>
              <a:rPr lang="en-US" altLang="en-US" sz="2000" u="sng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infinite</a:t>
            </a:r>
            <a:endParaRPr lang="en-US" altLang="en-US" sz="20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Georgia" panose="02040502050405020303" pitchFamily="18" charset="0"/>
              </a:rPr>
              <a:t>Each subject/event assumes 1 of 2 </a:t>
            </a:r>
            <a:r>
              <a:rPr lang="en-US" altLang="en-US" sz="2400" b="1" dirty="0">
                <a:latin typeface="Georgia" panose="02040502050405020303" pitchFamily="18" charset="0"/>
              </a:rPr>
              <a:t>mutually exclusive </a:t>
            </a:r>
            <a:r>
              <a:rPr lang="en-US" altLang="en-US" sz="2400" dirty="0">
                <a:latin typeface="Georgia" panose="02040502050405020303" pitchFamily="18" charset="0"/>
              </a:rPr>
              <a:t>values (binary or dichotomous)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Yes/No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Male/Female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Well/Ill</a:t>
            </a: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7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235077"/>
            <a:ext cx="9720072" cy="1499616"/>
          </a:xfrm>
        </p:spPr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Categorical Methods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726" y="1403350"/>
            <a:ext cx="10766424" cy="463931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Georgia" panose="02040502050405020303" pitchFamily="18" charset="0"/>
              </a:rPr>
              <a:t>Instead of means, comparing </a:t>
            </a:r>
            <a:r>
              <a:rPr lang="en-US" altLang="en-US" sz="2400" b="1" u="sng" dirty="0">
                <a:solidFill>
                  <a:schemeClr val="accent6"/>
                </a:solidFill>
                <a:latin typeface="Georgia" panose="02040502050405020303" pitchFamily="18" charset="0"/>
              </a:rPr>
              <a:t>counts</a:t>
            </a:r>
            <a:r>
              <a:rPr lang="en-US" alt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and </a:t>
            </a:r>
            <a:r>
              <a:rPr lang="en-US" altLang="en-US" sz="2400" b="1" u="sng" dirty="0">
                <a:solidFill>
                  <a:schemeClr val="accent5"/>
                </a:solidFill>
                <a:latin typeface="Georgia" panose="02040502050405020303" pitchFamily="18" charset="0"/>
              </a:rPr>
              <a:t>proportions</a:t>
            </a:r>
            <a:r>
              <a:rPr lang="en-US" alt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within and across groups</a:t>
            </a:r>
          </a:p>
          <a:p>
            <a:pPr lvl="1"/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E.g., # ill across different treatment groups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Associations / dependencies among categorical variables 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Data are </a:t>
            </a:r>
            <a:r>
              <a:rPr lang="en-US" altLang="en-US" sz="2400" b="1" u="sng" dirty="0">
                <a:latin typeface="Georgia" panose="02040502050405020303" pitchFamily="18" charset="0"/>
              </a:rPr>
              <a:t>nominal</a:t>
            </a:r>
            <a:r>
              <a:rPr lang="en-US" altLang="en-US" sz="2400" dirty="0">
                <a:latin typeface="Georgia" panose="02040502050405020303" pitchFamily="18" charset="0"/>
              </a:rPr>
              <a:t> or </a:t>
            </a:r>
            <a:r>
              <a:rPr lang="en-US" altLang="en-US" sz="2400" b="1" u="sng" dirty="0">
                <a:latin typeface="Georgia" panose="02040502050405020303" pitchFamily="18" charset="0"/>
              </a:rPr>
              <a:t>ordinal</a:t>
            </a:r>
            <a:endParaRPr lang="en-US" altLang="en-US" sz="2400" b="1" dirty="0">
              <a:latin typeface="Georgia" panose="02040502050405020303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latin typeface="Georgia" panose="02040502050405020303" pitchFamily="18" charset="0"/>
              </a:rPr>
              <a:t>Discrete</a:t>
            </a:r>
            <a:r>
              <a:rPr lang="en-US" altLang="en-US" sz="2400" dirty="0">
                <a:latin typeface="Georgia" panose="02040502050405020303" pitchFamily="18" charset="0"/>
              </a:rPr>
              <a:t> probability distribution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Number of finite values as opposed to </a:t>
            </a:r>
            <a:r>
              <a:rPr lang="en-US" altLang="en-US" sz="2000" u="sng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infinite</a:t>
            </a:r>
            <a:endParaRPr lang="en-US" altLang="en-US" sz="20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Georgia" panose="02040502050405020303" pitchFamily="18" charset="0"/>
              </a:rPr>
              <a:t>Each subject/event assumes 1 of 2 </a:t>
            </a:r>
            <a:r>
              <a:rPr lang="en-US" altLang="en-US" sz="2400" b="1" dirty="0">
                <a:latin typeface="Georgia" panose="02040502050405020303" pitchFamily="18" charset="0"/>
              </a:rPr>
              <a:t>mutually exclusive </a:t>
            </a:r>
            <a:r>
              <a:rPr lang="en-US" altLang="en-US" sz="2400" dirty="0">
                <a:latin typeface="Georgia" panose="02040502050405020303" pitchFamily="18" charset="0"/>
              </a:rPr>
              <a:t>values (binary or dichotomous)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Yes/No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Male/Female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Well/Ill</a:t>
            </a: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928999" y="2463800"/>
            <a:ext cx="9910709" cy="3433762"/>
            <a:chOff x="336" y="2728"/>
            <a:chExt cx="5208" cy="1400"/>
          </a:xfrm>
          <a:solidFill>
            <a:schemeClr val="accent3">
              <a:lumMod val="20000"/>
              <a:lumOff val="80000"/>
            </a:schemeClr>
          </a:solidFill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728"/>
              <a:ext cx="1320" cy="1400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2728"/>
              <a:ext cx="1320" cy="1400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2728"/>
              <a:ext cx="1320" cy="1400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2728"/>
              <a:ext cx="1320" cy="1400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709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42316"/>
            <a:ext cx="10786872" cy="1175049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Georgia" panose="02040502050405020303" pitchFamily="18" charset="0"/>
              </a:rPr>
              <a:t>The </a:t>
            </a: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  <a:latin typeface="Georgia" panose="02040502050405020303" pitchFamily="18" charset="0"/>
              </a:rPr>
              <a:t>Binomial Distribution</a:t>
            </a:r>
            <a:r>
              <a:rPr lang="en-US" altLang="en-US" dirty="0">
                <a:latin typeface="Georgia" panose="02040502050405020303" pitchFamily="18" charset="0"/>
              </a:rPr>
              <a:t>: EQ &amp; coin example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743744" y="2942381"/>
            <a:ext cx="41878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 i="1" dirty="0">
                <a:solidFill>
                  <a:schemeClr val="accent3"/>
                </a:solidFill>
                <a:latin typeface="Georgia" panose="02040502050405020303" pitchFamily="18" charset="0"/>
              </a:rPr>
              <a:t>N</a:t>
            </a:r>
            <a:r>
              <a:rPr lang="en-US" altLang="en-US" sz="2000" dirty="0">
                <a:solidFill>
                  <a:schemeClr val="accent3"/>
                </a:solidFill>
                <a:latin typeface="Georgia" panose="02040502050405020303" pitchFamily="18" charset="0"/>
              </a:rPr>
              <a:t> = # events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>
                <a:solidFill>
                  <a:schemeClr val="accent3"/>
                </a:solidFill>
                <a:latin typeface="Georgia" panose="02040502050405020303" pitchFamily="18" charset="0"/>
              </a:rPr>
              <a:t>X</a:t>
            </a:r>
            <a:r>
              <a:rPr lang="en-US" altLang="en-US" sz="2000" dirty="0">
                <a:solidFill>
                  <a:schemeClr val="accent3"/>
                </a:solidFill>
                <a:latin typeface="Georgia" panose="02040502050405020303" pitchFamily="18" charset="0"/>
              </a:rPr>
              <a:t> = # “successes”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>
                <a:solidFill>
                  <a:schemeClr val="accent3"/>
                </a:solidFill>
                <a:latin typeface="Georgia" panose="02040502050405020303" pitchFamily="18" charset="0"/>
              </a:rPr>
              <a:t>P</a:t>
            </a:r>
            <a:r>
              <a:rPr lang="en-US" altLang="en-US" sz="2000" dirty="0">
                <a:solidFill>
                  <a:schemeClr val="accent3"/>
                </a:solidFill>
                <a:latin typeface="Georgia" panose="02040502050405020303" pitchFamily="18" charset="0"/>
              </a:rPr>
              <a:t> = </a:t>
            </a:r>
            <a:r>
              <a:rPr lang="en-US" altLang="en-US" sz="2000" i="1" dirty="0">
                <a:solidFill>
                  <a:schemeClr val="accent3"/>
                </a:solidFill>
                <a:latin typeface="Georgia" panose="02040502050405020303" pitchFamily="18" charset="0"/>
              </a:rPr>
              <a:t>p</a:t>
            </a:r>
            <a:r>
              <a:rPr lang="en-US" altLang="en-US" sz="2000" dirty="0">
                <a:solidFill>
                  <a:schemeClr val="accent3"/>
                </a:solidFill>
                <a:latin typeface="Georgia" panose="02040502050405020303" pitchFamily="18" charset="0"/>
              </a:rPr>
              <a:t>(“success”)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Hypothesized proportion / probability of success</a:t>
            </a:r>
            <a:endParaRPr lang="el-GR" altLang="en-US" sz="1800" dirty="0">
              <a:solidFill>
                <a:schemeClr val="accent3"/>
              </a:solidFill>
              <a:latin typeface="Georgia" panose="02040502050405020303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>
                <a:solidFill>
                  <a:schemeClr val="accent3"/>
                </a:solidFill>
                <a:latin typeface="Georgia" panose="02040502050405020303" pitchFamily="18" charset="0"/>
              </a:rPr>
              <a:t>Q</a:t>
            </a:r>
            <a:r>
              <a:rPr lang="en-US" altLang="en-US" sz="2000" dirty="0">
                <a:solidFill>
                  <a:schemeClr val="accent3"/>
                </a:solidFill>
                <a:latin typeface="Georgia" panose="02040502050405020303" pitchFamily="18" charset="0"/>
              </a:rPr>
              <a:t> = </a:t>
            </a:r>
            <a:r>
              <a:rPr lang="en-US" altLang="en-US" sz="2000" i="1" dirty="0">
                <a:solidFill>
                  <a:schemeClr val="accent3"/>
                </a:solidFill>
                <a:latin typeface="Georgia" panose="02040502050405020303" pitchFamily="18" charset="0"/>
              </a:rPr>
              <a:t>p</a:t>
            </a:r>
            <a:r>
              <a:rPr lang="en-US" altLang="en-US" sz="2000" dirty="0">
                <a:solidFill>
                  <a:schemeClr val="accent3"/>
                </a:solidFill>
                <a:latin typeface="Georgia" panose="02040502050405020303" pitchFamily="18" charset="0"/>
              </a:rPr>
              <a:t>(“failure”)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Hypothesized proportion / probability of failure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>
                <a:solidFill>
                  <a:schemeClr val="accent3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dirty="0">
                <a:solidFill>
                  <a:schemeClr val="accent3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000" i="1" dirty="0">
                <a:solidFill>
                  <a:schemeClr val="accent3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Q </a:t>
            </a:r>
            <a:r>
              <a:rPr lang="en-US" altLang="en-US" sz="2000" dirty="0">
                <a:solidFill>
                  <a:schemeClr val="accent3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= 1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>
              <a:solidFill>
                <a:srgbClr val="0070C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b="0" dirty="0">
                <a:latin typeface="Georgia" panose="02040502050405020303" pitchFamily="18" charset="0"/>
              </a:rPr>
              <a:t>Remember: 0! = 1; x</a:t>
            </a:r>
            <a:r>
              <a:rPr lang="en-US" altLang="en-US" sz="2000" b="0" baseline="30000" dirty="0">
                <a:latin typeface="Georgia" panose="02040502050405020303" pitchFamily="18" charset="0"/>
              </a:rPr>
              <a:t>0</a:t>
            </a:r>
            <a:r>
              <a:rPr lang="en-US" altLang="en-US" sz="2000" b="0" dirty="0">
                <a:latin typeface="Georgia" panose="02040502050405020303" pitchFamily="18" charset="0"/>
              </a:rPr>
              <a:t> = 1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4483101" y="1488753"/>
            <a:ext cx="7524750" cy="236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Georgia" panose="02040502050405020303" pitchFamily="18" charset="0"/>
              </a:rPr>
              <a:t>(Arbitrarily) assign 1 outcome as ‘success’ and other as ‘failure’ </a:t>
            </a:r>
          </a:p>
          <a:p>
            <a:pPr eaLnBrk="1" hangingPunct="1">
              <a:lnSpc>
                <a:spcPct val="90000"/>
              </a:lnSpc>
            </a:pPr>
            <a:endParaRPr lang="en-US" altLang="en-US" sz="1000" dirty="0">
              <a:latin typeface="Georgia" panose="02040502050405020303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u="sng" dirty="0">
                <a:latin typeface="Georgia" panose="02040502050405020303" pitchFamily="18" charset="0"/>
              </a:rPr>
              <a:t>Example</a:t>
            </a:r>
            <a:r>
              <a:rPr lang="en-US" altLang="en-US" sz="1800" dirty="0">
                <a:latin typeface="Georgia" panose="02040502050405020303" pitchFamily="18" charset="0"/>
              </a:rPr>
              <a:t>: </a:t>
            </a:r>
            <a:r>
              <a:rPr lang="en-US" altLang="en-US" sz="1800" dirty="0">
                <a:solidFill>
                  <a:srgbClr val="FF0000"/>
                </a:solidFill>
                <a:latin typeface="Georgia" panose="02040502050405020303" pitchFamily="18" charset="0"/>
              </a:rPr>
              <a:t>Probability of correctly guessing side of coin 4 out of 5 flips?</a:t>
            </a:r>
          </a:p>
          <a:p>
            <a:pPr lvl="1" eaLnBrk="1" hangingPunct="1"/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5 events, 4 successes, 1 failure</a:t>
            </a:r>
          </a:p>
          <a:p>
            <a:pPr lvl="1" eaLnBrk="1" hangingPunct="1"/>
            <a:r>
              <a:rPr lang="en-US" altLang="en-US" sz="16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P = p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(correct guess on each flip) = .50</a:t>
            </a:r>
          </a:p>
          <a:p>
            <a:pPr lvl="1" eaLnBrk="1" hangingPunct="1"/>
            <a:r>
              <a:rPr lang="en-US" altLang="en-US" sz="16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Q = p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(incorrect guess on each flip) = .50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6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1800" dirty="0">
              <a:latin typeface="Georgia" panose="02040502050405020303" pitchFamily="18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31" y="1775854"/>
            <a:ext cx="3630613" cy="8080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9" name="Rectangle 8"/>
          <p:cNvSpPr/>
          <p:nvPr/>
        </p:nvSpPr>
        <p:spPr>
          <a:xfrm>
            <a:off x="5460206" y="3879641"/>
            <a:ext cx="2850356" cy="201285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u="sng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Use equation to obtain: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5 out of 5 successes = .03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4 out of 5 successes = .16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3 out of 5 successes = .31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2 out of 5 successes = .31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1 out of 5 successes = .16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0 out of 5 successes = .03</a:t>
            </a:r>
          </a:p>
          <a:p>
            <a:pPr lvl="4" algn="ctr">
              <a:lnSpc>
                <a:spcPct val="80000"/>
              </a:lnSpc>
            </a:pPr>
            <a:endParaRPr lang="en-US" altLang="en-US" sz="12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Sum of probabilities = 1.0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3675751"/>
            <a:ext cx="29718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73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615422" cy="738759"/>
          </a:xfrm>
        </p:spPr>
        <p:txBody>
          <a:bodyPr>
            <a:normAutofit/>
          </a:bodyPr>
          <a:lstStyle/>
          <a:p>
            <a:r>
              <a:rPr lang="en-US" dirty="0"/>
              <a:t>Sampling distribution for the binomial </a:t>
            </a:r>
            <a:r>
              <a:rPr lang="en-US" dirty="0" err="1"/>
              <a:t>dist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1024128" y="1457326"/>
            <a:ext cx="8347263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400" b="0" dirty="0"/>
              <a:t>Binomial probability distribution for </a:t>
            </a:r>
            <a:r>
              <a:rPr lang="en-US" altLang="en-US" sz="2400" b="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b="0" dirty="0"/>
              <a:t> = 5 events, and </a:t>
            </a:r>
            <a:r>
              <a:rPr lang="en-US" altLang="en-US" sz="2400" b="0" i="1" dirty="0">
                <a:latin typeface="Times New Roman" panose="02020603050405020304" pitchFamily="18" charset="0"/>
              </a:rPr>
              <a:t>P</a:t>
            </a:r>
            <a:r>
              <a:rPr lang="en-US" altLang="en-US" sz="2400" b="0" dirty="0"/>
              <a:t> = .5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000" b="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0" dirty="0"/>
              <a:t>Binomial Distribution Table (exact values)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000" b="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0" dirty="0">
                <a:solidFill>
                  <a:srgbClr val="7030A0"/>
                </a:solidFill>
              </a:rPr>
              <a:t>Sampling distribution as it was derived mathematically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b="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We can only reject </a:t>
            </a:r>
            <a:r>
              <a:rPr lang="en-US" altLang="en-US" sz="2200" b="0" i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sz="2200" b="0" i="1" baseline="-25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0</a:t>
            </a:r>
            <a:r>
              <a:rPr lang="en-US" altLang="en-US" sz="2200" b="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 with 0 or 5 out of 5 successes (1-tailed)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655353" y="3337814"/>
                <a:ext cx="2293463" cy="2104038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en-US" b="1" u="sng" dirty="0">
                    <a:solidFill>
                      <a:srgbClr val="FF0000"/>
                    </a:solidFill>
                  </a:rPr>
                  <a:t>Sampling Distribution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𝑒𝑎𝑛</m:t>
                            </m:r>
                            <m:r>
                              <a:rPr lang="en-US" alt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𝑁𝑃</m:t>
                            </m:r>
                          </m:e>
                        </m:mr>
                        <m:mr>
                          <m:e>
                            <m:r>
                              <a:rPr lang="en-US" alt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𝑣𝑎𝑟𝑖𝑎𝑛𝑐𝑒</m:t>
                            </m:r>
                            <m:r>
                              <a:rPr lang="en-US" alt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𝑁𝑃𝑄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𝑆𝐷</m:t>
                                </m:r>
                                <m:r>
                                  <a:rPr lang="en-US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𝑁𝑃𝑄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𝑆𝐸</m:t>
                                </m:r>
                                <m:r>
                                  <a:rPr lang="en-US" altLang="en-US" b="0" i="1" baseline="-250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𝑀𝐸𝐴𝑁</m:t>
                                </m:r>
                                <m:r>
                                  <a:rPr lang="en-US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alt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𝑃𝑄</m:t>
                                        </m:r>
                                      </m:num>
                                      <m:den>
                                        <m:r>
                                          <a:rPr lang="en-US" alt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rad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353" y="3337814"/>
                <a:ext cx="2293463" cy="2104038"/>
              </a:xfrm>
              <a:prstGeom prst="rect">
                <a:avLst/>
              </a:prstGeom>
              <a:blipFill rotWithShape="0">
                <a:blip r:embed="rId2"/>
                <a:stretch>
                  <a:fillRect l="-2111" t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827913" y="5376758"/>
            <a:ext cx="357187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b="1" u="sng" dirty="0">
                <a:solidFill>
                  <a:srgbClr val="00B050"/>
                </a:solidFill>
              </a:rPr>
              <a:t>Example</a:t>
            </a:r>
          </a:p>
          <a:p>
            <a:pPr lvl="1"/>
            <a:r>
              <a:rPr lang="en-US" altLang="en-US" i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 = 5*.5 = 2.5 (</a:t>
            </a:r>
            <a:r>
              <a:rPr lang="en-US" altLang="en-US" sz="16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See Histogram)</a:t>
            </a:r>
          </a:p>
          <a:p>
            <a:pPr lvl="1"/>
            <a:r>
              <a:rPr lang="en-US" altLang="en-US" i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VAR</a:t>
            </a:r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 = 5*.5*.5 = 1.25</a:t>
            </a:r>
          </a:p>
          <a:p>
            <a:pPr lvl="1"/>
            <a:r>
              <a:rPr lang="en-US" altLang="en-US" i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SD</a:t>
            </a:r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 = </a:t>
            </a:r>
            <a:r>
              <a:rPr lang="en-US" altLang="en-US" dirty="0" err="1">
                <a:solidFill>
                  <a:srgbClr val="00B050"/>
                </a:solidFill>
                <a:ea typeface="ＭＳ Ｐゴシック" panose="020B0600070205080204" pitchFamily="34" charset="-128"/>
              </a:rPr>
              <a:t>sqrt</a:t>
            </a:r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(1.25) = 1.12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67225" y="3344084"/>
            <a:ext cx="734377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b="1" u="sng" dirty="0"/>
              <a:t>Different binomial distribution for each </a:t>
            </a:r>
            <a:r>
              <a:rPr lang="en-US" altLang="en-US" sz="2800" b="1" i="1" u="sng" dirty="0">
                <a:latin typeface="Times New Roman" panose="02020603050405020304" pitchFamily="18" charset="0"/>
              </a:rPr>
              <a:t>N</a:t>
            </a:r>
            <a:endParaRPr lang="en-US" altLang="en-US" sz="2800" b="1" u="sng" dirty="0"/>
          </a:p>
          <a:p>
            <a:pPr lvl="1" algn="ctr"/>
            <a:r>
              <a:rPr lang="en-US" altLang="en-US" sz="2400" dirty="0">
                <a:ea typeface="ＭＳ Ｐゴシック" panose="020B0600070205080204" pitchFamily="34" charset="-128"/>
              </a:rPr>
              <a:t>Normal when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ea typeface="ＭＳ Ｐゴシック" panose="020B0600070205080204" pitchFamily="34" charset="-128"/>
              </a:rPr>
              <a:t> = .50, skewed when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≠ .50</a:t>
            </a:r>
          </a:p>
          <a:p>
            <a:pPr lvl="1" algn="ctr"/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Critical value depends on: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4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events,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X</a:t>
            </a:r>
            <a:r>
              <a:rPr lang="en-US" altLang="en-US" sz="24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successes,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P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397" y="4596443"/>
            <a:ext cx="2293421" cy="213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818" y="4605968"/>
            <a:ext cx="2293421" cy="213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601" y="4622575"/>
            <a:ext cx="2293421" cy="213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252" y="232791"/>
            <a:ext cx="11005947" cy="1499616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altLang="en-US" sz="5400" dirty="0">
                <a:cs typeface="Arial" panose="020B0604020202020204" pitchFamily="34" charset="0"/>
              </a:rPr>
              <a:t>As </a:t>
            </a:r>
            <a:r>
              <a:rPr lang="en-US" altLang="en-US" sz="5400" i="1" dirty="0">
                <a:latin typeface="Times New Roman" panose="02020603050405020304" pitchFamily="18" charset="0"/>
              </a:rPr>
              <a:t>N</a:t>
            </a:r>
            <a:r>
              <a:rPr lang="en-US" altLang="en-US" sz="5400" i="1" dirty="0">
                <a:cs typeface="Arial" panose="020B0604020202020204" pitchFamily="34" charset="0"/>
              </a:rPr>
              <a:t> </a:t>
            </a:r>
            <a:r>
              <a:rPr lang="en-US" altLang="en-US" sz="5400" dirty="0">
                <a:cs typeface="Arial" panose="020B0604020202020204" pitchFamily="34" charset="0"/>
              </a:rPr>
              <a:t>increases, binomial distribution </a:t>
            </a:r>
            <a:r>
              <a:rPr lang="en-US" altLang="en-US" sz="5400" dirty="0"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5400" dirty="0">
                <a:cs typeface="Arial" panose="020B0604020202020204" pitchFamily="34" charset="0"/>
              </a:rPr>
              <a:t>normal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04775" y="2084832"/>
            <a:ext cx="4533900" cy="91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pic>
        <p:nvPicPr>
          <p:cNvPr id="8" name="Picture 7" descr="Binomial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07" y="1904999"/>
            <a:ext cx="7818987" cy="4166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973" y="2921977"/>
            <a:ext cx="3540106" cy="3823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6932084" y="2542604"/>
            <a:ext cx="764116" cy="379374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311659" y="1680860"/>
            <a:ext cx="2152840" cy="646331"/>
          </a:xfrm>
          <a:prstGeom prst="rect">
            <a:avLst/>
          </a:prstGeom>
          <a:ln>
            <a:solidFill>
              <a:srgbClr val="FF33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“Equally Likely”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Means p = 0.5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780312" y="2004025"/>
            <a:ext cx="1811363" cy="740598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04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777" y="264630"/>
            <a:ext cx="9720072" cy="1499616"/>
          </a:xfrm>
        </p:spPr>
        <p:txBody>
          <a:bodyPr/>
          <a:lstStyle/>
          <a:p>
            <a:r>
              <a:rPr lang="en-US" dirty="0"/>
              <a:t>Binomial Sign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8926" y="1508179"/>
            <a:ext cx="9281923" cy="5099685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000" u="sng" dirty="0">
                <a:solidFill>
                  <a:srgbClr val="0070C0"/>
                </a:solidFill>
              </a:rPr>
              <a:t>Single sample test with binary/dichotomous data</a:t>
            </a:r>
          </a:p>
          <a:p>
            <a:pPr lvl="4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000" b="1" dirty="0"/>
              <a:t>Proportion or % of ‘successes’ differ from chance?</a:t>
            </a:r>
          </a:p>
          <a:p>
            <a:pPr lvl="1" algn="ctr">
              <a:lnSpc>
                <a:spcPct val="80000"/>
              </a:lnSpc>
            </a:pPr>
            <a:r>
              <a:rPr lang="en-US" altLang="en-US" i="1" dirty="0">
                <a:ea typeface="ＭＳ Ｐゴシック" panose="020B0600070205080204" pitchFamily="34" charset="-128"/>
              </a:rPr>
              <a:t>H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dirty="0">
                <a:ea typeface="ＭＳ Ｐゴシック" panose="020B0600070205080204" pitchFamily="34" charset="-128"/>
              </a:rPr>
              <a:t>: % of observations in one of two categories equals a </a:t>
            </a:r>
            <a:r>
              <a:rPr lang="en-US" altLang="en-US" b="1" dirty="0">
                <a:ea typeface="ＭＳ Ｐゴシック" panose="020B0600070205080204" pitchFamily="34" charset="-128"/>
              </a:rPr>
              <a:t>specified %</a:t>
            </a:r>
            <a:r>
              <a:rPr lang="en-US" altLang="en-US" dirty="0">
                <a:ea typeface="ＭＳ Ｐゴシック" panose="020B0600070205080204" pitchFamily="34" charset="-128"/>
              </a:rPr>
              <a:t> in population</a:t>
            </a:r>
          </a:p>
          <a:p>
            <a:pPr lvl="2" algn="ctr">
              <a:lnSpc>
                <a:spcPct val="80000"/>
              </a:lnSpc>
            </a:pPr>
            <a:r>
              <a:rPr lang="en-US" altLang="en-US" sz="16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16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1600" dirty="0">
                <a:ea typeface="ＭＳ Ｐゴシック" panose="020B0600070205080204" pitchFamily="34" charset="-128"/>
              </a:rPr>
              <a:t>: Proportion of ‘yes’ votes = 50% in population</a:t>
            </a:r>
          </a:p>
          <a:p>
            <a:pPr lvl="4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9</a:t>
            </a:fld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/>
        </p:nvSpPr>
        <p:spPr bwMode="auto">
          <a:xfrm>
            <a:off x="5276850" y="3332287"/>
            <a:ext cx="5924550" cy="3067051"/>
          </a:xfrm>
          <a:prstGeom prst="rect">
            <a:avLst/>
          </a:prstGeom>
          <a:ln>
            <a:solidFill>
              <a:srgbClr val="00B05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en-US" altLang="en-US" sz="2000" b="0" dirty="0">
                <a:solidFill>
                  <a:srgbClr val="00B050"/>
                </a:solidFill>
              </a:rPr>
              <a:t>Experiment: Coin flipped 10x, heads 8x</a:t>
            </a:r>
          </a:p>
          <a:p>
            <a:pPr lvl="1" eaLnBrk="1" hangingPunct="1"/>
            <a:r>
              <a:rPr lang="en-US" altLang="en-US" sz="1800" b="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Is coin </a:t>
            </a:r>
            <a:r>
              <a:rPr lang="en-US" altLang="en-US" sz="1800" u="sng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biased</a:t>
            </a:r>
            <a:r>
              <a:rPr lang="en-US" altLang="en-US" sz="1800" b="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 (Heads &gt; .50)?</a:t>
            </a:r>
          </a:p>
          <a:p>
            <a:pPr lvl="4" eaLnBrk="1" hangingPunct="1"/>
            <a:endParaRPr lang="en-US" altLang="en-US" sz="1400" b="0" dirty="0">
              <a:solidFill>
                <a:srgbClr val="00B05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 b="0" dirty="0">
                <a:solidFill>
                  <a:srgbClr val="00B050"/>
                </a:solidFill>
              </a:rPr>
              <a:t>Experiment: 10 women surveyed, 8 select perfume A</a:t>
            </a:r>
          </a:p>
          <a:p>
            <a:pPr lvl="1" eaLnBrk="1" hangingPunct="1"/>
            <a:r>
              <a:rPr lang="en-US" altLang="en-US" sz="1800" b="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Is one perfume preferred </a:t>
            </a:r>
            <a:r>
              <a:rPr lang="en-US" altLang="en-US" sz="1800" u="sng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over another</a:t>
            </a:r>
            <a:r>
              <a:rPr lang="en-US" altLang="en-US" sz="1800" b="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?</a:t>
            </a:r>
          </a:p>
          <a:p>
            <a:pPr lvl="4" eaLnBrk="1" hangingPunct="1"/>
            <a:endParaRPr lang="en-US" altLang="en-US" sz="1400" b="0" dirty="0">
              <a:solidFill>
                <a:srgbClr val="00B05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 b="0" dirty="0">
                <a:solidFill>
                  <a:srgbClr val="00B050"/>
                </a:solidFill>
              </a:rPr>
              <a:t>For both: </a:t>
            </a:r>
          </a:p>
          <a:p>
            <a:pPr lvl="1" eaLnBrk="1" hangingPunct="1"/>
            <a:r>
              <a:rPr lang="en-US" altLang="en-US" sz="1800" b="0" i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sz="1800" b="0" i="1" baseline="-250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0</a:t>
            </a:r>
            <a:r>
              <a:rPr lang="en-US" altLang="en-US" sz="1800" b="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:  </a:t>
            </a:r>
            <a:r>
              <a:rPr lang="en-US" altLang="en-US" sz="1800" b="0" i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Proportion </a:t>
            </a:r>
            <a:r>
              <a:rPr lang="en-US" altLang="en-US" sz="1800" b="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(X) = .50 in population</a:t>
            </a:r>
          </a:p>
          <a:p>
            <a:pPr lvl="1" eaLnBrk="1" hangingPunct="1"/>
            <a:r>
              <a:rPr lang="en-US" altLang="en-US" sz="1800" b="0" i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sz="1800" b="0" i="1" baseline="-250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1</a:t>
            </a:r>
            <a:r>
              <a:rPr lang="en-US" altLang="en-US" sz="1800" b="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:  </a:t>
            </a:r>
            <a:r>
              <a:rPr lang="en-US" altLang="en-US" sz="1800" b="0" i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Proportion </a:t>
            </a:r>
            <a:r>
              <a:rPr lang="en-US" altLang="en-US" sz="1800" b="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(X) </a:t>
            </a:r>
            <a:r>
              <a:rPr lang="en-US" altLang="en-US" sz="1800" b="0" dirty="0">
                <a:solidFill>
                  <a:srgbClr val="00B05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n-US" altLang="en-US" sz="1800" b="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 .50 in population (2-tailed)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2450" y="3332287"/>
            <a:ext cx="4724400" cy="150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b="1" u="sng" dirty="0">
                <a:solidFill>
                  <a:srgbClr val="FF0000"/>
                </a:solidFill>
              </a:rPr>
              <a:t>Assumptions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Random selection of events or participants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Mutually exclusive categories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Probability of each outcome is same for all trials/observations of experiment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48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4150</TotalTime>
  <Words>1948</Words>
  <Application>Microsoft Macintosh PowerPoint</Application>
  <PresentationFormat>Widescreen</PresentationFormat>
  <Paragraphs>331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ＭＳ Ｐゴシック</vt:lpstr>
      <vt:lpstr>Arial</vt:lpstr>
      <vt:lpstr>Calibri</vt:lpstr>
      <vt:lpstr>Calibri Light</vt:lpstr>
      <vt:lpstr>Cambria Math</vt:lpstr>
      <vt:lpstr>Georgia</vt:lpstr>
      <vt:lpstr>Times New Roman</vt:lpstr>
      <vt:lpstr>Tw Cen MT</vt:lpstr>
      <vt:lpstr>Wingdings</vt:lpstr>
      <vt:lpstr>Wingdings 3</vt:lpstr>
      <vt:lpstr>Office Theme</vt:lpstr>
      <vt:lpstr>Equation</vt:lpstr>
      <vt:lpstr>Categorical Data Analysis</vt:lpstr>
      <vt:lpstr>PowerPoint Presentation</vt:lpstr>
      <vt:lpstr>Motivating examples</vt:lpstr>
      <vt:lpstr>Categorical Methods</vt:lpstr>
      <vt:lpstr>Categorical Methods</vt:lpstr>
      <vt:lpstr>The Binomial Distribution: EQ &amp; coin example</vt:lpstr>
      <vt:lpstr>Sampling distribution for the binomial dist</vt:lpstr>
      <vt:lpstr>As N increases, binomial distribution  normal</vt:lpstr>
      <vt:lpstr>Binomial Sign Test</vt:lpstr>
      <vt:lpstr>Binomial sign test: example</vt:lpstr>
      <vt:lpstr>Normal approximation to the binomial    i.e.“z-test” for a single proportion</vt:lpstr>
      <vt:lpstr>Chi-Square (χ2 ) Distribution</vt:lpstr>
      <vt:lpstr>Chi-Squared: GOODNESS OF FIT Tests “gOf”</vt:lpstr>
      <vt:lpstr>GOODNESS OF FIT Tests – EXAMPLE: K = 2</vt:lpstr>
      <vt:lpstr>GOODNESS OF FIT Tests – EXAMPLE: K &gt; 2  (any number of categories within 1 variable)</vt:lpstr>
      <vt:lpstr>GOODNESS OF FIT Tests: Confidence Intervals</vt:lpstr>
      <vt:lpstr>GOODNESS OF FIT Tests: effect size</vt:lpstr>
      <vt:lpstr>GOODNESS OF FIT Tests: post hoc pairwise tests</vt:lpstr>
      <vt:lpstr>2-way Pearson χ2 Test of  “Independence” or “Association”</vt:lpstr>
      <vt:lpstr>2-way Pearson χ2 Test of  “Independence” or “Association”</vt:lpstr>
      <vt:lpstr>χ2 Test of “Independence” – example: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6. estimation &amp; t</dc:title>
  <dc:creator>Sarah Schwartz</dc:creator>
  <cp:lastModifiedBy>Tyson Barrett</cp:lastModifiedBy>
  <cp:revision>69</cp:revision>
  <dcterms:created xsi:type="dcterms:W3CDTF">2015-07-08T09:52:47Z</dcterms:created>
  <dcterms:modified xsi:type="dcterms:W3CDTF">2018-04-03T21:27:25Z</dcterms:modified>
</cp:coreProperties>
</file>