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17BD75-508C-4A81-8E26-D5061690B6B5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C0A7-97C9-4DE6-9F41-74F7D8F97B61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E64-E537-4D10-A618-8D385CF10675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A4B4-D1C8-46CC-A018-9FF1C4700FE3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9DFE-3909-4A70-9C5B-1803550211E1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AD61-66B2-4626-A114-2ECB84CBD005}" type="datetime1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6C00-F8E5-4AEE-9749-15F6E8494C14}" type="datetime1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7673-2BB6-4B4F-8C31-715C539BCEC0}" type="datetime1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56B-9868-4EE2-A446-B4DAAD5FD0CC}" type="datetime1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2917-15F1-4277-A073-91ED9B1E5E34}" type="datetime1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F6E3-A08F-4B2E-A359-0DB87E241104}" type="datetime1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CA646C-D592-4D99-A029-F055FA0F567A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/>
              <a:t>Cohen chap 19 &amp; 20. Categorical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/>
              <a:t>For EDUC/PSY 6600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19 &amp; 20 - Categorical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24250" y="269949"/>
            <a:ext cx="7866065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en-US" sz="2400" i="1" dirty="0">
                <a:solidFill>
                  <a:schemeClr val="tx1"/>
                </a:solidFill>
              </a:rPr>
              <a:t>“I am the very model of a modern Major-General;</a:t>
            </a:r>
          </a:p>
          <a:p>
            <a:pPr algn="ctr">
              <a:spcBef>
                <a:spcPts val="1200"/>
              </a:spcBef>
            </a:pPr>
            <a:r>
              <a:rPr lang="en-US" altLang="en-US" sz="2400" i="1" dirty="0">
                <a:solidFill>
                  <a:schemeClr val="tx1"/>
                </a:solidFill>
              </a:rPr>
              <a:t>I've information vegetable, animal and mineral;</a:t>
            </a:r>
          </a:p>
          <a:p>
            <a:pPr algn="ctr">
              <a:spcBef>
                <a:spcPts val="1200"/>
              </a:spcBef>
            </a:pPr>
            <a:r>
              <a:rPr lang="en-US" altLang="en-US" sz="2400" i="1" dirty="0">
                <a:solidFill>
                  <a:schemeClr val="tx1"/>
                </a:solidFill>
              </a:rPr>
              <a:t>I know the Kings of England, and I quote the fights historical,</a:t>
            </a:r>
            <a:br>
              <a:rPr lang="en-US" altLang="en-US" sz="2400" i="1" dirty="0">
                <a:solidFill>
                  <a:schemeClr val="tx1"/>
                </a:solidFill>
              </a:rPr>
            </a:br>
            <a:r>
              <a:rPr lang="en-US" altLang="en-US" sz="2400" i="1" dirty="0">
                <a:solidFill>
                  <a:schemeClr val="tx1"/>
                </a:solidFill>
              </a:rPr>
              <a:t>From Marathon to Waterloo, in order categorical.”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b="1" i="1" dirty="0">
                <a:solidFill>
                  <a:schemeClr val="tx1"/>
                </a:solidFill>
              </a:rPr>
              <a:t> William S. Gilbert, English Lyricist, 1836-1911</a:t>
            </a: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Chi-Square (</a:t>
            </a:r>
            <a:r>
              <a:rPr lang="el-GR" alt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4800" i="1" baseline="30000" dirty="0"/>
              <a:t>2 </a:t>
            </a:r>
            <a:r>
              <a:rPr lang="en-US" altLang="en-US" sz="4800" dirty="0"/>
              <a:t>)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82788" y="2213061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/>
              <a:t>Family of distributions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As </a:t>
            </a:r>
            <a:r>
              <a:rPr lang="en-US" altLang="en-US" sz="2000" b="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(or </a:t>
            </a:r>
            <a:r>
              <a:rPr lang="en-US" altLang="en-US" sz="2000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categories)</a:t>
            </a:r>
            <a:r>
              <a:rPr lang="en-US" altLang="en-US" sz="20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Distribution becomes more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	normal, bell-shaped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Mean &amp; variance </a:t>
            </a:r>
            <a:r>
              <a:rPr lang="en-US" altLang="en-US" sz="1800" b="0" dirty="0"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Mean = </a:t>
            </a:r>
            <a:r>
              <a:rPr lang="en-US" altLang="en-US" sz="1600" i="1" dirty="0" err="1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i="1" dirty="0">
              <a:solidFill>
                <a:srgbClr val="FF9900"/>
              </a:solidFill>
              <a:ea typeface="ＭＳ Ｐゴシック" panose="020B0600070205080204" pitchFamily="34" charset="-128"/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Variance = 2* </a:t>
            </a:r>
            <a:r>
              <a:rPr lang="en-US" altLang="en-US" sz="1600" i="1" dirty="0" err="1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i="1" dirty="0">
              <a:solidFill>
                <a:srgbClr val="FF9900"/>
              </a:solidFill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b="0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 = </a:t>
            </a:r>
            <a:r>
              <a:rPr lang="el-GR" altLang="en-US" sz="2400" b="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>
                <a:solidFill>
                  <a:srgbClr val="FF3300"/>
                </a:solidFill>
              </a:rPr>
              <a:t>2 </a:t>
            </a:r>
            <a:endParaRPr lang="en-US" altLang="en-US" sz="2400" b="0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Always positive, 0 to infinity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1-tailed distribution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l-GR" alt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/>
              <a:t>2 </a:t>
            </a:r>
            <a:r>
              <a:rPr lang="en-US" altLang="en-US" sz="2400" b="0" dirty="0"/>
              <a:t>distribution used in many statistical tests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1871023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1836000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314950" y="3561862"/>
            <a:ext cx="67288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00B050"/>
                </a:solidFill>
              </a:rPr>
              <a:t>“GOODNESS OF FIT” Testing: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Are </a:t>
            </a:r>
            <a:r>
              <a:rPr lang="en-US" altLang="en-US" u="sng" dirty="0">
                <a:solidFill>
                  <a:srgbClr val="00B050"/>
                </a:solidFill>
              </a:rPr>
              <a:t>observed</a:t>
            </a:r>
            <a:r>
              <a:rPr lang="en-US" altLang="en-US" dirty="0">
                <a:solidFill>
                  <a:srgbClr val="00B050"/>
                </a:solidFill>
              </a:rPr>
              <a:t> frequencies </a:t>
            </a:r>
            <a:r>
              <a:rPr lang="en-US" altLang="en-US" b="1" dirty="0">
                <a:solidFill>
                  <a:srgbClr val="00B050"/>
                </a:solidFill>
              </a:rPr>
              <a:t>similar</a:t>
            </a:r>
            <a:r>
              <a:rPr lang="en-US" altLang="en-US" dirty="0">
                <a:solidFill>
                  <a:srgbClr val="00B050"/>
                </a:solidFill>
              </a:rPr>
              <a:t> to frequencies </a:t>
            </a:r>
            <a:r>
              <a:rPr lang="en-US" altLang="en-US" u="sng" dirty="0">
                <a:solidFill>
                  <a:srgbClr val="00B050"/>
                </a:solidFill>
              </a:rPr>
              <a:t>expected</a:t>
            </a:r>
            <a:r>
              <a:rPr lang="en-US" altLang="en-US" dirty="0">
                <a:solidFill>
                  <a:srgbClr val="00B050"/>
                </a:solidFill>
              </a:rPr>
              <a:t> by chance?</a:t>
            </a:r>
          </a:p>
          <a:p>
            <a:pPr lvl="4"/>
            <a:endParaRPr lang="en-US" altLang="en-US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solidFill>
                  <a:srgbClr val="00B050"/>
                </a:solidFill>
              </a:rPr>
              <a:t>Expected frequencies</a:t>
            </a:r>
          </a:p>
          <a:p>
            <a:pPr algn="ctr"/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Frequencies you’d </a:t>
            </a:r>
            <a:r>
              <a:rPr lang="en-US" altLang="en-US" u="sng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expect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if </a:t>
            </a:r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were true</a:t>
            </a:r>
          </a:p>
          <a:p>
            <a:pPr algn="ctr"/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Usually equal across categories of variable (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 / k)</a:t>
            </a:r>
          </a:p>
          <a:p>
            <a:pPr algn="ctr"/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Can be unequal if theory dictates</a:t>
            </a:r>
          </a:p>
        </p:txBody>
      </p:sp>
    </p:spTree>
    <p:extLst>
      <p:ext uri="{BB962C8B-B14F-4D97-AF65-F5344CB8AC3E}">
        <p14:creationId xmlns:p14="http://schemas.microsoft.com/office/powerpoint/2010/main" val="33069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137541"/>
            <a:ext cx="9720072" cy="1499616"/>
          </a:xfrm>
        </p:spPr>
        <p:txBody>
          <a:bodyPr/>
          <a:lstStyle/>
          <a:p>
            <a:r>
              <a:rPr lang="en-US" dirty="0"/>
              <a:t>Chi-Squared: GOODNESS OF FIT Tests “</a:t>
            </a:r>
            <a:r>
              <a:rPr lang="en-US" dirty="0" err="1"/>
              <a:t>gOf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45" y="1177291"/>
            <a:ext cx="9734549" cy="54305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b="1" u="sng" dirty="0"/>
              <a:t>Hypotheses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ea typeface="ＭＳ Ｐゴシック" panose="020B0600070205080204" pitchFamily="34" charset="-128"/>
              </a:rPr>
              <a:t>: Observed = Expected frequencies in population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600" dirty="0">
                <a:ea typeface="ＭＳ Ｐゴシック" panose="020B0600070205080204" pitchFamily="34" charset="-128"/>
              </a:rPr>
              <a:t>: Observed 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≠ E</a:t>
            </a:r>
            <a:r>
              <a:rPr lang="en-US" altLang="en-US" sz="1600" dirty="0">
                <a:ea typeface="ＭＳ Ｐゴシック" panose="020B0600070205080204" pitchFamily="34" charset="-128"/>
              </a:rPr>
              <a:t>xpected frequencies in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populatioN</a:t>
            </a:r>
            <a:endParaRPr lang="en-US" altLang="en-US" sz="12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800" b="1" u="sng" dirty="0"/>
              <a:t>General form: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1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= observed frequency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6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= expected frequency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If </a:t>
            </a:r>
            <a:r>
              <a:rPr lang="en-US" altLang="en-US" sz="1800" i="1" dirty="0"/>
              <a:t>H</a:t>
            </a:r>
            <a:r>
              <a:rPr lang="en-US" altLang="en-US" sz="1800" i="1" baseline="-25000" dirty="0"/>
              <a:t>0</a:t>
            </a:r>
            <a:r>
              <a:rPr lang="en-US" altLang="en-US" sz="1800" dirty="0"/>
              <a:t> were true, numerator would be small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Denominator standardizes difference in terms of expected frequencies</a:t>
            </a:r>
          </a:p>
          <a:p>
            <a:r>
              <a:rPr lang="en-US" altLang="en-US" sz="1800" b="1" i="1" u="sng" dirty="0"/>
              <a:t>Aka:</a:t>
            </a:r>
            <a:r>
              <a:rPr lang="en-US" altLang="en-US" sz="1800" b="1" u="sng" dirty="0"/>
              <a:t> Pearson or ‘1-way’ </a:t>
            </a:r>
            <a:r>
              <a:rPr lang="el-GR" alt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b="1" u="sng" baseline="30000" dirty="0"/>
              <a:t>2</a:t>
            </a:r>
            <a:r>
              <a:rPr lang="en-US" altLang="en-US" sz="1800" b="1" u="sng" dirty="0"/>
              <a:t> test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1 nominal variable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2 or more categories</a:t>
            </a:r>
          </a:p>
          <a:p>
            <a:r>
              <a:rPr lang="en-US" altLang="en-US" sz="1800" dirty="0"/>
              <a:t>If </a:t>
            </a:r>
            <a:r>
              <a:rPr lang="en-US" altLang="en-US" sz="1800" b="1" u="sng" dirty="0"/>
              <a:t>nominal variable ONLY has 2 categories</a:t>
            </a:r>
            <a:r>
              <a:rPr lang="en-US" altLang="en-US" sz="1800" dirty="0"/>
              <a:t>, </a:t>
            </a:r>
            <a:r>
              <a:rPr lang="el-GR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i="1" baseline="30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 err="1"/>
              <a:t>GoF</a:t>
            </a:r>
            <a:r>
              <a:rPr lang="en-US" altLang="en-US" sz="1800" dirty="0"/>
              <a:t> test: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Is another large sample approximation to Binomial Sign Test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Gives same results as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dirty="0">
                <a:ea typeface="ＭＳ Ｐゴシック" panose="020B0600070205080204" pitchFamily="34" charset="-128"/>
              </a:rPr>
              <a:t>-test for single proportion as 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1600" i="1" baseline="30000" dirty="0"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Has same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sz="1600" dirty="0">
                <a:ea typeface="ＭＳ Ｐゴシック" panose="020B0600070205080204" pitchFamily="34" charset="-128"/>
              </a:rPr>
              <a:t>as binomial or </a:t>
            </a:r>
            <a:r>
              <a:rPr lang="en-US" altLang="en-US" sz="1200" i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sz="1600" dirty="0">
                <a:ea typeface="ＭＳ Ｐゴシック" panose="020B0600070205080204" pitchFamily="34" charset="-128"/>
              </a:rPr>
              <a:t>-tests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Compare obtained </a:t>
            </a:r>
            <a:r>
              <a:rPr lang="el-GR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i="1" baseline="30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/>
              <a:t>statistic to critical value based on </a:t>
            </a:r>
            <a:r>
              <a:rPr lang="en-US" altLang="en-US" sz="32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sz="3200" b="1" u="sng" dirty="0">
                <a:solidFill>
                  <a:srgbClr val="FF99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3200" b="1" i="1" u="sng" dirty="0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3200" b="1" u="sng" dirty="0">
                <a:solidFill>
                  <a:srgbClr val="FF9900"/>
                </a:solidFill>
                <a:latin typeface="Times New Roman" panose="02020603050405020304" pitchFamily="18" charset="0"/>
              </a:rPr>
              <a:t> – 1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>
                <a:latin typeface="Times New Roman" panose="02020603050405020304" pitchFamily="18" charset="0"/>
              </a:rPr>
              <a:t>k</a:t>
            </a:r>
            <a:r>
              <a:rPr lang="en-US" altLang="en-US" sz="1800" dirty="0"/>
              <a:t> = # categories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96075" y="1296854"/>
            <a:ext cx="3933825" cy="1200329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FF3300"/>
                </a:solidFill>
              </a:rPr>
              <a:t>Assumptions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Independent random sample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Mutually exclusive categories</a:t>
            </a:r>
          </a:p>
          <a:p>
            <a:pPr algn="ctr"/>
            <a:r>
              <a:rPr lang="en-US" altLang="en-US" u="sng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Expected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frequencies: 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≥ 5 per each cell</a:t>
            </a:r>
          </a:p>
        </p:txBody>
      </p:sp>
      <p:pic>
        <p:nvPicPr>
          <p:cNvPr id="7" name="Picture 6" descr="Chi-squared 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/>
          <a:stretch/>
        </p:blipFill>
        <p:spPr bwMode="auto">
          <a:xfrm>
            <a:off x="8277225" y="2671735"/>
            <a:ext cx="3533775" cy="34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330" y="2040649"/>
            <a:ext cx="2185988" cy="913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0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5166"/>
            <a:ext cx="10482072" cy="1499616"/>
          </a:xfrm>
        </p:spPr>
        <p:txBody>
          <a:bodyPr/>
          <a:lstStyle/>
          <a:p>
            <a:r>
              <a:rPr lang="en-US" dirty="0"/>
              <a:t>GOODNESS OF FIT Tests – EXAMPLE: K =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71600"/>
            <a:ext cx="9720071" cy="53734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u="sng" dirty="0"/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: P = 0.50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Observed frequencies: 96 and 104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 =200/2 = 100  </a:t>
            </a:r>
            <a:r>
              <a:rPr lang="en-US" altLang="en-US" sz="2000" b="1" i="1" dirty="0" err="1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2 – 1 = 1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/>
              <a:t>2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=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FF"/>
                </a:solidFill>
              </a:rPr>
              <a:t>96</a:t>
            </a:r>
            <a:r>
              <a:rPr lang="en-US" altLang="en-US" sz="2400" dirty="0"/>
              <a:t>-</a:t>
            </a:r>
            <a:r>
              <a:rPr lang="en-US" altLang="en-US" sz="2400" b="1" dirty="0">
                <a:solidFill>
                  <a:srgbClr val="FF0000"/>
                </a:solidFill>
              </a:rPr>
              <a:t>100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/</a:t>
            </a:r>
            <a:r>
              <a:rPr lang="en-US" altLang="en-US" sz="2400" b="1" dirty="0">
                <a:solidFill>
                  <a:srgbClr val="FF0000"/>
                </a:solidFill>
              </a:rPr>
              <a:t>100</a:t>
            </a:r>
            <a:r>
              <a:rPr lang="en-US" altLang="en-US" sz="2400" dirty="0"/>
              <a:t> + (</a:t>
            </a:r>
            <a:r>
              <a:rPr lang="en-US" altLang="en-US" sz="2400" b="1" dirty="0">
                <a:solidFill>
                  <a:srgbClr val="FF00FF"/>
                </a:solidFill>
              </a:rPr>
              <a:t>104</a:t>
            </a:r>
            <a:r>
              <a:rPr lang="en-US" altLang="en-US" sz="2400" dirty="0"/>
              <a:t>-</a:t>
            </a:r>
            <a:r>
              <a:rPr lang="en-US" altLang="en-US" sz="2400" b="1" dirty="0">
                <a:solidFill>
                  <a:srgbClr val="FF0000"/>
                </a:solidFill>
              </a:rPr>
              <a:t>100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/</a:t>
            </a:r>
            <a:r>
              <a:rPr lang="en-US" altLang="en-US" sz="2400" b="1" dirty="0">
                <a:solidFill>
                  <a:srgbClr val="FF0000"/>
                </a:solidFill>
              </a:rPr>
              <a:t>100</a:t>
            </a:r>
            <a:r>
              <a:rPr lang="en-US" altLang="en-US" sz="2400" dirty="0"/>
              <a:t> = 0.16 + 0.16 = 0.32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</a:rPr>
              <a:t>(</a:t>
            </a:r>
            <a:r>
              <a:rPr lang="en-US" altLang="en-US" sz="2400" b="1" i="1" dirty="0">
                <a:solidFill>
                  <a:srgbClr val="FF9900"/>
                </a:solidFill>
              </a:rPr>
              <a:t>1</a:t>
            </a:r>
            <a:r>
              <a:rPr lang="en-US" altLang="en-US" sz="2400" b="1" i="1" dirty="0">
                <a:solidFill>
                  <a:srgbClr val="00B050"/>
                </a:solidFill>
              </a:rPr>
              <a:t>) </a:t>
            </a:r>
            <a:r>
              <a:rPr lang="en-US" altLang="en-US" sz="2400" b="1" dirty="0">
                <a:solidFill>
                  <a:srgbClr val="00B050"/>
                </a:solidFill>
              </a:rPr>
              <a:t>= 3.84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fail to reject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Conclusion: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No evidence that the coin/stem cell experiments are NOT fair (50% success)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i="1" dirty="0"/>
              <a:t>Note: </a:t>
            </a:r>
            <a:r>
              <a:rPr lang="en-US" altLang="en-US" sz="24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en-US" altLang="en-US" sz="2400" i="1" baseline="30000" dirty="0">
                <a:sym typeface="Wingdings" panose="05000000000000000000" pitchFamily="2" charset="2"/>
              </a:rPr>
              <a:t>2</a:t>
            </a:r>
            <a:r>
              <a:rPr lang="en-US" altLang="en-US" sz="2400" i="1" baseline="-25000" dirty="0">
                <a:sym typeface="Wingdings" panose="05000000000000000000" pitchFamily="2" charset="2"/>
              </a:rPr>
              <a:t>obt</a:t>
            </a:r>
            <a:r>
              <a:rPr lang="en-US" altLang="en-US" sz="2400" i="1" dirty="0">
                <a:sym typeface="Wingdings" panose="05000000000000000000" pitchFamily="2" charset="2"/>
              </a:rPr>
              <a:t> = (-.57)</a:t>
            </a:r>
            <a:r>
              <a:rPr lang="en-US" altLang="en-US" sz="2400" i="1" baseline="30000" dirty="0">
                <a:sym typeface="Wingdings" panose="05000000000000000000" pitchFamily="2" charset="2"/>
              </a:rPr>
              <a:t>2</a:t>
            </a:r>
            <a:r>
              <a:rPr lang="en-US" altLang="en-US" sz="2400" i="1" dirty="0">
                <a:sym typeface="Wingdings" panose="05000000000000000000" pitchFamily="2" charset="2"/>
              </a:rPr>
              <a:t> = .32  &amp; </a:t>
            </a:r>
            <a:r>
              <a:rPr lang="en-US" altLang="en-US" sz="24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en-US" altLang="en-US" sz="2400" i="1" baseline="30000" dirty="0">
                <a:sym typeface="Wingdings" panose="05000000000000000000" pitchFamily="2" charset="2"/>
              </a:rPr>
              <a:t>2</a:t>
            </a:r>
            <a:r>
              <a:rPr lang="en-US" altLang="en-US" sz="2400" i="1" baseline="-25000" dirty="0">
                <a:sym typeface="Wingdings" panose="05000000000000000000" pitchFamily="2" charset="2"/>
              </a:rPr>
              <a:t>crit</a:t>
            </a:r>
            <a:r>
              <a:rPr lang="en-US" altLang="en-US" sz="2400" i="1" baseline="30000" dirty="0">
                <a:sym typeface="Wingdings" panose="05000000000000000000" pitchFamily="2" charset="2"/>
              </a:rPr>
              <a:t> </a:t>
            </a:r>
            <a:r>
              <a:rPr lang="en-US" altLang="en-US" sz="2400" i="1" dirty="0">
                <a:sym typeface="Wingdings" panose="05000000000000000000" pitchFamily="2" charset="2"/>
              </a:rPr>
              <a:t>= (1.96)</a:t>
            </a:r>
            <a:r>
              <a:rPr lang="en-US" altLang="en-US" sz="2400" i="1" baseline="30000" dirty="0">
                <a:sym typeface="Wingdings" panose="05000000000000000000" pitchFamily="2" charset="2"/>
              </a:rPr>
              <a:t>2 </a:t>
            </a:r>
            <a:r>
              <a:rPr lang="en-US" altLang="en-US" sz="2400" i="1" dirty="0">
                <a:sym typeface="Wingdings" panose="05000000000000000000" pitchFamily="2" charset="2"/>
              </a:rPr>
              <a:t>= 3.84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66" y="2619470"/>
            <a:ext cx="2014538" cy="79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68254"/>
              </p:ext>
            </p:extLst>
          </p:nvPr>
        </p:nvGraphicFramePr>
        <p:xfrm>
          <a:off x="7064201" y="1190626"/>
          <a:ext cx="4441999" cy="19240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7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ALWAYS USE COUNTS!!!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“success”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= “failure”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OBSERVED</a:t>
                      </a:r>
                      <a:r>
                        <a:rPr lang="en-US" baseline="0" dirty="0">
                          <a:solidFill>
                            <a:srgbClr val="FF00FF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rgbClr val="FF00FF"/>
                          </a:solidFill>
                        </a:rPr>
                        <a:t>(the data)</a:t>
                      </a:r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EXPECTED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(based on N, P, Q)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66917" y="196746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104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6291" y="257712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66917" y="261947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7057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8645"/>
            <a:ext cx="10786872" cy="1499616"/>
          </a:xfrm>
        </p:spPr>
        <p:txBody>
          <a:bodyPr>
            <a:normAutofit/>
          </a:bodyPr>
          <a:lstStyle/>
          <a:p>
            <a:r>
              <a:rPr lang="en-US" dirty="0"/>
              <a:t>GOODNESS OF FIT Tests – EXAMPLE: K &gt; 2</a:t>
            </a:r>
            <a:br>
              <a:rPr lang="en-US" dirty="0"/>
            </a:br>
            <a:r>
              <a:rPr lang="en-US" sz="3200" dirty="0"/>
              <a:t> (any number of categories within 1 variable)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24128" y="1758260"/>
            <a:ext cx="9720071" cy="4986763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b="1" u="sng" dirty="0"/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: “ equally likely” </a:t>
            </a:r>
            <a:r>
              <a:rPr lang="en-US" altLang="en-US" sz="2000" dirty="0">
                <a:ea typeface="ＭＳ Ｐゴシック" panose="020B0600070205080204" pitchFamily="34" charset="-128"/>
              </a:rPr>
              <a:t>(k = 6 &amp; N = 120)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 =120/6 =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Observed frequencies: 20, 14, 18, 17, 22, 29</a:t>
            </a:r>
            <a:r>
              <a:rPr lang="en-US" altLang="en-US" sz="2000" dirty="0">
                <a:ea typeface="ＭＳ Ｐゴシック" panose="020B0600070205080204" pitchFamily="34" charset="-128"/>
              </a:rPr>
              <a:t> {Mon – Sat}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i="1" dirty="0" err="1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6 – 1 = 5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/>
              <a:t>2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=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FF"/>
                </a:solidFill>
              </a:rPr>
              <a:t>20</a:t>
            </a:r>
            <a:r>
              <a:rPr lang="en-US" altLang="en-US" dirty="0"/>
              <a:t>-</a:t>
            </a:r>
            <a:r>
              <a:rPr lang="en-US" altLang="en-US" dirty="0">
                <a:solidFill>
                  <a:srgbClr val="FF3300"/>
                </a:solidFill>
              </a:rPr>
              <a:t>20</a:t>
            </a:r>
            <a:r>
              <a:rPr lang="en-US" altLang="en-US" dirty="0"/>
              <a:t>)</a:t>
            </a:r>
            <a:r>
              <a:rPr lang="en-US" altLang="en-US" sz="2000" baseline="30000" dirty="0"/>
              <a:t> 2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3300"/>
                </a:solidFill>
              </a:rPr>
              <a:t>20</a:t>
            </a:r>
            <a:r>
              <a:rPr lang="en-US" altLang="en-US" dirty="0"/>
              <a:t>+…+ (</a:t>
            </a:r>
            <a:r>
              <a:rPr lang="en-US" altLang="en-US" dirty="0">
                <a:solidFill>
                  <a:srgbClr val="FF00FF"/>
                </a:solidFill>
              </a:rPr>
              <a:t>29</a:t>
            </a:r>
            <a:r>
              <a:rPr lang="en-US" altLang="en-US" dirty="0"/>
              <a:t>-</a:t>
            </a:r>
            <a:r>
              <a:rPr lang="en-US" altLang="en-US" dirty="0">
                <a:solidFill>
                  <a:srgbClr val="FF3300"/>
                </a:solidFill>
              </a:rPr>
              <a:t>20</a:t>
            </a:r>
            <a:r>
              <a:rPr lang="en-US" altLang="en-US" dirty="0"/>
              <a:t>)</a:t>
            </a:r>
            <a:r>
              <a:rPr lang="en-US" altLang="en-US" sz="2800" baseline="30000" dirty="0"/>
              <a:t> 2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3300"/>
                </a:solidFill>
              </a:rPr>
              <a:t>20</a:t>
            </a:r>
            <a:r>
              <a:rPr lang="en-US" altLang="en-US" dirty="0"/>
              <a:t>= 6.7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</a:rPr>
              <a:t>(</a:t>
            </a:r>
            <a:r>
              <a:rPr lang="en-US" altLang="en-US" sz="2400" b="1" i="1" dirty="0">
                <a:solidFill>
                  <a:srgbClr val="FF9900"/>
                </a:solidFill>
              </a:rPr>
              <a:t>5</a:t>
            </a:r>
            <a:r>
              <a:rPr lang="en-US" altLang="en-US" sz="2400" b="1" i="1" dirty="0">
                <a:solidFill>
                  <a:srgbClr val="00B050"/>
                </a:solidFill>
              </a:rPr>
              <a:t>) </a:t>
            </a:r>
            <a:r>
              <a:rPr lang="en-US" altLang="en-US" sz="2400" b="1" dirty="0">
                <a:solidFill>
                  <a:srgbClr val="00B050"/>
                </a:solidFill>
              </a:rPr>
              <a:t>= 11.07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fail reject null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u="sng" dirty="0"/>
              <a:t>Conclusion: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We do NOT have evidence the # of books checked out is NOT the same EVERY day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48057"/>
              </p:ext>
            </p:extLst>
          </p:nvPr>
        </p:nvGraphicFramePr>
        <p:xfrm>
          <a:off x="7043056" y="1676400"/>
          <a:ext cx="4663442" cy="20247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OBS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204098" y="1204264"/>
            <a:ext cx="244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ALWAYS USE COUNTS!!!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45286" y="3740013"/>
            <a:ext cx="3413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400" b="1" u="sng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QUESTION:</a:t>
            </a:r>
          </a:p>
          <a:p>
            <a:pPr lvl="1" algn="ctr"/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Is there a difference in # books checked out for different days of the week?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32913" y="3129095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7829" y="3129093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15401" y="3129096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73987" y="3142902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48903" y="3114029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85715" y="3103143"/>
            <a:ext cx="925285" cy="34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721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49787"/>
            <a:ext cx="10580043" cy="1499616"/>
          </a:xfrm>
        </p:spPr>
        <p:txBody>
          <a:bodyPr/>
          <a:lstStyle/>
          <a:p>
            <a:r>
              <a:rPr lang="en-US" dirty="0"/>
              <a:t>GOODNESS OF FIT Tests: Confidence Intervals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99468" y="1944741"/>
            <a:ext cx="41878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i="1" dirty="0"/>
              <a:t>CI</a:t>
            </a:r>
            <a:r>
              <a:rPr lang="en-US" altLang="en-US" dirty="0"/>
              <a:t>s for proportions</a:t>
            </a:r>
          </a:p>
          <a:p>
            <a:pPr lvl="1" eaLnBrk="1" hangingPunct="1"/>
            <a:r>
              <a:rPr lang="en-US" altLang="en-US" b="0" dirty="0">
                <a:ea typeface="ＭＳ Ｐゴシック" panose="020B0600070205080204" pitchFamily="34" charset="-128"/>
              </a:rPr>
              <a:t>If </a:t>
            </a:r>
            <a:r>
              <a:rPr lang="en-US" altLang="en-US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b="0" dirty="0">
                <a:ea typeface="ＭＳ Ｐゴシック" panose="020B0600070205080204" pitchFamily="34" charset="-128"/>
              </a:rPr>
              <a:t> &gt; 2, original table converted into table with 2 cells</a:t>
            </a:r>
          </a:p>
          <a:p>
            <a:pPr lvl="2" eaLnBrk="1" hangingPunct="1"/>
            <a:r>
              <a:rPr lang="en-US" altLang="en-US" b="0" dirty="0">
                <a:ea typeface="ＭＳ Ｐゴシック" panose="020B0600070205080204" pitchFamily="34" charset="-128"/>
              </a:rPr>
              <a:t>Proportion for category of interest vs proportion in </a:t>
            </a:r>
            <a:r>
              <a:rPr lang="en-US" altLang="en-US" dirty="0">
                <a:ea typeface="ＭＳ Ｐゴシック" panose="020B0600070205080204" pitchFamily="34" charset="-128"/>
              </a:rPr>
              <a:t>all other </a:t>
            </a:r>
            <a:r>
              <a:rPr lang="en-US" altLang="en-US" b="0" dirty="0">
                <a:ea typeface="ＭＳ Ｐゴシック" panose="020B0600070205080204" pitchFamily="34" charset="-128"/>
              </a:rPr>
              <a:t>categories</a:t>
            </a:r>
          </a:p>
          <a:p>
            <a:pPr lvl="1" eaLnBrk="1" hangingPunct="1"/>
            <a:r>
              <a:rPr lang="en-US" altLang="en-US" b="0" dirty="0">
                <a:ea typeface="ＭＳ Ｐゴシック" panose="020B0600070205080204" pitchFamily="34" charset="-128"/>
              </a:rPr>
              <a:t>Use same formula for </a:t>
            </a:r>
            <a:r>
              <a:rPr lang="en-US" altLang="en-US" b="0" i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b="0" dirty="0">
                <a:ea typeface="ＭＳ Ｐゴシック" panose="020B0600070205080204" pitchFamily="34" charset="-128"/>
              </a:rPr>
              <a:t>-test for single proportion: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410265" y="1797072"/>
            <a:ext cx="62903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dirty="0"/>
              <a:t>Say we wanted a </a:t>
            </a:r>
            <a:r>
              <a:rPr lang="en-US" altLang="en-US" i="1" dirty="0"/>
              <a:t>CI</a:t>
            </a:r>
            <a:r>
              <a:rPr lang="en-US" altLang="en-US" dirty="0"/>
              <a:t> for proportion of books from Saturday (29/120=0.242)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5758" y="5504669"/>
                <a:ext cx="4100805" cy="818366"/>
              </a:xfrm>
              <a:prstGeom prst="rect">
                <a:avLst/>
              </a:prstGeom>
              <a:ln>
                <a:solidFill>
                  <a:srgbClr val="FF33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𝒄𝒓𝒊𝒕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58" y="5504669"/>
                <a:ext cx="4100805" cy="8183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34673" y="3130420"/>
                <a:ext cx="3727580" cy="1857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0.242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1.96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0.242×0.758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120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2000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0.242 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±0.077</m:t>
                      </m:r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sz="20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(0.165, 0.319)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73" y="3130420"/>
                <a:ext cx="3727580" cy="1857432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58645"/>
            <a:ext cx="9720072" cy="1499616"/>
          </a:xfrm>
        </p:spPr>
        <p:txBody>
          <a:bodyPr/>
          <a:lstStyle/>
          <a:p>
            <a:r>
              <a:rPr lang="en-US" dirty="0"/>
              <a:t>GOODNESS OF FIT Tests: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775166"/>
            <a:ext cx="9720071" cy="2534193"/>
          </a:xfrm>
        </p:spPr>
        <p:txBody>
          <a:bodyPr/>
          <a:lstStyle/>
          <a:p>
            <a:r>
              <a:rPr lang="en-US" altLang="en-US" dirty="0"/>
              <a:t>Ranges from 0 to 1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0: Expected = Observed frequencies exactly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1: Expected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≠ O</a:t>
            </a:r>
            <a:r>
              <a:rPr lang="en-US" altLang="en-US" dirty="0">
                <a:ea typeface="ＭＳ Ｐゴシック" panose="020B0600070205080204" pitchFamily="34" charset="-128"/>
              </a:rPr>
              <a:t>bserved frequencies as much as possible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32567"/>
              </p:ext>
            </p:extLst>
          </p:nvPr>
        </p:nvGraphicFramePr>
        <p:xfrm>
          <a:off x="3615352" y="1758261"/>
          <a:ext cx="3886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307880" imgH="469800" progId="Equation.DSMT4">
                  <p:embed/>
                </p:oleObj>
              </mc:Choice>
              <mc:Fallback>
                <p:oleObj name="Equation" r:id="rId3" imgW="130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352" y="1758261"/>
                        <a:ext cx="3886200" cy="1397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79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4452" cy="1499616"/>
          </a:xfrm>
        </p:spPr>
        <p:txBody>
          <a:bodyPr/>
          <a:lstStyle/>
          <a:p>
            <a:r>
              <a:rPr lang="en-US" dirty="0"/>
              <a:t>GOODNESS OF FIT Tests: post hoc pairwise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75452"/>
            <a:ext cx="9720071" cy="4595251"/>
          </a:xfrm>
        </p:spPr>
        <p:txBody>
          <a:bodyPr/>
          <a:lstStyle/>
          <a:p>
            <a:r>
              <a:rPr lang="en-US" altLang="en-US" sz="2800" dirty="0"/>
              <a:t>Like ANOVA, omnibus test, but where do differences lie?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‘Pinpointing the action’ in contingency tables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Post-hoc Binomial,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ea typeface="ＭＳ Ｐゴシック" panose="020B0600070205080204" pitchFamily="34" charset="-128"/>
              </a:rPr>
              <a:t>-tests, or smaller 1-way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ea typeface="ＭＳ Ｐゴシック" panose="020B0600070205080204" pitchFamily="34" charset="-128"/>
              </a:rPr>
              <a:t>tests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Collapsing, ignoring levels</a:t>
            </a:r>
          </a:p>
          <a:p>
            <a:pPr lvl="2"/>
            <a:r>
              <a:rPr lang="en-US" altLang="en-US" sz="2000" dirty="0" err="1">
                <a:ea typeface="ＭＳ Ｐゴシック" panose="020B0600070205080204" pitchFamily="34" charset="-128"/>
              </a:rPr>
              <a:t>Bonferonni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correction, more conservative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per comparison</a:t>
            </a:r>
          </a:p>
          <a:p>
            <a:pPr marL="310896" lvl="2" indent="0">
              <a:buNone/>
            </a:pPr>
            <a:endParaRPr lang="en-US" altLang="en-US" sz="2000" i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Examining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Observed 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vs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. expected frequencies per cell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Contributions to </a:t>
            </a:r>
            <a:r>
              <a:rPr lang="el-GR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1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100" dirty="0">
                <a:ea typeface="ＭＳ Ｐゴシック" panose="020B0600070205080204" pitchFamily="34" charset="-128"/>
              </a:rPr>
              <a:t>per cell</a:t>
            </a:r>
          </a:p>
          <a:p>
            <a:pPr marL="310896" lvl="2" indent="0">
              <a:buNone/>
            </a:pPr>
            <a:endParaRPr lang="en-US" altLang="en-US" sz="2100" baseline="30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Visual analysis of differences in proportions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7306"/>
            <a:ext cx="10536501" cy="1499616"/>
          </a:xfrm>
        </p:spPr>
        <p:txBody>
          <a:bodyPr/>
          <a:lstStyle/>
          <a:p>
            <a:r>
              <a:rPr lang="en-US" altLang="en-US" dirty="0"/>
              <a:t>2-way Pearson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Test of </a:t>
            </a:r>
            <a:br>
              <a:rPr lang="en-US" altLang="en-US" dirty="0"/>
            </a:br>
            <a:r>
              <a:rPr lang="en-US" altLang="en-US" dirty="0"/>
              <a:t>“Independence” or “Association”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0180"/>
            <a:ext cx="10786872" cy="463918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i="1" dirty="0"/>
              <a:t>Aka:</a:t>
            </a:r>
            <a:r>
              <a:rPr lang="en-US" altLang="en-US" sz="2800" dirty="0"/>
              <a:t> Contingency table, cross-tabulation, or </a:t>
            </a:r>
            <a:r>
              <a:rPr lang="en-US" altLang="en-US" sz="2800" i="1" dirty="0"/>
              <a:t>row</a:t>
            </a:r>
            <a:r>
              <a:rPr lang="en-US" altLang="en-US" sz="2800" dirty="0"/>
              <a:t> x </a:t>
            </a:r>
            <a:r>
              <a:rPr lang="en-US" altLang="en-US" sz="2800" i="1" dirty="0"/>
              <a:t>column (</a:t>
            </a:r>
            <a:r>
              <a:rPr lang="en-US" altLang="en-US" sz="2800" i="1" dirty="0">
                <a:latin typeface="Times New Roman" panose="02020603050405020304" pitchFamily="18" charset="0"/>
              </a:rPr>
              <a:t>r x c</a:t>
            </a:r>
            <a:r>
              <a:rPr lang="en-US" altLang="en-US" sz="2800" i="1" dirty="0"/>
              <a:t>)</a:t>
            </a:r>
            <a:r>
              <a:rPr lang="en-US" altLang="en-US" sz="2800" dirty="0"/>
              <a:t> analysis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&gt; 1 nominal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variable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Is distribution of 1 variable </a:t>
            </a:r>
            <a:r>
              <a:rPr lang="en-US" altLang="en-US" sz="2800" i="1" dirty="0"/>
              <a:t>contingent </a:t>
            </a:r>
            <a:r>
              <a:rPr lang="en-US" altLang="en-US" sz="2800" dirty="0"/>
              <a:t>on distribution of another? 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Is there an association or dependence between 2 categorical variables</a:t>
            </a:r>
          </a:p>
          <a:p>
            <a:pPr lvl="4">
              <a:buFontTx/>
              <a:buChar char="•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Extension of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 </a:t>
            </a:r>
            <a:r>
              <a:rPr lang="en-US" altLang="en-US" dirty="0"/>
              <a:t>Goodness of Fit Test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u="sng" dirty="0"/>
              <a:t>Hypotheses:</a:t>
            </a:r>
          </a:p>
          <a:p>
            <a:pPr lvl="1"/>
            <a:r>
              <a:rPr lang="en-US" altLang="en-US" sz="21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1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100" dirty="0">
                <a:ea typeface="ＭＳ Ｐゴシック" panose="020B0600070205080204" pitchFamily="34" charset="-128"/>
              </a:rPr>
              <a:t>: Variables are independent in population</a:t>
            </a:r>
          </a:p>
          <a:p>
            <a:pPr lvl="1"/>
            <a:r>
              <a:rPr lang="en-US" altLang="en-US" sz="21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1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100" dirty="0">
                <a:ea typeface="ＭＳ Ｐゴシック" panose="020B0600070205080204" pitchFamily="34" charset="-128"/>
              </a:rPr>
              <a:t>: Variables are dependent in population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Again,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baseline="-25000" dirty="0"/>
              <a:t>obt</a:t>
            </a:r>
            <a:r>
              <a:rPr lang="en-US" altLang="en-US" i="1" dirty="0"/>
              <a:t> </a:t>
            </a:r>
            <a:r>
              <a:rPr lang="en-US" altLang="en-US" dirty="0"/>
              <a:t>is compared with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baseline="-25000" dirty="0"/>
              <a:t>crit</a:t>
            </a:r>
            <a:r>
              <a:rPr lang="en-US" altLang="en-US" dirty="0"/>
              <a:t>   </a:t>
            </a:r>
            <a:r>
              <a:rPr lang="en-US" altLang="en-US" dirty="0">
                <a:solidFill>
                  <a:srgbClr val="FF9900"/>
                </a:solidFill>
                <a:sym typeface="Wingdings" panose="05000000000000000000" pitchFamily="2" charset="2"/>
              </a:rPr>
              <a:t>  </a:t>
            </a:r>
            <a:r>
              <a:rPr lang="en-US" altLang="en-US" sz="3800" b="1" i="1" dirty="0" err="1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3800" b="1" i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3800" b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3800" b="1" i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3800" b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-1)(</a:t>
            </a:r>
            <a:r>
              <a:rPr lang="en-US" altLang="en-US" sz="3800" b="1" i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3800" b="1" dirty="0">
                <a:solidFill>
                  <a:srgbClr val="FF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21322"/>
            <a:ext cx="9720072" cy="1499616"/>
          </a:xfrm>
        </p:spPr>
        <p:txBody>
          <a:bodyPr/>
          <a:lstStyle/>
          <a:p>
            <a:r>
              <a:rPr lang="en-US" altLang="en-US" dirty="0"/>
              <a:t>2-way Pearson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Test of </a:t>
            </a:r>
            <a:br>
              <a:rPr lang="en-US" altLang="en-US" dirty="0"/>
            </a:br>
            <a:r>
              <a:rPr lang="en-US" altLang="en-US" dirty="0"/>
              <a:t>“Independence” or “Association”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788" y="2081901"/>
            <a:ext cx="853440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Same equation: Standardized squared deviations summed for all cells</a:t>
            </a:r>
          </a:p>
          <a:p>
            <a:endParaRPr lang="en-US" altLang="en-US" dirty="0"/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Different method for computing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each cell: Multiply corresponding row and column totals (</a:t>
            </a:r>
            <a:r>
              <a:rPr lang="en-US" altLang="en-US" dirty="0" err="1">
                <a:ea typeface="ＭＳ Ｐゴシック" panose="020B0600070205080204" pitchFamily="34" charset="-128"/>
              </a:rPr>
              <a:t>marginals</a:t>
            </a:r>
            <a:r>
              <a:rPr lang="en-US" altLang="en-US" dirty="0">
                <a:ea typeface="ＭＳ Ｐゴシック" panose="020B0600070205080204" pitchFamily="34" charset="-128"/>
              </a:rPr>
              <a:t>), divide by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 lvl="2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91147488"/>
              </p:ext>
            </p:extLst>
          </p:nvPr>
        </p:nvGraphicFramePr>
        <p:xfrm>
          <a:off x="3476813" y="2455139"/>
          <a:ext cx="25463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143000" imgH="482400" progId="Equation.DSMT4">
                  <p:embed/>
                </p:oleObj>
              </mc:Choice>
              <mc:Fallback>
                <p:oleObj name="Equation" r:id="rId3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813" y="2455139"/>
                        <a:ext cx="2546350" cy="1093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82722569"/>
              </p:ext>
            </p:extLst>
          </p:nvPr>
        </p:nvGraphicFramePr>
        <p:xfrm>
          <a:off x="1245216" y="4344882"/>
          <a:ext cx="2619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1320480" imgH="393480" progId="Equation.DSMT4">
                  <p:embed/>
                </p:oleObj>
              </mc:Choice>
              <mc:Fallback>
                <p:oleObj name="Equation" r:id="rId5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216" y="4344882"/>
                        <a:ext cx="26193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61" y="4128391"/>
            <a:ext cx="38100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2463" y="5606783"/>
                <a:ext cx="3985515" cy="675826"/>
              </a:xfrm>
              <a:prstGeom prst="rect">
                <a:avLst/>
              </a:prstGeom>
              <a:ln>
                <a:solidFill>
                  <a:srgbClr val="FF33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𝑬𝑿𝑷</m:t>
                      </m:r>
                      <m:r>
                        <a:rPr lang="en-US" sz="20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𝒄𝒆𝒍𝒍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𝒓𝒐𝒘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𝒄𝒐𝒍𝒖𝒎𝒏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𝒈𝒓𝒂𝒏𝒅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63" y="5606783"/>
                <a:ext cx="3985515" cy="6758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FF33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11991"/>
            <a:ext cx="9720072" cy="1499616"/>
          </a:xfrm>
        </p:spPr>
        <p:txBody>
          <a:bodyPr/>
          <a:lstStyle/>
          <a:p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Test of “Independence” –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80" y="1819394"/>
            <a:ext cx="5833872" cy="478847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 u="sng" dirty="0"/>
              <a:t>Experiment: </a:t>
            </a:r>
          </a:p>
          <a:p>
            <a:r>
              <a:rPr lang="en-US" altLang="en-US" sz="2400" dirty="0"/>
              <a:t>Random sample of 200 inmates are surveyed about abuse and violent criminal histories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Relationship between history of abuse and violent crime?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: </a:t>
            </a:r>
            <a:r>
              <a:rPr lang="en-US" altLang="en-US" sz="2400" b="1" u="sng" dirty="0"/>
              <a:t>No association </a:t>
            </a:r>
            <a:r>
              <a:rPr lang="en-US" altLang="en-US" sz="2400" dirty="0"/>
              <a:t>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all cells in population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b="1" u="sng" dirty="0"/>
              <a:t>Association</a:t>
            </a:r>
            <a:r>
              <a:rPr lang="en-US" altLang="en-US" sz="2400" dirty="0"/>
              <a:t> 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at least one cell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population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8163" y="1180672"/>
            <a:ext cx="56256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/>
              <a:t>Observed frequencies</a:t>
            </a:r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r>
              <a:rPr lang="en-US" altLang="en-US" b="1" u="sng" dirty="0"/>
              <a:t>Expected frequencies:</a:t>
            </a:r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endParaRPr lang="en-US" altLang="en-US" b="1" u="sng" dirty="0"/>
          </a:p>
          <a:p>
            <a:r>
              <a:rPr lang="en-US" altLang="en-US" b="1" u="sng" dirty="0"/>
              <a:t>Test Statistic:</a:t>
            </a:r>
          </a:p>
          <a:p>
            <a:r>
              <a:rPr lang="el-G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rgbClr val="0070C0"/>
                </a:solidFill>
              </a:rPr>
              <a:t>2</a:t>
            </a:r>
            <a:r>
              <a:rPr lang="en-US" altLang="en-US" i="1" baseline="-25000" dirty="0">
                <a:solidFill>
                  <a:srgbClr val="0070C0"/>
                </a:solidFill>
              </a:rPr>
              <a:t>statistic </a:t>
            </a:r>
            <a:r>
              <a:rPr lang="en-US" altLang="en-US" i="1" dirty="0">
                <a:solidFill>
                  <a:srgbClr val="0070C0"/>
                </a:solidFill>
              </a:rPr>
              <a:t>= </a:t>
            </a:r>
            <a:r>
              <a:rPr lang="en-US" altLang="en-US" dirty="0">
                <a:solidFill>
                  <a:srgbClr val="0070C0"/>
                </a:solidFill>
              </a:rPr>
              <a:t>(</a:t>
            </a:r>
            <a:r>
              <a:rPr lang="en-US" altLang="en-US" dirty="0">
                <a:solidFill>
                  <a:srgbClr val="FF00FF"/>
                </a:solidFill>
              </a:rPr>
              <a:t>70</a:t>
            </a:r>
            <a:r>
              <a:rPr lang="en-US" altLang="en-US" dirty="0">
                <a:solidFill>
                  <a:srgbClr val="0070C0"/>
                </a:solidFill>
              </a:rPr>
              <a:t>-</a:t>
            </a:r>
            <a:r>
              <a:rPr lang="en-US" altLang="en-US" dirty="0">
                <a:solidFill>
                  <a:srgbClr val="FF0000"/>
                </a:solidFill>
              </a:rPr>
              <a:t>55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baseline="30000" dirty="0">
                <a:solidFill>
                  <a:srgbClr val="0070C0"/>
                </a:solidFill>
              </a:rPr>
              <a:t>2</a:t>
            </a:r>
            <a:r>
              <a:rPr lang="en-US" altLang="en-US" dirty="0">
                <a:solidFill>
                  <a:srgbClr val="0070C0"/>
                </a:solidFill>
              </a:rPr>
              <a:t>/</a:t>
            </a:r>
            <a:r>
              <a:rPr lang="en-US" altLang="en-US" dirty="0">
                <a:solidFill>
                  <a:srgbClr val="FF0000"/>
                </a:solidFill>
              </a:rPr>
              <a:t>55</a:t>
            </a:r>
            <a:r>
              <a:rPr lang="en-US" altLang="en-US" dirty="0">
                <a:solidFill>
                  <a:srgbClr val="0070C0"/>
                </a:solidFill>
              </a:rPr>
              <a:t> +  …	+ (</a:t>
            </a:r>
            <a:r>
              <a:rPr lang="en-US" altLang="en-US" dirty="0">
                <a:solidFill>
                  <a:srgbClr val="FF00FF"/>
                </a:solidFill>
              </a:rPr>
              <a:t>60</a:t>
            </a:r>
            <a:r>
              <a:rPr lang="en-US" altLang="en-US" dirty="0">
                <a:solidFill>
                  <a:srgbClr val="0070C0"/>
                </a:solidFill>
              </a:rPr>
              <a:t>-</a:t>
            </a:r>
            <a:r>
              <a:rPr lang="en-US" altLang="en-US" dirty="0">
                <a:solidFill>
                  <a:srgbClr val="FF0000"/>
                </a:solidFill>
              </a:rPr>
              <a:t>45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baseline="30000" dirty="0">
                <a:solidFill>
                  <a:srgbClr val="0070C0"/>
                </a:solidFill>
              </a:rPr>
              <a:t>2</a:t>
            </a:r>
            <a:r>
              <a:rPr lang="en-US" altLang="en-US" dirty="0">
                <a:solidFill>
                  <a:srgbClr val="0070C0"/>
                </a:solidFill>
              </a:rPr>
              <a:t>/</a:t>
            </a:r>
            <a:r>
              <a:rPr lang="en-US" altLang="en-US" dirty="0">
                <a:solidFill>
                  <a:srgbClr val="FF0000"/>
                </a:solidFill>
              </a:rPr>
              <a:t>45</a:t>
            </a:r>
            <a:r>
              <a:rPr lang="en-US" altLang="en-US" dirty="0">
                <a:solidFill>
                  <a:srgbClr val="0070C0"/>
                </a:solidFill>
              </a:rPr>
              <a:t> = 18.18</a:t>
            </a:r>
          </a:p>
          <a:p>
            <a:pPr lvl="4"/>
            <a:endParaRPr lang="en-US" altLang="en-US" sz="120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b="1" i="1" dirty="0" err="1">
                <a:solidFill>
                  <a:srgbClr val="FF9900"/>
                </a:solidFill>
              </a:rPr>
              <a:t>df</a:t>
            </a:r>
            <a:r>
              <a:rPr lang="en-US" altLang="en-US" b="1" dirty="0">
                <a:solidFill>
                  <a:srgbClr val="FF9900"/>
                </a:solidFill>
              </a:rPr>
              <a:t> = (2-1)(2-1) = (1)(1) = 1</a:t>
            </a:r>
          </a:p>
          <a:p>
            <a:pPr lvl="4"/>
            <a:endParaRPr lang="en-US" altLang="en-US" sz="120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r>
              <a:rPr lang="el-GR" alt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b="1" i="1" baseline="-25000" dirty="0">
                <a:solidFill>
                  <a:srgbClr val="00B050"/>
                </a:solidFill>
              </a:rPr>
              <a:t>critical</a:t>
            </a:r>
            <a:r>
              <a:rPr lang="en-US" altLang="en-US" b="1" i="1" dirty="0">
                <a:solidFill>
                  <a:srgbClr val="00B050"/>
                </a:solidFill>
              </a:rPr>
              <a:t> (</a:t>
            </a:r>
            <a:r>
              <a:rPr lang="en-US" altLang="en-US" b="1" i="1" dirty="0">
                <a:solidFill>
                  <a:srgbClr val="FF9900"/>
                </a:solidFill>
              </a:rPr>
              <a:t>1</a:t>
            </a:r>
            <a:r>
              <a:rPr lang="en-US" altLang="en-US" b="1" i="1" dirty="0">
                <a:solidFill>
                  <a:srgbClr val="00B050"/>
                </a:solidFill>
              </a:rPr>
              <a:t>)= </a:t>
            </a:r>
            <a:r>
              <a:rPr lang="en-US" altLang="en-US" b="1" dirty="0">
                <a:solidFill>
                  <a:srgbClr val="00B050"/>
                </a:solidFill>
              </a:rPr>
              <a:t>3.84 </a:t>
            </a:r>
            <a:r>
              <a:rPr lang="en-US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00B050"/>
                </a:solidFill>
              </a:rPr>
              <a:t> reject </a:t>
            </a:r>
            <a:r>
              <a:rPr lang="en-US" altLang="en-US" i="1" dirty="0">
                <a:solidFill>
                  <a:srgbClr val="00B050"/>
                </a:solidFill>
              </a:rPr>
              <a:t>H</a:t>
            </a:r>
            <a:r>
              <a:rPr lang="en-US" altLang="en-US" i="1" baseline="-25000" dirty="0">
                <a:solidFill>
                  <a:srgbClr val="00B050"/>
                </a:solidFill>
              </a:rPr>
              <a:t>0</a:t>
            </a:r>
          </a:p>
          <a:p>
            <a:endParaRPr lang="en-US" altLang="en-US" sz="1200" dirty="0">
              <a:ea typeface="ＭＳ Ｐゴシック" panose="020B0600070205080204" pitchFamily="34" charset="-128"/>
            </a:endParaRPr>
          </a:p>
          <a:p>
            <a:r>
              <a:rPr lang="en-US" altLang="en-US" b="1" u="sng" dirty="0">
                <a:cs typeface="Times New Roman" panose="02020603050405020304" pitchFamily="18" charset="0"/>
              </a:rPr>
              <a:t>APA format: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= 200,</a:t>
            </a:r>
            <a:r>
              <a:rPr lang="en-US" altLang="en-US" b="1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l-GR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b="1" i="1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(1) = 18.18, </a:t>
            </a:r>
            <a:r>
              <a:rPr lang="en-US" altLang="en-US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&lt; .01</a:t>
            </a:r>
          </a:p>
          <a:p>
            <a:endParaRPr lang="en-US" altLang="en-US" b="1" u="sng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48" y="1613364"/>
            <a:ext cx="4114800" cy="11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785" y="3211997"/>
            <a:ext cx="4114800" cy="114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353" y="413766"/>
            <a:ext cx="9720072" cy="1499616"/>
          </a:xfrm>
        </p:spPr>
        <p:txBody>
          <a:bodyPr/>
          <a:lstStyle/>
          <a:p>
            <a:r>
              <a:rPr lang="en-US" dirty="0"/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6" y="1913381"/>
            <a:ext cx="11146583" cy="463029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/>
              <a:t>Dr. </a:t>
            </a:r>
            <a:r>
              <a:rPr lang="en-US" altLang="en-US" sz="2100" i="1" dirty="0" err="1"/>
              <a:t>Fisel</a:t>
            </a:r>
            <a:r>
              <a:rPr lang="en-US" altLang="en-US" sz="2100" i="1" dirty="0"/>
              <a:t> wishes to know whether a random sample of adolescents will prefer a new of formulation of ‘JUMP’ </a:t>
            </a:r>
            <a:r>
              <a:rPr lang="en-US" altLang="en-US" sz="2100" i="1" dirty="0" err="1"/>
              <a:t>softdrink</a:t>
            </a:r>
            <a:r>
              <a:rPr lang="en-US" altLang="en-US" sz="2100" i="1" dirty="0"/>
              <a:t> over the old formulation. The </a:t>
            </a:r>
            <a:r>
              <a:rPr lang="en-US" altLang="en-US" sz="2100" b="1" i="1" u="sng" dirty="0"/>
              <a:t>proportion</a:t>
            </a:r>
            <a:r>
              <a:rPr lang="en-US" altLang="en-US" sz="2100" i="1" dirty="0"/>
              <a:t> choosing the new formulation is tested against a hypothesized value of 50%.</a:t>
            </a:r>
          </a:p>
          <a:p>
            <a:pPr lvl="4">
              <a:lnSpc>
                <a:spcPct val="80000"/>
              </a:lnSpc>
            </a:pPr>
            <a:endParaRPr lang="en-US" altLang="en-US" sz="2100" i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/>
              <a:t>Dr. </a:t>
            </a:r>
            <a:r>
              <a:rPr lang="en-US" altLang="en-US" sz="2100" i="1" dirty="0" err="1"/>
              <a:t>Sheary</a:t>
            </a:r>
            <a:r>
              <a:rPr lang="en-US" altLang="en-US" sz="2100" i="1" dirty="0"/>
              <a:t> hypothesizes that 1/3 of women experience increased depressive symptoms following childbirth, 1/3 experience increases in elevated mood after childbirth, and 1/3 experience no change. To evaluate this hypothesis Dr. </a:t>
            </a:r>
            <a:r>
              <a:rPr lang="en-US" altLang="en-US" sz="2100" i="1" dirty="0" err="1"/>
              <a:t>Sheary</a:t>
            </a:r>
            <a:r>
              <a:rPr lang="en-US" altLang="en-US" sz="2100" i="1" dirty="0"/>
              <a:t> randomly samples 100 women visiting a prenatal clinic and asks them to complete the Beck Depression Inventory. She then re-administers the BDI to each mother one week following the birth of her child. Each mother is classified into one of the 3 previously mentioned categories and </a:t>
            </a:r>
            <a:r>
              <a:rPr lang="en-US" altLang="en-US" sz="2100" b="1" i="1" u="sng" dirty="0"/>
              <a:t>observed proportions </a:t>
            </a:r>
            <a:r>
              <a:rPr lang="en-US" altLang="en-US" sz="2100" i="1" dirty="0"/>
              <a:t>are compared to the </a:t>
            </a:r>
            <a:r>
              <a:rPr lang="en-US" altLang="en-US" sz="2100" b="1" i="1" u="sng" dirty="0"/>
              <a:t>hypothesized proportions</a:t>
            </a:r>
            <a:r>
              <a:rPr lang="en-US" altLang="en-US" sz="2100" i="1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/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/>
              <a:t>Dr. </a:t>
            </a:r>
            <a:r>
              <a:rPr lang="en-US" altLang="en-US" sz="2100" i="1" dirty="0" err="1"/>
              <a:t>Evanson</a:t>
            </a:r>
            <a:r>
              <a:rPr lang="en-US" altLang="en-US" sz="2100" i="1" dirty="0"/>
              <a:t> asks a random sample of individuals whether they see both a physician and a dentist regularly (at least once per year). He compares the </a:t>
            </a:r>
            <a:r>
              <a:rPr lang="en-US" altLang="en-US" sz="2100" b="1" i="1" u="sng" dirty="0"/>
              <a:t>distributions of these binary variables </a:t>
            </a:r>
            <a:r>
              <a:rPr lang="en-US" altLang="en-US" sz="2100" i="1" dirty="0"/>
              <a:t>to determine whether there is a relationship.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35077"/>
            <a:ext cx="9720072" cy="1499616"/>
          </a:xfrm>
        </p:spPr>
        <p:txBody>
          <a:bodyPr/>
          <a:lstStyle/>
          <a:p>
            <a:r>
              <a:rPr lang="en-US" altLang="en-US" dirty="0"/>
              <a:t>Categorical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6" y="1266825"/>
            <a:ext cx="10734674" cy="4775835"/>
          </a:xfrm>
        </p:spPr>
        <p:txBody>
          <a:bodyPr>
            <a:normAutofit/>
          </a:bodyPr>
          <a:lstStyle/>
          <a:p>
            <a:r>
              <a:rPr lang="en-US" altLang="en-US" dirty="0"/>
              <a:t>Instead of means, comparing </a:t>
            </a:r>
            <a:r>
              <a:rPr lang="en-US" altLang="en-US" sz="2800" b="1" u="sng" dirty="0">
                <a:solidFill>
                  <a:srgbClr val="FF0000"/>
                </a:solidFill>
              </a:rPr>
              <a:t>counts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sz="2800" b="1" u="sng" dirty="0">
                <a:solidFill>
                  <a:srgbClr val="FF0000"/>
                </a:solidFill>
              </a:rPr>
              <a:t>proportions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within and across groups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# ill across different treatment groups</a:t>
            </a:r>
          </a:p>
          <a:p>
            <a:r>
              <a:rPr lang="en-US" altLang="en-US" dirty="0"/>
              <a:t>Associations / dependencies among categorical variables </a:t>
            </a:r>
          </a:p>
          <a:p>
            <a:r>
              <a:rPr lang="en-US" altLang="en-US" dirty="0"/>
              <a:t>Data are </a:t>
            </a:r>
            <a:r>
              <a:rPr lang="en-US" altLang="en-US" b="1" u="sng" dirty="0"/>
              <a:t>nominal</a:t>
            </a:r>
            <a:r>
              <a:rPr lang="en-US" altLang="en-US" dirty="0"/>
              <a:t> or </a:t>
            </a:r>
            <a:r>
              <a:rPr lang="en-US" altLang="en-US" b="1" u="sng" dirty="0"/>
              <a:t>ordinal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Discrete</a:t>
            </a:r>
            <a:r>
              <a:rPr lang="en-US" altLang="en-US" sz="2400" dirty="0"/>
              <a:t> probability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Number of finite values as opposed to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infinite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Each subject/event assumes 1 of 2 </a:t>
            </a:r>
            <a:r>
              <a:rPr lang="en-US" altLang="en-US" sz="2400" b="1" dirty="0"/>
              <a:t>mutually exclusive </a:t>
            </a:r>
            <a:r>
              <a:rPr lang="en-US" altLang="en-US" sz="2400" dirty="0"/>
              <a:t>values (binary or dichotomous)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Yes/No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Male/Female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Well/Ill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798709" y="4217724"/>
            <a:ext cx="8648700" cy="2527300"/>
            <a:chOff x="336" y="2728"/>
            <a:chExt cx="5208" cy="140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728"/>
              <a:ext cx="1320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728"/>
              <a:ext cx="1320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728"/>
              <a:ext cx="1320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728"/>
              <a:ext cx="1320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37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2316"/>
            <a:ext cx="10786872" cy="1175049"/>
          </a:xfrm>
        </p:spPr>
        <p:txBody>
          <a:bodyPr/>
          <a:lstStyle/>
          <a:p>
            <a:r>
              <a:rPr lang="en-US" altLang="en-US" dirty="0"/>
              <a:t>The Binomial Distribution: EQ &amp; coin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43744" y="2942381"/>
            <a:ext cx="41878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rgbClr val="0070C0"/>
                </a:solidFill>
              </a:rPr>
              <a:t> = #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dirty="0">
                <a:solidFill>
                  <a:srgbClr val="0070C0"/>
                </a:solidFill>
              </a:rPr>
              <a:t> = # “successes”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solidFill>
                  <a:srgbClr val="0070C0"/>
                </a:solidFill>
              </a:rPr>
              <a:t> = </a:t>
            </a:r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solidFill>
                  <a:srgbClr val="0070C0"/>
                </a:solidFill>
              </a:rPr>
              <a:t>(“success”)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success</a:t>
            </a:r>
            <a:endParaRPr lang="el-GR" altLang="en-US" sz="1800" dirty="0">
              <a:solidFill>
                <a:srgbClr val="0070C0"/>
              </a:solidFill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2000" dirty="0">
                <a:solidFill>
                  <a:srgbClr val="0070C0"/>
                </a:solidFill>
              </a:rPr>
              <a:t> = </a:t>
            </a:r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solidFill>
                  <a:srgbClr val="0070C0"/>
                </a:solidFill>
              </a:rPr>
              <a:t>(“failure”)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Remember: 0! = 1; x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 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705350" y="1488753"/>
            <a:ext cx="7667625" cy="23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(Arbitrarily) assign 1 outcome as ‘success’ and other as ‘failure’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u="sng" dirty="0"/>
              <a:t>Example</a:t>
            </a:r>
            <a:r>
              <a:rPr lang="en-US" altLang="en-US" sz="1800" dirty="0"/>
              <a:t>: </a:t>
            </a:r>
            <a:r>
              <a:rPr lang="en-US" altLang="en-US" sz="1800" dirty="0">
                <a:solidFill>
                  <a:srgbClr val="FF0000"/>
                </a:solidFill>
              </a:rPr>
              <a:t>Probability of correctly guessing side of coin 4 out of 5 flips?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5 events, 4 successes, 1 failure</a:t>
            </a:r>
          </a:p>
          <a:p>
            <a:pPr lvl="1" eaLnBrk="1" hangingPunct="1"/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= p</a:t>
            </a:r>
            <a:r>
              <a:rPr lang="en-US" altLang="en-US" sz="1600" dirty="0">
                <a:ea typeface="ＭＳ Ｐゴシック" panose="020B0600070205080204" pitchFamily="34" charset="-128"/>
              </a:rPr>
              <a:t>(correct guess on each flip) = .50</a:t>
            </a:r>
          </a:p>
          <a:p>
            <a:pPr lvl="1" eaLnBrk="1" hangingPunct="1"/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 = p</a:t>
            </a:r>
            <a:r>
              <a:rPr lang="en-US" altLang="en-US" sz="1600" dirty="0">
                <a:ea typeface="ＭＳ Ｐゴシック" panose="020B0600070205080204" pitchFamily="34" charset="-128"/>
              </a:rPr>
              <a:t>(incorrect guess on each flip) = .50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" y="1775854"/>
            <a:ext cx="3630613" cy="80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38775" y="3577186"/>
            <a:ext cx="2850356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u="sng" dirty="0">
                <a:solidFill>
                  <a:srgbClr val="00B050"/>
                </a:solidFill>
              </a:rPr>
              <a:t>Use equation to obtain: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5 out of 5 successes = .03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4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3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2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1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0 out of 5 successes = .03</a:t>
            </a:r>
          </a:p>
          <a:p>
            <a:pPr lvl="4" algn="ctr">
              <a:lnSpc>
                <a:spcPct val="80000"/>
              </a:lnSpc>
            </a:pPr>
            <a:endParaRPr lang="en-US" altLang="en-US" sz="12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Sum of probabilities = 1.0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7" y="3343399"/>
            <a:ext cx="2971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5438775" y="4057650"/>
            <a:ext cx="2850356" cy="21907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837334" y="4642875"/>
            <a:ext cx="446352" cy="130072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124950" y="4772025"/>
            <a:ext cx="1857375" cy="9525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3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15422" cy="738759"/>
          </a:xfrm>
        </p:spPr>
        <p:txBody>
          <a:bodyPr/>
          <a:lstStyle/>
          <a:p>
            <a:r>
              <a:rPr lang="en-US" dirty="0"/>
              <a:t>Sampling distribution for the binomial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1024128" y="1457326"/>
            <a:ext cx="834726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/>
              <a:t>Binomial probability distribution for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="0" dirty="0"/>
              <a:t> = 5 events, and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b="0" dirty="0"/>
              <a:t> = .5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/>
              <a:t>Binomial Distribution Table (exact values)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solidFill>
                  <a:srgbClr val="7030A0"/>
                </a:solidFill>
              </a:rPr>
              <a:t>Sampling distribution as it was derived mathematically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We can only reject </a:t>
            </a:r>
            <a:r>
              <a:rPr lang="en-US" altLang="en-US" sz="2200" b="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200" b="0" i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200" b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with 0 or 5 out of 5 successes (1-tailed)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55353" y="3337814"/>
                <a:ext cx="2293463" cy="210403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en-US" b="1" u="sng" dirty="0">
                    <a:solidFill>
                      <a:srgbClr val="FF0000"/>
                    </a:solidFill>
                  </a:rPr>
                  <a:t>Sampling Distribution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𝑒𝑎𝑛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e>
                        </m:mr>
                        <m:mr>
                          <m:e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𝑣𝑎𝑟𝑖𝑎𝑛𝑐𝑒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𝑁𝑃𝑄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𝑁𝑃𝑄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altLang="en-US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𝑀𝐸𝐴𝑁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US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53" y="3337814"/>
                <a:ext cx="2293463" cy="2104038"/>
              </a:xfrm>
              <a:prstGeom prst="rect">
                <a:avLst/>
              </a:prstGeom>
              <a:blipFill rotWithShape="0">
                <a:blip r:embed="rId2"/>
                <a:stretch>
                  <a:fillRect l="-2111"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27913" y="5376758"/>
            <a:ext cx="35718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solidFill>
                  <a:srgbClr val="00B050"/>
                </a:solidFill>
              </a:rPr>
              <a:t>Example</a:t>
            </a:r>
          </a:p>
          <a:p>
            <a:pPr lvl="1"/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5*.5 = 2.5 (</a:t>
            </a:r>
            <a:r>
              <a:rPr lang="en-US" altLang="en-US" sz="16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See Histogram)</a:t>
            </a:r>
          </a:p>
          <a:p>
            <a:pPr lvl="1"/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VAR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5*.5*.5 = 1.25</a:t>
            </a:r>
          </a:p>
          <a:p>
            <a:pPr lvl="1"/>
            <a:r>
              <a:rPr lang="en-US" altLang="en-US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SD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solidFill>
                  <a:srgbClr val="00B050"/>
                </a:solidFill>
                <a:ea typeface="ＭＳ Ｐゴシック" panose="020B0600070205080204" pitchFamily="34" charset="-128"/>
              </a:rPr>
              <a:t>sqrt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(1.25) = 1.12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7225" y="3344084"/>
            <a:ext cx="734377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/>
              <a:t>Different binomial distribution for each </a:t>
            </a:r>
            <a:r>
              <a:rPr lang="en-US" altLang="en-US" sz="2800" b="1" i="1" u="sng" dirty="0">
                <a:latin typeface="Times New Roman" panose="02020603050405020304" pitchFamily="18" charset="0"/>
              </a:rPr>
              <a:t>N</a:t>
            </a:r>
            <a:endParaRPr lang="en-US" altLang="en-US" sz="2800" b="1" u="sng" dirty="0"/>
          </a:p>
          <a:p>
            <a:pPr lvl="1" algn="ctr"/>
            <a:r>
              <a:rPr lang="en-US" altLang="en-US" sz="2400" dirty="0">
                <a:ea typeface="ＭＳ Ｐゴシック" panose="020B0600070205080204" pitchFamily="34" charset="-128"/>
              </a:rPr>
              <a:t>Normal when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.50, skewed when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≠ .50</a:t>
            </a:r>
          </a:p>
          <a:p>
            <a:pPr lvl="1" algn="ctr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Critical value depends on: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events,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X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successes,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97" y="4596443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18" y="4605968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01" y="4622575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2" y="232791"/>
            <a:ext cx="11005947" cy="149961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5400" dirty="0">
                <a:cs typeface="Arial" panose="020B0604020202020204" pitchFamily="34" charset="0"/>
              </a:rPr>
              <a:t>As </a:t>
            </a:r>
            <a:r>
              <a:rPr lang="en-US" altLang="en-US" sz="5400" i="1" dirty="0">
                <a:latin typeface="Times New Roman" panose="02020603050405020304" pitchFamily="18" charset="0"/>
              </a:rPr>
              <a:t>N</a:t>
            </a:r>
            <a:r>
              <a:rPr lang="en-US" altLang="en-US" sz="5400" i="1" dirty="0">
                <a:cs typeface="Arial" panose="020B0604020202020204" pitchFamily="34" charset="0"/>
              </a:rPr>
              <a:t> </a:t>
            </a:r>
            <a:r>
              <a:rPr lang="en-US" altLang="en-US" sz="5400" dirty="0">
                <a:cs typeface="Arial" panose="020B0604020202020204" pitchFamily="34" charset="0"/>
              </a:rPr>
              <a:t>increases, binomial distribution </a:t>
            </a:r>
            <a:r>
              <a:rPr lang="en-US" altLang="en-US" sz="5400" dirty="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5400" dirty="0"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04775" y="2084832"/>
            <a:ext cx="4533900" cy="9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 descr="Binomial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7" y="1904999"/>
            <a:ext cx="7818987" cy="416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73" y="2921977"/>
            <a:ext cx="3540106" cy="382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932084" y="2542604"/>
            <a:ext cx="764116" cy="37937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11659" y="1680860"/>
            <a:ext cx="2152840" cy="646331"/>
          </a:xfrm>
          <a:prstGeom prst="rect">
            <a:avLst/>
          </a:prstGeom>
          <a:ln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“Equally Likely”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Means p = 0.5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80312" y="2004025"/>
            <a:ext cx="1811363" cy="740598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7" y="264630"/>
            <a:ext cx="9720072" cy="1499616"/>
          </a:xfrm>
        </p:spPr>
        <p:txBody>
          <a:bodyPr/>
          <a:lstStyle/>
          <a:p>
            <a:r>
              <a:rPr lang="en-US" dirty="0"/>
              <a:t>Binomial Sign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926" y="1508179"/>
            <a:ext cx="9281923" cy="5099685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u="sng" dirty="0">
                <a:solidFill>
                  <a:srgbClr val="0070C0"/>
                </a:solidFill>
              </a:rPr>
              <a:t>Single sample test with binary/dichotomous data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000" b="1" dirty="0"/>
              <a:t>Proportion or % of ‘successes’ differ from chance?</a:t>
            </a:r>
          </a:p>
          <a:p>
            <a:pPr lvl="1" algn="ctr">
              <a:lnSpc>
                <a:spcPct val="80000"/>
              </a:lnSpc>
            </a:pP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 % of observations in one of two categories equals a </a:t>
            </a:r>
            <a:r>
              <a:rPr lang="en-US" altLang="en-US" b="1" dirty="0">
                <a:ea typeface="ＭＳ Ｐゴシック" panose="020B0600070205080204" pitchFamily="34" charset="-128"/>
              </a:rPr>
              <a:t>specified %</a:t>
            </a:r>
            <a:r>
              <a:rPr lang="en-US" altLang="en-US" dirty="0">
                <a:ea typeface="ＭＳ Ｐゴシック" panose="020B0600070205080204" pitchFamily="34" charset="-128"/>
              </a:rPr>
              <a:t> in population</a:t>
            </a:r>
          </a:p>
          <a:p>
            <a:pPr lvl="2" algn="ctr">
              <a:lnSpc>
                <a:spcPct val="80000"/>
              </a:lnSpc>
            </a:pPr>
            <a:r>
              <a:rPr lang="en-US" altLang="en-US" sz="16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ea typeface="ＭＳ Ｐゴシック" panose="020B0600070205080204" pitchFamily="34" charset="-128"/>
              </a:rPr>
              <a:t>: Proportion of ‘yes’ votes = 50% in population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5276850" y="3332287"/>
            <a:ext cx="5924550" cy="3067051"/>
          </a:xfrm>
          <a:prstGeom prst="rect">
            <a:avLst/>
          </a:prstGeom>
          <a:ln>
            <a:solidFill>
              <a:srgbClr val="00B05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00B050"/>
                </a:solidFill>
              </a:rPr>
              <a:t>Experiment: Coin flipped 10x, heads 8x</a:t>
            </a:r>
          </a:p>
          <a:p>
            <a:pPr lvl="1" eaLnBrk="1" hangingPunct="1"/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Is coin </a:t>
            </a:r>
            <a:r>
              <a:rPr lang="en-US" altLang="en-US" sz="1800" u="sng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biased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(Heads &gt; .50)?</a:t>
            </a:r>
          </a:p>
          <a:p>
            <a:pPr lvl="4" eaLnBrk="1" hangingPunct="1"/>
            <a:endParaRPr lang="en-US" altLang="en-US" sz="1400" b="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>
                <a:solidFill>
                  <a:srgbClr val="00B050"/>
                </a:solidFill>
              </a:rPr>
              <a:t>Experiment: 10 women surveyed, 8 select perfume A</a:t>
            </a:r>
          </a:p>
          <a:p>
            <a:pPr lvl="1" eaLnBrk="1" hangingPunct="1"/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Is one perfume preferred </a:t>
            </a:r>
            <a:r>
              <a:rPr lang="en-US" altLang="en-US" sz="1800" u="sng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over another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?</a:t>
            </a:r>
          </a:p>
          <a:p>
            <a:pPr lvl="4" eaLnBrk="1" hangingPunct="1"/>
            <a:endParaRPr lang="en-US" altLang="en-US" sz="1400" b="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>
                <a:solidFill>
                  <a:srgbClr val="00B050"/>
                </a:solidFill>
              </a:rPr>
              <a:t>For both: </a:t>
            </a:r>
          </a:p>
          <a:p>
            <a:pPr lvl="1" eaLnBrk="1" hangingPunct="1"/>
            <a:r>
              <a:rPr lang="en-US" altLang="en-US" sz="1800" b="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(X) = .50 in population</a:t>
            </a:r>
          </a:p>
          <a:p>
            <a:pPr lvl="1" eaLnBrk="1" hangingPunct="1"/>
            <a:r>
              <a:rPr lang="en-US" altLang="en-US" sz="1800" b="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(X) 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1800" b="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.50 in population (2-tailed)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2450" y="3332287"/>
            <a:ext cx="4724400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u="sng" dirty="0">
                <a:solidFill>
                  <a:srgbClr val="FF0000"/>
                </a:solidFill>
              </a:rPr>
              <a:t>Assumptions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Random selection of events or participants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Mutually exclusive categories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Probability of each outcome is same for all trials/observations of experiment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53" y="209741"/>
            <a:ext cx="9720072" cy="1499616"/>
          </a:xfrm>
        </p:spPr>
        <p:txBody>
          <a:bodyPr/>
          <a:lstStyle/>
          <a:p>
            <a:r>
              <a:rPr lang="en-US" dirty="0"/>
              <a:t>Binomial sign test: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88239" y="1918907"/>
            <a:ext cx="10858500" cy="418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0" dirty="0"/>
              <a:t>Is occurrence of 8 or more observations in either of the 2 categories unusual?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Probability of occurrence given 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true in pop.?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400" b="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0" dirty="0"/>
              <a:t> = 10, </a:t>
            </a:r>
            <a:r>
              <a:rPr lang="en-US" alt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="0" dirty="0"/>
              <a:t> = .5, and </a:t>
            </a:r>
            <a:r>
              <a:rPr lang="en-US" alt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b="0" dirty="0"/>
              <a:t>= .5</a:t>
            </a:r>
            <a:endParaRPr lang="en-US" altLang="en-US" sz="1800" b="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= # observations in category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X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 = # observations in category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800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(category 1),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800" b="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(category 2)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b="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b="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P(X &gt;=8) 	= P(X = 8 or 9 or 10)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0" dirty="0">
                <a:solidFill>
                  <a:srgbClr val="0070C0"/>
                </a:solidFill>
              </a:rPr>
              <a:t>	</a:t>
            </a:r>
            <a:r>
              <a:rPr lang="en-US" altLang="en-US" sz="1600" b="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= P(X = 8)  + P(X = 9) + P(X = 10)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0" dirty="0">
                <a:solidFill>
                  <a:srgbClr val="0070C0"/>
                </a:solidFill>
              </a:rPr>
              <a:t>	= .0439 + .0098 + .0010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	= .0547  </a:t>
            </a:r>
          </a:p>
        </p:txBody>
      </p:sp>
      <p:pic>
        <p:nvPicPr>
          <p:cNvPr id="7" name="Picture 6" descr="Binomial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4" r="49270" b="1246"/>
          <a:stretch/>
        </p:blipFill>
        <p:spPr bwMode="auto">
          <a:xfrm>
            <a:off x="9549320" y="342899"/>
            <a:ext cx="2004505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991725" y="3905250"/>
            <a:ext cx="1390649" cy="57149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39300" y="2428875"/>
            <a:ext cx="1914525" cy="212388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19329" y="2752726"/>
            <a:ext cx="1033272" cy="3810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07390" y="3171827"/>
            <a:ext cx="3164585" cy="25622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210800" y="366140"/>
            <a:ext cx="476249" cy="35680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95825" y="4864322"/>
            <a:ext cx="7496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1-tailed probability = .0547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2-tailed probability: 2 x .0547 = </a:t>
            </a:r>
            <a:r>
              <a:rPr lang="en-US" altLang="en-US" b="1" u="sng" dirty="0">
                <a:solidFill>
                  <a:srgbClr val="0070C0"/>
                </a:solidFill>
              </a:rPr>
              <a:t>.1094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Can</a:t>
            </a:r>
            <a:r>
              <a:rPr lang="en-US" altLang="en-US" u="sng" dirty="0"/>
              <a:t>not </a:t>
            </a:r>
            <a:r>
              <a:rPr lang="en-US" altLang="en-US" dirty="0"/>
              <a:t>reject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0</a:t>
            </a:r>
            <a:r>
              <a:rPr lang="en-US" altLang="en-US" dirty="0"/>
              <a:t> under either condition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Cannot state that coin is biased or one perfume is preferred over another.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29100" y="2941469"/>
            <a:ext cx="6096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u="sng" dirty="0">
                <a:solidFill>
                  <a:srgbClr val="FF0000"/>
                </a:solidFill>
              </a:rPr>
              <a:t>Remember: 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p-value = probability of OBSERVING data 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that extreme or MOER extreme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IF the 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NULLhypothesis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is TRUE.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B7A10F3-208E-4378-9296-AFD2467CDEBE}"/>
              </a:ext>
            </a:extLst>
          </p:cNvPr>
          <p:cNvSpPr/>
          <p:nvPr/>
        </p:nvSpPr>
        <p:spPr>
          <a:xfrm>
            <a:off x="2386158" y="1959156"/>
            <a:ext cx="1140814" cy="29885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308991"/>
            <a:ext cx="9720072" cy="1499616"/>
          </a:xfrm>
        </p:spPr>
        <p:txBody>
          <a:bodyPr/>
          <a:lstStyle/>
          <a:p>
            <a:r>
              <a:rPr lang="en-US" dirty="0"/>
              <a:t>Normal approximation to the binomial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i.e.“z</a:t>
            </a:r>
            <a:r>
              <a:rPr lang="en-US" dirty="0"/>
              <a:t>-test” for a single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28" y="1895475"/>
            <a:ext cx="5557647" cy="3867150"/>
          </a:xfrm>
        </p:spPr>
        <p:txBody>
          <a:bodyPr/>
          <a:lstStyle/>
          <a:p>
            <a:r>
              <a:rPr lang="en-US" altLang="en-US" b="1" u="sng" dirty="0"/>
              <a:t>What 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N</a:t>
            </a:r>
            <a:r>
              <a:rPr lang="en-US" altLang="en-US" b="1" u="sng" dirty="0"/>
              <a:t> were larger, say 15?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Same proportions: 80% (12/15) Heads &amp; Perfume 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Sum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(12, 13, 14, 15/15) </a:t>
            </a:r>
            <a:r>
              <a:rPr lang="en-US" altLang="en-US" i="1" dirty="0"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ea typeface="ＭＳ Ｐゴシック" panose="020B0600070205080204" pitchFamily="34" charset="-128"/>
              </a:rPr>
              <a:t>.0178 (1-tailed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-value)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Reject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0</a:t>
            </a:r>
            <a:r>
              <a:rPr lang="en-US" altLang="en-US" baseline="-25000" dirty="0"/>
              <a:t> </a:t>
            </a:r>
            <a:r>
              <a:rPr lang="en-US" altLang="en-US" dirty="0"/>
              <a:t>under both 1- and 2-tailed tests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2-tailed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.0178 x 2 = .0356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48559" y="4198318"/>
            <a:ext cx="8802858" cy="272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0070C0"/>
                </a:solidFill>
              </a:rPr>
              <a:t>Earlier: Binomial distribution </a:t>
            </a:r>
            <a:r>
              <a:rPr lang="en-US" altLang="en-US" sz="1800" b="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800" b="0" dirty="0">
                <a:solidFill>
                  <a:srgbClr val="0070C0"/>
                </a:solidFill>
              </a:rPr>
              <a:t> normal distribution,  as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b="0" dirty="0">
                <a:solidFill>
                  <a:srgbClr val="0070C0"/>
                </a:solidFill>
              </a:rPr>
              <a:t> </a:t>
            </a:r>
            <a:r>
              <a:rPr lang="en-US" altLang="en-US" sz="1800" b="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800" b="0" dirty="0">
                <a:solidFill>
                  <a:srgbClr val="0070C0"/>
                </a:solidFill>
              </a:rPr>
              <a:t> infinity</a:t>
            </a:r>
            <a:endParaRPr lang="en-US" altLang="en-US" sz="1200" b="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0070C0"/>
                </a:solidFill>
              </a:rPr>
              <a:t>Recommendation: Use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1800" b="0" dirty="0">
                <a:solidFill>
                  <a:srgbClr val="0070C0"/>
                </a:solidFill>
              </a:rPr>
              <a:t>-test for single proportion when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b="0" dirty="0">
                <a:solidFill>
                  <a:srgbClr val="0070C0"/>
                </a:solidFill>
              </a:rPr>
              <a:t> is </a:t>
            </a:r>
            <a:r>
              <a:rPr lang="en-US" altLang="en-US" sz="1800" b="0" i="1" dirty="0">
                <a:solidFill>
                  <a:srgbClr val="0070C0"/>
                </a:solidFill>
              </a:rPr>
              <a:t>large </a:t>
            </a:r>
            <a:r>
              <a:rPr lang="en-US" altLang="en-US" sz="1800" b="0" dirty="0">
                <a:solidFill>
                  <a:srgbClr val="0070C0"/>
                </a:solidFill>
              </a:rPr>
              <a:t>(&gt;25-30)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NP </a:t>
            </a:r>
            <a:r>
              <a:rPr lang="en-US" altLang="en-US" sz="1800" b="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1800" b="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NQ </a:t>
            </a:r>
            <a:r>
              <a:rPr lang="en-US" altLang="en-US" sz="1800" b="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are both &gt; 10, close to normal</a:t>
            </a:r>
            <a:endParaRPr lang="en-US" altLang="en-US" sz="1800" b="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i="1" dirty="0">
                <a:solidFill>
                  <a:srgbClr val="0070C0"/>
                </a:solidFill>
              </a:rPr>
              <a:t>H</a:t>
            </a:r>
            <a:r>
              <a:rPr lang="en-US" altLang="en-US" sz="1800" b="0" i="1" baseline="-25000" dirty="0">
                <a:solidFill>
                  <a:srgbClr val="0070C0"/>
                </a:solidFill>
              </a:rPr>
              <a:t>0</a:t>
            </a:r>
            <a:r>
              <a:rPr lang="en-US" altLang="en-US" sz="1800" b="0" dirty="0">
                <a:solidFill>
                  <a:srgbClr val="0070C0"/>
                </a:solidFill>
              </a:rPr>
              <a:t> and </a:t>
            </a:r>
            <a:r>
              <a:rPr lang="en-US" altLang="en-US" sz="1800" b="0" i="1" dirty="0">
                <a:solidFill>
                  <a:srgbClr val="0070C0"/>
                </a:solidFill>
              </a:rPr>
              <a:t>H</a:t>
            </a:r>
            <a:r>
              <a:rPr lang="en-US" altLang="en-US" sz="1800" b="0" i="1" baseline="-25000" dirty="0">
                <a:solidFill>
                  <a:srgbClr val="0070C0"/>
                </a:solidFill>
              </a:rPr>
              <a:t>1</a:t>
            </a:r>
            <a:r>
              <a:rPr lang="en-US" altLang="en-US" sz="1800" b="0" baseline="-25000" dirty="0">
                <a:solidFill>
                  <a:srgbClr val="0070C0"/>
                </a:solidFill>
              </a:rPr>
              <a:t> </a:t>
            </a:r>
            <a:r>
              <a:rPr lang="en-US" altLang="en-US" sz="1800" b="0" dirty="0">
                <a:solidFill>
                  <a:srgbClr val="0070C0"/>
                </a:solidFill>
              </a:rPr>
              <a:t>are same as Binomial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rgbClr val="0070C0"/>
                </a:solidFill>
              </a:rPr>
              <a:t>Test statistic: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12" y="5600673"/>
            <a:ext cx="2121694" cy="101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143750" y="1713617"/>
            <a:ext cx="4741164" cy="206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u="sng" dirty="0">
                <a:solidFill>
                  <a:srgbClr val="00B050"/>
                </a:solidFill>
              </a:rPr>
              <a:t>Experiment: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00B050"/>
                </a:solidFill>
              </a:rPr>
              <a:t>Senator supports bill favoring stem cell research. However, she realizes her vote could influence whether or not her constituents endorse her bid for re-election. She decides to vote for the bill only if 50% of her constituents support this type of research. In a random survey of 200 constituents, 96 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Will the senator support the bill?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84562" y="3881640"/>
                <a:ext cx="2018630" cy="2564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1" i="1" u="sng" dirty="0">
                    <a:latin typeface="Cambria Math" panose="02040503050406030204" pitchFamily="18" charset="0"/>
                  </a:rPr>
                  <a:t>Standardize: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𝑁𝑃𝑄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96 −200∗0.5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 ∗0.5 ∗0.5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96−100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=−0.57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62" y="3881640"/>
                <a:ext cx="2018630" cy="2564100"/>
              </a:xfrm>
              <a:prstGeom prst="rect">
                <a:avLst/>
              </a:prstGeom>
              <a:blipFill rotWithShape="0">
                <a:blip r:embed="rId3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 flipH="1">
            <a:off x="10110265" y="5088517"/>
            <a:ext cx="1774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Decision: </a:t>
            </a:r>
          </a:p>
          <a:p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Fail to reject </a:t>
            </a:r>
            <a:r>
              <a:rPr lang="en-US" altLang="en-US" i="1" dirty="0">
                <a:solidFill>
                  <a:srgbClr val="FF0000"/>
                </a:solidFill>
                <a:cs typeface="Times New Roman" panose="02020603050405020304" pitchFamily="18" charset="0"/>
              </a:rPr>
              <a:t>H</a:t>
            </a:r>
            <a:r>
              <a:rPr lang="en-US" altLang="en-US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as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z =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0.57 does not exceed 1.96</a:t>
            </a:r>
          </a:p>
        </p:txBody>
      </p:sp>
    </p:spTree>
    <p:extLst>
      <p:ext uri="{BB962C8B-B14F-4D97-AF65-F5344CB8AC3E}">
        <p14:creationId xmlns:p14="http://schemas.microsoft.com/office/powerpoint/2010/main" val="38739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4157</TotalTime>
  <Words>2108</Words>
  <Application>Microsoft Office PowerPoint</Application>
  <PresentationFormat>Widescreen</PresentationFormat>
  <Paragraphs>359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Cohen chap 19 &amp; 20. Categorical</vt:lpstr>
      <vt:lpstr>Motivating examples</vt:lpstr>
      <vt:lpstr>Categorical Methods</vt:lpstr>
      <vt:lpstr>The Binomial Distribution: EQ &amp; coin example</vt:lpstr>
      <vt:lpstr>Sampling distribution for the binomial dist</vt:lpstr>
      <vt:lpstr>As N increases, binomial distribution  normal</vt:lpstr>
      <vt:lpstr>Binomial Sign Test</vt:lpstr>
      <vt:lpstr>Binomial sign test: example</vt:lpstr>
      <vt:lpstr>Normal approximation to the binomial    i.e.“z-test” for a single proportion</vt:lpstr>
      <vt:lpstr>Chi-Square (χ2 ) Distribution</vt:lpstr>
      <vt:lpstr>Chi-Squared: GOODNESS OF FIT Tests “gOf”</vt:lpstr>
      <vt:lpstr>GOODNESS OF FIT Tests – EXAMPLE: K = 2</vt:lpstr>
      <vt:lpstr>GOODNESS OF FIT Tests – EXAMPLE: K &gt; 2  (any number of categories within 1 variable)</vt:lpstr>
      <vt:lpstr>GOODNESS OF FIT Tests: Confidence Intervals</vt:lpstr>
      <vt:lpstr>GOODNESS OF FIT Tests: effect size</vt:lpstr>
      <vt:lpstr>GOODNESS OF FIT Tests: post hoc pairwise tests</vt:lpstr>
      <vt:lpstr>2-way Pearson χ2 Test of  “Independence” or “Association”</vt:lpstr>
      <vt:lpstr>2-way Pearson χ2 Test of  “Independence” or “Association”</vt:lpstr>
      <vt:lpstr>χ2 Test of “Independence” – 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Stat Studio</cp:lastModifiedBy>
  <cp:revision>70</cp:revision>
  <dcterms:created xsi:type="dcterms:W3CDTF">2015-07-08T09:52:47Z</dcterms:created>
  <dcterms:modified xsi:type="dcterms:W3CDTF">2017-08-07T18:52:01Z</dcterms:modified>
</cp:coreProperties>
</file>