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9" r:id="rId14"/>
    <p:sldId id="280" r:id="rId15"/>
    <p:sldId id="281" r:id="rId16"/>
    <p:sldId id="277" r:id="rId17"/>
    <p:sldId id="282" r:id="rId18"/>
    <p:sldId id="283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85" r:id="rId27"/>
    <p:sldId id="284" r:id="rId28"/>
    <p:sldId id="290" r:id="rId29"/>
    <p:sldId id="291" r:id="rId30"/>
    <p:sldId id="292" r:id="rId31"/>
    <p:sldId id="286" r:id="rId32"/>
    <p:sldId id="287" r:id="rId33"/>
    <p:sldId id="289" r:id="rId34"/>
    <p:sldId id="288" r:id="rId35"/>
  </p:sldIdLst>
  <p:sldSz cx="12192000" cy="6858000"/>
  <p:notesSz cx="6954838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0FB2D8E-C254-4302-9993-13384E8B0AE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DAAD6122-73CD-478F-92EC-5D145BDC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8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16003-5945-45F6-937F-5ECF8749E177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CCC79-4D61-4062-B325-2D57B14B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CCC79-4D61-4062-B325-2D57B14B0B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D286B-1A32-44B3-8E11-8486E477C7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0861F0-D2C8-4B56-B342-BE0D7C0066E0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3D8A-BAA6-4880-90CB-3C174455676B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E7C-5810-446F-94E9-66F811859A08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67C9-31D0-413F-AAD4-51D8146C6D03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8F5-A999-4B14-A37D-B3F616BCDCA7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7770-529A-4204-A7B4-7CE1B2A98A8B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FF-BF9B-46E5-AEC4-C2255AF95A3E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65D-89A2-4313-8BA5-6EE07E30C57F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C492-DB12-4429-8226-577AA841BA54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9BF6-0656-417F-A48D-ED493B01E86E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39B8-6519-4E07-821D-8C812C196E6A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7495F12-7B60-477B-8E1B-9EE9C15C3144}" type="datetime1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sisfun.com/data/standard-deviation.html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Cohen chap 3. Center &amp; Spread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 smtClean="0"/>
              <a:t>For EDUC/PSY 6600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97572" y="244549"/>
            <a:ext cx="7198242" cy="3859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en-US" i="1" dirty="0">
                <a:solidFill>
                  <a:schemeClr val="tx1"/>
                </a:solidFill>
              </a:rPr>
              <a:t>“You can, for example, never foretell what any one man will do, </a:t>
            </a:r>
            <a:endParaRPr lang="en-US" altLang="en-US" i="1" dirty="0" smtClean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en-US" i="1" dirty="0" smtClean="0">
                <a:solidFill>
                  <a:schemeClr val="tx1"/>
                </a:solidFill>
              </a:rPr>
              <a:t>but </a:t>
            </a:r>
            <a:r>
              <a:rPr lang="en-US" altLang="en-US" i="1" dirty="0">
                <a:solidFill>
                  <a:schemeClr val="tx1"/>
                </a:solidFill>
              </a:rPr>
              <a:t>you can say with precision what an average number will be up to. </a:t>
            </a:r>
            <a:endParaRPr lang="en-US" altLang="en-US" i="1" dirty="0" smtClean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en-US" i="1" dirty="0" smtClean="0">
                <a:solidFill>
                  <a:schemeClr val="tx1"/>
                </a:solidFill>
              </a:rPr>
              <a:t>Individuals </a:t>
            </a:r>
            <a:r>
              <a:rPr lang="en-US" altLang="en-US" i="1" dirty="0">
                <a:solidFill>
                  <a:schemeClr val="tx1"/>
                </a:solidFill>
              </a:rPr>
              <a:t>vary, but percentages remain constant. </a:t>
            </a:r>
            <a:endParaRPr lang="en-US" altLang="en-US" i="1" dirty="0" smtClean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en-US" i="1" dirty="0" smtClean="0">
                <a:solidFill>
                  <a:schemeClr val="tx1"/>
                </a:solidFill>
              </a:rPr>
              <a:t>So </a:t>
            </a:r>
            <a:r>
              <a:rPr lang="en-US" altLang="en-US" i="1" dirty="0">
                <a:solidFill>
                  <a:schemeClr val="tx1"/>
                </a:solidFill>
              </a:rPr>
              <a:t>says the statistician.”</a:t>
            </a:r>
          </a:p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chemeClr val="tx1"/>
                </a:solidFill>
              </a:rPr>
              <a:t>Sherlock </a:t>
            </a:r>
            <a:r>
              <a:rPr lang="en-US" altLang="en-US" b="1" dirty="0" smtClean="0">
                <a:solidFill>
                  <a:schemeClr val="tx1"/>
                </a:solidFill>
              </a:rPr>
              <a:t>Holmes, </a:t>
            </a:r>
            <a:r>
              <a:rPr lang="en-US" altLang="en-US" i="1" dirty="0" smtClean="0">
                <a:solidFill>
                  <a:schemeClr val="tx1"/>
                </a:solidFill>
              </a:rPr>
              <a:t>The </a:t>
            </a:r>
            <a:r>
              <a:rPr lang="en-US" altLang="en-US" i="1" dirty="0">
                <a:solidFill>
                  <a:schemeClr val="tx1"/>
                </a:solidFill>
              </a:rPr>
              <a:t>Sign of Four</a:t>
            </a:r>
          </a:p>
          <a:p>
            <a:pPr algn="ctr">
              <a:spcBef>
                <a:spcPct val="50000"/>
              </a:spcBef>
            </a:pPr>
            <a:r>
              <a:rPr lang="en-US" altLang="en-US" i="1" dirty="0">
                <a:solidFill>
                  <a:schemeClr val="tx1"/>
                </a:solidFill>
              </a:rPr>
              <a:t/>
            </a:r>
            <a:br>
              <a:rPr lang="en-US" altLang="en-US" i="1" dirty="0">
                <a:solidFill>
                  <a:schemeClr val="tx1"/>
                </a:solidFill>
              </a:rPr>
            </a:br>
            <a:r>
              <a:rPr lang="en-US" altLang="en-US" i="1" dirty="0">
                <a:solidFill>
                  <a:schemeClr val="tx1"/>
                </a:solidFill>
              </a:rPr>
              <a:t>“We must understand variation.”</a:t>
            </a:r>
            <a:br>
              <a:rPr lang="en-US" altLang="en-US" i="1" dirty="0">
                <a:solidFill>
                  <a:schemeClr val="tx1"/>
                </a:solidFill>
              </a:rPr>
            </a:b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W. Edwards Deming, American Statistician, 1900-1993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83" y="312690"/>
            <a:ext cx="9720072" cy="149961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DOG example: Variance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82153" y="6789680"/>
            <a:ext cx="973666" cy="274320"/>
          </a:xfrm>
        </p:spPr>
        <p:txBody>
          <a:bodyPr/>
          <a:lstStyle/>
          <a:p>
            <a:fld id="{C801315C-949A-4F90-9F5D-387891618636}" type="slidenum">
              <a:rPr lang="en-US" sz="1100" smtClean="0"/>
              <a:pPr/>
              <a:t>10</a:t>
            </a:fld>
            <a:endParaRPr lang="en-US" sz="1100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5657" y="1528651"/>
            <a:ext cx="1028168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545419" y="4205176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4019" y="6110176"/>
            <a:ext cx="1828800" cy="304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27,130 mm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438" y="3713984"/>
            <a:ext cx="220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didn’t square the deviations, the total would always be zero!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63640" y="4967176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divide by n-1 because: since we know the deviations all sum up to zero, if we know all but the last one, we can subtract to find it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5873" y="4067270"/>
            <a:ext cx="5202382" cy="994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9907" y="5012523"/>
            <a:ext cx="3738419" cy="1585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839" y="329184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DOG EXAMPLE: Standard deviation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1" y="1371600"/>
            <a:ext cx="6410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590800"/>
            <a:ext cx="76009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886200" y="1905000"/>
          <a:ext cx="40233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2234880" imgH="253800" progId="Equation.3">
                  <p:embed/>
                </p:oleObj>
              </mc:Choice>
              <mc:Fallback>
                <p:oleObj name="Equation" r:id="rId5" imgW="223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05000"/>
                        <a:ext cx="40233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283364" y="1712672"/>
            <a:ext cx="5202382" cy="994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72" y="150461"/>
            <a:ext cx="9720072" cy="1499616"/>
          </a:xfrm>
        </p:spPr>
        <p:txBody>
          <a:bodyPr/>
          <a:lstStyle/>
          <a:p>
            <a:r>
              <a:rPr lang="en-US" dirty="0" smtClean="0"/>
              <a:t>Three Measures of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17" y="1831876"/>
            <a:ext cx="2677076" cy="453597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b="1" u="sng" dirty="0" smtClean="0"/>
              <a:t>Range, IQR, &amp; SIR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Range = Max – Min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Interquartile Range </a:t>
            </a:r>
          </a:p>
          <a:p>
            <a:pPr marL="146304" lvl="3" indent="0" algn="ctr">
              <a:buNone/>
            </a:pPr>
            <a:r>
              <a:rPr lang="en-US" sz="1800" dirty="0" smtClean="0"/>
              <a:t>IQR = 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Semi-Interquartile Range</a:t>
            </a:r>
          </a:p>
          <a:p>
            <a:pPr marL="146304" lvl="3" indent="0" algn="ctr">
              <a:buNone/>
            </a:pPr>
            <a:r>
              <a:rPr lang="en-US" sz="1800" dirty="0" smtClean="0"/>
              <a:t>SIR = </a:t>
            </a:r>
            <a:r>
              <a:rPr lang="en-US" sz="1800" dirty="0" smtClean="0"/>
              <a:t>    </a:t>
            </a: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Range is super dependent on extreme values or outliers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IRG &amp; SIR more resistant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31837" y="1376644"/>
            <a:ext cx="4606647" cy="5241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u="sng" dirty="0" smtClean="0"/>
              <a:t>Variance</a:t>
            </a:r>
            <a:endParaRPr lang="en-US" sz="2400" b="1" u="sng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DEVIANT: how far from the center (mean)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SQUARE:  so + &amp; - don’t cancel out to 0</a:t>
            </a:r>
          </a:p>
          <a:p>
            <a:pPr marL="146304" lvl="3" indent="0" algn="ctr">
              <a:buNone/>
            </a:pPr>
            <a:r>
              <a:rPr lang="en-US" sz="1800" dirty="0" smtClean="0"/>
              <a:t>(units are also squared)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AVERAGE: summarize with a single value </a:t>
            </a: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In a POPULATION: called “sigma-squared”</a:t>
            </a:r>
          </a:p>
          <a:p>
            <a:pPr marL="146304" lvl="3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0000"/>
              </a:solidFill>
            </a:endParaRP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In a SAMPLE: called “s-squared”</a:t>
            </a:r>
          </a:p>
          <a:p>
            <a:pPr marL="146304" lvl="3" indent="0" algn="ctr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146304" lvl="3" indent="0">
              <a:buNone/>
            </a:pPr>
            <a:endParaRPr lang="en-US" sz="1800" i="1" dirty="0"/>
          </a:p>
          <a:p>
            <a:pPr marL="432054" lvl="3" indent="-285750"/>
            <a:r>
              <a:rPr lang="en-US" sz="1800" i="1" dirty="0" smtClean="0"/>
              <a:t>Degrees of Freedom</a:t>
            </a:r>
            <a:r>
              <a:rPr lang="en-US" sz="1800" i="1" dirty="0" smtClean="0"/>
              <a:t>: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0508" y="1831876"/>
            <a:ext cx="4446180" cy="4535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u="sng" dirty="0" smtClean="0"/>
              <a:t>Standard Deviation</a:t>
            </a:r>
            <a:endParaRPr lang="en-US" sz="2400" b="1" u="sng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2000" dirty="0" smtClean="0"/>
              <a:t>SQUARE-ROOT VARIANCE to get back to the original units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/>
              <a:t>In a POPULATION: called “</a:t>
            </a:r>
            <a:r>
              <a:rPr lang="en-US" sz="1800" dirty="0" smtClean="0"/>
              <a:t>sigma”</a:t>
            </a:r>
            <a:endParaRPr lang="en-US" sz="1800" dirty="0"/>
          </a:p>
          <a:p>
            <a:pPr marL="146304" lvl="3" indent="0">
              <a:buNone/>
            </a:pPr>
            <a:endParaRPr lang="en-US" sz="1800" dirty="0" smtClean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marL="146304" lvl="3" indent="0">
              <a:buNone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/>
              <a:t>In a SAMPLE: called “</a:t>
            </a:r>
            <a:r>
              <a:rPr lang="en-US" sz="1800" dirty="0" smtClean="0"/>
              <a:t>s”</a:t>
            </a:r>
            <a:endParaRPr lang="en-US" sz="1800" dirty="0"/>
          </a:p>
          <a:p>
            <a:pPr marL="146304" lvl="3" indent="0" algn="ctr">
              <a:buNone/>
            </a:pPr>
            <a:endParaRPr lang="en-US" sz="1800" b="0" dirty="0" smtClean="0">
              <a:solidFill>
                <a:srgbClr val="FF0000"/>
              </a:solidFill>
            </a:endParaRPr>
          </a:p>
          <a:p>
            <a:pPr marL="146304" lvl="3" indent="0" algn="ctr">
              <a:buNone/>
            </a:pP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762306" y="150461"/>
                <a:ext cx="24880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306" y="150461"/>
                <a:ext cx="248802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351334" y="327849"/>
                <a:ext cx="24880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𝑺𝒒𝒖𝒓𝒆𝒔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334" y="327849"/>
                <a:ext cx="2488020" cy="646331"/>
              </a:xfrm>
              <a:prstGeom prst="rect">
                <a:avLst/>
              </a:prstGeom>
              <a:blipFill rotWithShape="0">
                <a:blip r:embed="rId3"/>
                <a:stretch>
                  <a:fillRect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27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8" grpId="0" animBg="1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summaries?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Which is better to convey a distribution with numbers?</a:t>
            </a:r>
          </a:p>
          <a:p>
            <a:pPr lvl="2"/>
            <a:r>
              <a:rPr lang="en-US" sz="2000" dirty="0" smtClean="0"/>
              <a:t>Median &amp; SIR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Mean &amp; standard deviation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lvl="2"/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!!! </a:t>
            </a:r>
            <a:r>
              <a:rPr lang="en-US" sz="2000" dirty="0" smtClean="0"/>
              <a:t>A graph gives the best overall picture of a distribution.  Number of center/spread convey only some information…</a:t>
            </a:r>
          </a:p>
          <a:p>
            <a:pPr lvl="2">
              <a:buNone/>
            </a:pPr>
            <a:r>
              <a:rPr lang="en-US" sz="2000" dirty="0" smtClean="0"/>
              <a:t>			… ALWAYS PLOT YOUR DATA!!!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endParaRPr lang="en-US" sz="2000" dirty="0" smtClean="0">
              <a:solidFill>
                <a:srgbClr val="FF0000"/>
              </a:solidFill>
            </a:endParaRPr>
          </a:p>
          <a:p>
            <a:pPr lvl="2"/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98065" y="971031"/>
            <a:ext cx="6096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“…the perfect estimator does not exist.”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Rand Wilcox, 2001</a:t>
            </a:r>
          </a:p>
        </p:txBody>
      </p:sp>
    </p:spTree>
    <p:extLst>
      <p:ext uri="{BB962C8B-B14F-4D97-AF65-F5344CB8AC3E}">
        <p14:creationId xmlns:p14="http://schemas.microsoft.com/office/powerpoint/2010/main" val="32507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constant amount to 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Give everyone a $1000 bonus (add the same amount)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4880" y="2813104"/>
            <a:ext cx="45647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930" y="2813104"/>
            <a:ext cx="45647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95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 all by the same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Give everyone a 10% bonus (multiply by same amount)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1504" y="2813104"/>
            <a:ext cx="45647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247" y="2813104"/>
            <a:ext cx="45647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557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72" cy="1499616"/>
          </a:xfrm>
        </p:spPr>
        <p:txBody>
          <a:bodyPr/>
          <a:lstStyle/>
          <a:p>
            <a:r>
              <a:rPr lang="en-US" dirty="0" smtClean="0"/>
              <a:t>Properties of the MEAN &amp; standard deviation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24208"/>
              </p:ext>
            </p:extLst>
          </p:nvPr>
        </p:nvGraphicFramePr>
        <p:xfrm>
          <a:off x="800845" y="2414234"/>
          <a:ext cx="10504965" cy="315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655"/>
                <a:gridCol w="3501655"/>
                <a:gridCol w="3501655"/>
              </a:tblGrid>
              <a:tr h="733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you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____________ 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same CONSTANT number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Onto every score…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STANDARD 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DEVIATION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05625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ADD  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(or subtract)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05625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MULTIPLY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(or divide)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0579782" y="465394"/>
            <a:ext cx="1297080" cy="57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Positive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skewness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9045316" y="4543845"/>
            <a:ext cx="2514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Negative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skewness</a:t>
            </a:r>
          </a:p>
        </p:txBody>
      </p:sp>
      <p:pic>
        <p:nvPicPr>
          <p:cNvPr id="8" name="Picture 7" descr="possk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680" y="208930"/>
            <a:ext cx="2560320" cy="199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negsk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680" y="4321624"/>
            <a:ext cx="2560320" cy="202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22" y="1990545"/>
            <a:ext cx="2560320" cy="25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708079" y="323796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/>
              <a:t>No </a:t>
            </a:r>
            <a:endParaRPr lang="en-US" altLang="en-US" sz="2000" b="1" dirty="0" smtClean="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 smtClean="0"/>
              <a:t>skewness</a:t>
            </a:r>
            <a:endParaRPr lang="en-US" alt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1208723" y="2133721"/>
            <a:ext cx="5606903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Degree of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symmetry</a:t>
            </a:r>
            <a:r>
              <a:rPr lang="en-US" altLang="en-US" sz="2400" dirty="0">
                <a:ea typeface="ＭＳ Ｐゴシック" panose="020B0600070205080204" pitchFamily="34" charset="-128"/>
              </a:rPr>
              <a:t> in distribution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Can detect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visually</a:t>
            </a:r>
            <a:r>
              <a:rPr lang="en-US" altLang="en-US" sz="2400" dirty="0">
                <a:ea typeface="ＭＳ Ｐゴシック" panose="020B0600070205080204" pitchFamily="34" charset="-128"/>
              </a:rPr>
              <a:t> (histogram or boxplot)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Skewness statistic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Based on cubed deviations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	from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M</a:t>
            </a:r>
            <a:r>
              <a:rPr lang="en-US" altLang="en-US" sz="2000" dirty="0">
                <a:ea typeface="ＭＳ Ｐゴシック" panose="020B0600070205080204" pitchFamily="34" charset="-128"/>
              </a:rPr>
              <a:t> (returns statistic to original units)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Divided by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skewness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&gt;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± 2 indicates likely problem with skewness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Interpreting skewness statistic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Positive value = Positive (right) skew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Negative value = Negative (left) skew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Zero value = No skew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534" y="208930"/>
            <a:ext cx="4025110" cy="124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eptokurtic Distrib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0" y="2387860"/>
            <a:ext cx="6864536" cy="398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KURTOSIS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807535"/>
            <a:ext cx="6248542" cy="45018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Degree of 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flatness</a:t>
            </a:r>
            <a:r>
              <a:rPr lang="en-US" altLang="en-US" sz="2000" dirty="0">
                <a:ea typeface="ＭＳ Ｐゴシック" panose="020B0600070205080204" pitchFamily="34" charset="-128"/>
              </a:rPr>
              <a:t> in distribution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Harder to detect visually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Kurtosis statistic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Based on deviations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from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raised to 4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power (returns statistic to original units)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Divided by </a:t>
            </a:r>
            <a:r>
              <a:rPr lang="en-US" altLang="en-US" i="1" dirty="0">
                <a:ea typeface="ＭＳ Ｐゴシック" panose="020B0600070205080204" pitchFamily="34" charset="-128"/>
              </a:rPr>
              <a:t>SE</a:t>
            </a:r>
            <a:r>
              <a:rPr lang="en-US" altLang="en-US" dirty="0">
                <a:ea typeface="ＭＳ Ｐゴシック" panose="020B0600070205080204" pitchFamily="34" charset="-128"/>
              </a:rPr>
              <a:t> of kurtosis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&gt; </a:t>
            </a:r>
            <a:r>
              <a:rPr lang="en-US" altLang="en-US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± 2 indicates likely problem with kurtosis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Interpretation of kurtosis statistic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Positive kurtosis = leptokurtic (peaked)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Negative kurtosis = </a:t>
            </a:r>
            <a:r>
              <a:rPr lang="en-US" altLang="en-US" dirty="0" err="1">
                <a:ea typeface="ＭＳ Ｐゴシック" panose="020B0600070205080204" pitchFamily="34" charset="-128"/>
              </a:rPr>
              <a:t>platykurtic</a:t>
            </a:r>
            <a:r>
              <a:rPr lang="en-US" altLang="en-US" dirty="0">
                <a:ea typeface="ＭＳ Ｐゴシック" panose="020B0600070205080204" pitchFamily="34" charset="-128"/>
              </a:rPr>
              <a:t> (flat)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Zero value = </a:t>
            </a:r>
            <a:r>
              <a:rPr lang="en-US" altLang="en-US" dirty="0" err="1">
                <a:ea typeface="ＭＳ Ｐゴシック" panose="020B0600070205080204" pitchFamily="34" charset="-128"/>
              </a:rPr>
              <a:t>mesokurtic</a:t>
            </a:r>
            <a:r>
              <a:rPr lang="en-US" altLang="en-US" dirty="0">
                <a:ea typeface="ＭＳ Ｐゴシック" panose="020B0600070205080204" pitchFamily="34" charset="-128"/>
              </a:rPr>
              <a:t> (normal)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77" y="281779"/>
            <a:ext cx="5544380" cy="9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391607" y="911285"/>
            <a:ext cx="8229600" cy="2057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 of VERY small amount of data (usually lots more)</a:t>
            </a:r>
          </a:p>
          <a:p>
            <a:pPr algn="ctr">
              <a:buFont typeface="Tw Cen MT" panose="020B0602020104020603" pitchFamily="34" charset="0"/>
              <a:buNone/>
            </a:pPr>
            <a:r>
              <a:rPr lang="en-US" b="1" dirty="0" smtClean="0"/>
              <a:t>77,   79,  80,   86,  87,   87,  94,   99</a:t>
            </a:r>
            <a:endParaRPr 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6218" y="4967174"/>
            <a:ext cx="604574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696735" y="3853636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Five-number summary </a:t>
            </a:r>
            <a:r>
              <a:rPr lang="en-US" dirty="0" smtClean="0"/>
              <a:t>= </a:t>
            </a:r>
            <a:endParaRPr lang="en-US" dirty="0" smtClean="0"/>
          </a:p>
          <a:p>
            <a:r>
              <a:rPr lang="en-US" b="1" dirty="0" smtClean="0"/>
              <a:t>IQR </a:t>
            </a:r>
            <a:r>
              <a:rPr lang="en-US" dirty="0" smtClean="0"/>
              <a:t>= </a:t>
            </a:r>
            <a:endParaRPr lang="en-US" dirty="0" smtClean="0"/>
          </a:p>
          <a:p>
            <a:r>
              <a:rPr lang="en-US" b="1" dirty="0" smtClean="0"/>
              <a:t>SQR </a:t>
            </a:r>
            <a:r>
              <a:rPr lang="en-US" dirty="0" smtClean="0"/>
              <a:t>= 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</a:t>
            </a:r>
            <a:r>
              <a:rPr lang="en-US" b="1" dirty="0"/>
              <a:t>Distribution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6073" y="1847273"/>
            <a:ext cx="5403272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u="sng" dirty="0"/>
              <a:t>For a </a:t>
            </a:r>
            <a:r>
              <a:rPr lang="en-US" sz="3200" b="1" u="sng" dirty="0"/>
              <a:t>Categorical</a:t>
            </a:r>
            <a:r>
              <a:rPr lang="en-US" sz="3200" u="sng" dirty="0"/>
              <a:t> </a:t>
            </a:r>
            <a:r>
              <a:rPr lang="en-US" sz="3200" u="sng" dirty="0" smtClean="0"/>
              <a:t>variable</a:t>
            </a:r>
            <a:endParaRPr lang="en-US" sz="3200" u="sng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Counts  = </a:t>
            </a:r>
            <a:r>
              <a:rPr lang="en-US" sz="2400" dirty="0"/>
              <a:t>raw number of ___ </a:t>
            </a:r>
            <a:r>
              <a:rPr lang="en-US" sz="2400" dirty="0" smtClean="0"/>
              <a:t>Percent </a:t>
            </a:r>
            <a:r>
              <a:rPr lang="en-US" sz="2400" dirty="0"/>
              <a:t>or Rate - adjusts for an ‘out of’ to compare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Bar </a:t>
            </a:r>
            <a:r>
              <a:rPr lang="en-US" sz="2400" b="1" dirty="0" smtClean="0"/>
              <a:t>chart:</a:t>
            </a:r>
            <a:r>
              <a:rPr lang="en-US" sz="2400" dirty="0" smtClean="0"/>
              <a:t> </a:t>
            </a:r>
            <a:r>
              <a:rPr lang="en-US" sz="2400" dirty="0"/>
              <a:t>should have space between bars, order?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Pie chart -  avoid!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24128" y="1847273"/>
            <a:ext cx="5052291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u="sng" dirty="0"/>
              <a:t>For a </a:t>
            </a:r>
            <a:r>
              <a:rPr lang="en-US" sz="3200" b="1" u="sng" dirty="0" smtClean="0"/>
              <a:t>Continuous</a:t>
            </a:r>
            <a:r>
              <a:rPr lang="en-US" sz="3200" u="sng" dirty="0" smtClean="0"/>
              <a:t> variable</a:t>
            </a:r>
            <a:endParaRPr lang="en-US" sz="3200" u="sng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General shape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Exceptions (outliers)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Modes (peaks)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Center &amp; spread (chap 3)</a:t>
            </a:r>
            <a:endParaRPr lang="en-US" sz="24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Histogram</a:t>
            </a:r>
            <a:endParaRPr lang="en-US" sz="2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Cumulative polygon or ogive 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Box plot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1766316"/>
            <a:ext cx="10177130" cy="127459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only let the ‘whiskers’ extend out to 1.5 x IQR and any points beyond that are represented with dots…these are suspected outliers to be investigated</a:t>
            </a:r>
            <a:endParaRPr lang="en-US" sz="2800" dirty="0"/>
          </a:p>
        </p:txBody>
      </p:sp>
      <p:pic>
        <p:nvPicPr>
          <p:cNvPr id="6" name="Picture 5" descr="http://www.processexcellencenetwork.com/images/article_images/large/SteveBonacorsiBoxPlot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837" y="3265932"/>
            <a:ext cx="6153150" cy="26670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vs. histogram</a:t>
            </a:r>
            <a:endParaRPr lang="en-US" dirty="0"/>
          </a:p>
        </p:txBody>
      </p:sp>
      <p:pic>
        <p:nvPicPr>
          <p:cNvPr id="4" name="Picture 2" descr="http://www.processexcellencenetwork.com/images/article_images/large/SteveBonacorsiBoxPlots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1921" y="473140"/>
            <a:ext cx="3123991" cy="2522693"/>
          </a:xfrm>
          <a:prstGeom prst="rect">
            <a:avLst/>
          </a:prstGeom>
          <a:noFill/>
        </p:spPr>
      </p:pic>
      <p:pic>
        <p:nvPicPr>
          <p:cNvPr id="5" name="Picture 4" descr="http://www.processexcellencenetwork.com/images/article_images/large/SteveBonacorsiBoxPlots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7699" y="3720935"/>
            <a:ext cx="3278773" cy="2522692"/>
          </a:xfrm>
          <a:prstGeom prst="rect">
            <a:avLst/>
          </a:prstGeom>
          <a:noFill/>
        </p:spPr>
      </p:pic>
      <p:pic>
        <p:nvPicPr>
          <p:cNvPr id="7" name="Picture 2" descr="http://www.processexcellencenetwork.com/images/article_images/large/SteveBonacorsiBoxPlots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4128" y="3720935"/>
            <a:ext cx="3276600" cy="2522692"/>
          </a:xfrm>
          <a:prstGeom prst="rect">
            <a:avLst/>
          </a:prstGeom>
          <a:noFill/>
        </p:spPr>
      </p:pic>
      <p:pic>
        <p:nvPicPr>
          <p:cNvPr id="10" name="Picture 2" descr="http://www.processexcellencenetwork.com/images/article_images/large/SteveBonacorsiBoxPlots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1616" y="3720935"/>
            <a:ext cx="3123991" cy="252269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63" y="340667"/>
            <a:ext cx="9720072" cy="1499616"/>
          </a:xfrm>
        </p:spPr>
        <p:txBody>
          <a:bodyPr/>
          <a:lstStyle/>
          <a:p>
            <a:r>
              <a:rPr lang="en-US" dirty="0" smtClean="0"/>
              <a:t>Box plots: comparing groups examples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3" y="1284395"/>
            <a:ext cx="4038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05073" y="5246795"/>
            <a:ext cx="4038600" cy="730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/>
              <a:t>Figure 6</a:t>
            </a:r>
            <a:r>
              <a:rPr lang="en-US" altLang="en-US" sz="1400"/>
              <a:t>. Boxplots of energy expenditure during 20 minutes of physical activity in lean (</a:t>
            </a:r>
            <a:r>
              <a:rPr lang="en-US" altLang="en-US" sz="1400" i="1"/>
              <a:t>n</a:t>
            </a:r>
            <a:r>
              <a:rPr lang="en-US" altLang="en-US" sz="1400"/>
              <a:t> = 11) and obese </a:t>
            </a:r>
            <a:r>
              <a:rPr lang="en-US" altLang="en-US" sz="1400" i="1"/>
              <a:t>(n </a:t>
            </a:r>
            <a:r>
              <a:rPr lang="en-US" altLang="en-US" sz="1400"/>
              <a:t>= 11) males.</a:t>
            </a:r>
          </a:p>
        </p:txBody>
      </p:sp>
      <p:pic>
        <p:nvPicPr>
          <p:cNvPr id="6" name="Picture 4" descr="https://personality-project.org/r/figures/boxpl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603" y="2048540"/>
            <a:ext cx="5359129" cy="41910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(kernel) density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" y="1989139"/>
            <a:ext cx="11141149" cy="402336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Smoothed histogram</a:t>
            </a:r>
          </a:p>
          <a:p>
            <a:pPr marL="457200" lvl="4" indent="-457200">
              <a:lnSpc>
                <a:spcPct val="30000"/>
              </a:lnSpc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Non-parametric plotting technique that estimates a variable’s probability distribution</a:t>
            </a:r>
            <a:endParaRPr lang="en-US" altLang="en-US" sz="2800" i="1" dirty="0">
              <a:ea typeface="ＭＳ Ｐゴシック" panose="020B0600070205080204" pitchFamily="34" charset="-128"/>
            </a:endParaRP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altLang="en-US" sz="2400" dirty="0">
                <a:ea typeface="ＭＳ Ｐゴシック" panose="020B0600070205080204" pitchFamily="34" charset="-128"/>
              </a:rPr>
              <a:t>Specify…</a:t>
            </a:r>
          </a:p>
          <a:p>
            <a:pPr marL="603504" lvl="3" indent="-457200"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Smoothing window: Symmetric range of values about each value</a:t>
            </a:r>
          </a:p>
          <a:p>
            <a:pPr marL="603504" lvl="3" indent="-457200"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Bandwidth (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bw</a:t>
            </a:r>
            <a:r>
              <a:rPr lang="en-US" altLang="en-US" sz="2000" dirty="0">
                <a:ea typeface="ＭＳ Ｐゴシック" panose="020B0600070205080204" pitchFamily="34" charset="-128"/>
              </a:rPr>
              <a:t>) distance: Distance from edge of window to center (2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smoothing window width)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altLang="en-US" sz="2400" dirty="0">
                <a:ea typeface="ＭＳ Ｐゴシック" panose="020B0600070205080204" pitchFamily="34" charset="-128"/>
              </a:rPr>
              <a:t>Adjacent values within window of frequency distribution are averaged, resulting in a smoothed plot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(kernel) density </a:t>
            </a:r>
            <a:r>
              <a:rPr lang="en-US" dirty="0" smtClean="0"/>
              <a:t>plots - example</a:t>
            </a:r>
            <a:endParaRPr lang="en-US" dirty="0"/>
          </a:p>
        </p:txBody>
      </p:sp>
      <p:pic>
        <p:nvPicPr>
          <p:cNvPr id="4" name="Picture 4" descr="density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18" y="1757218"/>
            <a:ext cx="5758873" cy="478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>
                <a:ea typeface="ＭＳ Ｐゴシック" panose="020B0600070205080204" pitchFamily="34" charset="-128"/>
              </a:rPr>
              <a:t>Quantile-Quantile (Q-Q) </a:t>
            </a:r>
            <a:r>
              <a:rPr lang="en-US" altLang="en-US" sz="5400" dirty="0" smtClean="0">
                <a:ea typeface="ＭＳ Ｐゴシック" panose="020B0600070205080204" pitchFamily="34" charset="-128"/>
              </a:rPr>
              <a:t>Comparison </a:t>
            </a:r>
            <a:r>
              <a:rPr lang="en-US" altLang="en-US" sz="5400" dirty="0">
                <a:ea typeface="ＭＳ Ｐゴシック" panose="020B0600070205080204" pitchFamily="34" charset="-128"/>
              </a:rPr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5999"/>
            <a:ext cx="4619290" cy="4197927"/>
          </a:xfrm>
        </p:spPr>
        <p:txBody>
          <a:bodyPr/>
          <a:lstStyle/>
          <a:p>
            <a:pPr marL="339725" indent="-339725"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Scatterplot: Observed vs. theoretical distribution</a:t>
            </a:r>
          </a:p>
          <a:p>
            <a:pPr marL="339725" lvl="1" indent="-339725">
              <a:buFont typeface="Wingdings" panose="05000000000000000000" pitchFamily="2" charset="2"/>
              <a:buChar char="v"/>
            </a:pPr>
            <a:r>
              <a:rPr lang="en-US" altLang="en-US" dirty="0">
                <a:ea typeface="ＭＳ Ｐゴシック" panose="020B0600070205080204" pitchFamily="34" charset="-128"/>
              </a:rPr>
              <a:t>Theoretical can be any type: Normal, Poisson, etc.</a:t>
            </a:r>
          </a:p>
          <a:p>
            <a:pPr marL="339725" lvl="4" indent="-339725">
              <a:buFont typeface="Wingdings" panose="05000000000000000000" pitchFamily="2" charset="2"/>
              <a:buChar char="v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39725" indent="-339725"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If observed variable follows chosen distribution, coordinate points will fall along 45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o</a:t>
            </a:r>
            <a:r>
              <a:rPr lang="en-US" altLang="en-US" sz="2000" dirty="0">
                <a:ea typeface="ＭＳ Ｐゴシック" panose="020B0600070205080204" pitchFamily="34" charset="-128"/>
              </a:rPr>
              <a:t> line w/in 95% confidence envelope</a:t>
            </a:r>
          </a:p>
          <a:p>
            <a:pPr marL="339725" lvl="1" indent="-339725">
              <a:buFont typeface="Wingdings" panose="05000000000000000000" pitchFamily="2" charset="2"/>
              <a:buChar char="v"/>
            </a:pPr>
            <a:r>
              <a:rPr lang="en-US" altLang="en-US" u="sng" dirty="0">
                <a:ea typeface="ＭＳ Ｐゴシック" panose="020B0600070205080204" pitchFamily="34" charset="-128"/>
              </a:rPr>
              <a:t>Best</a:t>
            </a:r>
            <a:r>
              <a:rPr lang="en-US" altLang="en-US" dirty="0">
                <a:ea typeface="ＭＳ Ｐゴシック" panose="020B0600070205080204" pitchFamily="34" charset="-128"/>
              </a:rPr>
              <a:t> method for evaluating normality; other methods better for evaluating symmetry and outliers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954" y="1683327"/>
            <a:ext cx="37242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0"/>
            <a:ext cx="9720072" cy="1499616"/>
          </a:xfrm>
        </p:spPr>
        <p:txBody>
          <a:bodyPr/>
          <a:lstStyle/>
          <a:p>
            <a:r>
              <a:rPr lang="en-US" dirty="0" smtClean="0"/>
              <a:t>Example: cancer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4" y="959539"/>
            <a:ext cx="8210550" cy="56483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720487" y="959539"/>
            <a:ext cx="3270786" cy="14996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Available on Canvas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Save to your computer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Edit the path to match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11696" y="959539"/>
            <a:ext cx="7130227" cy="3150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159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60343"/>
            <a:ext cx="9720072" cy="1499616"/>
          </a:xfrm>
        </p:spPr>
        <p:txBody>
          <a:bodyPr/>
          <a:lstStyle/>
          <a:p>
            <a:r>
              <a:rPr lang="en-US" dirty="0" smtClean="0"/>
              <a:t>SPSS: summary statistics w/</a:t>
            </a:r>
            <a:r>
              <a:rPr lang="en-US" dirty="0" err="1" smtClean="0"/>
              <a:t>freq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850"/>
          <a:stretch/>
        </p:blipFill>
        <p:spPr>
          <a:xfrm>
            <a:off x="1024127" y="2623128"/>
            <a:ext cx="2343150" cy="362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67" y="2702204"/>
            <a:ext cx="1962150" cy="24574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256145" y="3657600"/>
            <a:ext cx="1976582" cy="2068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51530" y="4225633"/>
            <a:ext cx="1976582" cy="2068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7" y="1440142"/>
            <a:ext cx="3162300" cy="116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932" y="1340129"/>
            <a:ext cx="4953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1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7361"/>
            <a:ext cx="9720072" cy="1499616"/>
          </a:xfrm>
        </p:spPr>
        <p:txBody>
          <a:bodyPr/>
          <a:lstStyle/>
          <a:p>
            <a:r>
              <a:rPr lang="en-US" dirty="0"/>
              <a:t>SPSS: summary statistics w/</a:t>
            </a:r>
            <a:r>
              <a:rPr lang="en-US" dirty="0" err="1"/>
              <a:t>freq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2" y="1978321"/>
            <a:ext cx="8143875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3501880"/>
            <a:ext cx="2314575" cy="159067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239303" y="4396508"/>
            <a:ext cx="1976582" cy="2068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48539" y="4787459"/>
            <a:ext cx="1976582" cy="2068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40727" y="4141668"/>
            <a:ext cx="4145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IQR = Q3 – Q1 = 67.50 – 51.50 = 16.00</a:t>
            </a:r>
          </a:p>
          <a:p>
            <a:endParaRPr lang="en-US" dirty="0"/>
          </a:p>
          <a:p>
            <a:r>
              <a:rPr lang="en-US" dirty="0" smtClean="0"/>
              <a:t>SIR = IQR / 2 = 16.00 / 2  = 8.00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31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26597"/>
            <a:ext cx="9720072" cy="1499616"/>
          </a:xfrm>
        </p:spPr>
        <p:txBody>
          <a:bodyPr/>
          <a:lstStyle/>
          <a:p>
            <a:r>
              <a:rPr lang="en-US" dirty="0" smtClean="0"/>
              <a:t>SPSS: summary statistics </a:t>
            </a:r>
            <a:br>
              <a:rPr lang="en-US" dirty="0" smtClean="0"/>
            </a:br>
            <a:r>
              <a:rPr lang="en-US" dirty="0" smtClean="0"/>
              <a:t>for each group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312935"/>
            <a:ext cx="3324225" cy="143827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137033" y="4165600"/>
            <a:ext cx="2812762" cy="2230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08" y="474379"/>
            <a:ext cx="4319011" cy="587438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822014" y="6029715"/>
            <a:ext cx="4307803" cy="3190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88217" y="822036"/>
            <a:ext cx="2712123" cy="153731"/>
          </a:xfrm>
          <a:prstGeom prst="roundRect">
            <a:avLst>
              <a:gd name="adj" fmla="val 1686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270837" y="628074"/>
            <a:ext cx="929504" cy="347694"/>
          </a:xfrm>
          <a:prstGeom prst="roundRect">
            <a:avLst>
              <a:gd name="adj" fmla="val 1686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417694" y="1614089"/>
            <a:ext cx="2712123" cy="153731"/>
          </a:xfrm>
          <a:prstGeom prst="roundRect">
            <a:avLst>
              <a:gd name="adj" fmla="val 1686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– examples</a:t>
            </a:r>
            <a:endParaRPr lang="en-US" dirty="0"/>
          </a:p>
        </p:txBody>
      </p:sp>
      <p:pic>
        <p:nvPicPr>
          <p:cNvPr id="4098" name="Picture 2" descr="http://condor.depaul.edu/sjost/it223/documents/six-histogram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39" y="1730447"/>
            <a:ext cx="7041491" cy="482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26597"/>
            <a:ext cx="9720072" cy="1499616"/>
          </a:xfrm>
        </p:spPr>
        <p:txBody>
          <a:bodyPr/>
          <a:lstStyle/>
          <a:p>
            <a:r>
              <a:rPr lang="en-US" dirty="0" smtClean="0"/>
              <a:t>SPSS: summary statistics for each group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687" y="1297853"/>
            <a:ext cx="2409825" cy="5019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4" y="2207879"/>
            <a:ext cx="7639050" cy="27908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78584" y="3703783"/>
            <a:ext cx="2258580" cy="2073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98670" y="1826213"/>
            <a:ext cx="1976582" cy="2068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998670" y="4488871"/>
            <a:ext cx="1976582" cy="2068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24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6525"/>
            <a:ext cx="9720072" cy="1499616"/>
          </a:xfrm>
        </p:spPr>
        <p:txBody>
          <a:bodyPr/>
          <a:lstStyle/>
          <a:p>
            <a:r>
              <a:rPr lang="en-US" dirty="0" smtClean="0"/>
              <a:t>SPSS: Create boxplots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18" y="2375099"/>
            <a:ext cx="3552814" cy="4095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1528474"/>
            <a:ext cx="4686300" cy="771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159" y="303870"/>
            <a:ext cx="3305175" cy="1304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621" y="1610760"/>
            <a:ext cx="4315758" cy="513426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346036" y="1884218"/>
            <a:ext cx="1468582" cy="4908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855585" y="526021"/>
            <a:ext cx="981749" cy="4908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68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99096"/>
            <a:ext cx="9720072" cy="1499616"/>
          </a:xfrm>
        </p:spPr>
        <p:txBody>
          <a:bodyPr/>
          <a:lstStyle/>
          <a:p>
            <a:r>
              <a:rPr lang="en-US" dirty="0"/>
              <a:t>SPSS: Create boxplots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4" y="2063020"/>
            <a:ext cx="4219575" cy="13811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892927" y="2361357"/>
            <a:ext cx="1468582" cy="4908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90" y="682324"/>
            <a:ext cx="5669168" cy="55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4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8888"/>
            <a:ext cx="9720072" cy="1499616"/>
          </a:xfrm>
        </p:spPr>
        <p:txBody>
          <a:bodyPr/>
          <a:lstStyle/>
          <a:p>
            <a:r>
              <a:rPr lang="en-US" dirty="0" smtClean="0"/>
              <a:t>SPSS: restricting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959" y="749651"/>
            <a:ext cx="5328615" cy="54639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0" y="2540920"/>
            <a:ext cx="4772025" cy="21145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80778" y="3155613"/>
            <a:ext cx="2633473" cy="4908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66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8888"/>
            <a:ext cx="9720072" cy="1499616"/>
          </a:xfrm>
        </p:spPr>
        <p:txBody>
          <a:bodyPr/>
          <a:lstStyle/>
          <a:p>
            <a:r>
              <a:rPr lang="en-US" dirty="0" smtClean="0"/>
              <a:t>SPSS: restricting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14" y="2131675"/>
            <a:ext cx="4381500" cy="20478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11687" y="2758451"/>
            <a:ext cx="3529404" cy="4908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118" y="337785"/>
            <a:ext cx="5030096" cy="58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7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67" y="173424"/>
            <a:ext cx="9720072" cy="1499616"/>
          </a:xfrm>
        </p:spPr>
        <p:txBody>
          <a:bodyPr/>
          <a:lstStyle/>
          <a:p>
            <a:r>
              <a:rPr lang="en-US" dirty="0" smtClean="0"/>
              <a:t>Three Measures of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97" y="1821496"/>
            <a:ext cx="3252308" cy="453597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/>
              <a:t>Mode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“Most” common value, largest frequency, highest peak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Non-uniqueness - can have more than one mode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Doesn’t always represent the ‘center’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Do NOT usually use, other than descriptively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923495" y="1429808"/>
                <a:ext cx="4113797" cy="5178056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45720" tIns="45720" rIns="4572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3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 smtClean="0"/>
                  <a:t>Mean</a:t>
                </a:r>
                <a:endParaRPr lang="en-US" sz="2400" b="1" u="sng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 smtClean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“</a:t>
                </a:r>
                <a:r>
                  <a:rPr lang="en-US" sz="1800" i="1" dirty="0" err="1"/>
                  <a:t>Aritmetic</a:t>
                </a:r>
                <a:r>
                  <a:rPr lang="en-US" sz="1800" i="1" dirty="0"/>
                  <a:t> Average</a:t>
                </a:r>
                <a:r>
                  <a:rPr lang="en-US" sz="1800" dirty="0"/>
                  <a:t>” = add them all up &amp; divide by the </a:t>
                </a:r>
                <a:r>
                  <a:rPr lang="en-US" sz="1800" dirty="0" smtClean="0"/>
                  <a:t>count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Simple to </a:t>
                </a:r>
                <a:r>
                  <a:rPr lang="en-US" sz="1800" dirty="0" smtClean="0"/>
                  <a:t>calculate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Not resistant: easily influenced by extreme values or outliers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Can do a “trimmed” mean (leave off the most extreme values, like 1% or 5%)</a:t>
                </a:r>
                <a:endParaRPr lang="en-US" sz="16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In a </a:t>
                </a:r>
                <a:r>
                  <a:rPr lang="en-US" sz="1600" b="1" u="sng" dirty="0"/>
                  <a:t>POPULATION</a:t>
                </a:r>
                <a:r>
                  <a:rPr lang="en-US" sz="1600" dirty="0"/>
                  <a:t>: “Mu” (µ)</a:t>
                </a:r>
              </a:p>
              <a:p>
                <a:pPr marL="146304" lvl="3" indent="0">
                  <a:buNone/>
                </a:pPr>
                <a:endParaRPr lang="en-US" sz="16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In a </a:t>
                </a:r>
                <a:r>
                  <a:rPr lang="en-US" sz="1600" b="1" u="sng" dirty="0"/>
                  <a:t>SAMPLE</a:t>
                </a:r>
                <a:r>
                  <a:rPr lang="en-US" sz="1600" dirty="0"/>
                  <a:t>: “X-bar”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) but APA uses “M” for </a:t>
                </a:r>
                <a:r>
                  <a:rPr lang="en-US" sz="1600" dirty="0" smtClean="0"/>
                  <a:t>abbreviation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 marL="146304" lvl="3" indent="0">
                  <a:buNone/>
                </a:pPr>
                <a:endParaRPr lang="en-US" sz="160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146304" lvl="3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495" y="1429808"/>
                <a:ext cx="4113797" cy="5178056"/>
              </a:xfrm>
              <a:prstGeom prst="rect">
                <a:avLst/>
              </a:prstGeom>
              <a:blipFill rotWithShape="0">
                <a:blip r:embed="rId2"/>
                <a:stretch>
                  <a:fillRect t="-1878" r="-32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8377382" y="1821496"/>
            <a:ext cx="3433618" cy="4535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u="sng" dirty="0" smtClean="0"/>
              <a:t>Median</a:t>
            </a:r>
            <a:endParaRPr lang="en-US" sz="2400" b="1" u="sng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50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percentile, APA: “</a:t>
            </a:r>
            <a:r>
              <a:rPr lang="en-US" sz="1800" dirty="0" err="1" smtClean="0"/>
              <a:t>Mdn</a:t>
            </a:r>
            <a:r>
              <a:rPr lang="en-US" sz="1800" dirty="0" smtClean="0"/>
              <a:t>”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“Middle” value, when ordered/ranked in increasing order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ODD #: middle value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EVEN #: </a:t>
            </a:r>
            <a:r>
              <a:rPr lang="en-US" sz="1800" dirty="0" err="1" smtClean="0"/>
              <a:t>avg</a:t>
            </a:r>
            <a:r>
              <a:rPr lang="en-US" sz="1800" dirty="0" smtClean="0"/>
              <a:t> of 2 middle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Half the values are above, and half below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Easy for a computer to do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RESISTANT: NOT influenced by a few extreme values or outliers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403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3" y="3805382"/>
            <a:ext cx="10020575" cy="161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07764" y="1942042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Median</a:t>
            </a:r>
            <a:r>
              <a:rPr lang="en-US" dirty="0">
                <a:solidFill>
                  <a:srgbClr val="00B050"/>
                </a:solidFill>
              </a:rPr>
              <a:t> = middle value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It’s the midpoint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If the histogram was chocolate, where would you cut it to share?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5364" y="554737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125D9"/>
                </a:solidFill>
              </a:rPr>
              <a:t>Mean</a:t>
            </a:r>
            <a:r>
              <a:rPr lang="en-US" dirty="0">
                <a:solidFill>
                  <a:srgbClr val="F125D9"/>
                </a:solidFill>
              </a:rPr>
              <a:t> = average, not typical</a:t>
            </a:r>
          </a:p>
          <a:p>
            <a:pPr algn="ctr"/>
            <a:r>
              <a:rPr lang="en-US" dirty="0">
                <a:solidFill>
                  <a:srgbClr val="F125D9"/>
                </a:solidFill>
                <a:latin typeface="MS Reference Sans Serif"/>
              </a:rPr>
              <a:t>BUT…</a:t>
            </a:r>
            <a:r>
              <a:rPr lang="en-US" dirty="0">
                <a:solidFill>
                  <a:srgbClr val="F125D9"/>
                </a:solidFill>
              </a:rPr>
              <a:t> is ‘pulled’ towards extremes</a:t>
            </a:r>
          </a:p>
          <a:p>
            <a:pPr algn="ctr"/>
            <a:r>
              <a:rPr lang="en-US" dirty="0">
                <a:solidFill>
                  <a:srgbClr val="F125D9"/>
                </a:solidFill>
              </a:rPr>
              <a:t>Visually it is the balance point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vs Median, with </a:t>
            </a:r>
            <a:r>
              <a:rPr lang="en-US" dirty="0" err="1" smtClean="0"/>
              <a:t>picutres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365" y="18789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Displaying Distributions with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1846" y="6969465"/>
            <a:ext cx="973666" cy="274320"/>
          </a:xfrm>
        </p:spPr>
        <p:txBody>
          <a:bodyPr/>
          <a:lstStyle/>
          <a:p>
            <a:fld id="{C801315C-949A-4F90-9F5D-3878916186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226" name="AutoShape 10" descr="data:image/png;base64,iVBORw0KGgoAAAANSUhEUgAAAfQAAAFeCAYAAABzUe0CAAAXs0lEQVR4nO3dsavsVn7AcVVu/BcEXCQrtkkIJFmDC7vwVmoCWyzGBDcmC4FpvA/3gceGLaZwmSKNq8CkXlhwd4upUr2FrYfXbpV/4aR41lhXTxrp3quRjn7n84ED713dmbmjO0ffkWbuqEob+fLLL7e6aQAIp9rshqvNbhoAwhF0AAhA0AEgAEEHgAAEHQACEHQACODFVb1cLqmqqkejrutH33M4HB4tby8DACzjxVU9nU7pcDiMLm+aJh2Px0ff34YdAFjGi6t6OBzS6XQaXNbuiZ/P5/dvWNABYDEvrmpd16OH20+n03uH3683LOgAsJgXV7WqqkeH1C+XyzXix+Pxesi9G/32cgDAMu5S1bqu0/l8voa8G/zz+ew1dABY2N2CfjqdrnvoQ8sFHQCW86Kqtnvb713pj2+EO5/Pg6+hCzoALGuRN8V13+V+Pp8f7ZUPLXfIHQCWtUhVu+90HzrE3jSNN8UBwB356FcACEDQASAAQQ/i8599+N5n6uc4PvvrD7deVQAhCXoQVVWl9Cr/4fcOcB+CHsQ16P+W73j4Z0EHuBdBD0LQAcom6EEIOkDZBD0IQQcom6AHIegAZRP0IAQdoGyCHoSgA5RN0IMQdICyCXoQgg5QNkEPQtAByiboQQg6QNkEPQhBByiboAch6ABlE/QgBB2gbIIehKADlE3QgxB0gLIJehCCDlA2QQ9C0AHKJuhBCDpA2QQ9CEEHKJugByHoAGUT9CAEHaBsgh6EoAOUTdCDEHSAsgl6EIIOUDZBD0LQAcom6EEIOkDZBD0IQQcom6AHIegAZRP0IAQdoGyCHoSgA5RN0IMQdICyCXoQgg5QNkEPQtAByiboQQg6QNkEPQhBByiboAch6ABlE/QgBB2gbIIehKADlE3QgxB0gLIJehCCDlA2QQ9C0AHKJuhBCDpA2QQ9CEEHKJugByHoAGUT9CAEHaBsgh6EoAOUTdCDEHSAsgl6EIIOUDZBD0LQAcom6EEIOkDZBD2IvQT9o48+SlVVZT9+/vOfb/0rBXgSQQ9iL0Gvqip999132Q+PT2BvFt1qnc/nVFVVulwuj2+kt/fTfo3l7C3or1+/znZ8/fXXHp/A7iy61arr+r2g13Wdjsfj9f/H4/FR2FmGoAs6ULbFtlrH4zEdDodHQW/32N+7UUFfnKALOlC2RbZa5/M51XWdLpfL4CH3rvZ7bDCXJeiCDpRtka1WG/M5Qa/r+ronz3IEXdCBsr14q3U8Hq+vkU8FvY15St4UtzRBF3SgbC/aal0ul1TX9aP/DwW9/Xr3zXE2mMsSdEEHyvairVb3Hev9cTqdUko/vTHufD4/vmEbzEUJuqADZVt0q9XfQ2//3495SoK+NEEXdKBsdw36rT14G8xlCbqgA2XbbKtlg7ksQRd0oGyCHoSgCzpQNkEPQtAFHSiboAch6IIOlE3QgxB0QQfKJuhBCLqgA2UT9CAEXdCBsgl6EIIu6EDZBD0IQV866B/f/FCkXMaHH3629UMPyISgByHoy++hV1XawTCPgHcEPQhBLzHoD+YRcCXoQQi6oANlE/QgBF3QgbIJehCCLuhA2QQ9CEEXdKBsgh6EoAs6UDZBD0LQBR0om6AHIeiCDpRN0IMQdEEHyiboQQi6oANlE/QgBF3QgbIJehCCLuhA2QQ9CEEXdKBsgh6EoAs6UDZBD0LQBR0om6AHIeiCDpRN0IMQdEEHyiboQQi6oANlE/QgBF3QgbIJehCCLuhA2QQ9CEEXdKBsgh6EoAs6UDZBD0LQBR0om6AHIeiCDpRN0IMQdEEHyiboQQi6oANlE/QgBF3QgbIJehCCLuhA2QQ9CEEXdKBsgh6EoAs6UDZBD0LQBR0om6AHIeiCDpRN0IMQdEEHyiboQQi6oANlE/QgBF3QgbIJehCCLuhA2QQ9CEEXdKBsgh6EoAs6UDZBD0LQBR0om6AHIeiCDpRN0IMQdEEHyiboQQi6oANlE/QgBF3QgbIJehCCLuhA2QQ9CEEXdKBsgh6EoAs6UDZBD0LQBR0om6AHIeiCDpRtka3Bu43fT+PW8sPhcP0ayxF0QQfK9uKtQV3X6Xg8Xv9/PB4fbWSaprlGvPv9NkTLEnRBB8r2oq3B+Xwe3SM/n8/v/Tuld8FvmsaGaGGCLuhA2RbfGlwul1RVVbpcLikle+hrEXRBB8q2+NagrutHAU8ppcPhkNrX0E+n07sbtiFalKALOlC2RbcGQzGvqurRa+xN0zjkfgeCLuhA2RbZGrSH2bvhTiml0+mU6roe/F4bomUJuqADZXvx1qB9Y1z3jW8tQV+PoAs6ULYXbQ3aOA/F/HoDlUPuaxB0QQfK9qKtQftu9aHRjXz3603TXL/GcgRd0IGybbY1sCFalqALOlA2QQ9C0AUdKJugByHogg6UTdCDEHRBB8om6EEIuqADZRP0IARd0IGyCXoQgi7oQNkEPQhBF3SgbIIehKALOlA2QQ9C0AUdKJugByHogg6UTdCDEHRBB8om6EEIuqADZRP0IARd0IGyCXoQgi7oQNkEPQhBF3SgbIIehKALOlA2QQ9C0AUdKJugByHogg6UTdCDEHRBB8om6EEIuqADZRP0IARd0IGyCXoQgi7oQNkEPQhBF3SgbIIehKALOlA2QQ9C0AUdKJugByHoZQb94+rjH3/WvMdnH3629RSB8AQ9CEEvM+hVVb2bxZkP8x3uT9CDEHRBz3U8eGkAViHoQQi6oOc6BB3WIehBCLqg5zoEHdYh6EEIuqDnOgQd1iHoQQi6oOc6BB3WIehBCLqg5zoEHdYh6EEIuqDnOgQd1iHoQQi6oOc6BB3WIehBCLqg5zoEHdYh6EEIuqDnOgQd1iHoQQi6oOc6BB3WIehBCLqg5zoEHdYh6EEIuqDnOgQd1iHoQQi6oOc6BB3WIehBCLqg5zoEHdYh6EEIuqDnOgQd1iHoQQi6oOc6BB3WIehBCLqg5zoEHdYh6EEIuqDnOgQd1iHoQQi6oOc6BB3WIehBCLqg5zoEHdYh6EEIuqDnOgQd1iHoQQi6oOc6BB3WIehBCLqg5zoEHdYh6EEIuqDnOgQd1iHoQQi6oOc6BB3WIehBCLqg5zoEHdYh6EEIuqDnOgQd1iHoQQi6oOc6BB3Wsegsa5omnU6n0eXn8zlVVZUul4sJvjBBF/Rch6DDOhabZU3TpKqqbga9rmtBvxNBF/Rch6DDOl48y47HY6qqKjVNk+q6Hg368XhMh8NB0O9E0AU91yHosI5Fgt4aC/r5fE51XV9DLujLE3RBz3UIOqxj0Vk2FvQ25oJ+P4Iu6LkOQYd13D3ox+Pxuhcv6Pcj6IKe6xB0WMddg365XFJd14/+L+j3IeiCnusQdFjHXYPevmFubLAcQRf0XIegwzruGvQ+e+j3I+iCnusQdFiHoAch6IKe6xB0WMdms8wEX5agC3quQ9BhHYIehKALeq5D0GEdgh6EoAt6rkPQYR2CHoSgC3quQ9BhHYIehKALeq5D0GEdgh6EoAt6rkPQYR2CHoSgC3quQ9BhHYIehKALeq5D0GEdgh6EoAt6rkPQYR2CHoSgC3quQ9BhHYIehKALeq5D0GEdgh6EoAt6rkPQYR2CPuHzDz9Mt04Bm9MQdEHPcQg6rEPQJ1Tbb7VnDUEX9FyHoMM6Nptle5ngewj6g6ALesZD0GEdm82yvUxwQV9uCLqgA/ez2SzbywQX9OWGoAs6cD+bzbK9THBBX24IuqAD97PZLNvLBBf05YagCzpwP5vNsr1McEFfbgi6oAP3s9ks28sEF/TlhqALOnA/m82yvUxwQV9uCLqgA/ez2SzbywQX9OWGoAs6cD+bzbK9THBBX24IuqAD97PZLNvLBBf05YagCzpwP5vNsr1McEFfbgi6oAP3s9ks28sEF/TlhqALOnA/m82yvUxwQV9uCLqg5+7zv/88LXlK43uNz/72s61XFRnabJbtZYIL+nJD0AU9d1VVpfQ/Kfuxl/XJujZ7VOzlASnoyw1BF/TcXYP+X/mOh2/3sz5Z12aPir08IAV9uSHogp47QWfPNntU7OUBKejLDUEX9NwJOnu22aOi+mj7N5bMHRlsuQVd0AeGoC9N0NmzzR4VVVWl6rsdjO232oIu6IK+EkFnzzZ7VFyD/jrj8bWgC3rOQ9CXJujs2WaPCkFfbgi6oOc8BH3ZIeiM2exRIejLDUEX9JyHoC87BJ0xmz0qBH25IeiCnvN4qB7SL/7mr9LWb26d/SZYQV/Mp59+uvnvc8745JNPtl5Vi9jsUSHoy42HdkMk6IKe4bjuof/3v2c/BH1ZVVWlv/zlL9mPvazPKZvdC0Ffbgi6oOc8ukH/v//8Ntvxh99+IegLa4P+5z//Odvx/fff72Z9TtnsXgj6ckPQBT3nIejLDkEX9DGb3QtBX24IuqDnPAR92SHogj5ms3sh6MsNQRf0nIegLzsEXdDHbHYvBH25IeiCnvMQ9GWHoAv6mM3uhaAvNwRd0HMegr7sEHRBH7PZvRD05YagC3rOQ9CXHYIu6GM2uxeCvtwQdEHPeQj6suPh24dUffxx2vrDWOYOQV/PZvdC0JcbD5WgC3q+Q9CXHe0eega/2ulRCfqaNrsXgr7cEHRBz3kI+rJjN0F/eBD0lW12L3YR9Ff7CPrbah9Bf/sv+wj6q1evdhL0t7sI+tv258w86H/63W92EfS3v3+7j6C/fbuLoP/www+C/uIbrn4M+qsf94RzHZ1oPmQ82qC//Zd3e8K5jjbor169Sl9//XW246egv03v9oRzHdU1mg/VQ7ajDfqffveb9IfffpHtaIP+9vdv08O3D9mOa9Dfvn23J5zr+DHoP/zwQ/r++++zHYL+Qh/84wep+iaDYE+MX31QpTcZBHtqfPWzKr35cvtgT41P/uHv0jfffLN5sKfGBx98karqTQbBvj1+VX2V3lRvNg/21Pjqn36R/vf1v24e7Knx1adfpDf/8WbzYE+ND7/8KlVv3mwf7InR/PrX6Y9//OPmwZ4av/zlL7dK4aI23UOnPOfzOb1+/XrrHyMM86hM5tGyoswjQYcdM4/g5aLMI0GHHTOP4OWizCNBhx0zj+DloswjQYcdM4/g5aLMI0GHHTOP4OWizKNV7kVd16n9XN/D4fDuhoOswJKcz+dUVVW6XC4ppZROp9P199ofp9Np8vJTmqYZvJ6pZSUxj/bjcDg8miP9edBd1m4nn3L5vqHt7lOWlyTKPLr7vWia5tGDpd3YR1mBJWk3ALc2JIfDITVN8+zLt5qmGX1icGtZacyjfWiaJh2Px+v/+9vA/nayrutH3z91+aHb619f9/9Ty0sTZR7d9V5cLpf3NuCn0+m6YWc/jsfjdQ9hLMi39sDnXL79vqqqUtM0qa7rR9G+taxU5lH+2u3g+Xwe/Z7+8uPxeH1iPOfyQ7fXnWdD1ze2vERR5tFd70Ub7652ox9lBZbgfD6nuq4HNwRd/b2Kp14+pfTo8kNBH1tWKvMof0Pbwb5be+hzLj9lbG7OXR5dlHm0etDbjXqUFViCNsa3gnzrEOCcy49dbizagv6OeZS/du+3PcI0tv3rvkbefyI75/JD2penxp4QTC0vRZR5JOjcdDwer8/cbwW5/xrfUy8/RNCnmUf5a0PcnR/tkcpWf3nTNNdD4HMuP2XqNffS39cU5b475M6oy+Xy6Pc3FuSx1/jmXn6MoE8zj/I39vp0+xi+teNzuVwmLz/X1PeXPKeizCNvimNU/xDf2J+ljb3GN/fyYwR9mnmUv/Y9JH1zgz51+aHbG3pc1HWdzufz5PISRZlHm/zZ2vF4dKagHRrbw771p2pzLj9G0KeZR/vQf7w+5ZD7nMtP3V7/ScPU8tJEmUebfbAM+zMW5LHXz+dc/tZlBZ1I2jegjb3k2F029AT51uWH5lF3uzu2h39rOfsT4zgDABRO0AEgAEEHgAAEHQACEHQACOBJQZ/7bvWxk3TMPf3f3NNydr/u3fPsQfeTEofeYTy1PKWn/9WI02gSyVQfnnpa57mnYu5f11OXr2H2rT7ldHtDp8l86un/+vp/6zx1ukHI0el0uhnNqeV1Xd+cB31jpy+euxz2YOqzMMaWzz0Vc78v7YdmzV2+llm3+JTT7Q2dJvOpp//rG9rj719f6af/Yx8Oh8PNjcet5UMfJnLrw3pufVLjnOWwB7dO2zy2/CmnYh77EJ+2QVPL1/TspxBDe8Rjp8l86UZi6LbsobNH3cPbU4fT+8vH5tHYHsatcynMWQ578JxTw770VMxTn3r51E/FXMqTZ+6t0+2NnSbzJaf/u3Vofux0g5Cr/kd89k9gc2v50Fxo59rcoHfn5tRyyN0SZ5F7TtBvveQ8Z/m9PPupeH9F3TpN5ktO/zf20aBTn30MezF1Uozu8v4b1269BijoRDf1sdNzPpb6OWetyzHmKb3wz9baFTF1msznnv5v7LV3GyIieeppLfvv2h17QuCQO5FNvTdr7nu35ga9vb6xJwhTy9cwa+ZOnW5v6jSZTz39X2vsNUNBZ4/u8eaa9nF/a5k3xRHR1GN17mN5TtDbuTk2D6eWr2X2U/GnnG5vaEPx1NP/pXT7TxEccmePhubB1Gky2+VDexxTbwgaO33x3OWQq+f+qVrfc48Uz12+pmd/sMytZz63TrM59qa4odc6pl7/6F6XmLMX3Xk09lLU2PL+h2bMmTM+WIaIlnj9PKXhoHcve+sI9NQR6t382RoAkA9BB4AABB0AAhB0AAhA0AEgAEEHgAAEHQACEHQACEDQASAAQQeAAAQdAAIQdAAIQNABIABBB4AABB0AAhB0AAhA0AEgAEEHgAAEHQACEHQACEDQASAAQQeAAAQdAAIQdAAIQNABIABBB4AABB0AAhB0AAhA0AEgAEEHgAAEHQACEHSy0zRNqqoqNU2z9Y+yqqqqrqOu68HvGVs37deHxtB67H7/4XB4tOxwOEz+HGOapknn8/n6/7quU1U9bzMzZ30APxF0snK5XB5tyEvRhu9WiG+tm+cGva7r92LZfu2pIW2fCCwR9DnrA3isnC0mu3A8Hq97jVVVpdPplFL6KUBje5Pdr7fX0Y72Olrd62q/53K5pPP5/F5ELpfLo8t2Q9MGth+9qdvva2+3G6yhaI+tm672Z5qKX38ddO9n9+vd+3Zr/fSfULS3366vpzxRm7s++rfZ1/89HI/Hm+uge3+e+juEHAg6WWk3sv0wtRv5fjzbDW67V9jdOI9tzPshqOv6veAMHeodulz/e+bcfl/3tm+FY2zdDF3X3KCfTqdHt9uu5/br7X2bWj9TQX/K3vac9TF0RGLO76H7xG/o93nrsrd+h5ADQScb/Ri1G9xWG4c23v09ubE95v5h5bG9/b7unl9377TV7sX1ozd1+0OGAvWUdTP2fVO3135/G6v2Po3dl67+z3nrkHt7/WNPzJ6yPoauo3vUovuEoN3j7n6t/fmGHgcv+R3C1gSdbLQxaffKxv7fxqF/6Lndqxwb/cPD3fB09fcqu9fdfxLQ3fjPvf0xtyI2tW5azwl60zSPnig0TXMz6EPrJ6XbQe8f0p8Tx7H1Mfa7aI0t76+zocfBS3+HsCVBJxtzDs92Y9APytTGuL9n1t04jx1SXjLoY08g+oYOOc89dP2coLeha+/P8Xh8L+hT6yel+W+Kmxv0sfWxdNC7j4OlfoewBUEnC7eCMRSN/t569zrmHs7tbsj719f9eYb+373M1CH3Kd03u/XvZ/8Q8q110/0ZnhL09hB2+3Ocz+f37svU+un+zC8N+tT6uPXyR/fJSPd3PPS1W0/sHF5njwSdLAwFOqXHb95K6f3w9w+Bjv351tBr6HP3zMaue+hNcXNuv29q73fuuule11OCnlJ67zb7YZuzfrpvJuu/Ka7rpeuj+/P3R3t/nvKmuOc8hiBHgk4W+m94a7Uh6QZq6oNn+hvzsQ9hubUhPx6Pj/ZY+z9nG5ehDf3U7Q8Zilj78z1l3Tw36P11OrSnOrV+unvO7eWee8j91voY+nmGls/9s7Wh18Wf8zuErQk6PNPcd2wDrEHQYaaxw8D+PhnIgaDDTEOflDb1t+wAaxF0AAhA0AEgAEEHgAAEHQAC+H8m54/VmNUsWAAAAABJRU5ErkJggg=="/>
          <p:cNvSpPr>
            <a:spLocks noChangeAspect="1" noChangeArrowheads="1"/>
          </p:cNvSpPr>
          <p:nvPr/>
        </p:nvSpPr>
        <p:spPr bwMode="auto">
          <a:xfrm>
            <a:off x="1504087" y="35429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AutoShape 12" descr="data:image/png;base64,iVBORw0KGgoAAAANSUhEUgAAAfQAAAFeCAYAAABzUe0CAAAXMElEQVR4nO3dsavrWH7AcVXTzF8QmCJZs01CIMkOTDFTzFZuAlsswxKmGbIQcDP7mD7w2LCFiilTpJkq4NQLC9PdwlWqt7C1ee1W+RdOihl5ZV3Jkq91paPf+XzgwHtX19a1ro++lu1rVWklb9++XWvVABBOtdqKq9VWDQDhCDoABCDoABCAoANAAIIOAAEIOgAEIOgAEICgA0AAgg4AATxc1cPhkKqquozz+ZxSSqmu68vXDofD8xULOgDM5uGq7na7S8Qbp9PpKuL7/T6dTqfrFQs6AMxmlqB3j8Trur46cneEDgCv66Gqnk6ntNvtLv+v6zodj8d0OByuIt58/WrFgg4As5m1qsfj8XJ03n6Kvfn61YoFHQBm81BVu6Gu6zqdTqfLUXr361crFnQAmM3DVd3v95fXyrtx9xo6ACzD36EDQACCDgABCHoQn//kw6sP+Ml1fPbXH669qQBCEvQgqqpK6U3+w+8d4HUIehCXoP9bvuPpnwUd4LUIehCCDlA2QQ9C0AHKJuhBCDpA2QQ9CEEHKJugByHoAGUT9CAEHaBsgh6EoAOUTdCDEHSAsgl6EIIOUDZBD0LQAcom6EEIOkDZBD0IQQcom6AHIegAZRP0IAQdoGyCHoSgA5RN0IMQdICyCXoQgg5QNkEPQtAByiboQQg6QNkEPQhBByiboAch6ABlE/QgBB2gbIIehKADlE3QgxB0gLIJehCCDlA2QQ9C0AHKJuhBCDpA2QQ9CEEHKJugByHoAGUT9CAEHaBsgh6EoAOUTdCDEHSAsgl6EIIOUDZBD0LQAcom6EEIOkDZBD0IQQcom6AHIegAZRP0IAQdoGyCHoSgA5RN0IMQdICyCXoQgg5QNkEPQtAByiboQQg6QNkEPQhBByiboAch6ABlE/QgBB2gbIIehKADlE3QgxB0gLIJehCCDlA2QQ9C0AHKJuhBbCXoH330UaqqKvvx05/+dO1fKcBdBD2IrQS9qqr07bffZj/cP4GtEfQgthb0t2/fZju++uor909gcwQ9CEEXdKBsgh6EoAs6ULbZ9lp1XafD4XD5/36/v7zBaL/fP1+xHeasBF3QgbLNstc6Ho+pqqpL0I/H47O4H4/H6xXbYc5K0AUdKNvDe63T6ZR2u92ziLfVdS3or0zQBR0o20N7rfP5fNnxDQX9dDr1ft0Oc16CLuhA2R7aa9V1/ewDOdrxPhwOva+fpyTocxN0QQfKNtteq3uE3jwNP7hiO8xZCbqgA2V7laAfDodnR+51XV+v2A5zVoIu6EDZVttr2WHOS9AFHSiboAch6IIOlE3QgxB0QQfKJuhBCLqgA2UT9CAEXdCBsgl6EIIu6EDZBD0IQRd0oGyCHoSgCzpQNkEPQtDnDvrHzz4cKcfx4YefrX3XAzIh6EEI+vxH6FWVNjDMI+AHgh6EoJcY9CfzCLgQ9CAEXdCBsgl6EIIu6EDZBD0IQRd0oGyCHoSgCzpQNkEPQtAFHSiboAch6IIOlE3QgxB0QQfKJuhBCLqgA2UT9CAEXdCBsgl6EIIu6EDZBD0IQRd0oGyCHoSgCzpQNkEPQtAFHSiboAch6IIOlE3QgxB0QQfKJuhBCLqgA2UT9CAEXdCBsgl6EIIu6EDZBD0IQRd0oGyCHoSgCzpQNkEPQtAFHSiboAch6IIOlE3QgxB0QQfKJuhBCLqgA2UT9CAEXdCBsgl6EIIu6EDZBD0IQRd0oGyCHoSgCzpQNkEPQtAFHSiboAch6IIOlE3QgxB0QQfKJuhBCLqgA2UT9CAEXdCBsgl6EIIu6EDZBD0IQRd0oGyCHoSgCzpQNkEPQtAFHSiboAch6IIOlE3QgxB0QQfKJuhBCLqgA2UT9CAEXdCBsgl6EIIu6EDZBD0IQRd0oGyCHoSgCzpQNkEPQtAFHSiboAch6IIOlE3QgxB0QQfKJuhBCLqgA2UT9CAEXdCBsgl6EIIu6EDZHt4b7Pf7H3d+Vdrv971fP5/Pz1dsRzQrQRd0oGwP7Q2Ox2M6HA6X/+/3+3Q8HtPpdLrEvf3vqxXbEc1K0AUdKNuse4O6rgV9JYIu6EDZZtsbnE6nq6P14/GYqqpKu92uf8V2RLMSdEEHyjbL3uBwOFwdhdd1fYn7+Xzu3enYEc1L0AUdKNvDe4PdbpeOx+PV1+q6TnVdX31P941xdkTzEnRBB8r20N7gcDik5p3szWhCvtvtLl/rBj8lQZ+boAs6ULbV9gZ2RPMSdEEHyiboQQi6oANlE/QgBF3QgbIJehCCLuhA2QQ9CEEXdKBsgh6EoAs6UDZBD0LQBR0om6AHIeiCDpRN0IMQdEEHyiboQQi6oANlE/QgBF3QgbIJehCCLuhA2QQ9CEEXdKBsgh6EoAs6UDZBD0LQBR0om6AHIeiCDpRN0IMQdEEHyiboQQi6oANlE/QgBF3QgbIJehCCLuhA2QQ9CEEXdKBsgh6EoAs6UDZBD0LQBR0om6AHIeiCDpRN0IMQdEEHyiboQQi6oANlE/QgBL3MoH9cffzjz5r3+OzDz9aeIhCeoAch6GUGvaqqH2Zx5sN8h9cn6EEIuqDnOp68NACLEPQgBF3Qcx2CDssQ9CAEXdBzHYIOyxD0IARd0HMdgg7LEPQgBF3Qcx2CDssQ9CAEXdBzHYIOyxD0IARd0HMdgg7LEPQgBF3Qcx2CDssQ9CAEXdBzHYIOyxD0IARd0HMdgg7LEPQgBF3Qcx2CDssQ9CAEXdBzHYIOyxD0IARd0HMdgg7LEPQgBF3Qcx2CDssQ9CAEXdBzHYIOyxD0IARd0HMdgg7LEPQgBF3Qcx2CDssQ9CAEXdBzHYIOyxD0IARd0HMdgg7LEPQgBF3Qcx2CDssQ9CAEXdBzHYIOyxD0IARd0HMdgg7LEPQgBF3Qcx2CDssQ9CAEXdBzHYIOyxD0IARd0HMdgg7LEPQgBF3Qcx2CDssQ9CAEXdBzHYIOyxD0IARd0HMdgg7LEPQgBF3Qcx2CDssQ9CAEXdBzHYIOyxD0IARd0HMdgg7LEPQgBF3Qcx2CDsuYbZYNTdi6rtPhcJj8/byMoAt6rkPQYRkPz7Lj8fjjzu/5VTXLBP31Cbqg5zoEHZbx8Cyr6zqllNJut7v6+ul0SrvdLh2PR0FfgKALeq5D0GEZs82ydtDP5/NlAgv6MgRd0HMdgg7LeJWg13Wdmqfhm9GNugk+L0EX9FyHoMMyXiXobY7QlyHogp7rEHRYhqAHIeiCnusQdFjGarPMBJ+XoAt6rkPQYRmCHoSgC3quQ9BhGYIehKALeq5D0GEZgh6EoAt6rkPQYRmCHoSgC3quQ9BhGYIehKALeq5D0GEZgh6EoAt6rkPQYRmCHoSgC3quQ9BhGYIehKALeq5D0GEZgh6EoAt6rkPQYRmCHoSgC3quQ9BhGYIehKALeq5D0GEZgj7i8w8/TN1TweY6BF3QcxyCDssQ9BHV+nvtSUPQBT3XIeiwjNVm2VYm+BaC/iTogp7xEHRYxmqzbCsTXNDnG4Iu6MDrWW2WbWWCC/p8Q9AFHXg9q82yrUxwQZ9vCLqgA69ntVm2lQku6PMNQRd04PWsNsu2MsEFfb4h6IIOvJ7VZtlWJrigzzcEXdCB17PaLNvKBBf0+YagCzrwelabZVuZ4II+3xB0QQdez2qzbCsTXNDnG4Iu6MDrWW2WbWWCC/p8Q9AFHXg9q82yrUxwQZ9vCLqgA69ntVm2lQku6PMNQRd04PWsNsu2MsEFfb4h6IKeu8///vM05ymNX2t89refrb2pyNBqs2wrE1zQ5xuCLui5q6oqpf9J2Y+tbE+Wtdq9Yit3SEGfbwi6oOfuEvT/ync8fbOd7cmyVrtXbOUOKejzDUEX9NwJOlu22r1iK3dIQZ9vCLqg507Q2bLV7hXVR+u/sWTqyGDPLeiC3jMEfW6Czpatdq+oqipV325grL/XFnRBF/SFCDpbttq94hL0txmPrwRd0HMegj43QWfLVrtXCPp8Q9AFPech6PMOQWfIavcKQZ9vCLqg5zwEfd4h6AxZ7V4h6PMNQRf0nMdT9ZR+9jd/ldZ+c+vkN8EK+mw+/fTT1X+fU8Ynn3yy9qaaxWr3CkGfbzw1OyJBF/QMx+UI/b//Pfsh6POqqir9+c9/zn5sZXuOWe1WCPp8Q9AFPefRDvr//ec32Y7f/+YLQZ9ZE/Q//elP2Y7vvvtuM9tzzGq3QtDnG4Iu6DkPQZ93CLqgD1ntVgj6fEPQBT3nIejzDkEX9CGr3QpBn28IuqDnPAR93iHogj5ktVsh6PMNQRf0nIegzzsEXdCHrHYrBH2+IeiCnvMQ9HmHoAv6kNVuhaDPNwRd0HMegj7vEHRBH7LarRD0+YagC3rOQ9DnHU/fPKXq44/T2h/GMnUI+nJWuxWCPt94qgRd0PMdgj7vaI7QM/jVjo9K0Je02q0Q9PmGoAt6zkPQ5x2bCfrTk6AvbLVbsYmgv9lG0N9X2wj6+3/ZRtDfvHmzkaC/30TQ3zc/Z+ZB/+Nvf72JoL//3fttBP39+00E/fvvvxf0h1dc/Rj0Nz8eCec6WtF8yng0QX//Lz8cCec6mqC/efMmffXVV9mOvwT9ffrhSDjXUV2i+VQ9ZTuaoP/xt79Ov//NF9mOJujvf/c+PX3zlO24BP39+x+OhHMdPwb9+++/T9999122Q9Af9ME/fpCqrzMI9sj4xQdVepdBsMfGlz+p0rtfrR/ssfHJP/xd+vrrr1cP9tj44IMvUlW9yyDYt8cvqi/Tu+rd6sEeG1/+08/S/77919WDPTa+/PSL9O4/3q0e7LHx4a++TNW7d+sHe2Tsf/nL9Ic//GH1YI+Nn//852ulcFarHqFTntPplN6+fbv2jxGGeVQm82heUeaRoMOGmUfwuCjzSNBhw8wjeFyUeSTosGHmETwuyjwSdNgw8wgeF2UeCTpsmHkEj4syjwSdyU6nU6qqKp3P55RSSsfjMQ19fvPxeBy9/Jj9ft97PWPLSmIebcfhcLiaI9150F52OBzuvnzXbre7eX1jy0sSZR4JOpM1O4BbO5LD4ZD2+/2LL9/Y7/eDDwxuLSuNebQN+/0+1XV9+X/zYLi9vB3V3W539f1jl+9bX/f62v8fW16aKPNI0JmkruvLEcJQkG8dgU+5fPN9VVWl/X6fdrvdVbRvLSuVeZS/8/mcqqpKp9Np8Hu6y+u6vjwwnnL5vvW151nf9Q0tL1GUefTqt6L9NFH7DhRlA5bgdDql3W7XuyNo6x5V3Hv5lNLV5fuCPrSsVOZR/o7HY9rtdje/59YR+pTLjxmam1OXRxdlHr3qrTidTpdHfe1/pxRnA5agifGtIN96CnDK5YcuNxRtQf+BeZS/5ui3eYapGV3tg5/uA9kpl+/TvDw19IBgbHkposyjV70VdV0/O6q6rDjIBoyu/Tu8FeTua3z3Xr6PoI8zj/LXhLg9P5qXpxrd5fv9/nIANOXyY8Zecx9bHl2U2/6qt+JwOFztdJsjtZTibMDIzufz1YOwoSAPvcY39fJDBH2ceZS/odenm/tw31Pq7bkydvmpxr6/5DkVZR69+hF6N+iXFQfZgJF1n+Ib+rO0odf4pl5+iKCPM4/y17yHpGtq0Mcu37e+vvvFbrdLp9NpdHmJosyj1V5Dd6ag7Rk6wr71p2pTLj9E0MeZR9vQvb/e85T7lMuPra/7oGFseWmizKPV3uXO9gwFeej18ymXv3VZQSeS5g1oQ29qay/re4B86/J986j9wTFDR/i3lrM9MZ5nAIDCCToABCDoABCAoANAAIIOAAHcFfSpp9sbOknH1NP/TT0t59jpBiE3zTv926Pvw3eGlqd0/2kvnUaTSMb6cO9pnaeeirl7XfcuX8Lktd5zur2+02Tee/q/ru7fOo+dbhBydDweb0ZzbPlut7s5D7q6y7s7tbHlsAVjn4UxtHzqqZi7fWk+NGvq8qVMWuM9p9vrO03mvaf/6+o74u9eX+mn/2Mbuh+HfM/yvg8TufVhPX3L2h8gMrYctuDWaZuHlt9zKuahD/FpGjS2fEkvfgjRd0Q8dJrMR3cSfetyhM4WtZ/eHns6vbt8aB4NHWH0fX975zO2HLbgJaeGffRUzGOfennvp2LO5e6Ze+t0e0OnyXzk9H+3npofOt0g5Kr7EZ/dE9jcWt43F5q5NjXo7bk5thxyN8dZ5F4S9FsvOU9Z/lpe/FC8u6FunSbzkdP/DX006NhnH8NWjJ0Uo728+8a1W68BCjrRjX3s9JSPpX7JWetyjHlKD/7ZWrMhxk6T+dLT/w299m5HRCT3ntay+67doQcEnnInsrH3Zk1979bUoDfXN/QAYWz5EibN3LHT7Y2dJvPe0/81hl4zFHS26DXeXNPc728t86Y4Ihq7r069L08JejM3h+bh2PKlTH4ofs/p9vp2FPee/i+l23+K4Cl3tqhvHoydJrNZ3nfEMfaGoL4/S+vOm1vLIVcv/VO1rpc+Uzx1+ZJe/MEytx753DrN5tCb4vpe6xh7/aN9XWLOVrTn0dBLUUPLux+aMWXO+GAZIprj9fOU+oPevuytZ6DHnqHezJ+tAQD5EHQACEDQASAAQQeAAAQdAAIQdAAIQNABIABBB4AABB0AAhB0AAhA0AEgAEEHgAAEHQACEHQACEDQASAAQQeAAAQdAAIQdAAIQNABIABBB4AABB0AAhB0AAhA0AEgAEEHgAAEHQACEHQACEDQASAAQQeAAAQdAAIQdAAIQNABIABBJzv7/T5VVZX2+/3aP8qiqqq6jN1u1/s9Q9um+Xrf6NuO7e8/HA5Xyw6Hw+jPMWS/36fT6XT5/263S1X1st3MlO0B/IWgk5Xz+Xy1Iy9FE75bIb61bV4a9N1u9yyWzdfuDWnzQGCOoE/ZHsC1cvaYbEJd15ejxqqq0vF4TCn9JUBDR5PtrzfX0YzmOhrt62q+53w+p9Pp9Cwi5/P56rLt0DSB7UZvbP1dzXrbweqL9tC2aWt+prH4dbdB+3a2v96+bbe2T/cBRbP+Znvd80Bt6vborrOr+3uo6/rmNmjfnnt/h5ADQScrzU62G6ZmJ9+NZ7PDbY4K2zvnoZ15NwS73e5ZcPqe6u27XPd7pqy/q73uW+EY2jZ91zU16Mfj8Wq9zXZuvt7ctrHtMxb0e462p2yPvmckpvwe2g/8+n6fty5763cIORB0stGNUbPDbTRxaOLdPZIbOmLuPq08dLTf1T7yax+dNpqjuG70xtbfpy9Q92yboe8bW1/z/U2smts0dFvauj/nrafcm+sfemB2z/bou472sxbtBwTNEXf7a83P13c/eOR3CGsTdLLRxKQ5Khv6fxOH7lPPzVHl0Og+PdwOT1v3qLJ93d0HAe2d/9T1D7kVsbFt03hJ0Pf7/dUDhf1+fzPofdsnpdtB7z6lPyWOQ9tj6HfRGFre3WZ994NHf4ewJkEnG1Oenm3HoBuUsZ1x98isvXMeekp5zqAPPYDo6nvKeepT1y8JehO65vbUdf0s6GPbJ6Xpb4qbGvSh7TF30Nv3g7l+h7AGQScLt4LRF43u0Xr7OqY+ndvekXevr/3z9P2/fZmxp9zHtN/s1r2d3aeQb22b9s9wT9Cbp7Cbn+N0Oj27LWPbp/0zPxr0se1x6+WP9oOR9u+472u3Hth5ep0tEnSy0BfolK7fvJXS8/B3nwId+vOtvtfQpx6ZDV1335vipqy/a+zod+q2aV/XPUFPKT1bZzdsU7ZP+81k3TfFtT26Pdo/f3c0t+eeN8W95D4EORJ0stB9w1ujCUk7UGMfPNPdmQ99CMutHXld11dHrN2fs4lL345+bP19+iLW/Hz3bJuXBr27TfuOVMe2T/vIubncS59yv7U9+n6evuVT/2yt73Xxl/wOYW2CDi809R3bAEsQdJho6Glgf58M5EDQYaK+T0ob+1t2gKUIOgAEIOgAEICgA0AAgg4AAfw/YGOcIh2aE2MAAAAASUVORK5CYII="/>
          <p:cNvSpPr>
            <a:spLocks noChangeAspect="1" noChangeArrowheads="1"/>
          </p:cNvSpPr>
          <p:nvPr/>
        </p:nvSpPr>
        <p:spPr bwMode="auto">
          <a:xfrm>
            <a:off x="1504087" y="35429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86" name="Picture 2" descr="unaffinitized topic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4058" y="2385157"/>
            <a:ext cx="5486400" cy="404066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8739043" y="476844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Right Skewed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5458" y="483522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Left Skewed</a:t>
            </a:r>
          </a:p>
        </p:txBody>
      </p:sp>
      <p:pic>
        <p:nvPicPr>
          <p:cNvPr id="22" name="Picture 14" descr="unaffinitized topic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659" y="3546761"/>
            <a:ext cx="2971800" cy="1447800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>
            <a:off x="1690259" y="2784761"/>
            <a:ext cx="0" cy="76200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1651873" y="5015634"/>
            <a:ext cx="228600" cy="304800"/>
          </a:xfrm>
          <a:prstGeom prst="triangle">
            <a:avLst/>
          </a:prstGeom>
          <a:solidFill>
            <a:srgbClr val="F12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8659" y="541078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125D9"/>
                </a:solidFill>
              </a:rPr>
              <a:t>Mean</a:t>
            </a:r>
            <a:r>
              <a:rPr lang="en-US" dirty="0">
                <a:solidFill>
                  <a:srgbClr val="F125D9"/>
                </a:solidFill>
              </a:rPr>
              <a:t> = average, not typical</a:t>
            </a:r>
          </a:p>
          <a:p>
            <a:pPr algn="ctr"/>
            <a:r>
              <a:rPr lang="en-US" dirty="0">
                <a:solidFill>
                  <a:srgbClr val="F125D9"/>
                </a:solidFill>
                <a:latin typeface="MS Reference Sans Serif"/>
              </a:rPr>
              <a:t>BUT…</a:t>
            </a:r>
            <a:r>
              <a:rPr lang="en-US" dirty="0">
                <a:solidFill>
                  <a:srgbClr val="F125D9"/>
                </a:solidFill>
              </a:rPr>
              <a:t> is ‘pulled’ towards extremes</a:t>
            </a:r>
          </a:p>
          <a:p>
            <a:pPr algn="ctr"/>
            <a:r>
              <a:rPr lang="en-US" dirty="0">
                <a:solidFill>
                  <a:srgbClr val="F125D9"/>
                </a:solidFill>
              </a:rPr>
              <a:t>Visually it is the balance point.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060" y="1699320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Median</a:t>
            </a:r>
            <a:r>
              <a:rPr lang="en-US" dirty="0">
                <a:solidFill>
                  <a:srgbClr val="00B050"/>
                </a:solidFill>
              </a:rPr>
              <a:t> = middle value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It’s the midpoint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If the histogram was chocolate, where would you cut it to share?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6182" y="1761666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err="1">
                <a:solidFill>
                  <a:srgbClr val="FF0000"/>
                </a:solidFill>
              </a:rPr>
              <a:t>symetrical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latin typeface="MS Reference Sans Serif"/>
              </a:rPr>
              <a:t> = M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9584 2.2222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4 2.22222E-6 L 0.0875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2.22222E-6 L -0.00417 2.22222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8" grpId="0" animBg="1"/>
      <p:bldP spid="28" grpId="1" animBg="1"/>
      <p:bldP spid="28" grpId="2" animBg="1"/>
      <p:bldP spid="28" grpId="3" animBg="1"/>
      <p:bldP spid="29" grpId="0"/>
      <p:bldP spid="3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644" y="252654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Describing Distributions with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8716" y="6960232"/>
            <a:ext cx="973666" cy="274320"/>
          </a:xfrm>
        </p:spPr>
        <p:txBody>
          <a:bodyPr/>
          <a:lstStyle/>
          <a:p>
            <a:fld id="{C801315C-949A-4F90-9F5D-3878916186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22582" y="4070928"/>
            <a:ext cx="8229600" cy="257556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Median: 	3.55 </a:t>
            </a:r>
            <a:r>
              <a:rPr lang="en-US" dirty="0" smtClean="0">
                <a:sym typeface="Wingdings" pitchFamily="2" charset="2"/>
              </a:rPr>
              <a:t> 3.50</a:t>
            </a:r>
          </a:p>
          <a:p>
            <a:pPr algn="ctr"/>
            <a:r>
              <a:rPr lang="en-US" dirty="0" smtClean="0"/>
              <a:t>Mean</a:t>
            </a:r>
            <a:r>
              <a:rPr lang="en-US" dirty="0" smtClean="0">
                <a:latin typeface="MS Reference Sans Serif"/>
              </a:rPr>
              <a:t>:		3.68 </a:t>
            </a:r>
            <a:r>
              <a:rPr lang="en-US" dirty="0" smtClean="0">
                <a:latin typeface="MS Reference Sans Serif"/>
                <a:sym typeface="Wingdings" pitchFamily="2" charset="2"/>
              </a:rPr>
              <a:t> 3.57</a:t>
            </a:r>
          </a:p>
          <a:p>
            <a:pPr algn="ctr"/>
            <a:endParaRPr lang="en-US" dirty="0" smtClean="0">
              <a:latin typeface="MS Reference Sans Serif"/>
              <a:sym typeface="Wingdings" pitchFamily="2" charset="2"/>
            </a:endParaRPr>
          </a:p>
          <a:p>
            <a:pPr algn="ctr"/>
            <a:r>
              <a:rPr lang="en-US" dirty="0" smtClean="0">
                <a:latin typeface="MS Reference Sans Serif"/>
                <a:sym typeface="Wingdings" pitchFamily="2" charset="2"/>
              </a:rPr>
              <a:t>The </a:t>
            </a:r>
            <a:r>
              <a:rPr lang="en-US" b="1" dirty="0" smtClean="0">
                <a:latin typeface="MS Reference Sans Serif"/>
                <a:sym typeface="Wingdings" pitchFamily="2" charset="2"/>
              </a:rPr>
              <a:t>Median</a:t>
            </a:r>
            <a:r>
              <a:rPr lang="en-US" dirty="0" smtClean="0">
                <a:latin typeface="MS Reference Sans Serif"/>
                <a:sym typeface="Wingdings" pitchFamily="2" charset="2"/>
              </a:rPr>
              <a:t> is “</a:t>
            </a:r>
            <a:r>
              <a:rPr lang="en-US" b="1" dirty="0" smtClean="0">
                <a:latin typeface="MS Reference Sans Serif"/>
                <a:sym typeface="Wingdings" pitchFamily="2" charset="2"/>
              </a:rPr>
              <a:t>resistant</a:t>
            </a:r>
            <a:r>
              <a:rPr lang="en-US" dirty="0" smtClean="0">
                <a:latin typeface="MS Reference Sans Serif"/>
                <a:sym typeface="Wingdings" pitchFamily="2" charset="2"/>
              </a:rPr>
              <a:t>” &amp; doesn’t change much</a:t>
            </a:r>
          </a:p>
          <a:p>
            <a:pPr algn="ctr"/>
            <a:r>
              <a:rPr lang="en-US" dirty="0" smtClean="0">
                <a:latin typeface="MS Reference Sans Serif"/>
                <a:sym typeface="Wingdings" pitchFamily="2" charset="2"/>
              </a:rPr>
              <a:t>The </a:t>
            </a:r>
            <a:r>
              <a:rPr lang="en-US" b="1" dirty="0" smtClean="0">
                <a:latin typeface="MS Reference Sans Serif"/>
                <a:sym typeface="Wingdings" pitchFamily="2" charset="2"/>
              </a:rPr>
              <a:t>Mean</a:t>
            </a:r>
            <a:r>
              <a:rPr lang="en-US" dirty="0" smtClean="0">
                <a:latin typeface="MS Reference Sans Serif"/>
                <a:sym typeface="Wingdings" pitchFamily="2" charset="2"/>
              </a:rPr>
              <a:t> is “</a:t>
            </a:r>
            <a:r>
              <a:rPr lang="en-US" b="1" dirty="0" smtClean="0">
                <a:latin typeface="MS Reference Sans Serif"/>
                <a:sym typeface="Wingdings" pitchFamily="2" charset="2"/>
              </a:rPr>
              <a:t>influenced</a:t>
            </a:r>
            <a:r>
              <a:rPr lang="en-US" dirty="0" smtClean="0">
                <a:latin typeface="MS Reference Sans Serif"/>
                <a:sym typeface="Wingdings" pitchFamily="2" charset="2"/>
              </a:rPr>
              <a:t>” &amp; changes more!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MS Reference Sans Serif"/>
                <a:sym typeface="Wingdings" pitchFamily="2" charset="2"/>
              </a:rPr>
              <a:t>Average does NOT mean typical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 r="24476"/>
          <a:stretch>
            <a:fillRect/>
          </a:stretch>
        </p:blipFill>
        <p:spPr bwMode="auto">
          <a:xfrm>
            <a:off x="2170562" y="1708728"/>
            <a:ext cx="351442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 r="23077"/>
          <a:stretch>
            <a:fillRect/>
          </a:stretch>
        </p:blipFill>
        <p:spPr bwMode="auto">
          <a:xfrm>
            <a:off x="5837384" y="1708728"/>
            <a:ext cx="33640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Group 20"/>
          <p:cNvGrpSpPr/>
          <p:nvPr/>
        </p:nvGrpSpPr>
        <p:grpSpPr>
          <a:xfrm>
            <a:off x="5075382" y="3080328"/>
            <a:ext cx="1905000" cy="609600"/>
            <a:chOff x="3810000" y="2590800"/>
            <a:chExt cx="1905000" cy="609600"/>
          </a:xfrm>
        </p:grpSpPr>
        <p:sp>
          <p:nvSpPr>
            <p:cNvPr id="13" name="&quot;No&quot; Symbol 12"/>
            <p:cNvSpPr/>
            <p:nvPr/>
          </p:nvSpPr>
          <p:spPr>
            <a:xfrm>
              <a:off x="3810000" y="2590800"/>
              <a:ext cx="533400" cy="609600"/>
            </a:xfrm>
            <a:prstGeom prst="noSmoking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038600" y="2590800"/>
              <a:ext cx="1676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Isosceles Triangle 15"/>
          <p:cNvSpPr/>
          <p:nvPr/>
        </p:nvSpPr>
        <p:spPr>
          <a:xfrm>
            <a:off x="3877953" y="3537528"/>
            <a:ext cx="2286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780482" y="3579347"/>
            <a:ext cx="2286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92253" y="1578099"/>
            <a:ext cx="0" cy="76200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94782" y="1371270"/>
            <a:ext cx="0" cy="76200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3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mathsisfun.com/data/images/statistics-dogs-grap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590801"/>
            <a:ext cx="5829300" cy="19431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65535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Dog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4128" y="1297172"/>
            <a:ext cx="9720071" cy="5012188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Spread : measured by </a:t>
            </a:r>
            <a:r>
              <a:rPr lang="en-US" b="1" dirty="0" smtClean="0"/>
              <a:t>Variance</a:t>
            </a:r>
            <a:r>
              <a:rPr lang="en-US" dirty="0" smtClean="0"/>
              <a:t> and </a:t>
            </a:r>
            <a:r>
              <a:rPr lang="en-US" b="1" dirty="0" smtClean="0"/>
              <a:t>Standard deviation </a:t>
            </a:r>
          </a:p>
          <a:p>
            <a:pPr lvl="1" algn="ctr">
              <a:buNone/>
            </a:pPr>
            <a:r>
              <a:rPr lang="en-US" sz="2000" b="1" dirty="0">
                <a:hlinkClick r:id="rId3"/>
              </a:rPr>
              <a:t>http://www.mathsisfun.com/data/standard-deviation.html</a:t>
            </a:r>
            <a:r>
              <a:rPr lang="en-US" sz="2000" b="1" dirty="0"/>
              <a:t> </a:t>
            </a:r>
          </a:p>
          <a:p>
            <a:pPr lvl="1" algn="ctr">
              <a:buNone/>
            </a:pPr>
            <a:endParaRPr lang="en-US" sz="2000" b="1" dirty="0"/>
          </a:p>
          <a:p>
            <a:pPr lvl="1" algn="ctr">
              <a:buNone/>
            </a:pPr>
            <a:r>
              <a:rPr lang="en-US" sz="2000" dirty="0"/>
              <a:t>You and your friends have just measured the heights of your dogs </a:t>
            </a:r>
          </a:p>
          <a:p>
            <a:pPr lvl="1" algn="ctr">
              <a:buNone/>
            </a:pPr>
            <a:r>
              <a:rPr lang="en-US" sz="2000" dirty="0"/>
              <a:t>(in millimeters):</a:t>
            </a:r>
          </a:p>
          <a:p>
            <a:pPr lvl="1" algn="ctr">
              <a:buNone/>
            </a:pPr>
            <a:endParaRPr lang="en-US" sz="2000" b="1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heights (at the shoulders) are: </a:t>
            </a:r>
          </a:p>
          <a:p>
            <a:pPr>
              <a:buNone/>
            </a:pPr>
            <a:r>
              <a:rPr lang="en-US" sz="2400" dirty="0" smtClean="0"/>
              <a:t>		600mm, 470mm, 170mm, 430mm and 300mm.</a:t>
            </a:r>
          </a:p>
          <a:p>
            <a:r>
              <a:rPr lang="en-US" sz="2400" dirty="0" smtClean="0"/>
              <a:t>Find out the </a:t>
            </a:r>
            <a:r>
              <a:rPr lang="en-US" sz="2400" b="1" dirty="0" smtClean="0"/>
              <a:t>Mean</a:t>
            </a:r>
            <a:r>
              <a:rPr lang="en-US" sz="2400" dirty="0" smtClean="0"/>
              <a:t>, the </a:t>
            </a:r>
            <a:r>
              <a:rPr lang="en-US" sz="2400" b="1" dirty="0" smtClean="0"/>
              <a:t>Variance</a:t>
            </a:r>
            <a:r>
              <a:rPr lang="en-US" sz="2400" dirty="0" smtClean="0"/>
              <a:t>, and the </a:t>
            </a:r>
            <a:r>
              <a:rPr lang="en-US" sz="2400" b="1" dirty="0" smtClean="0"/>
              <a:t>Standard Deviation</a:t>
            </a:r>
            <a:r>
              <a:rPr lang="en-US" sz="2400" dirty="0" smtClean="0"/>
              <a:t>.</a:t>
            </a:r>
          </a:p>
          <a:p>
            <a:pPr lvl="1" algn="ctr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87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63" y="298137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Dog Example: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5297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127" y="1890823"/>
            <a:ext cx="8271788" cy="392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414982" y="1797753"/>
            <a:ext cx="4941454" cy="1037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33638" y="2835564"/>
            <a:ext cx="420254" cy="70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7147</TotalTime>
  <Words>1286</Words>
  <Application>Microsoft Office PowerPoint</Application>
  <PresentationFormat>Widescreen</PresentationFormat>
  <Paragraphs>305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MS Reference Sans Serif</vt:lpstr>
      <vt:lpstr>Tw Cen MT</vt:lpstr>
      <vt:lpstr>Tw Cen MT Condensed</vt:lpstr>
      <vt:lpstr>Wingdings</vt:lpstr>
      <vt:lpstr>Wingdings 3</vt:lpstr>
      <vt:lpstr>Integral</vt:lpstr>
      <vt:lpstr>Equation</vt:lpstr>
      <vt:lpstr>Cohen chap 3. Center &amp; Spread</vt:lpstr>
      <vt:lpstr>What do we mean by Distribution?</vt:lpstr>
      <vt:lpstr>Distribution – examples</vt:lpstr>
      <vt:lpstr>Three Measures of Center</vt:lpstr>
      <vt:lpstr>Mean vs Median, with picutres</vt:lpstr>
      <vt:lpstr>Displaying Distributions with Numbers</vt:lpstr>
      <vt:lpstr>Describing Distributions with Numbers</vt:lpstr>
      <vt:lpstr>Dog Example</vt:lpstr>
      <vt:lpstr>Dog Example: mean</vt:lpstr>
      <vt:lpstr>DOG example: Variance</vt:lpstr>
      <vt:lpstr>DOG EXAMPLE: Standard deviation</vt:lpstr>
      <vt:lpstr>Three Measures of SPREAD</vt:lpstr>
      <vt:lpstr>Best summaries?</vt:lpstr>
      <vt:lpstr>ADD a constant amount to everyone</vt:lpstr>
      <vt:lpstr>Multiply all by the same constant</vt:lpstr>
      <vt:lpstr>Properties of the MEAN &amp; standard deviation</vt:lpstr>
      <vt:lpstr>Skewness</vt:lpstr>
      <vt:lpstr>KURTOSIS</vt:lpstr>
      <vt:lpstr>PowerPoint Presentation</vt:lpstr>
      <vt:lpstr>Modified Box plot</vt:lpstr>
      <vt:lpstr>Boxplot vs. histogram</vt:lpstr>
      <vt:lpstr>Box plots: comparing groups examples</vt:lpstr>
      <vt:lpstr>(kernel) density plots</vt:lpstr>
      <vt:lpstr>(kernel) density plots - example</vt:lpstr>
      <vt:lpstr>Quantile-Quantile (Q-Q) Comparison Plot</vt:lpstr>
      <vt:lpstr>Example: cancer dataset</vt:lpstr>
      <vt:lpstr>SPSS: summary statistics w/freq</vt:lpstr>
      <vt:lpstr>SPSS: summary statistics w/freq</vt:lpstr>
      <vt:lpstr>SPSS: summary statistics  for each group</vt:lpstr>
      <vt:lpstr>SPSS: summary statistics for each group</vt:lpstr>
      <vt:lpstr>SPSS: Create boxplots</vt:lpstr>
      <vt:lpstr>SPSS: Create boxplots</vt:lpstr>
      <vt:lpstr>SPSS: restricting cases</vt:lpstr>
      <vt:lpstr>SPSS: restricting cases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1. Intro to Stats</dc:title>
  <dc:creator>Sarah Schwartz</dc:creator>
  <cp:lastModifiedBy>Sarah Schwartz</cp:lastModifiedBy>
  <cp:revision>35</cp:revision>
  <cp:lastPrinted>2015-07-01T18:20:46Z</cp:lastPrinted>
  <dcterms:created xsi:type="dcterms:W3CDTF">2015-07-01T07:12:06Z</dcterms:created>
  <dcterms:modified xsi:type="dcterms:W3CDTF">2015-07-06T09:07:31Z</dcterms:modified>
</cp:coreProperties>
</file>