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259" r:id="rId4"/>
    <p:sldId id="261" r:id="rId5"/>
    <p:sldId id="270" r:id="rId6"/>
    <p:sldId id="262" r:id="rId7"/>
    <p:sldId id="271" r:id="rId8"/>
    <p:sldId id="268" r:id="rId9"/>
    <p:sldId id="266" r:id="rId10"/>
    <p:sldId id="263" r:id="rId11"/>
    <p:sldId id="265" r:id="rId12"/>
    <p:sldId id="272" r:id="rId13"/>
    <p:sldId id="273" r:id="rId14"/>
    <p:sldId id="276" r:id="rId15"/>
    <p:sldId id="278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8" r:id="rId29"/>
    <p:sldId id="287" r:id="rId30"/>
    <p:sldId id="290" r:id="rId31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0FB2D8E-C254-4302-9993-13384E8B0AE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AAD6122-73CD-478F-92EC-5D145BDC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16003-5945-45F6-937F-5ECF8749E177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CC79-4D61-4062-B325-2D57B14B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CC79-4D61-4062-B325-2D57B14B0B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45588E-10EF-402D-805D-E235A4FF7FDC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F24C-A69A-4C00-936E-4F52F1B2CBD6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6B89-C3D1-432C-821B-7E5F2E729CA1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AA95-73E1-4699-8787-749A80D156EA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7F-5301-4D75-97F7-AD39F1894E3D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2E19-2AC0-4DC2-A6A6-A1BF12707FD9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520E-1321-4441-8376-86F96886EF60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EAA-07D7-4F12-90DF-0BD9C86B35B8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548-1E4E-4654-9E8E-115795A24541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B0C7-BB23-4348-9005-B321DF3840CC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6223-1873-4B20-8A28-7B4C151FE929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8A6122-188A-451A-993F-81C756AF7A7D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/>
          <a:lstStyle/>
          <a:p>
            <a:r>
              <a:rPr lang="en-US" dirty="0" smtClean="0"/>
              <a:t>Cohen chap 4. standard &amp; normal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7572" y="2445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“How do all these </a:t>
            </a:r>
            <a:r>
              <a:rPr lang="en-US" altLang="en-US" sz="2400" b="1" i="1" dirty="0" err="1">
                <a:solidFill>
                  <a:schemeClr val="tx1"/>
                </a:solidFill>
              </a:rPr>
              <a:t>unusuals</a:t>
            </a:r>
            <a:r>
              <a:rPr lang="en-US" altLang="en-US" sz="2400" b="1" i="1" dirty="0">
                <a:solidFill>
                  <a:schemeClr val="tx1"/>
                </a:solidFill>
              </a:rPr>
              <a:t> strike you, Watson?”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“Their cumulative effect is certainly considerable, and yet each of them is quite possible in itself”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Sherlock Holmes and Dr. Watson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i="1" dirty="0">
                <a:solidFill>
                  <a:schemeClr val="tx1"/>
                </a:solidFill>
              </a:rPr>
              <a:t>The Adventure of Abbey 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Grange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http://www.mathsisfun.com/data/images/normal-distribution-exb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58" y="2717443"/>
            <a:ext cx="3251109" cy="18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62" y="489466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draw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6143" y="4724400"/>
          <a:ext cx="8229600" cy="9144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solidFill>
                          <a:srgbClr val="0033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solidFill>
                          <a:srgbClr val="0033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03562" y="1830556"/>
            <a:ext cx="853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latin typeface="Arial" panose="020B0604020202020204" pitchFamily="34" charset="0"/>
              </a:rPr>
              <a:t>95% of students at school are between 1.1m and 1.7m tall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Assuming this data is </a:t>
            </a:r>
            <a:r>
              <a:rPr lang="en-US" sz="2400" b="1" dirty="0">
                <a:latin typeface="Arial" panose="020B0604020202020204" pitchFamily="34" charset="0"/>
              </a:rPr>
              <a:t>normally distributed</a:t>
            </a:r>
            <a:r>
              <a:rPr lang="en-US" sz="2400" dirty="0">
                <a:latin typeface="Arial" panose="020B0604020202020204" pitchFamily="34" charset="0"/>
              </a:rPr>
              <a:t> can you calculate the </a:t>
            </a:r>
            <a:r>
              <a:rPr lang="en-US" sz="2400" u="sng" dirty="0">
                <a:latin typeface="Arial" panose="020B0604020202020204" pitchFamily="34" charset="0"/>
              </a:rPr>
              <a:t>mean </a:t>
            </a:r>
            <a:r>
              <a:rPr lang="en-US" sz="2400" dirty="0">
                <a:latin typeface="Arial" panose="020B0604020202020204" pitchFamily="34" charset="0"/>
              </a:rPr>
              <a:t>and </a:t>
            </a:r>
            <a:r>
              <a:rPr lang="en-US" sz="2400" u="sng" dirty="0">
                <a:latin typeface="Arial" panose="020B0604020202020204" pitchFamily="34" charset="0"/>
              </a:rPr>
              <a:t>standard deviation</a:t>
            </a:r>
            <a:r>
              <a:rPr lang="en-US" sz="2400" dirty="0">
                <a:latin typeface="Arial" panose="020B0604020202020204" pitchFamily="34" charset="0"/>
              </a:rPr>
              <a:t>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ttp://www.mathsisfun.com/data/images/normal-distribution-exb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87" y="2084832"/>
            <a:ext cx="3251109" cy="18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calculate z-score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582" y="1805710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You have a friend who is 1.85m tall</a:t>
            </a:r>
          </a:p>
          <a:p>
            <a:pPr lvl="0"/>
            <a:r>
              <a:rPr lang="en-US" sz="2800" i="1" dirty="0">
                <a:latin typeface="Arial" panose="020B0604020202020204" pitchFamily="34" charset="0"/>
              </a:rPr>
              <a:t>How far is 1.85 from the mean?</a:t>
            </a:r>
          </a:p>
          <a:p>
            <a:pPr lvl="1"/>
            <a:endParaRPr lang="en-US" sz="2800" dirty="0" smtClean="0">
              <a:latin typeface="Arial" panose="020B0604020202020204" pitchFamily="34" charset="0"/>
            </a:endParaRPr>
          </a:p>
          <a:p>
            <a:pPr lvl="1"/>
            <a:endParaRPr lang="en-US" sz="2500" i="1" dirty="0">
              <a:latin typeface="Arial" panose="020B0604020202020204" pitchFamily="34" charset="0"/>
            </a:endParaRPr>
          </a:p>
          <a:p>
            <a:pPr lvl="0"/>
            <a:r>
              <a:rPr lang="en-US" sz="2800" i="1" dirty="0">
                <a:latin typeface="Arial" panose="020B0604020202020204" pitchFamily="34" charset="0"/>
              </a:rPr>
              <a:t> How many standard deviations is that?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</a:p>
          <a:p>
            <a:pPr lvl="1"/>
            <a:endParaRPr lang="en-US" sz="2800" dirty="0" smtClean="0">
              <a:latin typeface="Arial" panose="020B0604020202020204" pitchFamily="34" charset="0"/>
            </a:endParaRPr>
          </a:p>
          <a:p>
            <a:pPr lvl="1"/>
            <a:endParaRPr lang="en-US" sz="2800" b="1" dirty="0">
              <a:latin typeface="Arial" panose="020B0604020202020204" pitchFamily="34" charset="0"/>
            </a:endParaRPr>
          </a:p>
          <a:p>
            <a:endParaRPr lang="en-US" sz="3200" dirty="0" smtClean="0"/>
          </a:p>
          <a:p>
            <a:pPr lvl="1"/>
            <a:endParaRPr lang="en-US" sz="2500" dirty="0">
              <a:latin typeface="Arial" panose="020B0604020202020204" pitchFamily="34" charset="0"/>
            </a:endParaRPr>
          </a:p>
          <a:p>
            <a:pPr lvl="1"/>
            <a:endParaRPr lang="en-US" sz="25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81" y="327638"/>
            <a:ext cx="9720072" cy="1499616"/>
          </a:xfrm>
        </p:spPr>
        <p:txBody>
          <a:bodyPr/>
          <a:lstStyle/>
          <a:p>
            <a:r>
              <a:rPr lang="en-US" dirty="0" smtClean="0"/>
              <a:t>Using z-scores in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61" y="1925391"/>
            <a:ext cx="6458496" cy="5273899"/>
          </a:xfrm>
        </p:spPr>
        <p:txBody>
          <a:bodyPr/>
          <a:lstStyle/>
          <a:p>
            <a:pPr marL="228600" indent="-228600"/>
            <a:r>
              <a:rPr lang="en-US" altLang="en-US" sz="2800" dirty="0"/>
              <a:t>Statistical texts: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/>
              <a:t> or standard normal distribution table</a:t>
            </a:r>
          </a:p>
          <a:p>
            <a:pPr marL="571500" lvl="1" indent="-228600"/>
            <a:r>
              <a:rPr lang="en-US" altLang="en-US" sz="2400" dirty="0">
                <a:ea typeface="ＭＳ Ｐゴシック" panose="020B0600070205080204" pitchFamily="34" charset="-128"/>
              </a:rPr>
              <a:t>Only ½ distribution presented in table (symmetrical)</a:t>
            </a:r>
          </a:p>
          <a:p>
            <a:pPr marL="571500" lvl="1" indent="-228600"/>
            <a:r>
              <a:rPr lang="en-US" altLang="en-US" sz="2400" dirty="0">
                <a:ea typeface="ＭＳ Ｐゴシック" panose="020B0600070205080204" pitchFamily="34" charset="-128"/>
              </a:rPr>
              <a:t>Add negative sign for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-scores below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</a:t>
            </a:r>
          </a:p>
          <a:p>
            <a:pPr marL="2552700" lvl="4" indent="-381000"/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228600" indent="-228600"/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/>
              <a:t>-scores used to determine area under curve</a:t>
            </a:r>
          </a:p>
          <a:p>
            <a:pPr marL="571500" lvl="1" indent="-228600"/>
            <a:r>
              <a:rPr lang="en-US" altLang="en-US" sz="2400" dirty="0">
                <a:ea typeface="ＭＳ Ｐゴシック" panose="020B0600070205080204" pitchFamily="34" charset="-128"/>
              </a:rPr>
              <a:t>Between given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-score and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 </a:t>
            </a:r>
            <a:r>
              <a:rPr lang="en-US" altLang="en-US" sz="2400" dirty="0">
                <a:ea typeface="ＭＳ Ｐゴシック" panose="020B0600070205080204" pitchFamily="34" charset="-128"/>
              </a:rPr>
              <a:t>(0)</a:t>
            </a:r>
          </a:p>
          <a:p>
            <a:pPr marL="571500" lvl="1" indent="-228600"/>
            <a:r>
              <a:rPr lang="en-US" altLang="en-US" sz="2400" dirty="0">
                <a:ea typeface="ＭＳ Ｐゴシック" panose="020B0600070205080204" pitchFamily="34" charset="-128"/>
              </a:rPr>
              <a:t>Between given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-score and tail of distribution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571500" lvl="1" indent="-228600"/>
            <a:r>
              <a:rPr lang="en-US" altLang="en-US" sz="2400" dirty="0">
                <a:ea typeface="ＭＳ Ｐゴシック" panose="020B0600070205080204" pitchFamily="34" charset="-128"/>
              </a:rPr>
              <a:t>Between 2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-scores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z-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7" r="24690"/>
          <a:stretch/>
        </p:blipFill>
        <p:spPr bwMode="auto">
          <a:xfrm>
            <a:off x="6671257" y="1661429"/>
            <a:ext cx="5050000" cy="3902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0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7149"/>
            <a:ext cx="9720072" cy="1499616"/>
          </a:xfrm>
        </p:spPr>
        <p:txBody>
          <a:bodyPr/>
          <a:lstStyle/>
          <a:p>
            <a:r>
              <a:rPr lang="en-US" dirty="0" smtClean="0"/>
              <a:t>Examples: standardizing scores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1" y="1937805"/>
            <a:ext cx="10586434" cy="47265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z-score for student 1.63 m tall = 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Height of student with a z-score of -2.65 = 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PR of a student that is 1.51 m tall = _______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90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 for student heights </a:t>
            </a:r>
            <a:r>
              <a:rPr lang="en-US" sz="2400" dirty="0"/>
              <a:t>= </a:t>
            </a:r>
            <a:r>
              <a:rPr lang="en-US" sz="2400" dirty="0" smtClean="0"/>
              <a:t>_______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6" y="1315671"/>
            <a:ext cx="1021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Assume:  School’s </a:t>
            </a:r>
            <a:r>
              <a:rPr lang="en-US" b="1" u="sng" dirty="0"/>
              <a:t>population</a:t>
            </a:r>
            <a:r>
              <a:rPr lang="en-US" u="sng" dirty="0"/>
              <a:t> of student’s heights have M (µ) = 1.4 m &amp; SD (</a:t>
            </a:r>
            <a:r>
              <a:rPr lang="el-GR" u="sng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u="sng" dirty="0"/>
              <a:t>) = 0.15 m</a:t>
            </a:r>
          </a:p>
        </p:txBody>
      </p:sp>
    </p:spTree>
    <p:extLst>
      <p:ext uri="{BB962C8B-B14F-4D97-AF65-F5344CB8AC3E}">
        <p14:creationId xmlns:p14="http://schemas.microsoft.com/office/powerpoint/2010/main" val="340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7149"/>
            <a:ext cx="9720072" cy="1499616"/>
          </a:xfrm>
        </p:spPr>
        <p:txBody>
          <a:bodyPr/>
          <a:lstStyle/>
          <a:p>
            <a:r>
              <a:rPr lang="en-US" dirty="0" smtClean="0"/>
              <a:t>Examples: finding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46" y="2197961"/>
            <a:ext cx="3657600" cy="4114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more than </a:t>
            </a:r>
            <a:r>
              <a:rPr lang="en-US" dirty="0" smtClean="0"/>
              <a:t>1.63 m tall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6" y="1315671"/>
            <a:ext cx="1021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Assume:  School’s </a:t>
            </a:r>
            <a:r>
              <a:rPr lang="en-US" b="1" u="sng" dirty="0"/>
              <a:t>population</a:t>
            </a:r>
            <a:r>
              <a:rPr lang="en-US" u="sng" dirty="0"/>
              <a:t> of student’s heights have M (µ) = 1.4 m &amp; SD (</a:t>
            </a:r>
            <a:r>
              <a:rPr lang="el-GR" u="sng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u="sng" dirty="0"/>
              <a:t>) = 0.15 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36820" y="2202288"/>
            <a:ext cx="3657600" cy="411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less than </a:t>
            </a:r>
            <a:r>
              <a:rPr lang="en-US" dirty="0" smtClean="0"/>
              <a:t>1.2 m tall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3994" y="2197961"/>
            <a:ext cx="3657600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between</a:t>
            </a:r>
            <a:r>
              <a:rPr lang="en-US" sz="2200" dirty="0" smtClean="0"/>
              <a:t> </a:t>
            </a:r>
            <a:r>
              <a:rPr lang="en-US" sz="2200" dirty="0"/>
              <a:t>1.2 &amp; 1.63 m </a:t>
            </a:r>
            <a:r>
              <a:rPr lang="en-US" sz="2200" dirty="0" smtClean="0"/>
              <a:t>tall</a:t>
            </a:r>
          </a:p>
          <a:p>
            <a:pPr algn="ctr"/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2923293" y="1685003"/>
            <a:ext cx="6420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Probability a randomly chosen student </a:t>
            </a:r>
            <a:r>
              <a:rPr lang="en-US" sz="2800" dirty="0" smtClean="0"/>
              <a:t>is…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7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97" y="366276"/>
            <a:ext cx="9720072" cy="1499616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 smtClean="0"/>
              <a:t>using 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645" y="1865892"/>
            <a:ext cx="5370393" cy="4511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dirty="0" smtClean="0"/>
              <a:t>What is the </a:t>
            </a:r>
            <a:r>
              <a:rPr lang="en-US" b="1" dirty="0" smtClean="0"/>
              <a:t>Percentile Rank (PR) </a:t>
            </a:r>
            <a:r>
              <a:rPr lang="en-US" dirty="0" smtClean="0"/>
              <a:t>for a student with a height of 1.7 m?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4126" y="1380066"/>
            <a:ext cx="1021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Assume:  School’s </a:t>
            </a:r>
            <a:r>
              <a:rPr lang="en-US" b="1" u="sng" dirty="0"/>
              <a:t>population</a:t>
            </a:r>
            <a:r>
              <a:rPr lang="en-US" u="sng" dirty="0"/>
              <a:t> of student’s heights have M (µ) = 1.4 m &amp; SD (</a:t>
            </a:r>
            <a:r>
              <a:rPr lang="el-GR" u="sng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u="sng" dirty="0"/>
              <a:t>) = 0.15 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65949" y="1865892"/>
            <a:ext cx="5522891" cy="4511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</a:t>
            </a:r>
            <a:r>
              <a:rPr lang="en-US" dirty="0" smtClean="0"/>
              <a:t>height correspond to the </a:t>
            </a:r>
            <a:r>
              <a:rPr lang="en-US" b="1" dirty="0" smtClean="0"/>
              <a:t>15 percentile</a:t>
            </a:r>
            <a:r>
              <a:rPr lang="en-US" dirty="0" smtClean="0"/>
              <a:t> in student height?</a:t>
            </a:r>
          </a:p>
        </p:txBody>
      </p:sp>
    </p:spTree>
    <p:extLst>
      <p:ext uri="{BB962C8B-B14F-4D97-AF65-F5344CB8AC3E}">
        <p14:creationId xmlns:p14="http://schemas.microsoft.com/office/powerpoint/2010/main" val="37962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52409"/>
            <a:ext cx="9720072" cy="1499616"/>
          </a:xfrm>
        </p:spPr>
        <p:txBody>
          <a:bodyPr/>
          <a:lstStyle/>
          <a:p>
            <a:r>
              <a:rPr lang="en-US" dirty="0" smtClean="0"/>
              <a:t>Other normal distributions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39547"/>
              </p:ext>
            </p:extLst>
          </p:nvPr>
        </p:nvGraphicFramePr>
        <p:xfrm>
          <a:off x="1053502" y="2296654"/>
          <a:ext cx="10270665" cy="38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22"/>
                <a:gridCol w="2614411"/>
                <a:gridCol w="1896832"/>
              </a:tblGrid>
              <a:tr h="77203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Name &amp; formula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µ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σ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7203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7203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7203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IQ: 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Standford-Binet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7203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IQ: Wechsler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93194" y="1621193"/>
            <a:ext cx="848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Which one?  Convention and tradition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7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convert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2227263">
              <a:buFont typeface="+mj-lt"/>
              <a:buAutoNum type="arabicPeriod"/>
            </a:pPr>
            <a:r>
              <a:rPr lang="en-US" dirty="0" smtClean="0"/>
              <a:t>Z = -0.2  	</a:t>
            </a:r>
            <a:r>
              <a:rPr lang="en-US" dirty="0" smtClean="0">
                <a:sym typeface="Wingdings" panose="05000000000000000000" pitchFamily="2" charset="2"/>
              </a:rPr>
              <a:t>  _____ SAT score</a:t>
            </a:r>
          </a:p>
          <a:p>
            <a:pPr marL="457200" indent="-457200" defTabSz="2227263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SAT = 520 	  </a:t>
            </a:r>
            <a:r>
              <a:rPr lang="en-US" dirty="0">
                <a:sym typeface="Wingdings" panose="05000000000000000000" pitchFamily="2" charset="2"/>
              </a:rPr>
              <a:t>_____ </a:t>
            </a:r>
            <a:r>
              <a:rPr lang="en-US" dirty="0" smtClean="0">
                <a:sym typeface="Wingdings" panose="05000000000000000000" pitchFamily="2" charset="2"/>
              </a:rPr>
              <a:t>z score</a:t>
            </a:r>
          </a:p>
          <a:p>
            <a:pPr marL="457200" indent="-457200" defTabSz="2227263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indent="-457200" defTabSz="2227263">
              <a:buFont typeface="+mj-lt"/>
              <a:buAutoNum type="arabicPeriod"/>
            </a:pPr>
            <a:r>
              <a:rPr lang="en-US" dirty="0"/>
              <a:t>Z = </a:t>
            </a:r>
            <a:r>
              <a:rPr lang="en-US" dirty="0" smtClean="0"/>
              <a:t> 1.3 	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>
                <a:sym typeface="Wingdings" panose="05000000000000000000" pitchFamily="2" charset="2"/>
              </a:rPr>
              <a:t>_____ </a:t>
            </a:r>
            <a:r>
              <a:rPr lang="en-US" dirty="0" smtClean="0">
                <a:sym typeface="Wingdings" panose="05000000000000000000" pitchFamily="2" charset="2"/>
              </a:rPr>
              <a:t>T score</a:t>
            </a:r>
          </a:p>
          <a:p>
            <a:pPr marL="457200" indent="-457200" defTabSz="2227263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T-score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38 	  _____ z score</a:t>
            </a:r>
          </a:p>
          <a:p>
            <a:pPr marL="457200" indent="-457200" defTabSz="2227263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 defTabSz="2227263">
              <a:buFont typeface="+mj-lt"/>
              <a:buAutoNum type="arabicPeriod"/>
            </a:pPr>
            <a:r>
              <a:rPr lang="en-US" dirty="0"/>
              <a:t>Z =  </a:t>
            </a:r>
            <a:r>
              <a:rPr lang="en-US" dirty="0" smtClean="0"/>
              <a:t>-3.1 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 _____ </a:t>
            </a:r>
            <a:r>
              <a:rPr lang="en-US" dirty="0" smtClean="0">
                <a:sym typeface="Wingdings" panose="05000000000000000000" pitchFamily="2" charset="2"/>
              </a:rPr>
              <a:t>W-IQ </a:t>
            </a:r>
            <a:r>
              <a:rPr lang="en-US" dirty="0">
                <a:sym typeface="Wingdings" panose="05000000000000000000" pitchFamily="2" charset="2"/>
              </a:rPr>
              <a:t>score</a:t>
            </a:r>
          </a:p>
          <a:p>
            <a:pPr marL="457200" indent="-457200" defTabSz="2227263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W-IQ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127 </a:t>
            </a:r>
            <a:r>
              <a:rPr lang="en-US" dirty="0">
                <a:sym typeface="Wingdings" panose="05000000000000000000" pitchFamily="2" charset="2"/>
              </a:rPr>
              <a:t>	  _____ z score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&amp; statistics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014471" y="5408057"/>
            <a:ext cx="807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1800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932715" y="1703315"/>
            <a:ext cx="8234362" cy="4572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Population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solidFill>
                <a:schemeClr val="lt1"/>
              </a:solidFill>
              <a:latin typeface="+mn-lt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“parameters”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lt1"/>
              </a:solidFill>
              <a:latin typeface="+mn-lt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N = </a:t>
            </a: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s</a:t>
            </a: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ize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n-ea"/>
                <a:cs typeface="Arial"/>
              </a:rPr>
              <a:t>μ = mean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σ</a:t>
            </a:r>
            <a:r>
              <a:rPr lang="en-US" sz="2000" b="1" baseline="30000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2</a:t>
            </a: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 = variance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cs typeface="Arial"/>
              </a:rPr>
              <a:t>σ = standard deviation</a:t>
            </a:r>
            <a:endParaRPr lang="en-US" sz="2000" b="1" dirty="0" smtClean="0">
              <a:solidFill>
                <a:schemeClr val="lt1"/>
              </a:solidFill>
              <a:latin typeface="+mn-lt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l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633971" y="2291631"/>
            <a:ext cx="4133106" cy="363731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0000">
            <a:solidFill>
              <a:srgbClr val="D2DA7A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 smtClean="0">
                <a:latin typeface="+mn-lt"/>
                <a:ea typeface="+mn-ea"/>
                <a:cs typeface="Arial"/>
              </a:rPr>
              <a:t>Sample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atin typeface="+mn-lt"/>
              <a:ea typeface="+mn-ea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ea typeface="+mn-ea"/>
                <a:cs typeface="Arial"/>
              </a:rPr>
              <a:t>“statistics”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 smtClean="0">
              <a:latin typeface="+mn-lt"/>
              <a:ea typeface="+mn-ea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cs typeface="Arial"/>
              </a:rPr>
              <a:t>n </a:t>
            </a:r>
            <a:r>
              <a:rPr lang="en-US" sz="2000" b="1" dirty="0">
                <a:cs typeface="Arial"/>
              </a:rPr>
              <a:t>= size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cs typeface="Arial"/>
              </a:rPr>
              <a:t>    </a:t>
            </a:r>
            <a:r>
              <a:rPr lang="en-US" sz="2000" b="1" dirty="0">
                <a:solidFill>
                  <a:srgbClr val="FF0000"/>
                </a:solidFill>
                <a:cs typeface="Arial"/>
              </a:rPr>
              <a:t>= mean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cs typeface="Arial"/>
              </a:rPr>
              <a:t>s</a:t>
            </a:r>
            <a:r>
              <a:rPr lang="en-US" sz="2000" b="1" baseline="30000" dirty="0" smtClean="0">
                <a:cs typeface="Arial"/>
              </a:rPr>
              <a:t>2</a:t>
            </a:r>
            <a:r>
              <a:rPr lang="en-US" sz="2000" b="1" dirty="0" smtClean="0">
                <a:cs typeface="Arial"/>
              </a:rPr>
              <a:t> </a:t>
            </a:r>
            <a:r>
              <a:rPr lang="en-US" sz="2000" b="1" dirty="0">
                <a:cs typeface="Arial"/>
              </a:rPr>
              <a:t>= variance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cs typeface="Arial"/>
              </a:rPr>
              <a:t>s</a:t>
            </a:r>
            <a:r>
              <a:rPr lang="en-US" sz="2000" b="1" dirty="0" smtClean="0">
                <a:cs typeface="Arial"/>
              </a:rPr>
              <a:t> </a:t>
            </a:r>
            <a:r>
              <a:rPr lang="en-US" sz="2000" b="1" dirty="0">
                <a:cs typeface="Arial"/>
              </a:rPr>
              <a:t>= standard deviation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n-lt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22552" y="4394278"/>
                <a:ext cx="30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52" y="4394278"/>
                <a:ext cx="30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7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39" y="327295"/>
            <a:ext cx="9720072" cy="1499616"/>
          </a:xfrm>
        </p:spPr>
        <p:txBody>
          <a:bodyPr/>
          <a:lstStyle/>
          <a:p>
            <a:r>
              <a:rPr lang="en-US" dirty="0" smtClean="0"/>
              <a:t>Example: sleep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86" y="932555"/>
            <a:ext cx="4235719" cy="282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65" y="2193111"/>
            <a:ext cx="5741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A recent survey describes the distribution of total sleep time </a:t>
            </a:r>
            <a:r>
              <a:rPr lang="en-US" sz="2000" dirty="0" smtClean="0">
                <a:solidFill>
                  <a:srgbClr val="FF0000"/>
                </a:solidFill>
              </a:rPr>
              <a:t>among college students</a:t>
            </a:r>
            <a:r>
              <a:rPr lang="en-US" sz="2000" dirty="0" smtClean="0"/>
              <a:t> as </a:t>
            </a:r>
            <a:r>
              <a:rPr lang="en-US" sz="2000" b="1" dirty="0" smtClean="0"/>
              <a:t>approximately Normal</a:t>
            </a:r>
            <a:r>
              <a:rPr lang="en-US" sz="2000" dirty="0" smtClean="0"/>
              <a:t> with a </a:t>
            </a:r>
            <a:r>
              <a:rPr lang="en-US" sz="2000" b="1" dirty="0" smtClean="0"/>
              <a:t>mean of 7.02 </a:t>
            </a:r>
            <a:r>
              <a:rPr lang="en-US" sz="2000" dirty="0" smtClean="0"/>
              <a:t>hours and </a:t>
            </a:r>
            <a:r>
              <a:rPr lang="en-US" sz="2000" b="1" dirty="0" smtClean="0"/>
              <a:t>standard deviation of 1.15 </a:t>
            </a:r>
            <a:r>
              <a:rPr lang="en-US" sz="2000" dirty="0" smtClean="0"/>
              <a:t>hours.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865" y="3907064"/>
            <a:ext cx="8358996" cy="152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 college student at random and obtain his or her sleep time. The result is a </a:t>
            </a:r>
            <a:r>
              <a:rPr lang="en-US" b="1" dirty="0" smtClean="0"/>
              <a:t>random variable </a:t>
            </a:r>
            <a:r>
              <a:rPr lang="en-US" b="1" i="1" dirty="0" smtClean="0"/>
              <a:t>X</a:t>
            </a:r>
            <a:r>
              <a:rPr lang="en-US" dirty="0" smtClean="0"/>
              <a:t>. Prior to the random sampling, we don’t know the sleep time of the chosen college student, but we do know that in </a:t>
            </a:r>
            <a:r>
              <a:rPr lang="en-US" b="1" dirty="0" smtClean="0"/>
              <a:t>repeated sampling </a:t>
            </a:r>
            <a:r>
              <a:rPr lang="en-US" b="1" i="1" dirty="0" smtClean="0"/>
              <a:t>X</a:t>
            </a:r>
            <a:r>
              <a:rPr lang="en-US" b="1" dirty="0" smtClean="0"/>
              <a:t> will have the same </a:t>
            </a:r>
            <a:r>
              <a:rPr lang="en-US" b="1" i="1" dirty="0" smtClean="0"/>
              <a:t>N</a:t>
            </a:r>
            <a:r>
              <a:rPr lang="en-US" b="1" dirty="0" smtClean="0"/>
              <a:t>(7.02, 1.15) </a:t>
            </a:r>
            <a:r>
              <a:rPr lang="en-US" dirty="0" smtClean="0"/>
              <a:t>distribution that describes the pattern of sleep time in the entire population. We call </a:t>
            </a:r>
            <a:r>
              <a:rPr lang="en-US" i="1" dirty="0" smtClean="0"/>
              <a:t>N</a:t>
            </a:r>
            <a:r>
              <a:rPr lang="en-US" dirty="0" smtClean="0"/>
              <a:t>(7.02, 1.15) the </a:t>
            </a:r>
            <a:r>
              <a:rPr lang="en-US" b="1" i="1" dirty="0" smtClean="0">
                <a:solidFill>
                  <a:srgbClr val="FF0000"/>
                </a:solidFill>
              </a:rPr>
              <a:t>population distribution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5241" y="5774293"/>
            <a:ext cx="7246189" cy="67710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( ___ , ___ ) means the distribution is </a:t>
            </a:r>
            <a:r>
              <a:rPr lang="en-US" sz="2000" b="1" dirty="0" smtClean="0">
                <a:solidFill>
                  <a:srgbClr val="00B050"/>
                </a:solidFill>
              </a:rPr>
              <a:t>NORMALLY</a:t>
            </a:r>
            <a:r>
              <a:rPr lang="en-US" dirty="0" smtClean="0"/>
              <a:t> distributed, with MEAN ___ and STANDARD DEVIATION ___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01723" y="1696669"/>
            <a:ext cx="3575649" cy="3429123"/>
            <a:chOff x="957532" y="947384"/>
            <a:chExt cx="3575649" cy="3429123"/>
          </a:xfrm>
        </p:grpSpPr>
        <p:sp>
          <p:nvSpPr>
            <p:cNvPr id="15" name="TextBox 14"/>
            <p:cNvSpPr txBox="1"/>
            <p:nvPr/>
          </p:nvSpPr>
          <p:spPr>
            <a:xfrm>
              <a:off x="957532" y="947384"/>
              <a:ext cx="3575649" cy="369332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Implies for the entire population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705489" y="1316716"/>
              <a:ext cx="1284229" cy="51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206592" y="1316716"/>
              <a:ext cx="783125" cy="305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Exploring Quantitative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94080" y="1812502"/>
            <a:ext cx="84121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dirty="0">
                <a:cs typeface="Arial" panose="020B0604020202020204" pitchFamily="34" charset="0"/>
              </a:rPr>
              <a:t>We now have a kit of graphical and numerical tools for describing distributions. We also have a strategy for exploring data on a single quantitative variable. Now, we’ll add one more step to the strategy.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3818" y="3565990"/>
            <a:ext cx="9510382" cy="2862322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Always plot your data: make a graph.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Look for the overall pattern (shape, center, and spread) and for striking departures such as outliers.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Calculate a numerical summary to briefly describe center and spread.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Sometimes the overall pattern of a large number of observations is so regular that we can describe it by a smooth curve</a:t>
            </a:r>
            <a:r>
              <a:rPr lang="en-US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82992" y="3127968"/>
            <a:ext cx="7040563" cy="368300"/>
          </a:xfrm>
          <a:prstGeom prst="rect">
            <a:avLst/>
          </a:prstGeom>
          <a:solidFill>
            <a:srgbClr val="C9CCD8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dk1"/>
                </a:solidFill>
              </a:rPr>
              <a:t>Exploring Quantitative Data	</a:t>
            </a:r>
          </a:p>
        </p:txBody>
      </p:sp>
    </p:spTree>
    <p:extLst>
      <p:ext uri="{BB962C8B-B14F-4D97-AF65-F5344CB8AC3E}">
        <p14:creationId xmlns:p14="http://schemas.microsoft.com/office/powerpoint/2010/main" val="34303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60" y="301881"/>
            <a:ext cx="9720072" cy="1499616"/>
          </a:xfrm>
        </p:spPr>
        <p:txBody>
          <a:bodyPr/>
          <a:lstStyle/>
          <a:p>
            <a:r>
              <a:rPr lang="en-US" dirty="0" smtClean="0"/>
              <a:t>Statistical estimation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4551" y="1352282"/>
            <a:ext cx="11025389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The process of </a:t>
            </a:r>
            <a:r>
              <a:rPr lang="en-US" sz="2000" b="1" dirty="0">
                <a:solidFill>
                  <a:srgbClr val="FF0000"/>
                </a:solidFill>
              </a:rPr>
              <a:t>statistical inference </a:t>
            </a:r>
            <a:r>
              <a:rPr lang="en-US" sz="2000" dirty="0">
                <a:solidFill>
                  <a:srgbClr val="000000"/>
                </a:solidFill>
              </a:rPr>
              <a:t>involves using information </a:t>
            </a:r>
            <a:r>
              <a:rPr lang="en-US" sz="2000" b="1" u="sng" dirty="0">
                <a:solidFill>
                  <a:srgbClr val="000000"/>
                </a:solidFill>
              </a:rPr>
              <a:t>from a sample </a:t>
            </a:r>
            <a:r>
              <a:rPr lang="en-US" sz="2000" dirty="0">
                <a:solidFill>
                  <a:srgbClr val="000000"/>
                </a:solidFill>
              </a:rPr>
              <a:t>to draw conclusions about a wider population.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Different random samples yield different statistics. We need to be able to describe the </a:t>
            </a:r>
            <a:r>
              <a:rPr lang="en-US" sz="2000" b="1" dirty="0">
                <a:solidFill>
                  <a:srgbClr val="FF0000"/>
                </a:solidFill>
              </a:rPr>
              <a:t>sampling distribution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b="1" u="sng" dirty="0">
                <a:solidFill>
                  <a:srgbClr val="000000"/>
                </a:solidFill>
              </a:rPr>
              <a:t>possible statistic values </a:t>
            </a:r>
            <a:r>
              <a:rPr lang="en-US" sz="2000" dirty="0">
                <a:solidFill>
                  <a:srgbClr val="000000"/>
                </a:solidFill>
              </a:rPr>
              <a:t>in order to perform statistical inference.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We can think of a </a:t>
            </a:r>
            <a:r>
              <a:rPr lang="en-US" sz="2000" b="1" dirty="0">
                <a:solidFill>
                  <a:srgbClr val="000000"/>
                </a:solidFill>
              </a:rPr>
              <a:t>statistic</a:t>
            </a:r>
            <a:r>
              <a:rPr lang="en-US" sz="2000" dirty="0">
                <a:solidFill>
                  <a:srgbClr val="000000"/>
                </a:solidFill>
              </a:rPr>
              <a:t> as a </a:t>
            </a:r>
            <a:r>
              <a:rPr lang="en-US" sz="2000" b="1" dirty="0">
                <a:solidFill>
                  <a:srgbClr val="000000"/>
                </a:solidFill>
              </a:rPr>
              <a:t>random variable </a:t>
            </a:r>
            <a:r>
              <a:rPr lang="en-US" sz="2000" dirty="0">
                <a:solidFill>
                  <a:srgbClr val="000000"/>
                </a:solidFill>
              </a:rPr>
              <a:t>because it takes numerical values that describe the outcomes of the random sampling process. 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032692" y="4215672"/>
            <a:ext cx="3154362" cy="17192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Population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94210" y="4655409"/>
            <a:ext cx="1692843" cy="1046530"/>
          </a:xfrm>
          <a:prstGeom prst="ellipse">
            <a:avLst/>
          </a:prstGeom>
          <a:solidFill>
            <a:srgbClr val="D2DA7A"/>
          </a:solidFill>
          <a:ln w="10000">
            <a:solidFill>
              <a:srgbClr val="D2DA7A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Sample</a:t>
            </a:r>
          </a:p>
        </p:txBody>
      </p:sp>
      <p:sp>
        <p:nvSpPr>
          <p:cNvPr id="9" name="Curved Down Arrow 8"/>
          <p:cNvSpPr>
            <a:spLocks noChangeArrowheads="1"/>
          </p:cNvSpPr>
          <p:nvPr/>
        </p:nvSpPr>
        <p:spPr bwMode="auto">
          <a:xfrm rot="-214438">
            <a:off x="4774304" y="4001359"/>
            <a:ext cx="2573338" cy="860425"/>
          </a:xfrm>
          <a:prstGeom prst="curvedDownArrow">
            <a:avLst>
              <a:gd name="adj1" fmla="val 24992"/>
              <a:gd name="adj2" fmla="val 49999"/>
              <a:gd name="adj3" fmla="val 25000"/>
            </a:avLst>
          </a:prstGeom>
          <a:solidFill>
            <a:srgbClr val="FADA7A"/>
          </a:solidFill>
          <a:ln w="10000">
            <a:solidFill>
              <a:srgbClr val="FA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Aria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60204" y="4763359"/>
            <a:ext cx="3086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>
                <a:cs typeface="Arial" panose="020B0604020202020204" pitchFamily="34" charset="0"/>
              </a:rPr>
              <a:t>Collect data </a:t>
            </a:r>
            <a:r>
              <a:rPr lang="en-US" sz="2000">
                <a:cs typeface="Arial" panose="020B0604020202020204" pitchFamily="34" charset="0"/>
              </a:rPr>
              <a:t>from a representative </a:t>
            </a:r>
            <a:r>
              <a:rPr lang="en-US" sz="2000" b="1">
                <a:cs typeface="Arial" panose="020B0604020202020204" pitchFamily="34" charset="0"/>
              </a:rPr>
              <a:t>Sample</a:t>
            </a:r>
            <a:r>
              <a:rPr lang="en-US" sz="2000"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41104" y="5934934"/>
            <a:ext cx="2925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>
                <a:cs typeface="Arial" panose="020B0604020202020204" pitchFamily="34" charset="0"/>
              </a:rPr>
              <a:t>Make an </a:t>
            </a:r>
            <a:r>
              <a:rPr lang="en-US" sz="2000" b="1">
                <a:cs typeface="Arial" panose="020B0604020202020204" pitchFamily="34" charset="0"/>
              </a:rPr>
              <a:t>Inference </a:t>
            </a:r>
            <a:r>
              <a:rPr lang="en-US" sz="2000">
                <a:cs typeface="Arial" panose="020B0604020202020204" pitchFamily="34" charset="0"/>
              </a:rPr>
              <a:t>about the </a:t>
            </a:r>
            <a:r>
              <a:rPr lang="en-US" sz="2000" b="1">
                <a:cs typeface="Arial" panose="020B0604020202020204" pitchFamily="34" charset="0"/>
              </a:rPr>
              <a:t>Population.</a:t>
            </a:r>
          </a:p>
        </p:txBody>
      </p:sp>
      <p:sp>
        <p:nvSpPr>
          <p:cNvPr id="12" name="Curved Down Arrow 11"/>
          <p:cNvSpPr>
            <a:spLocks noChangeArrowheads="1"/>
          </p:cNvSpPr>
          <p:nvPr/>
        </p:nvSpPr>
        <p:spPr bwMode="auto">
          <a:xfrm rot="-9338745">
            <a:off x="2343842" y="5639659"/>
            <a:ext cx="3365500" cy="690563"/>
          </a:xfrm>
          <a:prstGeom prst="curvedDownArrow">
            <a:avLst>
              <a:gd name="adj1" fmla="val 25000"/>
              <a:gd name="adj2" fmla="val 49999"/>
              <a:gd name="adj3" fmla="val 25000"/>
            </a:avLst>
          </a:prstGeom>
          <a:solidFill>
            <a:srgbClr val="FADA7A"/>
          </a:solidFill>
          <a:ln w="10000">
            <a:solidFill>
              <a:srgbClr val="FA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9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60" y="301880"/>
            <a:ext cx="9720072" cy="1499616"/>
          </a:xfrm>
        </p:spPr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19" y="1474878"/>
            <a:ext cx="9720071" cy="402336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u="sng" dirty="0"/>
              <a:t>law of large numbers </a:t>
            </a:r>
            <a:r>
              <a:rPr lang="en-US" sz="2400" dirty="0"/>
              <a:t>assures us that if we measure </a:t>
            </a:r>
            <a:r>
              <a:rPr lang="en-US" sz="2400" b="1" i="1" dirty="0"/>
              <a:t>enough</a:t>
            </a:r>
            <a:r>
              <a:rPr lang="en-US" sz="2400" dirty="0"/>
              <a:t> subjects, the statistic x-bar will eventually get </a:t>
            </a:r>
            <a:r>
              <a:rPr lang="en-US" sz="2400" b="1" i="1" dirty="0"/>
              <a:t>very close to </a:t>
            </a:r>
            <a:r>
              <a:rPr lang="en-US" sz="2400" dirty="0"/>
              <a:t>the unknown parameter </a:t>
            </a:r>
            <a:r>
              <a:rPr lang="en-US" sz="2400" i="1" dirty="0"/>
              <a:t>µ</a:t>
            </a:r>
            <a:r>
              <a:rPr lang="en-US" sz="2400" dirty="0"/>
              <a:t>.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dirty="0">
                <a:solidFill>
                  <a:srgbClr val="000000"/>
                </a:solidFill>
              </a:rPr>
              <a:t>we took every one of the possible samples of a certain size, calculated the sample mean for each, and graphed all of those values, we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r>
              <a:rPr lang="en-US" altLang="ja-JP" sz="2400" dirty="0">
                <a:solidFill>
                  <a:srgbClr val="000000"/>
                </a:solidFill>
              </a:rPr>
              <a:t>d have a </a:t>
            </a:r>
            <a:r>
              <a:rPr lang="en-US" altLang="ja-JP" sz="2400" b="1" dirty="0">
                <a:solidFill>
                  <a:srgbClr val="800000"/>
                </a:solidFill>
              </a:rPr>
              <a:t>sampling distribution</a:t>
            </a:r>
            <a:r>
              <a:rPr lang="en-US" altLang="ja-JP" sz="2400" b="1" dirty="0">
                <a:solidFill>
                  <a:srgbClr val="993300"/>
                </a:solidFill>
              </a:rPr>
              <a:t>.</a:t>
            </a:r>
            <a:endParaRPr lang="en-US" altLang="ja-JP" sz="4000" dirty="0">
              <a:solidFill>
                <a:srgbClr val="9933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856871" y="3516924"/>
            <a:ext cx="8509285" cy="3021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“</a:t>
            </a:r>
            <a:r>
              <a:rPr lang="en-US" sz="2000" b="1" u="sng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Population Distribution</a:t>
            </a: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”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+mn-ea"/>
                <a:cs typeface="Arial"/>
              </a:rPr>
              <a:t>(raw data)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lt1"/>
              </a:solidFill>
              <a:latin typeface="+mn-lt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Shows ALL values for all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Individuals in the population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513299" y="3692670"/>
            <a:ext cx="4560723" cy="267049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0000">
            <a:solidFill>
              <a:srgbClr val="D2DA7A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ea typeface="+mn-ea"/>
                <a:cs typeface="Arial"/>
              </a:rPr>
              <a:t>“</a:t>
            </a:r>
            <a:r>
              <a:rPr lang="en-US" sz="2000" b="1" u="sng" dirty="0" smtClean="0">
                <a:latin typeface="+mn-lt"/>
                <a:ea typeface="+mn-ea"/>
                <a:cs typeface="Arial"/>
              </a:rPr>
              <a:t>Sampling </a:t>
            </a:r>
            <a:r>
              <a:rPr lang="en-US" sz="2000" b="1" u="sng" dirty="0">
                <a:latin typeface="+mn-lt"/>
                <a:ea typeface="+mn-ea"/>
                <a:cs typeface="Arial"/>
              </a:rPr>
              <a:t>D</a:t>
            </a:r>
            <a:r>
              <a:rPr lang="en-US" sz="2000" b="1" u="sng" dirty="0" smtClean="0">
                <a:latin typeface="+mn-lt"/>
                <a:ea typeface="+mn-ea"/>
                <a:cs typeface="Arial"/>
              </a:rPr>
              <a:t>istribution</a:t>
            </a:r>
            <a:r>
              <a:rPr lang="en-US" sz="2000" b="1" dirty="0" smtClean="0">
                <a:latin typeface="+mn-lt"/>
                <a:ea typeface="+mn-ea"/>
                <a:cs typeface="Arial"/>
              </a:rPr>
              <a:t>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 smtClean="0">
              <a:latin typeface="+mn-lt"/>
              <a:ea typeface="+mn-ea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ea typeface="+mn-ea"/>
                <a:cs typeface="Arial"/>
              </a:rPr>
              <a:t>Shows  all values taken by the statistic,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ea typeface="+mn-ea"/>
                <a:cs typeface="Arial"/>
              </a:rPr>
              <a:t>in all possible samples of the same size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5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728"/>
            <a:ext cx="9720072" cy="1499616"/>
          </a:xfrm>
        </p:spPr>
        <p:txBody>
          <a:bodyPr/>
          <a:lstStyle/>
          <a:p>
            <a:r>
              <a:rPr lang="en-US" dirty="0" smtClean="0"/>
              <a:t>Sampling distribution for the </a:t>
            </a:r>
            <a:r>
              <a:rPr lang="en-US" u="sng" dirty="0" smtClean="0"/>
              <a:t>MEAN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24128" y="1398777"/>
            <a:ext cx="10786872" cy="334174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r>
              <a:rPr lang="en-US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Mean </a:t>
            </a:r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of a sampling distribution of a sample mean</a:t>
            </a:r>
            <a:r>
              <a:rPr lang="en-US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: just as likely to be 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above or below </a:t>
            </a:r>
            <a:r>
              <a:rPr lang="en-US" sz="2000" b="1" i="1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m</a:t>
            </a:r>
            <a:r>
              <a:rPr lang="en-US" sz="2000" b="1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even if 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the distribution of the 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raw data 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is skewed. </a:t>
            </a:r>
            <a:endParaRPr lang="en-US" sz="600" dirty="0" smtClean="0">
              <a:solidFill>
                <a:srgbClr val="000000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Clr>
                <a:srgbClr val="CC0000"/>
              </a:buClr>
              <a:buFont typeface="Wingdings 2" panose="05020102010507070707" pitchFamily="18" charset="2"/>
              <a:buNone/>
            </a:pPr>
            <a:r>
              <a:rPr lang="en-US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Standard deviation </a:t>
            </a:r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of a sampling distribution of a sample mean: 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is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ea typeface="ＭＳ Ｐゴシック" panose="020B0600070205080204" pitchFamily="34" charset="-128"/>
              </a:rPr>
              <a:t>smaller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than the standard deviation of the population 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by a factor of 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√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4134" y="2828050"/>
            <a:ext cx="971067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 eaLnBrk="1" hangingPunct="1">
              <a:lnSpc>
                <a:spcPct val="160000"/>
              </a:lnSpc>
              <a:buFont typeface="Wingdings 2" panose="05020102010507070707" pitchFamily="18" charset="2"/>
              <a:buNone/>
            </a:pPr>
            <a:r>
              <a:rPr 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 </a:t>
            </a:r>
            <a:r>
              <a:rPr lang="en-US" sz="28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Averages are less variable than individual </a:t>
            </a:r>
            <a:r>
              <a:rPr 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observations!</a:t>
            </a:r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 </a:t>
            </a:r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6160" y="3932742"/>
            <a:ext cx="3243173" cy="120032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</a:rPr>
              <a:t>IF</a:t>
            </a:r>
            <a:r>
              <a:rPr lang="en-US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individual observations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Mean  </a:t>
            </a:r>
            <a:r>
              <a:rPr lang="en-US" b="1" i="1" dirty="0" smtClean="0">
                <a:solidFill>
                  <a:srgbClr val="00B050"/>
                </a:solidFill>
              </a:rPr>
              <a:t>µ</a:t>
            </a:r>
            <a:r>
              <a:rPr lang="en-US" b="1" i="1" baseline="-25000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 &amp;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Standard Deviation  </a:t>
            </a:r>
            <a:r>
              <a:rPr lang="en-US" b="1" i="1" dirty="0" err="1" smtClean="0">
                <a:solidFill>
                  <a:srgbClr val="00B050"/>
                </a:solidFill>
              </a:rPr>
              <a:t>σ</a:t>
            </a:r>
            <a:r>
              <a:rPr lang="en-US" b="1" i="1" baseline="-25000" dirty="0" err="1">
                <a:solidFill>
                  <a:srgbClr val="00B050"/>
                </a:solidFill>
              </a:rPr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9469" y="3932742"/>
            <a:ext cx="3828691" cy="120032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</a:rPr>
              <a:t>THEN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sample </a:t>
            </a:r>
            <a:r>
              <a:rPr lang="en-US" b="1" dirty="0">
                <a:solidFill>
                  <a:srgbClr val="0070C0"/>
                </a:solidFill>
              </a:rPr>
              <a:t>mean 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Mean  </a:t>
            </a:r>
            <a:r>
              <a:rPr lang="en-US" b="1" i="1" dirty="0" smtClean="0">
                <a:solidFill>
                  <a:srgbClr val="0070C0"/>
                </a:solidFill>
              </a:rPr>
              <a:t>µ</a:t>
            </a:r>
            <a:r>
              <a:rPr lang="en-US" b="1" i="1" baseline="-25000" dirty="0" smtClean="0">
                <a:solidFill>
                  <a:srgbClr val="0070C0"/>
                </a:solidFill>
              </a:rPr>
              <a:t>X-bar </a:t>
            </a:r>
            <a:r>
              <a:rPr lang="en-US" b="1" i="1" dirty="0" smtClean="0">
                <a:solidFill>
                  <a:srgbClr val="0070C0"/>
                </a:solidFill>
              </a:rPr>
              <a:t> = µ</a:t>
            </a:r>
            <a:r>
              <a:rPr lang="en-US" b="1" i="1" baseline="-25000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Standard </a:t>
            </a: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eviation </a:t>
            </a:r>
            <a:r>
              <a:rPr lang="en-US" b="1" dirty="0" err="1" smtClean="0">
                <a:solidFill>
                  <a:srgbClr val="0070C0"/>
                </a:solidFill>
              </a:rPr>
              <a:t>σ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X</a:t>
            </a:r>
            <a:r>
              <a:rPr lang="en-US" b="1" i="1" baseline="-25000" dirty="0" smtClean="0">
                <a:solidFill>
                  <a:srgbClr val="0070C0"/>
                </a:solidFill>
              </a:rPr>
              <a:t>-bar 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</a:rPr>
              <a:t>σ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X</a:t>
            </a:r>
            <a:r>
              <a:rPr lang="en-US" b="1" dirty="0" smtClean="0">
                <a:solidFill>
                  <a:srgbClr val="0070C0"/>
                </a:solidFill>
              </a:rPr>
              <a:t> /√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60111" y="3978723"/>
            <a:ext cx="1593042" cy="104379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SRS size n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05184"/>
              </p:ext>
            </p:extLst>
          </p:nvPr>
        </p:nvGraphicFramePr>
        <p:xfrm>
          <a:off x="1845408" y="5668400"/>
          <a:ext cx="8183503" cy="80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4381200" imgH="431640" progId="Equation.3">
                  <p:embed/>
                </p:oleObj>
              </mc:Choice>
              <mc:Fallback>
                <p:oleObj name="Equation" r:id="rId3" imgW="438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408" y="5668400"/>
                        <a:ext cx="8183503" cy="802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87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29" y="237486"/>
            <a:ext cx="9720072" cy="1499616"/>
          </a:xfrm>
        </p:spPr>
        <p:txBody>
          <a:bodyPr/>
          <a:lstStyle/>
          <a:p>
            <a:r>
              <a:rPr lang="en-US" dirty="0" smtClean="0"/>
              <a:t>EXAMPLE: bank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82" y="3439154"/>
            <a:ext cx="808037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053582" y="5104879"/>
            <a:ext cx="17260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0371" y="4741688"/>
            <a:ext cx="47524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7763" y="3254488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Raw data for ALL calls</a:t>
            </a:r>
            <a:endParaRPr lang="en-US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69" y="237486"/>
            <a:ext cx="2629299" cy="276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 rot="10800000" flipV="1">
            <a:off x="947327" y="1723663"/>
            <a:ext cx="347707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(a) The distribution of lengths of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customer service calls received by a bank in a month.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5616" y="3200958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X-bar = AVERAGE for 80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3073" y="5396006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Right-skewed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9747" y="4998043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normal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79490" y="1434993"/>
            <a:ext cx="3864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(b) The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distribution of the </a:t>
            </a:r>
            <a:r>
              <a:rPr lang="en-US" b="1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sample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means x-bar for 500 random samples of </a:t>
            </a:r>
            <a:r>
              <a:rPr lang="en-US" b="1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size 80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from this population. The scales and histogram classes are exactly the same in both panels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15" y="-43486"/>
            <a:ext cx="9720072" cy="1499616"/>
          </a:xfrm>
        </p:spPr>
        <p:txBody>
          <a:bodyPr/>
          <a:lstStyle/>
          <a:p>
            <a:r>
              <a:rPr lang="en-US" dirty="0" smtClean="0"/>
              <a:t>Sampling distribution for the </a:t>
            </a:r>
            <a:r>
              <a:rPr lang="en-US" u="sng" dirty="0" smtClean="0"/>
              <a:t>MEAN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56156" y="1180054"/>
            <a:ext cx="8636000" cy="40591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u="sng" smtClean="0">
                <a:ea typeface="ＭＳ Ｐゴシック" panose="020B0600070205080204" pitchFamily="34" charset="-128"/>
              </a:rPr>
              <a:t>What if the </a:t>
            </a:r>
            <a:r>
              <a:rPr lang="en-US" b="1" u="sng" smtClean="0">
                <a:ea typeface="ＭＳ Ｐゴシック" panose="020B0600070205080204" pitchFamily="34" charset="-128"/>
              </a:rPr>
              <a:t>population</a:t>
            </a:r>
            <a:r>
              <a:rPr lang="en-US" u="sng" smtClean="0">
                <a:ea typeface="ＭＳ Ｐゴシック" panose="020B0600070205080204" pitchFamily="34" charset="-128"/>
              </a:rPr>
              <a:t> distribution was </a:t>
            </a:r>
            <a:r>
              <a:rPr lang="en-US" b="1" u="sng" smtClean="0">
                <a:ea typeface="ＭＳ Ｐゴシック" panose="020B0600070205080204" pitchFamily="34" charset="-128"/>
              </a:rPr>
              <a:t>NORMAL</a:t>
            </a:r>
            <a:r>
              <a:rPr lang="en-US" u="sng" smtClean="0">
                <a:ea typeface="ＭＳ Ｐゴシック" panose="020B0600070205080204" pitchFamily="34" charset="-128"/>
              </a:rPr>
              <a:t>?</a:t>
            </a: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marL="0" indent="0" algn="ctr">
              <a:spcBef>
                <a:spcPct val="0"/>
              </a:spcBef>
              <a:buClr>
                <a:srgbClr val="CC0000"/>
              </a:buClr>
              <a:buFont typeface="Wingdings 2" panose="05020102010507070707" pitchFamily="18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sz="2000" u="sng" smtClean="0">
                <a:ea typeface="ＭＳ Ｐゴシック" panose="020B0600070205080204" pitchFamily="34" charset="-128"/>
              </a:rPr>
              <a:t>What if the </a:t>
            </a:r>
            <a:r>
              <a:rPr lang="en-US" sz="2000" b="1" u="sng" smtClean="0">
                <a:ea typeface="ＭＳ Ｐゴシック" panose="020B0600070205080204" pitchFamily="34" charset="-128"/>
              </a:rPr>
              <a:t>population</a:t>
            </a:r>
            <a:r>
              <a:rPr lang="en-US" sz="2000" u="sng" smtClean="0">
                <a:ea typeface="ＭＳ Ｐゴシック" panose="020B0600070205080204" pitchFamily="34" charset="-128"/>
              </a:rPr>
              <a:t> distribution is </a:t>
            </a:r>
            <a:r>
              <a:rPr lang="en-US" sz="2000" b="1" u="sng" smtClean="0">
                <a:ea typeface="ＭＳ Ｐゴシック" panose="020B0600070205080204" pitchFamily="34" charset="-128"/>
              </a:rPr>
              <a:t>NOT</a:t>
            </a:r>
            <a:r>
              <a:rPr lang="en-US" sz="2000" u="sng" smtClean="0">
                <a:ea typeface="ＭＳ Ｐゴシック" panose="020B0600070205080204" pitchFamily="34" charset="-128"/>
              </a:rPr>
              <a:t> normal, or even discrete?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3" name="Picture 12" descr="Screen shot 2010-11-04 at 7.17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22" y="1627570"/>
            <a:ext cx="4379632" cy="21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385552" y="1823725"/>
            <a:ext cx="1926326" cy="175432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</a:rPr>
              <a:t>IF</a:t>
            </a:r>
            <a:r>
              <a:rPr lang="en-US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individual observations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have the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µ,σ</a:t>
            </a:r>
            <a:r>
              <a:rPr lang="en-US" b="1" i="1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distribution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39069" y="1795062"/>
            <a:ext cx="1926326" cy="175432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00"/>
                </a:solidFill>
              </a:rPr>
              <a:t>THEN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sample mean </a:t>
            </a:r>
            <a:r>
              <a:rPr lang="en-US" dirty="0">
                <a:solidFill>
                  <a:srgbClr val="000000"/>
                </a:solidFill>
              </a:rPr>
              <a:t>of an SRS of size </a:t>
            </a:r>
            <a:r>
              <a:rPr lang="en-US" i="1" dirty="0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 has the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µ</a:t>
            </a:r>
            <a:r>
              <a:rPr lang="en-US" b="1" dirty="0">
                <a:solidFill>
                  <a:srgbClr val="0070C0"/>
                </a:solidFill>
              </a:rPr>
              <a:t>, σ/√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distribution</a:t>
            </a:r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604363" y="4349396"/>
            <a:ext cx="7981950" cy="2122487"/>
            <a:chOff x="781050" y="7691816"/>
            <a:chExt cx="7981921" cy="2123658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781050" y="7691816"/>
              <a:ext cx="7981921" cy="2123658"/>
            </a:xfrm>
            <a:prstGeom prst="rect">
              <a:avLst/>
            </a:prstGeom>
            <a:solidFill>
              <a:srgbClr val="EAEDCB"/>
            </a:solidFill>
            <a:ln w="10000">
              <a:solidFill>
                <a:srgbClr val="D2DA7A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  <a:p>
              <a:pPr eaLnBrk="1" hangingPunct="1"/>
              <a:endParaRPr lang="en-US" sz="600" b="1" u="sng">
                <a:solidFill>
                  <a:srgbClr val="E81F30"/>
                </a:solidFill>
              </a:endParaRPr>
            </a:p>
          </p:txBody>
        </p:sp>
        <p:graphicFrame>
          <p:nvGraphicFramePr>
            <p:cNvPr id="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991222"/>
                </p:ext>
              </p:extLst>
            </p:nvPr>
          </p:nvGraphicFramePr>
          <p:xfrm>
            <a:off x="1109396" y="7720344"/>
            <a:ext cx="7267549" cy="199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4" imgW="4660900" imgH="1346200" progId="Equation.3">
                    <p:embed/>
                  </p:oleObj>
                </mc:Choice>
                <mc:Fallback>
                  <p:oleObj name="Equation" r:id="rId4" imgW="4660900" imgH="1346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396" y="7720344"/>
                          <a:ext cx="7267549" cy="199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ounded Rectangle 2"/>
          <p:cNvSpPr/>
          <p:nvPr/>
        </p:nvSpPr>
        <p:spPr>
          <a:xfrm>
            <a:off x="10165948" y="2426492"/>
            <a:ext cx="1559417" cy="307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“SE”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Standard error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 for mean = SD divided by square root of the sample size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40" y="121576"/>
            <a:ext cx="9720072" cy="1499616"/>
          </a:xfrm>
        </p:spPr>
        <p:txBody>
          <a:bodyPr/>
          <a:lstStyle/>
          <a:p>
            <a:r>
              <a:rPr lang="en-US" dirty="0" smtClean="0"/>
              <a:t>Example: bank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5" y="1294478"/>
            <a:ext cx="808037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570525" y="2960203"/>
            <a:ext cx="17260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87314" y="2597012"/>
            <a:ext cx="47524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4706" y="1109812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Raw data for ALL calls</a:t>
            </a:r>
            <a:endParaRPr lang="en-US" dirty="0"/>
          </a:p>
        </p:txBody>
      </p:sp>
      <p:pic>
        <p:nvPicPr>
          <p:cNvPr id="10" name="Picture 8" descr="http://ebooks.bfwpub.com/ips7e/pics/ch05_Xcb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26" y="0"/>
            <a:ext cx="857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62559" y="1056282"/>
            <a:ext cx="2934974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X-bar = AVERAGE for 80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0016" y="3251330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Right-skewed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76690" y="2853367"/>
            <a:ext cx="1753154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normal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66573" y="4625929"/>
            <a:ext cx="833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standard deviation of the population of service call lengths is </a:t>
            </a:r>
            <a:r>
              <a:rPr lang="en-US" i="1" dirty="0" smtClean="0"/>
              <a:t>σ</a:t>
            </a:r>
            <a:r>
              <a:rPr lang="en-US" baseline="-25000" dirty="0" smtClean="0"/>
              <a:t> x</a:t>
            </a:r>
            <a:r>
              <a:rPr lang="en-US" dirty="0" smtClean="0"/>
              <a:t> = 184.81 sec. </a:t>
            </a:r>
            <a:r>
              <a:rPr lang="en-US" i="1" dirty="0" smtClean="0"/>
              <a:t>The length of a single call will often be far from the population mean. </a:t>
            </a:r>
          </a:p>
          <a:p>
            <a:r>
              <a:rPr lang="en-US" dirty="0" smtClean="0"/>
              <a:t>What is the standard deviation for a SRS sample of 80 calls?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we choose an SRS of 20 calls, the standard deviation of their mean length is…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98850"/>
            <a:ext cx="9720072" cy="1499616"/>
          </a:xfrm>
        </p:spPr>
        <p:txBody>
          <a:bodyPr/>
          <a:lstStyle/>
          <a:p>
            <a:r>
              <a:rPr lang="en-US" dirty="0" smtClean="0"/>
              <a:t>The central limit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82" y="1880834"/>
            <a:ext cx="5438775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0375" y="1170213"/>
            <a:ext cx="2932981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Distribution</a:t>
            </a:r>
          </a:p>
          <a:p>
            <a:pPr algn="ctr"/>
            <a:r>
              <a:rPr lang="en-US" dirty="0" smtClean="0"/>
              <a:t>(sample size 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4447" y="1170212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Sampling Distribution</a:t>
            </a:r>
          </a:p>
          <a:p>
            <a:pPr algn="ctr"/>
            <a:r>
              <a:rPr lang="en-US" dirty="0" smtClean="0"/>
              <a:t>for MEAN of a sample size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0375" y="5809461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Sampling Distribution</a:t>
            </a:r>
          </a:p>
          <a:p>
            <a:pPr algn="ctr"/>
            <a:r>
              <a:rPr lang="en-US" dirty="0" smtClean="0"/>
              <a:t>for MEAN of a sample size 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8350" y="5721385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Sampling Distribution</a:t>
            </a:r>
          </a:p>
          <a:p>
            <a:pPr algn="ctr"/>
            <a:r>
              <a:rPr lang="en-US" dirty="0" smtClean="0"/>
              <a:t>for MEAN of a sample size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0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-183945"/>
            <a:ext cx="9720072" cy="1499616"/>
          </a:xfrm>
        </p:spPr>
        <p:txBody>
          <a:bodyPr/>
          <a:lstStyle/>
          <a:p>
            <a:r>
              <a:rPr lang="en-US" dirty="0" smtClean="0"/>
              <a:t>Examples: finding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06" y="2371167"/>
            <a:ext cx="5082390" cy="4114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more than </a:t>
            </a:r>
            <a:r>
              <a:rPr lang="en-US" dirty="0" smtClean="0"/>
              <a:t>1.63 m tall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6" y="874526"/>
            <a:ext cx="1021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Assume:  School’s </a:t>
            </a:r>
            <a:r>
              <a:rPr lang="en-US" b="1" u="sng" dirty="0"/>
              <a:t>population</a:t>
            </a:r>
            <a:r>
              <a:rPr lang="en-US" u="sng" dirty="0"/>
              <a:t> of student’s heights have M (µ) = 1.4 m &amp; SD (</a:t>
            </a:r>
            <a:r>
              <a:rPr lang="el-GR" u="sng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u="sng" dirty="0"/>
              <a:t>) = 0.15 m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4091" y="1468357"/>
            <a:ext cx="593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Probability </a:t>
            </a:r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rgbClr val="FF0000"/>
                </a:solidFill>
              </a:rPr>
              <a:t>MEAN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</a:t>
            </a:r>
          </a:p>
          <a:p>
            <a:pPr algn="ctr"/>
            <a:r>
              <a:rPr lang="en-US" sz="2400" dirty="0" smtClean="0"/>
              <a:t>a </a:t>
            </a:r>
            <a:r>
              <a:rPr lang="en-US" sz="2400" dirty="0"/>
              <a:t>randomly chosen </a:t>
            </a:r>
            <a:r>
              <a:rPr lang="en-US" sz="2400" b="1" u="sng" dirty="0" smtClean="0">
                <a:solidFill>
                  <a:srgbClr val="FF0000"/>
                </a:solidFill>
              </a:rPr>
              <a:t>GROUP of 16 </a:t>
            </a:r>
            <a:r>
              <a:rPr lang="en-US" sz="2400" dirty="0" smtClean="0"/>
              <a:t>students is…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36563" y="1468357"/>
            <a:ext cx="5697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Probability </a:t>
            </a:r>
            <a:r>
              <a:rPr lang="en-US" sz="2400" dirty="0" smtClean="0"/>
              <a:t>the height of </a:t>
            </a:r>
          </a:p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randomly chosen </a:t>
            </a:r>
            <a:r>
              <a:rPr lang="en-US" sz="2400" b="1" u="sng" dirty="0" smtClean="0">
                <a:solidFill>
                  <a:srgbClr val="FF0000"/>
                </a:solidFill>
              </a:rPr>
              <a:t>student</a:t>
            </a:r>
            <a:r>
              <a:rPr lang="en-US" sz="2400" dirty="0" smtClean="0"/>
              <a:t> is… 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73480" y="2371167"/>
            <a:ext cx="5772210" cy="411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n-US" b="1" smtClean="0"/>
              <a:t>more than </a:t>
            </a:r>
            <a:r>
              <a:rPr lang="en-US" smtClean="0"/>
              <a:t>1.63 m tall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0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0"/>
            <a:ext cx="9720072" cy="1499616"/>
          </a:xfrm>
        </p:spPr>
        <p:txBody>
          <a:bodyPr/>
          <a:lstStyle/>
          <a:p>
            <a:r>
              <a:rPr lang="en-US" dirty="0" smtClean="0"/>
              <a:t>Example: cancer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4" y="959539"/>
            <a:ext cx="8210550" cy="56483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720487" y="959539"/>
            <a:ext cx="3270786" cy="1499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Available on Canvas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Save to your computer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Edit the path to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1696" y="959539"/>
            <a:ext cx="7130227" cy="315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76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1944"/>
            <a:ext cx="9720072" cy="1499616"/>
          </a:xfrm>
        </p:spPr>
        <p:txBody>
          <a:bodyPr/>
          <a:lstStyle/>
          <a:p>
            <a:r>
              <a:rPr lang="en-US" dirty="0" smtClean="0"/>
              <a:t>SPSS: create a z-score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2" y="1896485"/>
            <a:ext cx="4095750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43" y="1632894"/>
            <a:ext cx="1943100" cy="140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82" y="1347932"/>
            <a:ext cx="6088462" cy="4385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ounded Rectangle 8"/>
          <p:cNvSpPr/>
          <p:nvPr/>
        </p:nvSpPr>
        <p:spPr>
          <a:xfrm>
            <a:off x="11183406" y="1345924"/>
            <a:ext cx="770938" cy="43874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V="1">
            <a:off x="7121237" y="1345924"/>
            <a:ext cx="353246" cy="43874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834" y="5111015"/>
            <a:ext cx="2752725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5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Curves &amp; Normal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6247" y="2286000"/>
            <a:ext cx="3663781" cy="119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 smtClean="0"/>
              <a:t>Heights </a:t>
            </a:r>
            <a:r>
              <a:rPr lang="en-US" sz="3000" b="1" u="sng" dirty="0"/>
              <a:t>(inches</a:t>
            </a:r>
            <a:r>
              <a:rPr lang="en-US" sz="3000" b="1" u="sng" dirty="0" smtClean="0"/>
              <a:t>)</a:t>
            </a:r>
          </a:p>
          <a:p>
            <a:pPr marL="128016" lvl="1" indent="0" algn="ctr">
              <a:buNone/>
            </a:pPr>
            <a:r>
              <a:rPr lang="en-US" i="1" dirty="0" smtClean="0"/>
              <a:t>Mean </a:t>
            </a:r>
            <a:r>
              <a:rPr lang="en-US" i="1" dirty="0"/>
              <a:t>= 66.3 </a:t>
            </a:r>
            <a:r>
              <a:rPr lang="en-US" i="1" dirty="0" smtClean="0"/>
              <a:t>inches</a:t>
            </a:r>
          </a:p>
          <a:p>
            <a:pPr marL="128016" lvl="1" indent="0" algn="ctr">
              <a:buNone/>
            </a:pPr>
            <a:r>
              <a:rPr lang="en-US" i="1" dirty="0" smtClean="0"/>
              <a:t>Median </a:t>
            </a:r>
            <a:r>
              <a:rPr lang="en-US" i="1" dirty="0"/>
              <a:t>= 66 </a:t>
            </a:r>
            <a:r>
              <a:rPr lang="en-US" i="1" dirty="0" smtClean="0"/>
              <a:t>inches</a:t>
            </a:r>
          </a:p>
        </p:txBody>
      </p:sp>
      <p:pic>
        <p:nvPicPr>
          <p:cNvPr id="60422" name="Picture 6" descr="The histogram of height appears bell-shaped which indicates a normal distribu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0" y="4406257"/>
            <a:ext cx="37433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4" name="Picture 8" descr="The histogram of GPA is nearly bell-shaped but little skewed to the le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44" y="4196707"/>
            <a:ext cx="34766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6" name="Picture 10" descr="The histogram of number of tattoos is strongly right skewed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959" y="4265803"/>
            <a:ext cx="3476625" cy="22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50028" y="2241857"/>
            <a:ext cx="3748824" cy="1623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 smtClean="0"/>
              <a:t>GPA</a:t>
            </a:r>
          </a:p>
          <a:p>
            <a:pPr marL="128016" lvl="1" indent="0" algn="ctr">
              <a:buNone/>
            </a:pPr>
            <a:r>
              <a:rPr lang="en-US" i="1" dirty="0" smtClean="0"/>
              <a:t>Mean = 3.25</a:t>
            </a:r>
          </a:p>
          <a:p>
            <a:pPr marL="128016" lvl="1" indent="0" algn="ctr">
              <a:buNone/>
            </a:pPr>
            <a:r>
              <a:rPr lang="en-US" i="1" dirty="0" smtClean="0"/>
              <a:t>Median = 3.3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2897" y="2241857"/>
            <a:ext cx="3116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Number of </a:t>
            </a:r>
            <a:r>
              <a:rPr lang="en-US" sz="2800" b="1" u="sng" dirty="0" smtClean="0"/>
              <a:t>Tattoos</a:t>
            </a:r>
          </a:p>
          <a:p>
            <a:pPr algn="ctr"/>
            <a:r>
              <a:rPr lang="en-US" i="1" dirty="0" smtClean="0"/>
              <a:t>Mean </a:t>
            </a:r>
            <a:r>
              <a:rPr lang="en-US" i="1" dirty="0"/>
              <a:t>= .</a:t>
            </a:r>
            <a:r>
              <a:rPr lang="en-US" i="1" dirty="0" smtClean="0"/>
              <a:t>23</a:t>
            </a:r>
          </a:p>
          <a:p>
            <a:pPr algn="ctr"/>
            <a:r>
              <a:rPr lang="en-US" i="1" dirty="0" smtClean="0"/>
              <a:t>Median </a:t>
            </a:r>
            <a:r>
              <a:rPr lang="en-US" i="1" dirty="0"/>
              <a:t>= 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transforming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This is useful </a:t>
            </a:r>
            <a:r>
              <a:rPr lang="en-US" u="sng" dirty="0" smtClean="0"/>
              <a:t>IF</a:t>
            </a:r>
            <a:r>
              <a:rPr lang="en-US" dirty="0" smtClean="0"/>
              <a:t> you have a variable that is </a:t>
            </a:r>
            <a:r>
              <a:rPr lang="en-US" u="sng" dirty="0" smtClean="0"/>
              <a:t>POSITIVELY SKEWED</a:t>
            </a:r>
            <a:r>
              <a:rPr lang="en-US" dirty="0" smtClean="0"/>
              <a:t>, since the methods we will learn all require your variables are </a:t>
            </a:r>
            <a:r>
              <a:rPr lang="en-US" u="sng" dirty="0" smtClean="0"/>
              <a:t>NORMALLY</a:t>
            </a:r>
            <a:r>
              <a:rPr lang="en-US" dirty="0" smtClean="0"/>
              <a:t> distributed.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93" y="3415598"/>
            <a:ext cx="4619625" cy="22383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17887" y="3753607"/>
            <a:ext cx="1164746" cy="4037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8147" y="5022426"/>
            <a:ext cx="1164746" cy="4037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60" y="155012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Density Curves &amp; Normal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7736" y="3067094"/>
            <a:ext cx="7363678" cy="3677930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700" b="1" u="sng" dirty="0">
              <a:solidFill>
                <a:srgbClr val="E81F30"/>
              </a:solidFill>
            </a:endParaRPr>
          </a:p>
          <a:p>
            <a:pPr eaLnBrk="1" hangingPunct="1"/>
            <a:r>
              <a:rPr lang="en-US" dirty="0"/>
              <a:t>A </a:t>
            </a:r>
            <a:r>
              <a:rPr lang="en-US" b="1" dirty="0">
                <a:solidFill>
                  <a:srgbClr val="800000"/>
                </a:solidFill>
              </a:rPr>
              <a:t>density curve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is a curve that: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/>
              <a:t> is always on or above the horizontal axis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/>
              <a:t> has an area of exactly 1 underneath it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eaLnBrk="1" hangingPunct="1"/>
            <a:r>
              <a:rPr lang="en-US" dirty="0"/>
              <a:t>A density curve describes the overall pattern of a distribution. The area under the curve and above any range of values on the horizontal axis is the proportion of all observations that fall in that range.</a:t>
            </a:r>
          </a:p>
          <a:p>
            <a:pPr eaLnBrk="1" hangingPunct="1"/>
            <a:endParaRPr lang="en-US" sz="1000" b="1" dirty="0"/>
          </a:p>
        </p:txBody>
      </p:sp>
      <p:pic>
        <p:nvPicPr>
          <p:cNvPr id="73730" name="Picture 2" descr="http://cdn.fangraphs.com/blogs/wp-content/uploads/2011/06/image001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286" y="1193273"/>
            <a:ext cx="5036713" cy="28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Many dependent variables are assumed normally distributed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Use statistical procedures where data are assumed normally distributed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Correlation, regression,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-</a:t>
            </a:r>
            <a:r>
              <a:rPr lang="en-US" altLang="en-US" sz="1800" dirty="0">
                <a:ea typeface="ＭＳ Ｐゴシック" panose="020B0600070205080204" pitchFamily="34" charset="-128"/>
              </a:rPr>
              <a:t>tests, and ANOVA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Gaussian distribution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Karl Gauss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K.F. Gau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17" y="4008751"/>
            <a:ext cx="3930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F0A6BFC3-B8E4-4A07-8CAA-1CE9ACBBDA11}" type="slidenum">
              <a:rPr lang="en-US" sz="1200">
                <a:solidFill>
                  <a:schemeClr val="accent1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sz="1200">
              <a:solidFill>
                <a:schemeClr val="accent1"/>
              </a:solidFill>
            </a:endParaRPr>
          </a:p>
        </p:txBody>
      </p:sp>
      <p:pic>
        <p:nvPicPr>
          <p:cNvPr id="76803" name="Picture 9" descr="F2.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4713" b="12131"/>
          <a:stretch>
            <a:fillRect/>
          </a:stretch>
        </p:blipFill>
        <p:spPr bwMode="auto">
          <a:xfrm>
            <a:off x="1652329" y="3048931"/>
            <a:ext cx="43211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52329" y="557818"/>
            <a:ext cx="8613595" cy="2092881"/>
          </a:xfrm>
          <a:prstGeom prst="rect">
            <a:avLst/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28650" indent="-1714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800000"/>
                </a:solidFill>
              </a:rPr>
              <a:t>The 68-95-99.7 Rule</a:t>
            </a:r>
            <a:endParaRPr lang="en-US" sz="600" b="1" u="sng" dirty="0">
              <a:solidFill>
                <a:srgbClr val="E81F30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/>
              <a:t>In the Normal distribution with mean</a:t>
            </a:r>
            <a:r>
              <a:rPr lang="en-US" sz="2000" i="1" dirty="0"/>
              <a:t> µ</a:t>
            </a:r>
            <a:r>
              <a:rPr lang="en-US" sz="2000" dirty="0"/>
              <a:t> and standard deviation </a:t>
            </a:r>
            <a:r>
              <a:rPr lang="en-US" sz="2000" i="1" dirty="0"/>
              <a:t>σ</a:t>
            </a:r>
            <a:r>
              <a:rPr lang="en-US" sz="2000" dirty="0"/>
              <a:t>:</a:t>
            </a:r>
          </a:p>
          <a:p>
            <a:pPr lvl="1" eaLnBrk="1" hangingPunct="1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Approximately </a:t>
            </a:r>
            <a:r>
              <a:rPr lang="en-US" sz="2000" b="1" dirty="0"/>
              <a:t>68% </a:t>
            </a:r>
            <a:r>
              <a:rPr lang="en-US" sz="2000" dirty="0"/>
              <a:t>of the observations fall within </a:t>
            </a:r>
            <a:r>
              <a:rPr lang="en-US" sz="2000" i="1" dirty="0"/>
              <a:t>σ</a:t>
            </a:r>
            <a:r>
              <a:rPr lang="en-US" sz="2000" dirty="0"/>
              <a:t> of </a:t>
            </a:r>
            <a:r>
              <a:rPr lang="en-US" sz="2000" i="1" dirty="0"/>
              <a:t>µ.</a:t>
            </a:r>
          </a:p>
          <a:p>
            <a:pPr lvl="1" eaLnBrk="1" hangingPunct="1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Approximately </a:t>
            </a:r>
            <a:r>
              <a:rPr lang="en-US" sz="2000" b="1" dirty="0"/>
              <a:t>95% </a:t>
            </a:r>
            <a:r>
              <a:rPr lang="en-US" sz="2000" dirty="0"/>
              <a:t>of the observations fall within 2</a:t>
            </a:r>
            <a:r>
              <a:rPr lang="en-US" sz="2000" i="1" dirty="0"/>
              <a:t>σ</a:t>
            </a:r>
            <a:r>
              <a:rPr lang="en-US" sz="2000" dirty="0"/>
              <a:t> of </a:t>
            </a:r>
            <a:r>
              <a:rPr lang="en-US" sz="2000" i="1" dirty="0"/>
              <a:t>µ.</a:t>
            </a:r>
          </a:p>
          <a:p>
            <a:pPr lvl="1" eaLnBrk="1" hangingPunct="1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Approximately </a:t>
            </a:r>
            <a:r>
              <a:rPr lang="en-US" sz="2000" b="1" dirty="0"/>
              <a:t>99.7% </a:t>
            </a:r>
            <a:r>
              <a:rPr lang="en-US" sz="2000" dirty="0"/>
              <a:t>of the observations fall within 3</a:t>
            </a:r>
            <a:r>
              <a:rPr lang="en-US" sz="2000" i="1" dirty="0"/>
              <a:t>σ</a:t>
            </a:r>
            <a:r>
              <a:rPr lang="en-US" sz="2000" dirty="0"/>
              <a:t> of </a:t>
            </a:r>
            <a:r>
              <a:rPr lang="en-US" sz="2000" i="1" dirty="0"/>
              <a:t>µ.</a:t>
            </a:r>
          </a:p>
          <a:p>
            <a:pPr lvl="1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3299813" y="4557645"/>
            <a:ext cx="1000125" cy="265113"/>
          </a:xfrm>
          <a:prstGeom prst="rect">
            <a:avLst/>
          </a:prstGeom>
          <a:solidFill>
            <a:srgbClr val="EDF5F4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4108" y="4936866"/>
            <a:ext cx="947737" cy="265112"/>
          </a:xfrm>
          <a:prstGeom prst="rect">
            <a:avLst/>
          </a:prstGeom>
          <a:solidFill>
            <a:srgbClr val="EDF5F4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7907" y="5335098"/>
            <a:ext cx="1023938" cy="265112"/>
          </a:xfrm>
          <a:prstGeom prst="rect">
            <a:avLst/>
          </a:prstGeom>
          <a:solidFill>
            <a:srgbClr val="EDF5F4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8610" name="Picture 2" descr="The graph illustrates the empirical rule. Plot of evenly an distributed symetrical shape showing 68% lies between -1 and +1 standard deviation, 95% lies between -2 and +2 standard deviation, and 99.7% lies between -3 and +3 standard devi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35" y="3005070"/>
            <a:ext cx="43243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778537" y="6461699"/>
            <a:ext cx="5901458" cy="274320"/>
          </a:xfrm>
        </p:spPr>
        <p:txBody>
          <a:bodyPr/>
          <a:lstStyle/>
          <a:p>
            <a:r>
              <a:rPr lang="en-US" dirty="0" smtClean="0"/>
              <a:t>Cohen Chap 4 - Standard &amp;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3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5" animBg="1" autoUpdateAnimBg="0"/>
      <p:bldP spid="13" grpId="0" animBg="1" autoUpdateAnimBg="0"/>
      <p:bldP spid="14" grpId="0" animBg="1" autoUpdateAnimBg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2" y="98868"/>
            <a:ext cx="9720072" cy="1499616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err="1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249" y="1283410"/>
            <a:ext cx="6574407" cy="4532075"/>
          </a:xfrm>
        </p:spPr>
        <p:txBody>
          <a:bodyPr>
            <a:noAutofit/>
          </a:bodyPr>
          <a:lstStyle/>
          <a:p>
            <a:pPr marL="228600" indent="-228600">
              <a:lnSpc>
                <a:spcPct val="80000"/>
              </a:lnSpc>
            </a:pPr>
            <a:r>
              <a:rPr lang="en-US" altLang="en-US" sz="2800" dirty="0"/>
              <a:t>Each </a:t>
            </a:r>
            <a:r>
              <a:rPr lang="en-US" altLang="en-US" sz="2800" i="1" dirty="0"/>
              <a:t>μ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σ</a:t>
            </a:r>
            <a:r>
              <a:rPr lang="en-US" altLang="en-US" sz="2800" dirty="0"/>
              <a:t> combination produces differently shaped normal distribution</a:t>
            </a:r>
          </a:p>
          <a:p>
            <a:pPr marL="635000" lvl="1" indent="-228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Family of distributions</a:t>
            </a:r>
          </a:p>
          <a:p>
            <a:pPr marL="635000" lvl="1" indent="-228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Probability generating function for normal distribution:</a:t>
            </a:r>
          </a:p>
          <a:p>
            <a:pPr marL="635000" lvl="1" indent="-228600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35000" lvl="1" indent="-228600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28600" indent="-228600">
              <a:lnSpc>
                <a:spcPct val="80000"/>
              </a:lnSpc>
            </a:pPr>
            <a:endParaRPr lang="en-US" altLang="en-US" sz="2400" dirty="0"/>
          </a:p>
          <a:p>
            <a:pPr marL="228600" indent="-228600">
              <a:lnSpc>
                <a:spcPct val="80000"/>
              </a:lnSpc>
            </a:pPr>
            <a:endParaRPr lang="en-US" altLang="en-US" sz="2400" dirty="0"/>
          </a:p>
          <a:p>
            <a:pPr marL="228600" indent="-228600">
              <a:lnSpc>
                <a:spcPct val="80000"/>
              </a:lnSpc>
            </a:pPr>
            <a:r>
              <a:rPr lang="en-US" altLang="en-US" sz="2400" dirty="0"/>
              <a:t>If we know </a:t>
            </a:r>
            <a:r>
              <a:rPr lang="en-US" altLang="en-US" sz="2400" i="1" dirty="0"/>
              <a:t>μ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σ</a:t>
            </a:r>
            <a:r>
              <a:rPr lang="en-US" altLang="en-US" sz="2400" dirty="0"/>
              <a:t> for given variable in given population we can, for given value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, compute the density (frequency) of that value and thus determine its probability</a:t>
            </a:r>
          </a:p>
          <a:p>
            <a:pPr marL="635000" lvl="1" indent="-228600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 matter the exact shape, the properties in terms of area under the curve per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SD </a:t>
            </a:r>
            <a:r>
              <a:rPr lang="en-US" altLang="en-US" sz="2000" dirty="0">
                <a:ea typeface="ＭＳ Ｐゴシック" panose="020B0600070205080204" pitchFamily="34" charset="-128"/>
              </a:rPr>
              <a:t>unit are the same!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78" y="3413174"/>
            <a:ext cx="4394243" cy="1061189"/>
          </a:xfrm>
          <a:prstGeom prst="rect">
            <a:avLst/>
          </a:prstGeom>
        </p:spPr>
      </p:pic>
      <p:pic>
        <p:nvPicPr>
          <p:cNvPr id="7" name="Picture 6" descr="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90" y="436414"/>
            <a:ext cx="4114800" cy="28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3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90" y="3413174"/>
            <a:ext cx="4114800" cy="292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33108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Density Curves &amp; Normal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5778" name="Picture 2" descr="histogram: normal distributio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96" y="2063576"/>
            <a:ext cx="3647619" cy="21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histogram - nonnormal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4" y="4323911"/>
            <a:ext cx="3667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2" name="Picture 6" descr="normal prob plot with non-normal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02" y="4511236"/>
            <a:ext cx="3619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4849" y="279991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 distributed data will have all  a Q-Q plots with the dots all in a straight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3426" y="16258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you tell if the data is normally distributed? A Q-Q plot!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713" y="34533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Z-scores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5862" y="1754314"/>
            <a:ext cx="9111545" cy="1779966"/>
          </a:xfrm>
        </p:spPr>
        <p:txBody>
          <a:bodyPr/>
          <a:lstStyle/>
          <a:p>
            <a:r>
              <a:rPr lang="en-US" dirty="0"/>
              <a:t>So to convert a value to a Standard Score ("z-score"):</a:t>
            </a:r>
          </a:p>
          <a:p>
            <a:pPr lvl="1"/>
            <a:r>
              <a:rPr lang="en-US" dirty="0"/>
              <a:t>first subtract the mean, </a:t>
            </a:r>
          </a:p>
          <a:p>
            <a:pPr lvl="1"/>
            <a:r>
              <a:rPr lang="en-US" dirty="0"/>
              <a:t>then divide by the Standard Deviation</a:t>
            </a:r>
          </a:p>
          <a:p>
            <a:r>
              <a:rPr lang="en-US" dirty="0"/>
              <a:t>And doing that is called "Standardizing":</a:t>
            </a:r>
          </a:p>
          <a:p>
            <a:endParaRPr lang="en-US" dirty="0"/>
          </a:p>
        </p:txBody>
      </p:sp>
      <p:pic>
        <p:nvPicPr>
          <p:cNvPr id="62466" name="Picture 2" descr="http://www.mathsisfun.com/data/images/standardiz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2" y="3628084"/>
            <a:ext cx="8354548" cy="26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4 - Standard &amp; Normal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2474" y="478652"/>
            <a:ext cx="5357690" cy="2890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/>
              <a:t>-scores are in </a:t>
            </a:r>
            <a:r>
              <a:rPr lang="en-US" altLang="en-US" sz="2800" i="1" dirty="0"/>
              <a:t>SD </a:t>
            </a:r>
            <a:r>
              <a:rPr lang="en-US" altLang="en-US" sz="2800" dirty="0"/>
              <a:t>units</a:t>
            </a:r>
          </a:p>
          <a:p>
            <a:pPr lvl="1" algn="ctr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Represent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SD </a:t>
            </a:r>
            <a:r>
              <a:rPr lang="en-US" altLang="en-US" sz="2400" dirty="0">
                <a:ea typeface="ＭＳ Ｐゴシック" panose="020B0600070205080204" pitchFamily="34" charset="-128"/>
              </a:rPr>
              <a:t>distances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away </a:t>
            </a:r>
            <a:r>
              <a:rPr lang="en-US" altLang="en-US" sz="2400" dirty="0">
                <a:ea typeface="ＭＳ Ｐゴシック" panose="020B0600070205080204" pitchFamily="34" charset="-128"/>
              </a:rPr>
              <a:t>from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 </a:t>
            </a:r>
            <a:r>
              <a:rPr lang="en-US" altLang="en-US" sz="2400" dirty="0">
                <a:ea typeface="ＭＳ Ｐゴシック" panose="020B0600070205080204" pitchFamily="34" charset="-128"/>
              </a:rPr>
              <a:t>( = 0) </a:t>
            </a:r>
          </a:p>
          <a:p>
            <a:pPr lvl="1" algn="ctr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-score = -0.50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___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SD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_____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</a:t>
            </a:r>
          </a:p>
          <a:p>
            <a:pPr lvl="4" algn="ctr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dirty="0"/>
              <a:t>Can compare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/>
              <a:t>-scores from 2 or more variables originally measured in differing units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9643" y="6293932"/>
            <a:ext cx="4256230" cy="317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Standardizing does </a:t>
            </a:r>
            <a:r>
              <a:rPr lang="en-US" altLang="en-US" b="1" u="sng" dirty="0">
                <a:solidFill>
                  <a:srgbClr val="FF0000"/>
                </a:solidFill>
              </a:rPr>
              <a:t>NOT</a:t>
            </a:r>
            <a:r>
              <a:rPr lang="en-US" altLang="en-US" b="1" dirty="0">
                <a:solidFill>
                  <a:srgbClr val="FF0000"/>
                </a:solidFill>
              </a:rPr>
              <a:t> “normalize” data</a:t>
            </a:r>
          </a:p>
        </p:txBody>
      </p:sp>
    </p:spTree>
    <p:extLst>
      <p:ext uri="{BB962C8B-B14F-4D97-AF65-F5344CB8AC3E}">
        <p14:creationId xmlns:p14="http://schemas.microsoft.com/office/powerpoint/2010/main" val="36306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7220</TotalTime>
  <Words>1942</Words>
  <Application>Microsoft Office PowerPoint</Application>
  <PresentationFormat>Widescreen</PresentationFormat>
  <Paragraphs>338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メイリオ</vt:lpstr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Equation</vt:lpstr>
      <vt:lpstr>Cohen chap 4. standard &amp; normal</vt:lpstr>
      <vt:lpstr>Exploring Quantitative Data</vt:lpstr>
      <vt:lpstr>Density Curves &amp; Normal Distributions</vt:lpstr>
      <vt:lpstr>Density Curves &amp; Normal Distributions</vt:lpstr>
      <vt:lpstr>Normal distribution</vt:lpstr>
      <vt:lpstr>PowerPoint Presentation</vt:lpstr>
      <vt:lpstr>Normal distributionS</vt:lpstr>
      <vt:lpstr>Density Curves &amp; Normal Distributions</vt:lpstr>
      <vt:lpstr>Z-scores</vt:lpstr>
      <vt:lpstr>Example: draw a picture</vt:lpstr>
      <vt:lpstr>EXAMPLE: calculate z-score</vt:lpstr>
      <vt:lpstr>Using z-scores in the table</vt:lpstr>
      <vt:lpstr>Examples: standardizing scores </vt:lpstr>
      <vt:lpstr>Examples: finding probabilities</vt:lpstr>
      <vt:lpstr>Examples: using percentiles</vt:lpstr>
      <vt:lpstr>Other normal distributions</vt:lpstr>
      <vt:lpstr>Examples: convert scores</vt:lpstr>
      <vt:lpstr>Parameters &amp; statistics</vt:lpstr>
      <vt:lpstr>Example: sleep</vt:lpstr>
      <vt:lpstr>Statistical estimation</vt:lpstr>
      <vt:lpstr>Sampling distribution</vt:lpstr>
      <vt:lpstr>Sampling distribution for the MEAN</vt:lpstr>
      <vt:lpstr>EXAMPLE: bank calls</vt:lpstr>
      <vt:lpstr>Sampling distribution for the MEAN</vt:lpstr>
      <vt:lpstr>Example: bank calls</vt:lpstr>
      <vt:lpstr>The central limit theorem</vt:lpstr>
      <vt:lpstr>Examples: finding probabilities</vt:lpstr>
      <vt:lpstr>Example: cancer dataset</vt:lpstr>
      <vt:lpstr>SPSS: create a z-score variable</vt:lpstr>
      <vt:lpstr>SPSS: transforming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45</cp:revision>
  <cp:lastPrinted>2015-07-01T18:20:46Z</cp:lastPrinted>
  <dcterms:created xsi:type="dcterms:W3CDTF">2015-07-01T07:12:06Z</dcterms:created>
  <dcterms:modified xsi:type="dcterms:W3CDTF">2015-07-08T11:52:22Z</dcterms:modified>
</cp:coreProperties>
</file>