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70" r:id="rId12"/>
    <p:sldId id="271" r:id="rId13"/>
    <p:sldId id="267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CC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8E79-D2C6-4452-BD4A-31BFBDD3CF1E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0CC9-A748-4EB9-B620-ED0813D5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37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59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4436EB8-D617-4D94-9182-344105F3F3B4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0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62CF-88EB-46DC-97A2-E2D6B8343AE2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7E5E-5FAC-4501-BBB5-9CE36E8D8536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3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1BF2-7EA5-49DF-90CC-B887677171AA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B1B9-C36E-421F-9085-E835CECA962A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4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1CDE-11CC-42BD-8EA2-1420DEE02DC9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CE8D-FF11-401F-90AC-BAD575F841FD}" type="datetime1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732-1427-42E1-9B71-071CE1AC3465}" type="datetime1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AB1B-2F8C-4327-ACD2-9BC420B80550}" type="datetime1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F8F9-0593-46A7-BCC4-3E6EAFE0F80B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B6D-58CA-429A-8845-7CE981CA6B73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5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46AFD4-609D-4B8C-9A64-58BD5966F34C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Cohen Chap 5 – Hypothesis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1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png"/><Relationship Id="rId7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4960137"/>
            <a:ext cx="8075054" cy="1463040"/>
          </a:xfrm>
        </p:spPr>
        <p:txBody>
          <a:bodyPr>
            <a:normAutofit/>
          </a:bodyPr>
          <a:lstStyle/>
          <a:p>
            <a:r>
              <a:rPr lang="en-US" dirty="0"/>
              <a:t>Cohen chap 5. Hypothesis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/>
              <a:t>For EDUC/PSY 6600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5 – Hypothesis tests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97572" y="244549"/>
            <a:ext cx="7198242" cy="3859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sz="2400" b="1" i="1" dirty="0">
                <a:solidFill>
                  <a:schemeClr val="tx1"/>
                </a:solidFill>
              </a:rPr>
              <a:t>“I’m afraid that I rather give myself away 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b="1" i="1" dirty="0">
                <a:solidFill>
                  <a:schemeClr val="tx1"/>
                </a:solidFill>
              </a:rPr>
              <a:t>when I explain,” said he. 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b="1" i="1" dirty="0">
                <a:solidFill>
                  <a:schemeClr val="tx1"/>
                </a:solidFill>
              </a:rPr>
              <a:t>“Results without causes are much more impressive.”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tx1"/>
                </a:solidFill>
              </a:rPr>
              <a:t>Sherlock Holmes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The Stock-Broker’s Cat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1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13004"/>
            <a:ext cx="10591799" cy="459486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Alpha  = probability of making a </a:t>
            </a:r>
            <a:r>
              <a:rPr lang="en-US" dirty="0">
                <a:solidFill>
                  <a:srgbClr val="FF0000"/>
                </a:solidFill>
              </a:rPr>
              <a:t>type I error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We want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dirty="0"/>
              <a:t>to be small, but…we can’t just make too tiny, since the trade off is increasing the </a:t>
            </a:r>
            <a:r>
              <a:rPr lang="en-US" dirty="0">
                <a:solidFill>
                  <a:srgbClr val="FF0000"/>
                </a:solidFill>
              </a:rPr>
              <a:t>type II error </a:t>
            </a:r>
            <a:r>
              <a:rPr lang="en-US" dirty="0"/>
              <a:t>rate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Default is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= .05 (5% = 1 in 20 &amp; seems ‘rare’ to humans) BUT there is nothing magical about it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Let it be LARGER value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= .10) IF we’d rather not miss any potential relationship and are okay with some false positives</a:t>
            </a:r>
          </a:p>
          <a:p>
            <a:pPr marL="630936" lvl="1" indent="-457200">
              <a:buFont typeface="Wingdings" panose="05000000000000000000" pitchFamily="2" charset="2"/>
              <a:buChar char="v"/>
            </a:pPr>
            <a:r>
              <a:rPr lang="en-US" dirty="0"/>
              <a:t>Ex) screening genes, early drug investigation, pilot study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Set it SMALLER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= .01) IF false positives are costly and we want to be more stringent</a:t>
            </a:r>
          </a:p>
          <a:p>
            <a:pPr marL="630936" lvl="1" indent="-457200">
              <a:buFont typeface="Wingdings" panose="05000000000000000000" pitchFamily="2" charset="2"/>
              <a:buChar char="v"/>
            </a:pPr>
            <a:r>
              <a:rPr lang="en-US" dirty="0"/>
              <a:t>Ex) changing a national policy, mortgaging the farm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6350" y="262051"/>
            <a:ext cx="3295650" cy="12926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type I error</a:t>
            </a:r>
          </a:p>
          <a:p>
            <a:pPr algn="ctr"/>
            <a:r>
              <a:rPr lang="en-US" dirty="0"/>
              <a:t>We reject the NULL </a:t>
            </a:r>
          </a:p>
          <a:p>
            <a:pPr algn="ctr"/>
            <a:r>
              <a:rPr lang="en-US" dirty="0"/>
              <a:t>when we shouldn’t have</a:t>
            </a:r>
          </a:p>
          <a:p>
            <a:pPr algn="ctr"/>
            <a:r>
              <a:rPr lang="en-US" dirty="0"/>
              <a:t>The risk of “false positive”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2227" y="262051"/>
            <a:ext cx="3295650" cy="12926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type II error</a:t>
            </a:r>
          </a:p>
          <a:p>
            <a:pPr algn="ctr"/>
            <a:r>
              <a:rPr lang="en-US" dirty="0"/>
              <a:t>We FAIL to reject the NULL </a:t>
            </a:r>
          </a:p>
          <a:p>
            <a:pPr algn="ctr"/>
            <a:r>
              <a:rPr lang="en-US" dirty="0"/>
              <a:t>when we should have</a:t>
            </a:r>
          </a:p>
          <a:p>
            <a:pPr algn="ctr"/>
            <a:r>
              <a:rPr lang="en-US" dirty="0"/>
              <a:t>The risk of “false negative” 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3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/>
              <a:t>Assumptions of a 1-sample z-test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6" y="1438274"/>
            <a:ext cx="10487024" cy="50324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Sample was drawn at random (at least as representative as possible)</a:t>
            </a:r>
          </a:p>
          <a:p>
            <a:pPr marL="173736" lvl="1" indent="0" algn="ctr">
              <a:buNone/>
            </a:pPr>
            <a:r>
              <a:rPr lang="en-US" dirty="0"/>
              <a:t>Nothing can be done to fix NON-representative samples!</a:t>
            </a:r>
          </a:p>
          <a:p>
            <a:pPr marL="173736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Can not statistically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SD of the sampled population = SD of the comparison population</a:t>
            </a:r>
          </a:p>
          <a:p>
            <a:pPr marL="173736" lvl="1" indent="0" algn="ctr">
              <a:buNone/>
            </a:pPr>
            <a:r>
              <a:rPr lang="en-US" dirty="0"/>
              <a:t>Very hard to check</a:t>
            </a:r>
          </a:p>
          <a:p>
            <a:pPr marL="173736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Can not statistically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Variables have a normal distribution</a:t>
            </a:r>
          </a:p>
          <a:p>
            <a:pPr marL="173736" lvl="1" indent="0" algn="ctr">
              <a:buNone/>
            </a:pPr>
            <a:r>
              <a:rPr lang="en-US" dirty="0"/>
              <a:t>Not as important if the sample is large (Central Limit Theorem)</a:t>
            </a:r>
          </a:p>
          <a:p>
            <a:pPr marL="173736" lvl="1" indent="0" algn="ctr">
              <a:buNone/>
            </a:pPr>
            <a:r>
              <a:rPr lang="en-US" dirty="0"/>
              <a:t>IF the sample is far from normal &amp;/or small n, might want to transform variables</a:t>
            </a:r>
          </a:p>
          <a:p>
            <a:pPr marL="173736" lvl="1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Look at plots: </a:t>
            </a:r>
            <a:r>
              <a:rPr lang="en-US" dirty="0">
                <a:solidFill>
                  <a:srgbClr val="FF0000"/>
                </a:solidFill>
              </a:rPr>
              <a:t>histogram, boxplot, &amp; QQ plot (straight 45º line)</a:t>
            </a:r>
          </a:p>
          <a:p>
            <a:pPr algn="ctr">
              <a:lnSpc>
                <a:spcPct val="80000"/>
              </a:lnSpc>
            </a:pPr>
            <a:r>
              <a:rPr lang="en-US" altLang="en-US" sz="1600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Skewness &amp; Kurtosis: </a:t>
            </a:r>
            <a:r>
              <a:rPr lang="en-US" altLang="en-US" sz="1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Divided value by its </a:t>
            </a:r>
            <a:r>
              <a:rPr lang="en-US" altLang="en-US" sz="16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</a:t>
            </a:r>
            <a:r>
              <a:rPr lang="en-US" altLang="en-US" sz="1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&amp; &gt; </a:t>
            </a:r>
            <a:r>
              <a:rPr lang="en-US" altLang="en-US" sz="16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± 2 indicates issues</a:t>
            </a:r>
          </a:p>
          <a:p>
            <a:pPr algn="ctr">
              <a:lnSpc>
                <a:spcPct val="80000"/>
              </a:lnSpc>
            </a:pPr>
            <a:r>
              <a:rPr lang="en-US" altLang="en-US" sz="1600" b="1" u="sng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Shapiro-Wilks test </a:t>
            </a:r>
            <a:r>
              <a:rPr lang="en-US" altLang="en-US" sz="16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(small N): p &lt; .05 </a:t>
            </a:r>
            <a:r>
              <a:rPr lang="en-US" altLang="en-US" sz="16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not normal</a:t>
            </a:r>
          </a:p>
          <a:p>
            <a:pPr algn="ctr">
              <a:lnSpc>
                <a:spcPct val="80000"/>
              </a:lnSpc>
            </a:pPr>
            <a:r>
              <a:rPr lang="en-US" altLang="en-US" sz="1600" b="1" u="sng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Kolmogorov-Smirnov test</a:t>
            </a:r>
            <a:r>
              <a:rPr lang="en-US" altLang="en-US" sz="16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(large N): </a:t>
            </a:r>
            <a:endParaRPr lang="en-US" altLang="en-US" sz="1600" dirty="0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73736" lvl="1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173736" lvl="1" indent="0" algn="ctr">
              <a:buNone/>
            </a:pPr>
            <a:endParaRPr lang="en-US" dirty="0"/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APA: results of a 1-sample z-test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alpha &amp; number of tails prior to any results</a:t>
            </a:r>
          </a:p>
          <a:p>
            <a:r>
              <a:rPr lang="en-US" dirty="0"/>
              <a:t>Report exact p-values (usually 2 decimal places), except for “p &lt; .001”</a:t>
            </a:r>
          </a:p>
          <a:p>
            <a:endParaRPr lang="en-US" dirty="0"/>
          </a:p>
          <a:p>
            <a:r>
              <a:rPr lang="en-US" dirty="0"/>
              <a:t>Example Sentence: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one sample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showed that the difference in the quiz scores between the current sample (N = 9, M = 7.00, SD = 1.23) and the hypothesized value (6.000) were statistically significant,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2.45, p = .040.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642" y="-78233"/>
            <a:ext cx="9720072" cy="1499616"/>
          </a:xfrm>
        </p:spPr>
        <p:txBody>
          <a:bodyPr/>
          <a:lstStyle/>
          <a:p>
            <a:r>
              <a:rPr lang="en-US" dirty="0"/>
              <a:t>EXAMPLE: 1-sample z-test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195" y="928479"/>
            <a:ext cx="8604408" cy="1280918"/>
          </a:xfrm>
        </p:spPr>
        <p:txBody>
          <a:bodyPr>
            <a:normAutofit/>
          </a:bodyPr>
          <a:lstStyle/>
          <a:p>
            <a:r>
              <a:rPr lang="en-US" dirty="0"/>
              <a:t>After an earthquake hits their town, a </a:t>
            </a:r>
            <a:r>
              <a:rPr lang="en-US" b="1" u="sng" dirty="0"/>
              <a:t>random</a:t>
            </a:r>
            <a:r>
              <a:rPr lang="en-US" dirty="0"/>
              <a:t> sample of townspeople yields the following anxiety score:  </a:t>
            </a:r>
            <a:r>
              <a:rPr lang="en-US" dirty="0">
                <a:solidFill>
                  <a:srgbClr val="0070C0"/>
                </a:solidFill>
              </a:rPr>
              <a:t>72, 59, 54, 56, 48, 52, 57, 51, 64, 67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1832" y="1850434"/>
                <a:ext cx="2668211" cy="1245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1. Null/Alt Hypotheses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b="0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algn="ctr"/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32" y="1850434"/>
                <a:ext cx="2668211" cy="1245982"/>
              </a:xfrm>
              <a:prstGeom prst="rect">
                <a:avLst/>
              </a:prstGeom>
              <a:blipFill rotWithShape="0">
                <a:blip r:embed="rId2"/>
                <a:stretch>
                  <a:fillRect l="-913" t="-2941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3914" y="4438503"/>
                <a:ext cx="3702864" cy="935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3.  SRS data </a:t>
                </a:r>
                <a:r>
                  <a:rPr lang="en-US" sz="2000" b="1" u="sng" dirty="0">
                    <a:sym typeface="Wingdings" panose="05000000000000000000" pitchFamily="2" charset="2"/>
                  </a:rPr>
                  <a:t></a:t>
                </a:r>
                <a:r>
                  <a:rPr lang="en-US" sz="2000" b="1" u="sng" dirty="0"/>
                  <a:t> Sample Mean</a:t>
                </a:r>
                <a:endParaRPr lang="en-US" b="0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580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𝟓𝟖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4" y="4438503"/>
                <a:ext cx="3702864" cy="935577"/>
              </a:xfrm>
              <a:prstGeom prst="rect">
                <a:avLst/>
              </a:prstGeom>
              <a:blipFill rotWithShape="0">
                <a:blip r:embed="rId3"/>
                <a:stretch>
                  <a:fillRect t="-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82453" y="2836067"/>
            <a:ext cx="37785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2. Choose Test Stat, </a:t>
            </a:r>
            <a:r>
              <a:rPr lang="el-G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# tails</a:t>
            </a:r>
            <a:endParaRPr lang="en-US" b="0" dirty="0"/>
          </a:p>
          <a:p>
            <a:pPr algn="ctr"/>
            <a:r>
              <a:rPr lang="en-US" dirty="0">
                <a:solidFill>
                  <a:srgbClr val="FFC000"/>
                </a:solidFill>
              </a:rPr>
              <a:t>CLT: mean of repeated SRS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 normally dist.</a:t>
            </a:r>
          </a:p>
          <a:p>
            <a:pPr algn="ctr"/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C000"/>
                </a:solidFill>
              </a:rPr>
              <a:t>So use the z-stat</a:t>
            </a:r>
          </a:p>
          <a:p>
            <a:pPr algn="ctr"/>
            <a:r>
              <a:rPr lang="el-GR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.05 &amp; 2 tails (default)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683" y="5550798"/>
            <a:ext cx="41925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4. Rejection Region?</a:t>
            </a:r>
            <a:endParaRPr lang="en-US" dirty="0"/>
          </a:p>
          <a:p>
            <a:pPr algn="ctr"/>
            <a:r>
              <a:rPr lang="en-US" dirty="0">
                <a:solidFill>
                  <a:srgbClr val="CC0099"/>
                </a:solidFill>
              </a:rPr>
              <a:t>.05 in </a:t>
            </a:r>
            <a:r>
              <a:rPr lang="en-US" b="1" dirty="0">
                <a:solidFill>
                  <a:srgbClr val="CC0099"/>
                </a:solidFill>
              </a:rPr>
              <a:t>BOTH</a:t>
            </a:r>
            <a:r>
              <a:rPr lang="en-US" dirty="0">
                <a:solidFill>
                  <a:srgbClr val="CC0099"/>
                </a:solidFill>
              </a:rPr>
              <a:t> tails, so</a:t>
            </a:r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 .025 in </a:t>
            </a:r>
            <a:r>
              <a:rPr lang="en-US" b="1" dirty="0">
                <a:solidFill>
                  <a:srgbClr val="CC0099"/>
                </a:solidFill>
                <a:sym typeface="Wingdings" panose="05000000000000000000" pitchFamily="2" charset="2"/>
              </a:rPr>
              <a:t>EACH</a:t>
            </a:r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 tail …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Critical z = +/- 1.96 …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 Reject if Z-score is &gt; 1.96 or &lt; -1.96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4257" y="31405"/>
            <a:ext cx="2960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u="sng" dirty="0"/>
              <a:t>Assume</a:t>
            </a:r>
            <a:r>
              <a:rPr lang="en-US" i="1" dirty="0"/>
              <a:t> the general population has an anxiety scale that is expressed as a T score, so that µ = 50 &amp; </a:t>
            </a:r>
            <a:r>
              <a:rPr lang="el-GR" i="1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/>
              <a:t>= 10.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15723" y="4066030"/>
                <a:ext cx="3877094" cy="230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5.  Calculate the Test Stat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Distribution of all sample means: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𝑝𝑜𝑝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=3.167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  <a:p>
                <a:pPr algn="ctr"/>
                <a:endParaRPr lang="en-US" i="1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58−50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3.167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𝟓𝟐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23" y="4066030"/>
                <a:ext cx="3877094" cy="2301207"/>
              </a:xfrm>
              <a:prstGeom prst="rect">
                <a:avLst/>
              </a:prstGeom>
              <a:blipFill rotWithShape="0">
                <a:blip r:embed="rId4"/>
                <a:stretch>
                  <a:fillRect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490932" y="4066030"/>
            <a:ext cx="490448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6. Conclusion</a:t>
            </a:r>
            <a:endParaRPr lang="en-US" dirty="0"/>
          </a:p>
          <a:p>
            <a:pPr algn="ctr"/>
            <a:r>
              <a:rPr lang="en-US" dirty="0">
                <a:solidFill>
                  <a:srgbClr val="00CCFF"/>
                </a:solidFill>
              </a:rPr>
              <a:t>Z-stat falls in the rejection region </a:t>
            </a:r>
          </a:p>
          <a:p>
            <a:pPr algn="ctr"/>
            <a:r>
              <a:rPr lang="en-US" dirty="0">
                <a:solidFill>
                  <a:srgbClr val="00CCFF"/>
                </a:solidFill>
              </a:rPr>
              <a:t>evidence the population’s mean is not 50 </a:t>
            </a:r>
          </a:p>
          <a:p>
            <a:pPr algn="ctr"/>
            <a:r>
              <a:rPr lang="en-US" dirty="0">
                <a:solidFill>
                  <a:srgbClr val="00CCFF"/>
                </a:solidFill>
              </a:rPr>
              <a:t>“reject the Null”</a:t>
            </a:r>
          </a:p>
          <a:p>
            <a:pPr algn="ctr"/>
            <a:endParaRPr lang="en-US" dirty="0">
              <a:solidFill>
                <a:srgbClr val="CC0099"/>
              </a:solidFill>
            </a:endParaRPr>
          </a:p>
          <a:p>
            <a:pPr algn="ctr"/>
            <a:r>
              <a:rPr lang="en-US" sz="2400" b="1" dirty="0">
                <a:solidFill>
                  <a:srgbClr val="CC3300"/>
                </a:solidFill>
              </a:rPr>
              <a:t>“After the earthquake, </a:t>
            </a:r>
          </a:p>
          <a:p>
            <a:pPr algn="ctr"/>
            <a:r>
              <a:rPr lang="en-US" sz="2400" b="1" dirty="0">
                <a:solidFill>
                  <a:srgbClr val="CC3300"/>
                </a:solidFill>
              </a:rPr>
              <a:t>townspeople’s anxiety levels are</a:t>
            </a:r>
          </a:p>
          <a:p>
            <a:pPr algn="ctr"/>
            <a:r>
              <a:rPr lang="en-US" sz="2400" b="1" dirty="0">
                <a:solidFill>
                  <a:srgbClr val="CC3300"/>
                </a:solidFill>
              </a:rPr>
              <a:t>higher than 50, on average.”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3184" r="32392" b="69353"/>
          <a:stretch/>
        </p:blipFill>
        <p:spPr>
          <a:xfrm>
            <a:off x="8426934" y="1715867"/>
            <a:ext cx="2483893" cy="18833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4229" r="36224" b="38308"/>
          <a:stretch/>
        </p:blipFill>
        <p:spPr>
          <a:xfrm>
            <a:off x="4868930" y="1771883"/>
            <a:ext cx="2483893" cy="18833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5" t="4179" r="37593" b="67960"/>
          <a:stretch/>
        </p:blipFill>
        <p:spPr>
          <a:xfrm>
            <a:off x="4796303" y="1655876"/>
            <a:ext cx="2629145" cy="21154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35995" r="35862" b="36144"/>
          <a:stretch/>
        </p:blipFill>
        <p:spPr>
          <a:xfrm>
            <a:off x="8281682" y="1652092"/>
            <a:ext cx="2629145" cy="21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84189" y="1089024"/>
            <a:ext cx="11126786" cy="525462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What statistical significance does not mean…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Statistical significance only says whether the effect observed is likely to be due to chance alone because of random sampling.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Statistical significance may not be practically important. That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because statistical significance doesn’t tell you about the </a:t>
            </a:r>
            <a:r>
              <a:rPr lang="en-US" b="1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magnitude</a:t>
            </a:r>
            <a:r>
              <a:rPr lang="en-US" dirty="0">
                <a:solidFill>
                  <a:srgbClr val="8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of the effect, only that there is one.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An effect could be too small to be relevant. And with a large enough sample size, significance can be reached even for the tiniest effect.</a:t>
            </a:r>
            <a:endParaRPr lang="en-US" sz="1400" dirty="0">
              <a:ea typeface="ＭＳ Ｐゴシック" panose="020B0600070205080204" pitchFamily="34" charset="-128"/>
            </a:endParaRPr>
          </a:p>
          <a:p>
            <a:pPr marL="731838" lvl="1"/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drug to lower temperature is found to reproducibly lower patient temperature by 0.4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°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Celsius (</a:t>
            </a:r>
            <a:r>
              <a:rPr lang="en-US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-value &lt; 0.01). But clinical benefits of temperature reduction only appear for a 1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°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decrease or larger. </a:t>
            </a:r>
          </a:p>
          <a:p>
            <a:pPr marL="503238" lvl="1" indent="0">
              <a:buNone/>
            </a:pP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329502" indent="0" algn="ctr">
              <a:lnSpc>
                <a:spcPct val="130000"/>
              </a:lnSpc>
              <a:buNone/>
            </a:pPr>
            <a:r>
              <a:rPr lang="en-US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STATISTICAL significance does NOT mean PRACTICAL significance!!!</a:t>
            </a:r>
          </a:p>
        </p:txBody>
      </p:sp>
      <p:sp>
        <p:nvSpPr>
          <p:cNvPr id="76803" name="Rectangle 4"/>
          <p:cNvSpPr txBox="1">
            <a:spLocks noChangeArrowheads="1"/>
          </p:cNvSpPr>
          <p:nvPr/>
        </p:nvSpPr>
        <p:spPr bwMode="auto">
          <a:xfrm>
            <a:off x="2112964" y="203201"/>
            <a:ext cx="75088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858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9144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600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574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3600" dirty="0">
                <a:solidFill>
                  <a:schemeClr val="tx1"/>
                </a:solidFill>
              </a:rPr>
              <a:t>Cautions About Significance Tests</a:t>
            </a:r>
          </a:p>
        </p:txBody>
      </p:sp>
      <p:sp>
        <p:nvSpPr>
          <p:cNvPr id="76804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858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9144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600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574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E44CA7-4559-435A-B005-C2AFC19A62C6}" type="slidenum">
              <a:rPr lang="en-US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426057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ChangeArrowheads="1"/>
          </p:cNvSpPr>
          <p:nvPr/>
        </p:nvSpPr>
        <p:spPr bwMode="auto">
          <a:xfrm>
            <a:off x="676275" y="1409754"/>
            <a:ext cx="1072515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715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858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9144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600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574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800000"/>
                </a:solidFill>
              </a:rPr>
              <a:t>Don’t ignore lack of significance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None/>
            </a:pPr>
            <a:endParaRPr lang="en-US" sz="1000" b="1" dirty="0">
              <a:solidFill>
                <a:srgbClr val="333399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Consider this provocative title from the </a:t>
            </a:r>
            <a:r>
              <a:rPr lang="en-US" i="1" dirty="0">
                <a:solidFill>
                  <a:schemeClr val="tx1"/>
                </a:solidFill>
              </a:rPr>
              <a:t>British Medical Journal</a:t>
            </a:r>
            <a:r>
              <a:rPr lang="en-US" dirty="0">
                <a:solidFill>
                  <a:schemeClr val="tx1"/>
                </a:solidFill>
              </a:rPr>
              <a:t>: “</a:t>
            </a:r>
            <a:r>
              <a:rPr lang="en-US" dirty="0">
                <a:solidFill>
                  <a:srgbClr val="FF0000"/>
                </a:solidFill>
              </a:rPr>
              <a:t>Absence of evidence is not evidence of absence</a:t>
            </a:r>
            <a:r>
              <a:rPr lang="en-US" dirty="0">
                <a:solidFill>
                  <a:schemeClr val="tx1"/>
                </a:solidFill>
              </a:rPr>
              <a:t>.”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Having no proof of who committed a murder does not imply that the murder was not committed.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Indeed, failing to find statistical significance in results is </a:t>
            </a:r>
            <a:r>
              <a:rPr lang="en-US" b="1" dirty="0">
                <a:solidFill>
                  <a:schemeClr val="tx1"/>
                </a:solidFill>
              </a:rPr>
              <a:t>not rejecting </a:t>
            </a:r>
            <a:r>
              <a:rPr lang="en-US" dirty="0">
                <a:solidFill>
                  <a:schemeClr val="tx1"/>
                </a:solidFill>
              </a:rPr>
              <a:t>the null hypothesis. This is very different from actually </a:t>
            </a:r>
            <a:r>
              <a:rPr lang="en-US" b="1" dirty="0">
                <a:solidFill>
                  <a:schemeClr val="tx1"/>
                </a:solidFill>
              </a:rPr>
              <a:t>accepting</a:t>
            </a:r>
            <a:r>
              <a:rPr lang="en-US" dirty="0">
                <a:solidFill>
                  <a:schemeClr val="tx1"/>
                </a:solidFill>
              </a:rPr>
              <a:t> it. The sample size, for instance, could be too small to overcome large variability in the population.</a:t>
            </a:r>
          </a:p>
          <a:p>
            <a:pPr eaLnBrk="1" hangingPunct="1"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When comparing two populations, </a:t>
            </a:r>
            <a:r>
              <a:rPr lang="en-US" b="1" dirty="0">
                <a:solidFill>
                  <a:schemeClr val="tx1"/>
                </a:solidFill>
              </a:rPr>
              <a:t>lack of significance </a:t>
            </a:r>
            <a:r>
              <a:rPr lang="en-US" dirty="0">
                <a:solidFill>
                  <a:schemeClr val="tx1"/>
                </a:solidFill>
              </a:rPr>
              <a:t>does </a:t>
            </a:r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imply that the two samples come from the </a:t>
            </a:r>
            <a:r>
              <a:rPr lang="en-US" b="1" dirty="0">
                <a:solidFill>
                  <a:schemeClr val="tx1"/>
                </a:solidFill>
              </a:rPr>
              <a:t>same</a:t>
            </a:r>
            <a:r>
              <a:rPr lang="en-US" dirty="0">
                <a:solidFill>
                  <a:schemeClr val="tx1"/>
                </a:solidFill>
              </a:rPr>
              <a:t> population. They could represent two very distinct populations with similar mathematical properties.</a:t>
            </a:r>
          </a:p>
        </p:txBody>
      </p:sp>
      <p:sp>
        <p:nvSpPr>
          <p:cNvPr id="78851" name="Rectangle 4"/>
          <p:cNvSpPr txBox="1">
            <a:spLocks noChangeArrowheads="1"/>
          </p:cNvSpPr>
          <p:nvPr/>
        </p:nvSpPr>
        <p:spPr bwMode="auto">
          <a:xfrm>
            <a:off x="2112964" y="203201"/>
            <a:ext cx="75088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858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9144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600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574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3600" dirty="0">
                <a:solidFill>
                  <a:schemeClr val="tx1"/>
                </a:solidFill>
              </a:rPr>
              <a:t>Cautions About Significance Tests</a:t>
            </a:r>
          </a:p>
        </p:txBody>
      </p:sp>
      <p:sp>
        <p:nvSpPr>
          <p:cNvPr id="78852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858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9144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600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574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75CC35-5819-4DE9-9B16-8D33C7D642DB}" type="slidenum">
              <a:rPr lang="en-US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4837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454547"/>
            <a:ext cx="5114925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353" y="347091"/>
            <a:ext cx="9720072" cy="1499616"/>
          </a:xfrm>
        </p:spPr>
        <p:txBody>
          <a:bodyPr/>
          <a:lstStyle/>
          <a:p>
            <a:r>
              <a:rPr lang="en-US" dirty="0"/>
              <a:t>SPSS: testing assumptions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41688" y="3310964"/>
            <a:ext cx="746031" cy="2710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649366"/>
            <a:ext cx="2171700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4371119"/>
            <a:ext cx="561022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0" y="3048355"/>
            <a:ext cx="4029517" cy="3228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ounded Rectangle 17"/>
          <p:cNvSpPr/>
          <p:nvPr/>
        </p:nvSpPr>
        <p:spPr>
          <a:xfrm>
            <a:off x="2587719" y="2216379"/>
            <a:ext cx="3536856" cy="2982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24575" y="2013248"/>
            <a:ext cx="909828" cy="309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20579" y="3415330"/>
            <a:ext cx="2513396" cy="1432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87115" y="3383109"/>
            <a:ext cx="5754750" cy="473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396633" y="1142338"/>
            <a:ext cx="27051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b="1" u="sng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Skewness &amp; Kurtosis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Divide value by its </a:t>
            </a:r>
            <a:r>
              <a:rPr lang="en-US" altLang="en-US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SE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en-US" sz="16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&gt; </a:t>
            </a:r>
            <a:r>
              <a:rPr lang="en-US" altLang="en-US" sz="1600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± 2 indicates issues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0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General Types of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u="sng" dirty="0">
                <a:ea typeface="ＭＳ Ｐゴシック" panose="020B0600070205080204" pitchFamily="34" charset="-128"/>
              </a:rPr>
              <a:t>  Do groups significantly differ on 1 or more characteristics?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Comparing group means, counts, proportions</a:t>
            </a:r>
          </a:p>
          <a:p>
            <a:pPr lvl="1"/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ea typeface="ＭＳ Ｐゴシック" panose="020B0600070205080204" pitchFamily="34" charset="-128"/>
              </a:rPr>
              <a:t>-tests, ANOVA,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tests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u="sng" dirty="0">
                <a:ea typeface="ＭＳ Ｐゴシック" panose="020B0600070205080204" pitchFamily="34" charset="-128"/>
              </a:rPr>
              <a:t>  Is there a significant relationship among a set of variables?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Testing the association or dependence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Correlation, regression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19" y="1962622"/>
            <a:ext cx="6491097" cy="463029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  Descriptive statistics are limited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Rely only on raw data distribution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Generally describe 1 variable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Do not address accuracy of estimators or hypothesis testing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How precise is sample mean or does it differ from a given value?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Are there between or within group differences or associations?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 Goals of inferential statistics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Hypothesis testing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Parameter estimation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Repeated sampling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Estimators will vary from sample to sample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Sampling or random error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Variability due to chance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4225" y="2084832"/>
            <a:ext cx="443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239486"/>
            <a:ext cx="5753099" cy="23083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ea typeface="ＭＳ Ｐゴシック" panose="020B0600070205080204" pitchFamily="34" charset="-128"/>
              </a:rPr>
              <a:t>Are differences/associations LIKELY  due to </a:t>
            </a:r>
          </a:p>
          <a:p>
            <a:pPr algn="ctr"/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SAMPLING ERROR </a:t>
            </a:r>
          </a:p>
          <a:p>
            <a:pPr algn="ctr"/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OR </a:t>
            </a:r>
          </a:p>
          <a:p>
            <a:pPr algn="ctr"/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TRUE </a:t>
            </a:r>
          </a:p>
          <a:p>
            <a:pPr algn="ctr"/>
            <a:r>
              <a:rPr lang="en-US" altLang="en-US" sz="2400" b="1" dirty="0">
                <a:ea typeface="ＭＳ Ｐゴシック" panose="020B0600070205080204" pitchFamily="34" charset="-128"/>
              </a:rPr>
              <a:t>experimental/ phenomenological differences/processes?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92019" y="2620522"/>
            <a:ext cx="4957081" cy="224676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Are our results CONSISTENT with RANDOM VARIATION?</a:t>
            </a:r>
          </a:p>
          <a:p>
            <a:pPr algn="ctr"/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- - -</a:t>
            </a:r>
          </a:p>
          <a:p>
            <a:pPr algn="ctr"/>
            <a:r>
              <a:rPr lang="en-US" altLang="en-US" sz="28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We are NOT asking if our results are IMPORTANT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20099" y="4940003"/>
            <a:ext cx="3429000" cy="163121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altLang="en-US" sz="2000" u="sng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Need: </a:t>
            </a:r>
          </a:p>
          <a:p>
            <a:pPr lvl="1" algn="ctr"/>
            <a:r>
              <a:rPr lang="en-US" altLang="en-US" sz="2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Theoretical knowledge, </a:t>
            </a:r>
          </a:p>
          <a:p>
            <a:pPr lvl="1" algn="ctr"/>
            <a:r>
              <a:rPr lang="en-US" altLang="en-US" sz="2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measures of effect size, </a:t>
            </a:r>
          </a:p>
          <a:p>
            <a:pPr lvl="1" algn="ctr"/>
            <a:r>
              <a:rPr lang="en-US" altLang="en-US" sz="2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or </a:t>
            </a:r>
          </a:p>
          <a:p>
            <a:pPr lvl="1" algn="ctr"/>
            <a:r>
              <a:rPr lang="en-US" altLang="en-US" sz="2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confidence limits</a:t>
            </a:r>
          </a:p>
        </p:txBody>
      </p:sp>
    </p:spTree>
    <p:extLst>
      <p:ext uri="{BB962C8B-B14F-4D97-AF65-F5344CB8AC3E}">
        <p14:creationId xmlns:p14="http://schemas.microsoft.com/office/powerpoint/2010/main" val="422357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&amp;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353" y="1933575"/>
            <a:ext cx="9720071" cy="3454854"/>
          </a:xfrm>
        </p:spPr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Causality depends on evidence from outside statistics:</a:t>
            </a:r>
          </a:p>
          <a:p>
            <a:pPr marL="381000" indent="-381000">
              <a:lnSpc>
                <a:spcPct val="80000"/>
              </a:lnSpc>
            </a:pPr>
            <a:endParaRPr lang="en-US" altLang="en-US" sz="2300" dirty="0">
              <a:ea typeface="ＭＳ Ｐゴシック" panose="020B0600070205080204" pitchFamily="34" charset="-128"/>
            </a:endParaRP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Phenomenological (educational/behavioral/biological) credibility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Strength of association – ruling out occurrence by chance alone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Consistency with past research findings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Temporality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Dose-response relationship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Specificity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Prevention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799" y="5136520"/>
            <a:ext cx="7347857" cy="78175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81000" indent="-381000" algn="ctr">
              <a:lnSpc>
                <a:spcPct val="80000"/>
              </a:lnSpc>
              <a:spcAft>
                <a:spcPts val="0"/>
              </a:spcAft>
            </a:pPr>
            <a:r>
              <a:rPr lang="en-US" altLang="en-US" sz="2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Causality is often a judgmental evaluation </a:t>
            </a:r>
          </a:p>
          <a:p>
            <a:pPr marL="381000" indent="-381000" algn="ctr">
              <a:lnSpc>
                <a:spcPct val="80000"/>
              </a:lnSpc>
            </a:pPr>
            <a:r>
              <a:rPr lang="en-US" altLang="en-US" sz="2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of </a:t>
            </a:r>
            <a:r>
              <a:rPr lang="en-US" altLang="en-US" sz="2800" b="1" u="sng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combined</a:t>
            </a:r>
            <a:r>
              <a:rPr lang="en-US" altLang="en-US" sz="2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results from </a:t>
            </a:r>
            <a:r>
              <a:rPr lang="en-US" altLang="en-US" sz="2800" b="1" u="sng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several</a:t>
            </a:r>
            <a:r>
              <a:rPr lang="en-US" altLang="en-US" sz="2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studies </a:t>
            </a:r>
          </a:p>
        </p:txBody>
      </p:sp>
    </p:spTree>
    <p:extLst>
      <p:ext uri="{BB962C8B-B14F-4D97-AF65-F5344CB8AC3E}">
        <p14:creationId xmlns:p14="http://schemas.microsoft.com/office/powerpoint/2010/main" val="10315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5400" dirty="0">
                <a:ea typeface="ＭＳ Ｐゴシック" panose="020B0600070205080204" pitchFamily="34" charset="-128"/>
              </a:rPr>
              <a:t>-scores and Statistical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5503" y="2084832"/>
                <a:ext cx="11167872" cy="4309110"/>
              </a:xfrm>
            </p:spPr>
            <p:txBody>
              <a:bodyPr/>
              <a:lstStyle/>
              <a:p>
                <a:pPr marL="571500" indent="-571500">
                  <a:lnSpc>
                    <a:spcPct val="80000"/>
                  </a:lnSpc>
                  <a:buFont typeface="Wingdings" panose="05000000000000000000" pitchFamily="2" charset="2"/>
                  <a:buChar char="v"/>
                </a:pPr>
                <a:r>
                  <a:rPr lang="en-US" altLang="en-US" sz="2800" dirty="0">
                    <a:ea typeface="ＭＳ Ｐゴシック" panose="020B0600070205080204" pitchFamily="34" charset="-128"/>
                  </a:rPr>
                  <a:t>Probabilities of </a:t>
                </a:r>
                <a:r>
                  <a:rPr lang="en-US" altLang="en-US" sz="2800" i="1" u="sng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z</a:t>
                </a:r>
                <a:r>
                  <a:rPr lang="en-US" altLang="en-US" sz="2800" u="sng" dirty="0">
                    <a:ea typeface="ＭＳ Ｐゴシック" panose="020B0600070205080204" pitchFamily="34" charset="-128"/>
                  </a:rPr>
                  <a:t>-scores</a:t>
                </a:r>
                <a:r>
                  <a:rPr lang="en-US" altLang="en-US" sz="2800" dirty="0">
                    <a:ea typeface="ＭＳ Ｐゴシック" panose="020B0600070205080204" pitchFamily="34" charset="-128"/>
                  </a:rPr>
                  <a:t> used to determine how </a:t>
                </a:r>
                <a:r>
                  <a:rPr lang="en-US" altLang="en-US" sz="2800" u="sng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unlikely</a:t>
                </a:r>
                <a:r>
                  <a:rPr lang="en-US" altLang="en-US" sz="28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or </a:t>
                </a:r>
                <a:r>
                  <a:rPr lang="en-US" altLang="en-US" sz="2800" u="sng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unusual</a:t>
                </a:r>
                <a:r>
                  <a:rPr lang="en-US" altLang="en-US" sz="28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800" dirty="0">
                    <a:ea typeface="ＭＳ Ｐゴシック" panose="020B0600070205080204" pitchFamily="34" charset="-128"/>
                  </a:rPr>
                  <a:t>a single </a:t>
                </a:r>
                <a:r>
                  <a:rPr lang="en-US" altLang="en-US" sz="2800" u="sng" dirty="0">
                    <a:ea typeface="ＭＳ Ｐゴシック" panose="020B0600070205080204" pitchFamily="34" charset="-128"/>
                  </a:rPr>
                  <a:t>case</a:t>
                </a:r>
                <a:r>
                  <a:rPr lang="en-US" altLang="en-US" sz="2800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800" dirty="0">
                    <a:ea typeface="ＭＳ Ｐゴシック" panose="020B0600070205080204" pitchFamily="34" charset="-128"/>
                  </a:rPr>
                  <a:t>is relative to other cases in a sample </a:t>
                </a:r>
              </a:p>
              <a:p>
                <a:pPr marL="182880" lvl="2" indent="0" algn="ctr">
                  <a:lnSpc>
                    <a:spcPct val="80000"/>
                  </a:lnSpc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marL="182880" lvl="2" indent="0" algn="ctr">
                  <a:lnSpc>
                    <a:spcPct val="80000"/>
                  </a:lnSpc>
                  <a:buNone/>
                </a:pPr>
                <a:r>
                  <a:rPr lang="en-US" altLang="en-US" sz="28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Small probabilities (</a:t>
                </a:r>
                <a:r>
                  <a:rPr lang="en-US" altLang="en-US" sz="2800" i="1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p</a:t>
                </a:r>
                <a:r>
                  <a:rPr lang="en-US" altLang="en-US" sz="28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-values) </a:t>
                </a:r>
                <a:r>
                  <a:rPr lang="en-US" altLang="en-US" sz="2800" dirty="0">
                    <a:solidFill>
                      <a:srgbClr val="FF0000"/>
                    </a:solidFill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 </a:t>
                </a:r>
                <a:r>
                  <a:rPr lang="en-US" altLang="en-US" sz="28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Unlikely or unusual scores</a:t>
                </a:r>
              </a:p>
              <a:p>
                <a:pPr marL="571500" lvl="4" indent="-571500">
                  <a:lnSpc>
                    <a:spcPct val="80000"/>
                  </a:lnSpc>
                </a:pPr>
                <a:endParaRPr lang="en-US" altLang="en-US" sz="1800" dirty="0">
                  <a:ea typeface="ＭＳ Ｐゴシック" panose="020B0600070205080204" pitchFamily="34" charset="-128"/>
                </a:endParaRPr>
              </a:p>
              <a:p>
                <a:pPr marL="571500" indent="-571500">
                  <a:lnSpc>
                    <a:spcPct val="80000"/>
                  </a:lnSpc>
                  <a:buFont typeface="Wingdings" panose="05000000000000000000" pitchFamily="2" charset="2"/>
                  <a:buChar char="v"/>
                </a:pPr>
                <a:r>
                  <a:rPr lang="en-US" altLang="en-US" sz="2800" dirty="0">
                    <a:ea typeface="ＭＳ Ｐゴシック" panose="020B0600070205080204" pitchFamily="34" charset="-128"/>
                  </a:rPr>
                  <a:t>Not frequently interested in whether </a:t>
                </a:r>
                <a:r>
                  <a:rPr lang="en-US" altLang="en-US" sz="2800" u="sng" dirty="0">
                    <a:ea typeface="ＭＳ Ｐゴシック" panose="020B0600070205080204" pitchFamily="34" charset="-128"/>
                  </a:rPr>
                  <a:t>individual</a:t>
                </a:r>
                <a:r>
                  <a:rPr lang="en-US" altLang="en-US" sz="2800" dirty="0">
                    <a:ea typeface="ＭＳ Ｐゴシック" panose="020B0600070205080204" pitchFamily="34" charset="-128"/>
                  </a:rPr>
                  <a:t> scores are unusual relative to others but whether scores from </a:t>
                </a:r>
                <a:r>
                  <a:rPr lang="en-US" altLang="en-US" sz="2800" u="sng" dirty="0">
                    <a:ea typeface="ＭＳ Ｐゴシック" panose="020B0600070205080204" pitchFamily="34" charset="-128"/>
                  </a:rPr>
                  <a:t>groups</a:t>
                </a:r>
                <a:r>
                  <a:rPr lang="en-US" altLang="en-US" sz="2800" dirty="0">
                    <a:ea typeface="ＭＳ Ｐゴシック" panose="020B0600070205080204" pitchFamily="34" charset="-128"/>
                  </a:rPr>
                  <a:t> of cases are unusual</a:t>
                </a:r>
              </a:p>
              <a:p>
                <a:pPr marL="571500" indent="-571500">
                  <a:lnSpc>
                    <a:spcPct val="80000"/>
                  </a:lnSpc>
                  <a:buFont typeface="Wingdings" panose="05000000000000000000" pitchFamily="2" charset="2"/>
                  <a:buChar char="v"/>
                </a:pPr>
                <a:r>
                  <a:rPr lang="en-US" altLang="en-US" sz="2800" b="1" dirty="0">
                    <a:ea typeface="ＭＳ Ｐゴシック" panose="020B0600070205080204" pitchFamily="34" charset="-128"/>
                  </a:rPr>
                  <a:t>Sample mean, M </a:t>
                </a:r>
                <a:r>
                  <a:rPr lang="en-US" altLang="en-US" sz="2800" dirty="0">
                    <a:ea typeface="ＭＳ Ｐゴシック" panose="020B0600070205080204" pitchFamily="34" charset="-128"/>
                  </a:rPr>
                  <a:t>or</a:t>
                </a:r>
                <a:r>
                  <a:rPr lang="en-US" altLang="en-US" sz="2800" b="1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8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acc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en-US" sz="2800" dirty="0">
                    <a:ea typeface="ＭＳ Ｐゴシック" panose="020B0600070205080204" pitchFamily="34" charset="-128"/>
                  </a:rPr>
                  <a:t>, summarizes </a:t>
                </a:r>
                <a:r>
                  <a:rPr lang="en-US" altLang="en-US" sz="2800" b="1" dirty="0">
                    <a:ea typeface="ＭＳ Ｐゴシック" panose="020B0600070205080204" pitchFamily="34" charset="-128"/>
                  </a:rPr>
                  <a:t>central tendency </a:t>
                </a:r>
                <a:r>
                  <a:rPr lang="en-US" altLang="en-US" sz="2800" dirty="0">
                    <a:ea typeface="ＭＳ Ｐゴシック" panose="020B0600070205080204" pitchFamily="34" charset="-128"/>
                  </a:rPr>
                  <a:t>of a group or sample of subjects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503" y="2084832"/>
                <a:ext cx="11167872" cy="4309110"/>
              </a:xfrm>
              <a:blipFill rotWithShape="0">
                <a:blip r:embed="rId2"/>
                <a:stretch>
                  <a:fillRect l="-1365" t="-3395" r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85191"/>
            <a:ext cx="9720072" cy="1499616"/>
          </a:xfrm>
        </p:spPr>
        <p:txBody>
          <a:bodyPr/>
          <a:lstStyle/>
          <a:p>
            <a:r>
              <a:rPr lang="en-US" dirty="0"/>
              <a:t>Steps of a Hypothesis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52600"/>
            <a:ext cx="6200775" cy="4404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State the Hypotheses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Select the Statistical Test &amp; Significance Level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level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One vs. Two tails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Select random sample and collect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Find the region of Rejection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Based on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w Cen MT" panose="020B0602020104020603" pitchFamily="34" charset="0"/>
                <a:cs typeface="Times New Roman" panose="02020603050405020304" pitchFamily="18" charset="0"/>
              </a:rPr>
              <a:t>&amp; # of tails</a:t>
            </a:r>
            <a:endParaRPr lang="en-US" sz="2400" dirty="0">
              <a:latin typeface="Tw Cen MT" panose="020B0602020104020603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Calculate the Test Statistic</a:t>
            </a:r>
          </a:p>
          <a:p>
            <a:pPr marL="630936" lvl="1" indent="-457200"/>
            <a:r>
              <a:rPr lang="en-US" sz="2000" dirty="0"/>
              <a:t>Examples include: z, t, F,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aseline="300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Conclusion: Make the Statistical Decision</a:t>
            </a:r>
          </a:p>
          <a:p>
            <a:pPr marL="173736" lvl="1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1" y="3252216"/>
            <a:ext cx="5174796" cy="24314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736" lvl="1" indent="0" algn="ctr">
              <a:buNone/>
            </a:pPr>
            <a:r>
              <a:rPr lang="en-US" sz="4000" b="1" u="sng" dirty="0">
                <a:solidFill>
                  <a:srgbClr val="FF0000"/>
                </a:solidFill>
              </a:rPr>
              <a:t>“p-value”</a:t>
            </a:r>
          </a:p>
          <a:p>
            <a:pPr marL="173736" lvl="1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probability of observing </a:t>
            </a:r>
          </a:p>
          <a:p>
            <a:pPr marL="173736" lvl="1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a test statistic </a:t>
            </a:r>
          </a:p>
          <a:p>
            <a:pPr marL="173736" lvl="1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“as extreme or more extreme” </a:t>
            </a:r>
          </a:p>
          <a:p>
            <a:pPr marL="173736" lvl="1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IF the NULL is 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3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1175"/>
            <a:ext cx="9720071" cy="45281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>
                <a:ea typeface="ＭＳ Ｐゴシック" panose="020B0600070205080204" pitchFamily="34" charset="-128"/>
              </a:rPr>
              <a:t>Hypotheses are always specified in terms of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population 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3200" b="1" u="sng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>
                <a:ea typeface="ＭＳ Ｐゴシック" panose="020B0600070205080204" pitchFamily="34" charset="-128"/>
              </a:rPr>
              <a:t>Null (nil) hypothesis for TWO population MEANS</a:t>
            </a:r>
          </a:p>
          <a:p>
            <a:pPr marL="640080" lvl="2" indent="-457200">
              <a:lnSpc>
                <a:spcPct val="80000"/>
              </a:lnSpc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: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457200" lvl="4" indent="-457200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3200" dirty="0">
                <a:ea typeface="ＭＳ Ｐゴシック" panose="020B0600070205080204" pitchFamily="34" charset="-128"/>
              </a:rPr>
              <a:t>Research (alternative) hypothesis</a:t>
            </a:r>
          </a:p>
          <a:p>
            <a:pPr marL="640080" lvl="2" indent="-457200">
              <a:lnSpc>
                <a:spcPct val="80000"/>
              </a:lnSpc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: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≠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0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640080" lvl="2" indent="-457200">
              <a:lnSpc>
                <a:spcPct val="80000"/>
              </a:lnSpc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&lt;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0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640080" lvl="2" indent="-457200">
              <a:lnSpc>
                <a:spcPct val="80000"/>
              </a:lnSpc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&gt;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</a:p>
          <a:p>
            <a:pPr marL="640080" lvl="2" indent="-457200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Sometimes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is used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8224"/>
            <a:ext cx="9720072" cy="1499616"/>
          </a:xfrm>
        </p:spPr>
        <p:txBody>
          <a:bodyPr/>
          <a:lstStyle/>
          <a:p>
            <a:r>
              <a:rPr lang="en-US" dirty="0"/>
              <a:t>Rejecting the Null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00868"/>
            <a:ext cx="10129647" cy="4480560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Assumption:  the NULL hypothesis is TRUE in the POPULATION</a:t>
            </a:r>
          </a:p>
          <a:p>
            <a:pPr marL="400050" indent="-4000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IF the p-value is very SMALL (p-value&lt;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/>
              <a:t>), it is UNLIKELY we would have observed a sample that extreme JUST DUE TO RANDOM CHANCE.</a:t>
            </a:r>
          </a:p>
          <a:p>
            <a:pPr marL="400050" indent="-4000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Can use the </a:t>
            </a:r>
            <a:r>
              <a:rPr lang="en-US" sz="2400" b="1" dirty="0"/>
              <a:t>p-value&lt; 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cs typeface="Times New Roman" panose="02020603050405020304" pitchFamily="18" charset="0"/>
              </a:rPr>
              <a:t>OR   </a:t>
            </a:r>
            <a:r>
              <a:rPr lang="en-US" sz="2400" b="1" dirty="0">
                <a:cs typeface="Times New Roman" panose="02020603050405020304" pitchFamily="18" charset="0"/>
              </a:rPr>
              <a:t>test statistic &lt; Critical Value</a:t>
            </a:r>
          </a:p>
          <a:p>
            <a:pPr marL="400050" indent="-4000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We either REJECT or FAIL TO REJECT the Null hypothesis </a:t>
            </a:r>
          </a:p>
          <a:p>
            <a:pPr marL="400050" indent="-4000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We NEVER ACCEPT the ALTERNATIVE!!!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6143" y="4693339"/>
            <a:ext cx="7815943" cy="153272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“Innocent until proven guilty”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Not enough statistical evidence to reject…</a:t>
            </a:r>
          </a:p>
          <a:p>
            <a:pPr lvl="4" algn="ctr">
              <a:lnSpc>
                <a:spcPct val="90000"/>
              </a:lnSpc>
            </a:pPr>
            <a:endParaRPr lang="en-US" altLang="en-US" sz="1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Judgment suspended until further evidence evaluated: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“Inconclusive”…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Larger sample?  … Insufficient data?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ohen</a:t>
            </a:r>
            <a:r>
              <a:rPr lang="en-US" dirty="0"/>
              <a:t> Chap 5 – Hypothesis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2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492589"/>
            <a:ext cx="9720072" cy="1499616"/>
          </a:xfrm>
        </p:spPr>
        <p:txBody>
          <a:bodyPr/>
          <a:lstStyle/>
          <a:p>
            <a:r>
              <a:rPr lang="en-US" dirty="0"/>
              <a:t>1 or 2 tails?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6" y="2057400"/>
            <a:ext cx="5703378" cy="434810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1-tailed test suggests a directionality in results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: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&lt;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: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&gt;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0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Rejection region collapsed into 1 end of sampling distribution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e.g., </a:t>
            </a:r>
            <a:r>
              <a:rPr lang="el-GR" altLang="en-US" sz="16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1600" dirty="0">
                <a:ea typeface="ＭＳ Ｐゴシック" panose="020B0600070205080204" pitchFamily="34" charset="-128"/>
              </a:rPr>
              <a:t> = 5% in one tail</a:t>
            </a:r>
          </a:p>
          <a:p>
            <a:pPr algn="ctr"/>
            <a:r>
              <a:rPr lang="en-US" altLang="en-US" sz="2800" b="1" dirty="0">
                <a:ea typeface="ＭＳ Ｐゴシック" panose="020B0600070205080204" pitchFamily="34" charset="-128"/>
              </a:rPr>
              <a:t>No computational differences for test statistics</a:t>
            </a:r>
          </a:p>
          <a:p>
            <a:pPr algn="ctr"/>
            <a:r>
              <a:rPr lang="en-US" altLang="en-US" sz="2400" dirty="0">
                <a:ea typeface="ＭＳ Ｐゴシック" panose="020B0600070205080204" pitchFamily="34" charset="-128"/>
              </a:rPr>
              <a:t>… ONLY the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-level differs …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1-tailed,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event or more extreme event in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one</a:t>
            </a:r>
            <a:r>
              <a:rPr lang="en-US" altLang="en-US" sz="2000" dirty="0">
                <a:ea typeface="ＭＳ Ｐゴシック" panose="020B0600070205080204" pitchFamily="34" charset="-128"/>
              </a:rPr>
              <a:t> tail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2-tailed,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event or more extreme event in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both</a:t>
            </a:r>
            <a:r>
              <a:rPr lang="en-US" altLang="en-US" sz="2000" dirty="0">
                <a:ea typeface="ＭＳ Ｐゴシック" panose="020B0600070205080204" pitchFamily="34" charset="-128"/>
              </a:rPr>
              <a:t> tails</a:t>
            </a:r>
          </a:p>
          <a:p>
            <a:pPr lvl="2"/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from 1-tailed*2 (</a:t>
            </a:r>
            <a:r>
              <a:rPr lang="en-US" altLang="en-US" sz="2000" dirty="0">
                <a:ea typeface="ＭＳ Ｐゴシック" panose="020B0600070205080204" pitchFamily="34" charset="-128"/>
              </a:rPr>
              <a:t>2-sided: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.06, 1-sided: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.03)</a:t>
            </a:r>
          </a:p>
          <a:p>
            <a:pPr marL="0" indent="-4572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4354" y="330000"/>
            <a:ext cx="6096000" cy="607550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8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Some circumstances may warrant </a:t>
            </a:r>
          </a:p>
          <a:p>
            <a:pPr algn="ctr">
              <a:lnSpc>
                <a:spcPct val="80000"/>
              </a:lnSpc>
            </a:pPr>
            <a:r>
              <a:rPr lang="en-US" altLang="en-US" sz="28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 1-tailed test, </a:t>
            </a:r>
          </a:p>
          <a:p>
            <a:pPr algn="ctr">
              <a:lnSpc>
                <a:spcPct val="80000"/>
              </a:lnSpc>
            </a:pPr>
            <a:r>
              <a:rPr lang="en-US" altLang="en-US" sz="28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BUT...</a:t>
            </a:r>
          </a:p>
          <a:p>
            <a:pPr lvl="4" algn="ctr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We generally prefer and default to </a:t>
            </a:r>
          </a:p>
          <a:p>
            <a:pPr algn="ctr">
              <a:lnSpc>
                <a:spcPct val="80000"/>
              </a:lnSpc>
            </a:pPr>
            <a:r>
              <a:rPr lang="en-US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 2-tailed test!!!</a:t>
            </a:r>
          </a:p>
          <a:p>
            <a:pPr algn="ctr">
              <a:lnSpc>
                <a:spcPct val="80000"/>
              </a:lnSpc>
            </a:pPr>
            <a:endParaRPr lang="en-US" altLang="en-US" sz="280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More conservative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Rejection region is distributed in both tails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e.g.: </a:t>
            </a:r>
            <a:r>
              <a:rPr lang="el-GR" altLang="en-US" sz="2000" i="1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= 5% distributed across both tails 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(2.5% in each tail)</a:t>
            </a:r>
          </a:p>
          <a:p>
            <a:pPr lvl="1" algn="ctr">
              <a:lnSpc>
                <a:spcPct val="80000"/>
              </a:lnSpc>
            </a:pPr>
            <a:endParaRPr lang="en-US" altLang="en-US" sz="200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If we know outcome, why do study?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Looks suspicious to reviewer’s…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“significant results at all costs!”</a:t>
            </a:r>
          </a:p>
          <a:p>
            <a:pPr lvl="1" algn="ctr">
              <a:lnSpc>
                <a:spcPct val="80000"/>
              </a:lnSpc>
            </a:pPr>
            <a:endParaRPr lang="en-US" altLang="en-US" sz="200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Cheating to run results then decide?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Yes! </a:t>
            </a:r>
            <a:r>
              <a:rPr lang="el-GR" altLang="en-US" sz="2000" i="1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dirty="0">
                <a:solidFill>
                  <a:srgbClr val="0070C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= 7.5%</a:t>
            </a:r>
          </a:p>
          <a:p>
            <a:pPr lvl="1" algn="ctr">
              <a:lnSpc>
                <a:spcPct val="80000"/>
              </a:lnSpc>
            </a:pPr>
            <a:endParaRPr lang="en-US" altLang="en-US" sz="200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Can’t flip coin, say it will land on tails, then lands on heads, and switch and say that it will land on heads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5 – Hypothesis tests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9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1554</TotalTime>
  <Words>1805</Words>
  <Application>Microsoft Office PowerPoint</Application>
  <PresentationFormat>Widescreen</PresentationFormat>
  <Paragraphs>250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Arial</vt:lpstr>
      <vt:lpstr>Calibri</vt:lpstr>
      <vt:lpstr>Cambria Math</vt:lpstr>
      <vt:lpstr>Courier New</vt:lpstr>
      <vt:lpstr>Times New Roman</vt:lpstr>
      <vt:lpstr>Tw Cen MT</vt:lpstr>
      <vt:lpstr>Tw Cen MT Condensed</vt:lpstr>
      <vt:lpstr>Wingdings</vt:lpstr>
      <vt:lpstr>Wingdings 2</vt:lpstr>
      <vt:lpstr>Wingdings 3</vt:lpstr>
      <vt:lpstr>Integral</vt:lpstr>
      <vt:lpstr>Cohen chap 5. Hypothesis Tests</vt:lpstr>
      <vt:lpstr>Two General Types of research questions</vt:lpstr>
      <vt:lpstr>Inferential statistics</vt:lpstr>
      <vt:lpstr>Causality &amp; statistics</vt:lpstr>
      <vt:lpstr>z-scores and Statistical Inference</vt:lpstr>
      <vt:lpstr>Steps of a Hypothesis test </vt:lpstr>
      <vt:lpstr>Hypothesis</vt:lpstr>
      <vt:lpstr>Rejecting the Null Hypothesis</vt:lpstr>
      <vt:lpstr>1 or 2 tails?</vt:lpstr>
      <vt:lpstr>Choosing alpha</vt:lpstr>
      <vt:lpstr>Assumptions of a 1-sample z-test</vt:lpstr>
      <vt:lpstr>APA: results of a 1-sample z-test</vt:lpstr>
      <vt:lpstr>EXAMPLE: 1-sample z-test</vt:lpstr>
      <vt:lpstr>PowerPoint Presentation</vt:lpstr>
      <vt:lpstr>PowerPoint Presentation</vt:lpstr>
      <vt:lpstr>SPSS: testing 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5. Hypothesis Tests</dc:title>
  <dc:creator>Sarah Schwartz</dc:creator>
  <cp:lastModifiedBy>Sarah Schwartz</cp:lastModifiedBy>
  <cp:revision>42</cp:revision>
  <cp:lastPrinted>2015-07-08T11:43:14Z</cp:lastPrinted>
  <dcterms:created xsi:type="dcterms:W3CDTF">2015-07-08T08:07:38Z</dcterms:created>
  <dcterms:modified xsi:type="dcterms:W3CDTF">2017-02-01T06:43:02Z</dcterms:modified>
</cp:coreProperties>
</file>