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9" r:id="rId11"/>
    <p:sldId id="271"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85" d="100"/>
          <a:sy n="85" d="100"/>
        </p:scale>
        <p:origin x="4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355-98C8-451F-BE71-5FA915B2B77F}" type="datetimeFigureOut">
              <a:rPr lang="en-US" smtClean="0"/>
              <a:t>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D8C3-A8D3-403F-8C66-5048C8CDEC52}" type="slidenum">
              <a:rPr lang="en-US" smtClean="0"/>
              <a:t>‹#›</a:t>
            </a:fld>
            <a:endParaRPr lang="en-US"/>
          </a:p>
        </p:txBody>
      </p:sp>
    </p:spTree>
    <p:extLst>
      <p:ext uri="{BB962C8B-B14F-4D97-AF65-F5344CB8AC3E}">
        <p14:creationId xmlns:p14="http://schemas.microsoft.com/office/powerpoint/2010/main" val="46915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8AD8C3-A8D3-403F-8C66-5048C8CDEC52}" type="slidenum">
              <a:rPr lang="en-US" smtClean="0"/>
              <a:t>1</a:t>
            </a:fld>
            <a:endParaRPr lang="en-US"/>
          </a:p>
        </p:txBody>
      </p:sp>
    </p:spTree>
    <p:extLst>
      <p:ext uri="{BB962C8B-B14F-4D97-AF65-F5344CB8AC3E}">
        <p14:creationId xmlns:p14="http://schemas.microsoft.com/office/powerpoint/2010/main" val="32610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437F3D-1B39-4A37-9693-360F37CFD480}" type="datetime1">
              <a:rPr lang="en-US" smtClean="0"/>
              <a:t>2/6/2018</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7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4CAB8-BCA3-430F-A30C-10520242BCFD}" type="datetime1">
              <a:rPr lang="en-US" smtClean="0"/>
              <a:t>2/6/2018</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689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24D655-4531-40BC-865A-7E7625A04130}" type="datetime1">
              <a:rPr lang="en-US" smtClean="0"/>
              <a:t>2/6/2018</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5F58E-5B36-4CDD-B8D8-27D4BDA40827}" type="datetime1">
              <a:rPr lang="en-US" smtClean="0"/>
              <a:t>2/6/2018</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99659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1DC5B-3DEB-46A7-8156-408EC6B1B59C}" type="datetime1">
              <a:rPr lang="en-US" smtClean="0"/>
              <a:t>2/6/2018</a:t>
            </a:fld>
            <a:endParaRPr lang="en-US"/>
          </a:p>
        </p:txBody>
      </p:sp>
      <p:sp>
        <p:nvSpPr>
          <p:cNvPr id="5" name="Footer Placeholder 4"/>
          <p:cNvSpPr>
            <a:spLocks noGrp="1"/>
          </p:cNvSpPr>
          <p:nvPr>
            <p:ph type="ftr" sz="quarter" idx="11"/>
          </p:nvPr>
        </p:nvSpPr>
        <p:spPr/>
        <p:txBody>
          <a:bodyPr/>
          <a:lstStyle/>
          <a:p>
            <a:r>
              <a:rPr lang="fr-FR"/>
              <a:t>Cohen Chap 6 - Estimation &amp; t-distribution</a:t>
            </a:r>
            <a:endParaRPr lang="en-US"/>
          </a:p>
        </p:txBody>
      </p:sp>
      <p:sp>
        <p:nvSpPr>
          <p:cNvPr id="6" name="Slide Number Placeholder 5"/>
          <p:cNvSpPr>
            <a:spLocks noGrp="1"/>
          </p:cNvSpPr>
          <p:nvPr>
            <p:ph type="sldNum" sz="quarter" idx="12"/>
          </p:nvPr>
        </p:nvSpPr>
        <p:spPr/>
        <p:txBody>
          <a:bodyPr/>
          <a:lstStyle/>
          <a:p>
            <a:fld id="{42EF8E80-928C-4D02-8039-2537AA9D5938}"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5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B0B4B-DB6C-4FD4-A249-A85CB8879D0B}" type="datetime1">
              <a:rPr lang="en-US" smtClean="0"/>
              <a:t>2/6/2018</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10410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C76DAF-0ABE-4D47-B3DB-97F9AB31F33A}" type="datetime1">
              <a:rPr lang="en-US" smtClean="0"/>
              <a:t>2/6/2018</a:t>
            </a:fld>
            <a:endParaRPr lang="en-US"/>
          </a:p>
        </p:txBody>
      </p:sp>
      <p:sp>
        <p:nvSpPr>
          <p:cNvPr id="8" name="Footer Placeholder 7"/>
          <p:cNvSpPr>
            <a:spLocks noGrp="1"/>
          </p:cNvSpPr>
          <p:nvPr>
            <p:ph type="ftr" sz="quarter" idx="11"/>
          </p:nvPr>
        </p:nvSpPr>
        <p:spPr/>
        <p:txBody>
          <a:bodyPr/>
          <a:lstStyle/>
          <a:p>
            <a:r>
              <a:rPr lang="fr-FR"/>
              <a:t>Cohen Chap 6 - Estimation &amp; t-distribution</a:t>
            </a:r>
            <a:endParaRPr lang="en-US"/>
          </a:p>
        </p:txBody>
      </p:sp>
      <p:sp>
        <p:nvSpPr>
          <p:cNvPr id="9" name="Slide Number Placeholder 8"/>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306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88FCAF-B3FD-452E-8646-E6EDD2060399}" type="datetime1">
              <a:rPr lang="en-US" smtClean="0"/>
              <a:t>2/6/2018</a:t>
            </a:fld>
            <a:endParaRPr lang="en-US"/>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35911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3FBC7-47A3-4AF3-8FAA-85CBF671E630}" type="datetime1">
              <a:rPr lang="en-US" smtClean="0"/>
              <a:t>2/6/2018</a:t>
            </a:fld>
            <a:endParaRPr lang="en-US"/>
          </a:p>
        </p:txBody>
      </p:sp>
      <p:sp>
        <p:nvSpPr>
          <p:cNvPr id="3" name="Footer Placeholder 2"/>
          <p:cNvSpPr>
            <a:spLocks noGrp="1"/>
          </p:cNvSpPr>
          <p:nvPr>
            <p:ph type="ftr" sz="quarter" idx="11"/>
          </p:nvPr>
        </p:nvSpPr>
        <p:spPr/>
        <p:txBody>
          <a:bodyPr/>
          <a:lstStyle/>
          <a:p>
            <a:r>
              <a:rPr lang="fr-FR"/>
              <a:t>Cohen Chap 6 - Estimation &amp; t-distribution</a:t>
            </a:r>
            <a:endParaRPr lang="en-US"/>
          </a:p>
        </p:txBody>
      </p:sp>
      <p:sp>
        <p:nvSpPr>
          <p:cNvPr id="4" name="Slide Number Placeholder 3"/>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81954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0CEF4-AC6D-4E6A-8CA0-412C941F8B1A}" type="datetime1">
              <a:rPr lang="en-US" smtClean="0"/>
              <a:t>2/6/2018</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spTree>
    <p:extLst>
      <p:ext uri="{BB962C8B-B14F-4D97-AF65-F5344CB8AC3E}">
        <p14:creationId xmlns:p14="http://schemas.microsoft.com/office/powerpoint/2010/main" val="27961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08F2A-6153-4603-9ED1-1BE494496554}" type="datetime1">
              <a:rPr lang="en-US" smtClean="0"/>
              <a:t>2/6/2018</a:t>
            </a:fld>
            <a:endParaRPr lang="en-US"/>
          </a:p>
        </p:txBody>
      </p:sp>
      <p:sp>
        <p:nvSpPr>
          <p:cNvPr id="6" name="Footer Placeholder 5"/>
          <p:cNvSpPr>
            <a:spLocks noGrp="1"/>
          </p:cNvSpPr>
          <p:nvPr>
            <p:ph type="ftr" sz="quarter" idx="11"/>
          </p:nvPr>
        </p:nvSpPr>
        <p:spPr/>
        <p:txBody>
          <a:bodyPr/>
          <a:lstStyle/>
          <a:p>
            <a:r>
              <a:rPr lang="fr-FR"/>
              <a:t>Cohen Chap 6 - Estimation &amp; t-distribution</a:t>
            </a:r>
            <a:endParaRPr lang="en-US"/>
          </a:p>
        </p:txBody>
      </p:sp>
      <p:sp>
        <p:nvSpPr>
          <p:cNvPr id="7" name="Slide Number Placeholder 6"/>
          <p:cNvSpPr>
            <a:spLocks noGrp="1"/>
          </p:cNvSpPr>
          <p:nvPr>
            <p:ph type="sldNum" sz="quarter" idx="12"/>
          </p:nvPr>
        </p:nvSpPr>
        <p:spPr/>
        <p:txBody>
          <a:bodyPr/>
          <a:lstStyle/>
          <a:p>
            <a:fld id="{42EF8E80-928C-4D02-8039-2537AA9D5938}"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B76F84-6282-4CCC-B774-0485EE16B19A}" type="datetime1">
              <a:rPr lang="en-US" smtClean="0"/>
              <a:t>2/6/2018</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fr-FR"/>
              <a:t>Cohen Chap 6 - Estimation &amp; t-distribution</a:t>
            </a:r>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2EF8E80-928C-4D02-8039-2537AA9D59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46" y="4960137"/>
            <a:ext cx="8075054" cy="1463040"/>
          </a:xfrm>
        </p:spPr>
        <p:txBody>
          <a:bodyPr>
            <a:normAutofit/>
          </a:bodyPr>
          <a:lstStyle/>
          <a:p>
            <a:r>
              <a:rPr lang="en-US" dirty="0"/>
              <a:t>Cohen chap 6. estimation &amp; t</a:t>
            </a:r>
          </a:p>
        </p:txBody>
      </p:sp>
      <p:sp>
        <p:nvSpPr>
          <p:cNvPr id="3" name="Subtitle 2"/>
          <p:cNvSpPr>
            <a:spLocks noGrp="1"/>
          </p:cNvSpPr>
          <p:nvPr>
            <p:ph type="subTitle" idx="1"/>
          </p:nvPr>
        </p:nvSpPr>
        <p:spPr>
          <a:xfrm>
            <a:off x="8638309" y="4960137"/>
            <a:ext cx="3200400" cy="1463040"/>
          </a:xfrm>
        </p:spPr>
        <p:txBody>
          <a:bodyPr/>
          <a:lstStyle/>
          <a:p>
            <a:r>
              <a:rPr lang="en-US" dirty="0"/>
              <a:t>For EDUC/PSY 6600</a:t>
            </a:r>
          </a:p>
        </p:txBody>
      </p:sp>
      <p:sp>
        <p:nvSpPr>
          <p:cNvPr id="8" name="Footer Placeholder 7"/>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1</a:t>
            </a:fld>
            <a:endParaRPr lang="en-US" dirty="0"/>
          </a:p>
        </p:txBody>
      </p:sp>
      <p:sp>
        <p:nvSpPr>
          <p:cNvPr id="7" name="Rounded Rectangle 6"/>
          <p:cNvSpPr/>
          <p:nvPr/>
        </p:nvSpPr>
        <p:spPr>
          <a:xfrm>
            <a:off x="4497572" y="244549"/>
            <a:ext cx="7198242" cy="3859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altLang="en-US" sz="2400" b="1" i="1" dirty="0">
                <a:solidFill>
                  <a:schemeClr val="tx1"/>
                </a:solidFill>
              </a:rPr>
              <a:t>“It is common sense to take a method and try it. </a:t>
            </a:r>
          </a:p>
          <a:p>
            <a:pPr algn="ctr">
              <a:spcBef>
                <a:spcPct val="50000"/>
              </a:spcBef>
            </a:pPr>
            <a:r>
              <a:rPr lang="en-US" altLang="en-US" sz="2400" b="1" i="1" dirty="0">
                <a:solidFill>
                  <a:schemeClr val="tx1"/>
                </a:solidFill>
              </a:rPr>
              <a:t>If it fails, admit it frankly and try another. </a:t>
            </a:r>
          </a:p>
          <a:p>
            <a:pPr algn="ctr">
              <a:spcBef>
                <a:spcPct val="50000"/>
              </a:spcBef>
            </a:pPr>
            <a:r>
              <a:rPr lang="en-US" altLang="en-US" sz="2400" b="1" i="1" dirty="0">
                <a:solidFill>
                  <a:schemeClr val="tx1"/>
                </a:solidFill>
              </a:rPr>
              <a:t>But above all, try something.”</a:t>
            </a:r>
          </a:p>
          <a:p>
            <a:pPr algn="ctr">
              <a:spcBef>
                <a:spcPct val="50000"/>
              </a:spcBef>
            </a:pPr>
            <a:r>
              <a:rPr lang="en-US" altLang="en-US" sz="2400" b="1" i="1" dirty="0">
                <a:solidFill>
                  <a:schemeClr val="tx1"/>
                </a:solidFill>
              </a:rPr>
              <a:t>- Franklin D. Roosevelt</a:t>
            </a:r>
            <a:r>
              <a:rPr lang="en-US" altLang="en-US" sz="2400" dirty="0">
                <a:solidFill>
                  <a:schemeClr val="tx1"/>
                </a:solidFill>
              </a:rPr>
              <a:t> </a:t>
            </a:r>
          </a:p>
        </p:txBody>
      </p:sp>
    </p:spTree>
    <p:extLst>
      <p:ext uri="{BB962C8B-B14F-4D97-AF65-F5344CB8AC3E}">
        <p14:creationId xmlns:p14="http://schemas.microsoft.com/office/powerpoint/2010/main" val="3808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28" y="337566"/>
            <a:ext cx="9720072" cy="1499616"/>
          </a:xfrm>
        </p:spPr>
        <p:txBody>
          <a:bodyPr/>
          <a:lstStyle/>
          <a:p>
            <a:r>
              <a:rPr lang="en-US" dirty="0"/>
              <a:t>Steps to construct a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9828" y="1837182"/>
                <a:ext cx="5538597" cy="4813935"/>
              </a:xfrm>
            </p:spPr>
            <p:txBody>
              <a:bodyPr>
                <a:normAutofit/>
              </a:bodyPr>
              <a:lstStyle/>
              <a:p>
                <a:pPr marL="457200" indent="-457200">
                  <a:buFont typeface="+mj-lt"/>
                  <a:buAutoNum type="arabicParenR"/>
                </a:pPr>
                <a:r>
                  <a:rPr lang="en-US" sz="2400" dirty="0"/>
                  <a:t>Select your random sample size</a:t>
                </a:r>
              </a:p>
              <a:p>
                <a:pPr marL="457200" indent="-457200">
                  <a:buFont typeface="+mj-lt"/>
                  <a:buAutoNum type="arabicParenR"/>
                </a:pPr>
                <a:r>
                  <a:rPr lang="en-US" sz="2400" dirty="0"/>
                  <a:t>Select the Level of Confidence</a:t>
                </a:r>
              </a:p>
              <a:p>
                <a:pPr marL="630936" lvl="1"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Generally 95% (can by 80, 90, or even 99%)</a:t>
                </a:r>
                <a:endParaRPr lang="en-US" sz="2000" dirty="0"/>
              </a:p>
              <a:p>
                <a:pPr marL="457200" indent="-457200">
                  <a:buFont typeface="+mj-lt"/>
                  <a:buAutoNum type="arabicParenR"/>
                </a:pPr>
                <a:r>
                  <a:rPr lang="en-US" sz="2400" dirty="0"/>
                  <a:t>Select random sample and collect data</a:t>
                </a:r>
              </a:p>
              <a:p>
                <a:pPr marL="457200" indent="-457200">
                  <a:buFont typeface="+mj-lt"/>
                  <a:buAutoNum type="arabicParenR"/>
                </a:pPr>
                <a:r>
                  <a:rPr lang="en-US" sz="2400" dirty="0"/>
                  <a:t>Find the region of Rejection</a:t>
                </a:r>
              </a:p>
              <a:p>
                <a:pPr marL="630936" lvl="1" indent="-457200">
                  <a:buFont typeface="Arial" panose="020B0604020202020204" pitchFamily="34" charset="0"/>
                  <a:buChar char="•"/>
                </a:pPr>
                <a:r>
                  <a:rPr lang="en-US" sz="2000" dirty="0"/>
                  <a:t>Based on </a:t>
                </a: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 </a:t>
                </a:r>
                <a:r>
                  <a:rPr lang="en-US" sz="2400" dirty="0">
                    <a:latin typeface="Tw Cen MT" panose="020B0602020104020603" pitchFamily="34" charset="0"/>
                    <a:cs typeface="Times New Roman" panose="02020603050405020304" pitchFamily="18" charset="0"/>
                  </a:rPr>
                  <a:t>&amp; # of tails</a:t>
                </a:r>
                <a:endParaRPr lang="en-US" sz="2400" dirty="0">
                  <a:latin typeface="Tw Cen MT" panose="020B0602020104020603" pitchFamily="34" charset="0"/>
                </a:endParaRPr>
              </a:p>
              <a:p>
                <a:pPr marL="457200" indent="-457200">
                  <a:buFont typeface="+mj-lt"/>
                  <a:buAutoNum type="arabicParenR"/>
                </a:pPr>
                <a:r>
                  <a:rPr lang="en-US" sz="2400" dirty="0"/>
                  <a:t>Calculate the Interval</a:t>
                </a:r>
              </a:p>
              <a:p>
                <a:pPr algn="ctr"/>
                <a14:m>
                  <m:oMath xmlns:m="http://schemas.openxmlformats.org/officeDocument/2006/math">
                    <m:r>
                      <a:rPr lang="en-US" altLang="en-US" sz="2800" i="1">
                        <a:solidFill>
                          <a:srgbClr val="FF0000"/>
                        </a:solidFill>
                        <a:latin typeface="Cambria Math" panose="02040503050406030204" pitchFamily="18" charset="0"/>
                        <a:ea typeface="ＭＳ Ｐゴシック" panose="020B0600070205080204" pitchFamily="34" charset="-128"/>
                      </a:rPr>
                      <m:t>𝐸𝑠𝑡</m:t>
                    </m:r>
                    <m:r>
                      <a:rPr lang="en-US" altLang="en-US" sz="2800" i="1">
                        <a:solidFill>
                          <a:srgbClr val="FF0000"/>
                        </a:solidFill>
                        <a:latin typeface="Cambria Math" panose="02040503050406030204" pitchFamily="18" charset="0"/>
                        <a:ea typeface="ＭＳ Ｐゴシック" panose="020B0600070205080204" pitchFamily="34" charset="-128"/>
                      </a:rPr>
                      <m:t> ±</m:t>
                    </m:r>
                    <m:r>
                      <a:rPr lang="en-US" altLang="en-US" sz="2800" i="1">
                        <a:solidFill>
                          <a:srgbClr val="FF0000"/>
                        </a:solidFill>
                        <a:latin typeface="Cambria Math" panose="02040503050406030204" pitchFamily="18" charset="0"/>
                        <a:ea typeface="Cambria Math" panose="02040503050406030204" pitchFamily="18" charset="0"/>
                      </a:rPr>
                      <m:t>𝐶𝑉</m:t>
                    </m:r>
                    <m:r>
                      <a:rPr lang="en-US" altLang="en-US" sz="2800" i="1">
                        <a:solidFill>
                          <a:srgbClr val="FF0000"/>
                        </a:solidFill>
                        <a:latin typeface="Cambria Math" panose="02040503050406030204" pitchFamily="18" charset="0"/>
                        <a:ea typeface="Cambria Math" panose="02040503050406030204" pitchFamily="18" charset="0"/>
                      </a:rPr>
                      <m:t>×</m:t>
                    </m:r>
                    <m:sSub>
                      <m:sSubPr>
                        <m:ctrlPr>
                          <a:rPr lang="en-US" altLang="en-US" sz="2800" i="1">
                            <a:solidFill>
                              <a:srgbClr val="FF0000"/>
                            </a:solidFill>
                            <a:latin typeface="Cambria Math" panose="02040503050406030204" pitchFamily="18" charset="0"/>
                            <a:ea typeface="Cambria Math" panose="02040503050406030204" pitchFamily="18" charset="0"/>
                          </a:rPr>
                        </m:ctrlPr>
                      </m:sSubPr>
                      <m:e>
                        <m:r>
                          <a:rPr lang="en-US" altLang="en-US" sz="2800" i="1">
                            <a:solidFill>
                              <a:srgbClr val="FF0000"/>
                            </a:solidFill>
                            <a:latin typeface="Cambria Math" panose="02040503050406030204" pitchFamily="18" charset="0"/>
                            <a:ea typeface="Cambria Math" panose="02040503050406030204" pitchFamily="18" charset="0"/>
                          </a:rPr>
                          <m:t>𝑆𝐸</m:t>
                        </m:r>
                      </m:e>
                      <m:sub>
                        <m:r>
                          <a:rPr lang="en-US" altLang="en-US" sz="2800" i="1">
                            <a:solidFill>
                              <a:srgbClr val="FF0000"/>
                            </a:solidFill>
                            <a:latin typeface="Cambria Math" panose="02040503050406030204" pitchFamily="18" charset="0"/>
                            <a:ea typeface="Cambria Math" panose="02040503050406030204" pitchFamily="18" charset="0"/>
                          </a:rPr>
                          <m:t>𝑒𝑠𝑡</m:t>
                        </m:r>
                      </m:sub>
                    </m:sSub>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9828" y="1837182"/>
                <a:ext cx="5538597" cy="4813935"/>
              </a:xfrm>
              <a:blipFill rotWithShape="0">
                <a:blip r:embed="rId2"/>
                <a:stretch>
                  <a:fillRect l="-2200" t="-177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10</a:t>
            </a:fld>
            <a:endParaRPr lang="en-US"/>
          </a:p>
        </p:txBody>
      </p:sp>
      <p:sp>
        <p:nvSpPr>
          <p:cNvPr id="6" name="Rectangle 5"/>
          <p:cNvSpPr/>
          <p:nvPr/>
        </p:nvSpPr>
        <p:spPr>
          <a:xfrm>
            <a:off x="6264898" y="1538950"/>
            <a:ext cx="3057525" cy="1015663"/>
          </a:xfrm>
          <a:prstGeom prst="rect">
            <a:avLst/>
          </a:prstGeom>
        </p:spPr>
        <p:txBody>
          <a:bodyPr wrap="square">
            <a:spAutoFit/>
          </a:bodyPr>
          <a:lstStyle/>
          <a:p>
            <a:pPr algn="ctr"/>
            <a:r>
              <a:rPr lang="en-US" altLang="en-US" sz="2000" b="1" u="sng" dirty="0">
                <a:solidFill>
                  <a:srgbClr val="0070C0"/>
                </a:solidFill>
              </a:rPr>
              <a:t>Narrow </a:t>
            </a:r>
            <a:r>
              <a:rPr lang="en-US" altLang="en-US" sz="2000" b="1" i="1" u="sng" dirty="0">
                <a:solidFill>
                  <a:srgbClr val="0070C0"/>
                </a:solidFill>
              </a:rPr>
              <a:t>CI </a:t>
            </a:r>
          </a:p>
          <a:p>
            <a:pPr algn="ctr"/>
            <a:r>
              <a:rPr lang="en-US" altLang="en-US" sz="2000" i="1" dirty="0">
                <a:solidFill>
                  <a:srgbClr val="0070C0"/>
                </a:solidFill>
                <a:ea typeface="ＭＳ Ｐゴシック" panose="020B0600070205080204" pitchFamily="34" charset="-128"/>
              </a:rPr>
              <a:t>Large N</a:t>
            </a:r>
          </a:p>
          <a:p>
            <a:pPr algn="ctr"/>
            <a:r>
              <a:rPr lang="en-US" altLang="en-US" sz="2000" i="1" dirty="0">
                <a:solidFill>
                  <a:srgbClr val="0070C0"/>
                </a:solidFill>
                <a:ea typeface="ＭＳ Ｐゴシック" panose="020B0600070205080204" pitchFamily="34" charset="-128"/>
              </a:rPr>
              <a:t>Lower %</a:t>
            </a:r>
            <a:endParaRPr lang="en-US" altLang="en-US" dirty="0">
              <a:solidFill>
                <a:srgbClr val="0070C0"/>
              </a:solidFill>
              <a:ea typeface="ＭＳ Ｐゴシック" panose="020B0600070205080204" pitchFamily="34" charset="-128"/>
            </a:endParaRPr>
          </a:p>
        </p:txBody>
      </p:sp>
      <p:sp>
        <p:nvSpPr>
          <p:cNvPr id="8" name="Rectangle 7"/>
          <p:cNvSpPr/>
          <p:nvPr/>
        </p:nvSpPr>
        <p:spPr>
          <a:xfrm>
            <a:off x="8199882" y="1538950"/>
            <a:ext cx="3057525" cy="1015663"/>
          </a:xfrm>
          <a:prstGeom prst="rect">
            <a:avLst/>
          </a:prstGeom>
        </p:spPr>
        <p:txBody>
          <a:bodyPr wrap="square">
            <a:spAutoFit/>
          </a:bodyPr>
          <a:lstStyle/>
          <a:p>
            <a:pPr algn="ctr"/>
            <a:r>
              <a:rPr lang="en-US" altLang="en-US" sz="2000" b="1" u="sng" dirty="0">
                <a:solidFill>
                  <a:srgbClr val="0070C0"/>
                </a:solidFill>
              </a:rPr>
              <a:t>Wider </a:t>
            </a:r>
            <a:r>
              <a:rPr lang="en-US" altLang="en-US" sz="2000" b="1" i="1" u="sng" dirty="0">
                <a:solidFill>
                  <a:srgbClr val="0070C0"/>
                </a:solidFill>
              </a:rPr>
              <a:t>CI </a:t>
            </a:r>
          </a:p>
          <a:p>
            <a:pPr algn="ctr"/>
            <a:r>
              <a:rPr lang="en-US" altLang="en-US" sz="2000" i="1" dirty="0">
                <a:solidFill>
                  <a:srgbClr val="0070C0"/>
                </a:solidFill>
                <a:ea typeface="ＭＳ Ｐゴシック" panose="020B0600070205080204" pitchFamily="34" charset="-128"/>
              </a:rPr>
              <a:t>smaller N</a:t>
            </a:r>
          </a:p>
          <a:p>
            <a:pPr algn="ctr"/>
            <a:r>
              <a:rPr lang="en-US" altLang="en-US" sz="2000" i="1" dirty="0">
                <a:solidFill>
                  <a:srgbClr val="0070C0"/>
                </a:solidFill>
                <a:ea typeface="ＭＳ Ｐゴシック" panose="020B0600070205080204" pitchFamily="34" charset="-128"/>
              </a:rPr>
              <a:t>Higher %</a:t>
            </a:r>
            <a:endParaRPr lang="en-US" altLang="en-US" dirty="0">
              <a:solidFill>
                <a:srgbClr val="0070C0"/>
              </a:solidFill>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9" name="TextBox 8"/>
              <p:cNvSpPr txBox="1"/>
              <p:nvPr/>
            </p:nvSpPr>
            <p:spPr>
              <a:xfrm>
                <a:off x="6728208" y="3154741"/>
                <a:ext cx="4198360" cy="2598532"/>
              </a:xfrm>
              <a:prstGeom prst="rect">
                <a:avLst/>
              </a:prstGeom>
              <a:noFill/>
            </p:spPr>
            <p:txBody>
              <a:bodyPr wrap="square" rtlCol="0">
                <a:spAutoFit/>
              </a:bodyPr>
              <a:lstStyle/>
              <a:p>
                <a:pPr algn="ctr"/>
                <a:r>
                  <a:rPr lang="en-US" sz="2400" u="sng" dirty="0">
                    <a:solidFill>
                      <a:srgbClr val="00B050"/>
                    </a:solidFill>
                  </a:rPr>
                  <a:t>Example: </a:t>
                </a:r>
                <a:r>
                  <a:rPr lang="en-US" sz="2400" b="1" u="sng" dirty="0">
                    <a:solidFill>
                      <a:srgbClr val="00B050"/>
                    </a:solidFill>
                  </a:rPr>
                  <a:t>95</a:t>
                </a:r>
                <a:r>
                  <a:rPr lang="en-US" sz="2400" u="sng" dirty="0">
                    <a:solidFill>
                      <a:srgbClr val="00B050"/>
                    </a:solidFill>
                  </a:rPr>
                  <a:t>% CI with z-score</a:t>
                </a:r>
              </a:p>
              <a:p>
                <a:pPr algn="ctr"/>
                <a14:m>
                  <m:oMathPara xmlns:m="http://schemas.openxmlformats.org/officeDocument/2006/math">
                    <m:oMathParaPr>
                      <m:jc m:val="centerGroup"/>
                    </m:oMathParaPr>
                    <m:oMath xmlns:m="http://schemas.openxmlformats.org/officeDocument/2006/math">
                      <m:acc>
                        <m:accPr>
                          <m:chr m:val="̅"/>
                          <m:ctrlPr>
                            <a:rPr lang="en-US" altLang="en-US" sz="2400" i="1">
                              <a:solidFill>
                                <a:srgbClr val="00B050"/>
                              </a:solidFill>
                              <a:latin typeface="Cambria Math" panose="02040503050406030204" pitchFamily="18" charset="0"/>
                              <a:cs typeface="Arial" panose="020B0604020202020204" pitchFamily="34" charset="0"/>
                            </a:rPr>
                          </m:ctrlPr>
                        </m:accPr>
                        <m:e>
                          <m:r>
                            <a:rPr lang="en-US" altLang="en-US" sz="2400" i="1">
                              <a:solidFill>
                                <a:srgbClr val="00B050"/>
                              </a:solidFill>
                              <a:latin typeface="Cambria Math" panose="02040503050406030204" pitchFamily="18" charset="0"/>
                              <a:cs typeface="Arial" panose="020B0604020202020204" pitchFamily="34" charset="0"/>
                            </a:rPr>
                            <m:t>𝑋</m:t>
                          </m:r>
                        </m:e>
                      </m:acc>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𝟏</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𝟗𝟔</m:t>
                      </m:r>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2400" u="sng" dirty="0">
                  <a:solidFill>
                    <a:srgbClr val="00B050"/>
                  </a:solidFill>
                </a:endParaRPr>
              </a:p>
              <a:p>
                <a:pPr algn="ctr"/>
                <a:endParaRPr lang="en-US" sz="2400" u="sng" dirty="0">
                  <a:solidFill>
                    <a:srgbClr val="00B050"/>
                  </a:solidFill>
                </a:endParaRPr>
              </a:p>
              <a:p>
                <a:pPr algn="ctr"/>
                <a:r>
                  <a:rPr lang="en-US" sz="2400" u="sng" dirty="0">
                    <a:solidFill>
                      <a:srgbClr val="00B050"/>
                    </a:solidFill>
                  </a:rPr>
                  <a:t>Example: </a:t>
                </a:r>
                <a:r>
                  <a:rPr lang="en-US" sz="2400" b="1" u="sng" dirty="0">
                    <a:solidFill>
                      <a:srgbClr val="00B050"/>
                    </a:solidFill>
                  </a:rPr>
                  <a:t>99</a:t>
                </a:r>
                <a:r>
                  <a:rPr lang="en-US" sz="2400" u="sng" dirty="0">
                    <a:solidFill>
                      <a:srgbClr val="00B050"/>
                    </a:solidFill>
                  </a:rPr>
                  <a:t>% CI with z-score</a:t>
                </a:r>
              </a:p>
              <a:p>
                <a:pPr algn="ctr"/>
                <a14:m>
                  <m:oMathPara xmlns:m="http://schemas.openxmlformats.org/officeDocument/2006/math">
                    <m:oMathParaPr>
                      <m:jc m:val="centerGroup"/>
                    </m:oMathParaPr>
                    <m:oMath xmlns:m="http://schemas.openxmlformats.org/officeDocument/2006/math">
                      <m:acc>
                        <m:accPr>
                          <m:chr m:val="̅"/>
                          <m:ctrlPr>
                            <a:rPr lang="en-US" altLang="en-US" sz="2400" i="1">
                              <a:solidFill>
                                <a:srgbClr val="00B050"/>
                              </a:solidFill>
                              <a:latin typeface="Cambria Math" panose="02040503050406030204" pitchFamily="18" charset="0"/>
                              <a:cs typeface="Arial" panose="020B0604020202020204" pitchFamily="34" charset="0"/>
                            </a:rPr>
                          </m:ctrlPr>
                        </m:accPr>
                        <m:e>
                          <m:r>
                            <a:rPr lang="en-US" altLang="en-US" sz="2400" i="1">
                              <a:solidFill>
                                <a:srgbClr val="00B050"/>
                              </a:solidFill>
                              <a:latin typeface="Cambria Math" panose="02040503050406030204" pitchFamily="18" charset="0"/>
                              <a:cs typeface="Arial" panose="020B0604020202020204" pitchFamily="34" charset="0"/>
                            </a:rPr>
                            <m:t>𝑋</m:t>
                          </m:r>
                        </m:e>
                      </m:acc>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𝟐</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altLang="en-US" sz="2400" b="1" i="1" smtClean="0">
                          <a:solidFill>
                            <a:srgbClr val="00B050"/>
                          </a:solidFill>
                          <a:latin typeface="Cambria Math" panose="02040503050406030204" pitchFamily="18" charset="0"/>
                          <a:ea typeface="Cambria Math" panose="02040503050406030204" pitchFamily="18" charset="0"/>
                          <a:cs typeface="Arial" panose="020B0604020202020204" pitchFamily="34" charset="0"/>
                        </a:rPr>
                        <m:t>𝟓𝟖</m:t>
                      </m:r>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f>
                        <m:fPr>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fPr>
                        <m:num>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2400" i="1">
                                  <a:solidFill>
                                    <a:srgbClr val="00B050"/>
                                  </a:solidFill>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2400" u="sng" dirty="0">
                  <a:solidFill>
                    <a:srgbClr val="00B05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28208" y="3154741"/>
                <a:ext cx="4198360" cy="2598532"/>
              </a:xfrm>
              <a:prstGeom prst="rect">
                <a:avLst/>
              </a:prstGeom>
              <a:blipFill rotWithShape="0">
                <a:blip r:embed="rId3"/>
                <a:stretch>
                  <a:fillRect t="-1878"/>
                </a:stretch>
              </a:blipFill>
            </p:spPr>
            <p:txBody>
              <a:bodyPr/>
              <a:lstStyle/>
              <a:p>
                <a:r>
                  <a:rPr lang="en-US">
                    <a:noFill/>
                  </a:rPr>
                  <a:t> </a:t>
                </a:r>
              </a:p>
            </p:txBody>
          </p:sp>
        </mc:Fallback>
      </mc:AlternateContent>
    </p:spTree>
    <p:extLst>
      <p:ext uri="{BB962C8B-B14F-4D97-AF65-F5344CB8AC3E}">
        <p14:creationId xmlns:p14="http://schemas.microsoft.com/office/powerpoint/2010/main" val="27519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left)">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Effect transition="in" filter="wipe(left)">
                                      <p:cBhvr>
                                        <p:cTn id="46" dur="500"/>
                                        <p:tgtEl>
                                          <p:spTgt spid="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animEffect transition="in" filter="wipe(left)">
                                      <p:cBhvr>
                                        <p:cTn id="51" dur="500"/>
                                        <p:tgtEl>
                                          <p:spTgt spid="9">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wipe(left)">
                                      <p:cBhvr>
                                        <p:cTn id="56"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338709"/>
            <a:ext cx="9720072" cy="1499616"/>
          </a:xfrm>
        </p:spPr>
        <p:txBody>
          <a:bodyPr/>
          <a:lstStyle/>
          <a:p>
            <a:r>
              <a:rPr lang="en-US" dirty="0"/>
              <a:t>Example: Confidence interval for the mean</a:t>
            </a:r>
          </a:p>
        </p:txBody>
      </p:sp>
      <p:sp>
        <p:nvSpPr>
          <p:cNvPr id="3" name="Content Placeholder 2"/>
          <p:cNvSpPr>
            <a:spLocks noGrp="1"/>
          </p:cNvSpPr>
          <p:nvPr>
            <p:ph idx="1"/>
          </p:nvPr>
        </p:nvSpPr>
        <p:spPr>
          <a:xfrm>
            <a:off x="871728" y="1552575"/>
            <a:ext cx="10939272" cy="2162175"/>
          </a:xfrm>
        </p:spPr>
        <p:txBody>
          <a:bodyPr>
            <a:normAutofit/>
          </a:bodyPr>
          <a:lstStyle/>
          <a:p>
            <a:pPr>
              <a:lnSpc>
                <a:spcPct val="80000"/>
              </a:lnSpc>
            </a:pPr>
            <a:r>
              <a:rPr lang="en-US" altLang="en-US" sz="2000" dirty="0"/>
              <a:t>A physician states that, </a:t>
            </a:r>
            <a:r>
              <a:rPr lang="en-US" altLang="en-US" sz="2000" u="sng" dirty="0"/>
              <a:t>in the past</a:t>
            </a:r>
            <a:r>
              <a:rPr lang="en-US" altLang="en-US" sz="2000" dirty="0"/>
              <a:t>, the average number of times he saw each of his patients during the year was 5. However, he believes that his patients have visited him significantly more frequently during the past year. In order to validate this statement, he randomly selects 10 of his patients and determines the # of office visits during the past year. He obtains the values presented to the below.</a:t>
            </a:r>
          </a:p>
          <a:p>
            <a:pPr algn="ctr">
              <a:lnSpc>
                <a:spcPct val="80000"/>
              </a:lnSpc>
            </a:pPr>
            <a:r>
              <a:rPr lang="en-US" altLang="en-US" sz="2000" dirty="0">
                <a:solidFill>
                  <a:srgbClr val="0070C0"/>
                </a:solidFill>
              </a:rPr>
              <a:t>9, 10, 8, 4, 8, 3, 0, 10, 15, 9</a:t>
            </a:r>
            <a:endParaRPr lang="en-US" altLang="en-US" sz="2000" dirty="0">
              <a:ea typeface="ＭＳ Ｐゴシック" panose="020B0600070205080204" pitchFamily="34" charset="-128"/>
            </a:endParaRPr>
          </a:p>
          <a:p>
            <a:pPr>
              <a:lnSpc>
                <a:spcPct val="80000"/>
              </a:lnSpc>
            </a:pPr>
            <a:r>
              <a:rPr lang="en-US" altLang="en-US" sz="2000" dirty="0"/>
              <a:t>Construct a </a:t>
            </a:r>
            <a:r>
              <a:rPr lang="en-US" altLang="en-US" sz="2000" dirty="0">
                <a:solidFill>
                  <a:srgbClr val="FF0000"/>
                </a:solidFill>
              </a:rPr>
              <a:t>95% confidence interval </a:t>
            </a:r>
            <a:r>
              <a:rPr lang="en-US" altLang="en-US" sz="2000" dirty="0"/>
              <a:t>for the </a:t>
            </a:r>
            <a:r>
              <a:rPr lang="en-US" altLang="en-US" sz="2000" b="1" u="sng" dirty="0"/>
              <a:t>mean number </a:t>
            </a:r>
            <a:r>
              <a:rPr lang="en-US" altLang="en-US" sz="2000" dirty="0"/>
              <a:t>of visits per patient.</a:t>
            </a:r>
          </a:p>
          <a:p>
            <a:endParaRPr lang="en-US" sz="2000" dirty="0"/>
          </a:p>
        </p:txBody>
      </p:sp>
      <p:sp>
        <p:nvSpPr>
          <p:cNvPr id="4" name="Footer Placeholder 3"/>
          <p:cNvSpPr>
            <a:spLocks noGrp="1"/>
          </p:cNvSpPr>
          <p:nvPr>
            <p:ph type="ftr" sz="quarter" idx="11"/>
          </p:nvPr>
        </p:nvSpPr>
        <p:spPr>
          <a:xfrm>
            <a:off x="4735031" y="6416925"/>
            <a:ext cx="5901458" cy="274320"/>
          </a:xfrm>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11</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139205" y="3548227"/>
                <a:ext cx="3702864" cy="935577"/>
              </a:xfrm>
              <a:prstGeom prst="rect">
                <a:avLst/>
              </a:prstGeom>
              <a:noFill/>
            </p:spPr>
            <p:txBody>
              <a:bodyPr wrap="square" rtlCol="0">
                <a:spAutoFit/>
              </a:bodyPr>
              <a:lstStyle/>
              <a:p>
                <a:pPr algn="ctr"/>
                <a:r>
                  <a:rPr lang="en-US" sz="2000" b="1" u="sng" dirty="0"/>
                  <a:t>1.  Best estimate</a:t>
                </a:r>
                <a:endParaRPr lang="en-US" b="0" dirty="0">
                  <a:solidFill>
                    <a:srgbClr val="00B050"/>
                  </a:solidFill>
                </a:endParaRPr>
              </a:p>
              <a:p>
                <a:pPr algn="ct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𝑋</m:t>
                          </m:r>
                        </m:e>
                      </m:acc>
                      <m:r>
                        <a:rPr lang="en-US" i="1">
                          <a:solidFill>
                            <a:srgbClr val="00B050"/>
                          </a:solidFill>
                          <a:latin typeface="Cambria Math" panose="02040503050406030204" pitchFamily="18" charset="0"/>
                        </a:rPr>
                        <m:t>=</m:t>
                      </m:r>
                      <m:f>
                        <m:fPr>
                          <m:ctrlPr>
                            <a:rPr lang="en-US" i="1" smtClean="0">
                              <a:solidFill>
                                <a:srgbClr val="00B050"/>
                              </a:solidFill>
                              <a:latin typeface="Cambria Math" panose="02040503050406030204" pitchFamily="18" charset="0"/>
                            </a:rPr>
                          </m:ctrlPr>
                        </m:fPr>
                        <m:num>
                          <m:nary>
                            <m:naryPr>
                              <m:chr m:val="∑"/>
                              <m:subHide m:val="on"/>
                              <m:supHide m:val="on"/>
                              <m:ctrlPr>
                                <a:rPr lang="en-US" i="1" smtClean="0">
                                  <a:solidFill>
                                    <a:srgbClr val="00B050"/>
                                  </a:solidFill>
                                  <a:latin typeface="Cambria Math" panose="02040503050406030204" pitchFamily="18" charset="0"/>
                                </a:rPr>
                              </m:ctrlPr>
                            </m:naryPr>
                            <m:sub/>
                            <m:sup/>
                            <m:e>
                              <m:r>
                                <a:rPr lang="en-US" b="0" i="1" smtClean="0">
                                  <a:solidFill>
                                    <a:srgbClr val="00B050"/>
                                  </a:solidFill>
                                  <a:latin typeface="Cambria Math" panose="02040503050406030204" pitchFamily="18" charset="0"/>
                                </a:rPr>
                                <m:t>𝑋</m:t>
                              </m:r>
                            </m:e>
                          </m:nary>
                        </m:num>
                        <m:den>
                          <m:r>
                            <a:rPr lang="en-US" b="0" i="1" smtClean="0">
                              <a:solidFill>
                                <a:srgbClr val="00B050"/>
                              </a:solidFill>
                              <a:latin typeface="Cambria Math" panose="02040503050406030204" pitchFamily="18" charset="0"/>
                            </a:rPr>
                            <m:t>𝑛</m:t>
                          </m:r>
                        </m:den>
                      </m:f>
                      <m:r>
                        <a:rPr lang="en-US" b="0" i="1" smtClean="0">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76</m:t>
                          </m:r>
                        </m:num>
                        <m:den>
                          <m:r>
                            <a:rPr lang="en-US" b="0" i="1" smtClean="0">
                              <a:solidFill>
                                <a:srgbClr val="00B050"/>
                              </a:solidFill>
                              <a:latin typeface="Cambria Math" panose="02040503050406030204" pitchFamily="18" charset="0"/>
                            </a:rPr>
                            <m:t>10</m:t>
                          </m:r>
                        </m:den>
                      </m:f>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𝟔</m:t>
                      </m:r>
                    </m:oMath>
                  </m:oMathPara>
                </a14:m>
                <a:endParaRPr lang="en-US" b="1" dirty="0">
                  <a:solidFill>
                    <a:srgbClr val="00B05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9205" y="3548227"/>
                <a:ext cx="3702864" cy="935577"/>
              </a:xfrm>
              <a:prstGeom prst="rect">
                <a:avLst/>
              </a:prstGeom>
              <a:blipFill rotWithShape="0">
                <a:blip r:embed="rId2"/>
                <a:stretch>
                  <a:fillRect t="-3247"/>
                </a:stretch>
              </a:blipFill>
            </p:spPr>
            <p:txBody>
              <a:bodyPr/>
              <a:lstStyle/>
              <a:p>
                <a:r>
                  <a:rPr lang="en-US">
                    <a:noFill/>
                  </a:rPr>
                  <a:t> </a:t>
                </a:r>
              </a:p>
            </p:txBody>
          </p:sp>
        </mc:Fallback>
      </mc:AlternateContent>
      <p:sp>
        <p:nvSpPr>
          <p:cNvPr id="7" name="TextBox 6"/>
          <p:cNvSpPr txBox="1"/>
          <p:nvPr/>
        </p:nvSpPr>
        <p:spPr>
          <a:xfrm>
            <a:off x="3469176" y="3548226"/>
            <a:ext cx="4192510" cy="1231106"/>
          </a:xfrm>
          <a:prstGeom prst="rect">
            <a:avLst/>
          </a:prstGeom>
          <a:noFill/>
        </p:spPr>
        <p:txBody>
          <a:bodyPr wrap="square" rtlCol="0">
            <a:spAutoFit/>
          </a:bodyPr>
          <a:lstStyle/>
          <a:p>
            <a:pPr algn="ctr"/>
            <a:r>
              <a:rPr lang="en-US" sz="2000" b="1" u="sng" dirty="0"/>
              <a:t>2. Critical Value</a:t>
            </a:r>
          </a:p>
          <a:p>
            <a:pPr algn="ctr"/>
            <a:r>
              <a:rPr lang="en-US" dirty="0" err="1">
                <a:solidFill>
                  <a:srgbClr val="CC0099"/>
                </a:solidFill>
              </a:rPr>
              <a:t>df</a:t>
            </a:r>
            <a:r>
              <a:rPr lang="en-US" dirty="0">
                <a:solidFill>
                  <a:srgbClr val="CC0099"/>
                </a:solidFill>
              </a:rPr>
              <a:t> = n – 1 = 10 – 1 = 9</a:t>
            </a:r>
          </a:p>
          <a:p>
            <a:pPr algn="ctr"/>
            <a:r>
              <a:rPr lang="en-US" dirty="0">
                <a:solidFill>
                  <a:srgbClr val="CC0099"/>
                </a:solidFill>
                <a:sym typeface="Wingdings" panose="05000000000000000000" pitchFamily="2" charset="2"/>
              </a:rPr>
              <a:t>Always use TWO tails</a:t>
            </a: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Critical t = 2.262</a:t>
            </a:r>
            <a:endParaRPr lang="en-US" dirty="0">
              <a:solidFill>
                <a:srgbClr val="CC0099"/>
              </a:solidFill>
            </a:endParaRPr>
          </a:p>
        </p:txBody>
      </p:sp>
      <mc:AlternateContent xmlns:mc="http://schemas.openxmlformats.org/markup-compatibility/2006" xmlns:a14="http://schemas.microsoft.com/office/drawing/2010/main">
        <mc:Choice Requires="a14">
          <p:sp>
            <p:nvSpPr>
              <p:cNvPr id="8" name="TextBox 7"/>
              <p:cNvSpPr txBox="1"/>
              <p:nvPr/>
            </p:nvSpPr>
            <p:spPr>
              <a:xfrm>
                <a:off x="7793661" y="3505844"/>
                <a:ext cx="4258776" cy="1531958"/>
              </a:xfrm>
              <a:prstGeom prst="rect">
                <a:avLst/>
              </a:prstGeom>
              <a:noFill/>
            </p:spPr>
            <p:txBody>
              <a:bodyPr wrap="square" rtlCol="0">
                <a:spAutoFit/>
              </a:bodyPr>
              <a:lstStyle/>
              <a:p>
                <a:pPr algn="ctr"/>
                <a:r>
                  <a:rPr lang="en-US" sz="2000" b="1" u="sng" dirty="0"/>
                  <a:t>3.  Standard Error for the Estimate</a:t>
                </a:r>
              </a:p>
              <a:p>
                <a:pPr algn="ctr"/>
                <a:r>
                  <a:rPr lang="en-US" dirty="0">
                    <a:solidFill>
                      <a:srgbClr val="00B050"/>
                    </a:solidFill>
                  </a:rPr>
                  <a:t>Sample standard deviation, S = 4.25</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𝑆𝐸</m:t>
                          </m:r>
                        </m:e>
                        <m:sub>
                          <m:r>
                            <a:rPr lang="en-US" b="0" i="1" smtClean="0">
                              <a:solidFill>
                                <a:srgbClr val="0070C0"/>
                              </a:solidFill>
                              <a:latin typeface="Cambria Math" panose="02040503050406030204" pitchFamily="18" charset="0"/>
                            </a:rPr>
                            <m:t>𝑚𝑒𝑎𝑛</m:t>
                          </m:r>
                        </m:sub>
                      </m:sSub>
                      <m:r>
                        <a:rPr lang="en-US" b="0" i="1" smtClean="0">
                          <a:solidFill>
                            <a:srgbClr val="0070C0"/>
                          </a:solidFill>
                          <a:latin typeface="Cambria Math" panose="02040503050406030204" pitchFamily="18" charset="0"/>
                        </a:rPr>
                        <m:t>=</m:t>
                      </m:r>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𝑠</m:t>
                          </m:r>
                        </m:e>
                        <m:sub>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𝑋</m:t>
                              </m:r>
                            </m:e>
                          </m:acc>
                        </m:sub>
                      </m:sSub>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𝑠</m:t>
                              </m:r>
                            </m:e>
                            <m:sub>
                              <m:r>
                                <a:rPr lang="en-US" b="0" i="1" smtClean="0">
                                  <a:solidFill>
                                    <a:srgbClr val="0070C0"/>
                                  </a:solidFill>
                                  <a:latin typeface="Cambria Math" panose="02040503050406030204" pitchFamily="18" charset="0"/>
                                </a:rPr>
                                <m:t>𝑠𝑎𝑚𝑝𝑙𝑒</m:t>
                              </m:r>
                            </m:sub>
                          </m:sSub>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𝑛</m:t>
                              </m:r>
                            </m:e>
                          </m:rad>
                        </m:den>
                      </m:f>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4.25</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10</m:t>
                              </m:r>
                            </m:e>
                          </m:rad>
                        </m:den>
                      </m:f>
                      <m:r>
                        <a:rPr lang="en-US" b="0" i="1" smtClean="0">
                          <a:solidFill>
                            <a:srgbClr val="0070C0"/>
                          </a:solidFill>
                          <a:latin typeface="Cambria Math" panose="02040503050406030204" pitchFamily="18" charset="0"/>
                        </a:rPr>
                        <m:t>=1.34</m:t>
                      </m:r>
                    </m:oMath>
                  </m:oMathPara>
                </a14:m>
                <a:endParaRPr lang="en-US" i="1" dirty="0">
                  <a:solidFill>
                    <a:srgbClr val="FF0000"/>
                  </a:solidFill>
                </a:endParaRPr>
              </a:p>
              <a:p>
                <a:pPr algn="ctr"/>
                <a:endParaRPr lang="en-US"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793661" y="3505844"/>
                <a:ext cx="4258776" cy="1531958"/>
              </a:xfrm>
              <a:prstGeom prst="rect">
                <a:avLst/>
              </a:prstGeom>
              <a:blipFill rotWithShape="0">
                <a:blip r:embed="rId3"/>
                <a:stretch>
                  <a:fillRect t="-19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419540" y="5002516"/>
                <a:ext cx="2535309"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b="1" i="0" u="sng" dirty="0" smtClean="0"/>
                        <m:t>4</m:t>
                      </m:r>
                      <m:r>
                        <m:rPr>
                          <m:nor/>
                        </m:rPr>
                        <a:rPr lang="en-US" sz="2000" b="1" u="sng" dirty="0"/>
                        <m:t>.</m:t>
                      </m:r>
                      <m:r>
                        <m:rPr>
                          <m:nor/>
                        </m:rPr>
                        <a:rPr lang="en-US" sz="2000" b="1" i="0" u="sng" dirty="0" smtClean="0"/>
                        <m:t> </m:t>
                      </m:r>
                      <m:r>
                        <m:rPr>
                          <m:nor/>
                        </m:rPr>
                        <a:rPr lang="en-US" sz="2000" b="1" i="0" u="sng" dirty="0" smtClean="0"/>
                        <m:t>Put</m:t>
                      </m:r>
                      <m:r>
                        <m:rPr>
                          <m:nor/>
                        </m:rPr>
                        <a:rPr lang="en-US" sz="2000" b="1" i="0" u="sng" dirty="0" smtClean="0"/>
                        <m:t> </m:t>
                      </m:r>
                      <m:r>
                        <m:rPr>
                          <m:nor/>
                        </m:rPr>
                        <a:rPr lang="en-US" sz="2000" b="1" i="0" u="sng" dirty="0" smtClean="0"/>
                        <m:t>it</m:t>
                      </m:r>
                      <m:r>
                        <m:rPr>
                          <m:nor/>
                        </m:rPr>
                        <a:rPr lang="en-US" sz="2000" b="1" i="0" u="sng" dirty="0" smtClean="0"/>
                        <m:t> </m:t>
                      </m:r>
                      <m:r>
                        <m:rPr>
                          <m:nor/>
                        </m:rPr>
                        <a:rPr lang="en-US" sz="2000" b="1" i="0" u="sng" dirty="0" smtClean="0"/>
                        <m:t>together</m:t>
                      </m:r>
                    </m:oMath>
                  </m:oMathPara>
                </a14:m>
                <a:endParaRPr lang="en-US" sz="2000" b="1" u="sng" dirty="0"/>
              </a:p>
              <a:p>
                <a14:m>
                  <m:oMath xmlns:m="http://schemas.openxmlformats.org/officeDocument/2006/math">
                    <m:r>
                      <a:rPr lang="en-US" altLang="en-US" sz="2000" i="1" smtClean="0">
                        <a:solidFill>
                          <a:srgbClr val="00B050"/>
                        </a:solidFill>
                        <a:latin typeface="Cambria Math" panose="02040503050406030204" pitchFamily="18" charset="0"/>
                        <a:ea typeface="ＭＳ Ｐゴシック" panose="020B0600070205080204" pitchFamily="34" charset="-128"/>
                      </a:rPr>
                      <m:t>𝐸𝑠𝑡</m:t>
                    </m:r>
                    <m:r>
                      <a:rPr lang="en-US" altLang="en-US" sz="2000" i="1">
                        <a:solidFill>
                          <a:srgbClr val="FF0000"/>
                        </a:solidFill>
                        <a:latin typeface="Cambria Math" panose="02040503050406030204" pitchFamily="18" charset="0"/>
                        <a:ea typeface="ＭＳ Ｐゴシック" panose="020B0600070205080204" pitchFamily="34" charset="-128"/>
                      </a:rPr>
                      <m:t> ±</m:t>
                    </m:r>
                    <m:r>
                      <a:rPr lang="en-US" altLang="en-US" sz="2000" i="1" smtClean="0">
                        <a:solidFill>
                          <a:srgbClr val="7030A0"/>
                        </a:solidFill>
                        <a:latin typeface="Cambria Math" panose="02040503050406030204" pitchFamily="18" charset="0"/>
                        <a:ea typeface="Cambria Math" panose="02040503050406030204" pitchFamily="18" charset="0"/>
                      </a:rPr>
                      <m:t>𝐶𝑉</m:t>
                    </m:r>
                    <m:r>
                      <a:rPr lang="en-US" altLang="en-US" sz="2000" i="1">
                        <a:solidFill>
                          <a:srgbClr val="FF0000"/>
                        </a:solidFill>
                        <a:latin typeface="Cambria Math" panose="02040503050406030204" pitchFamily="18" charset="0"/>
                        <a:ea typeface="Cambria Math" panose="02040503050406030204" pitchFamily="18" charset="0"/>
                      </a:rPr>
                      <m:t>×</m:t>
                    </m:r>
                    <m:sSub>
                      <m:sSubPr>
                        <m:ctrlPr>
                          <a:rPr lang="en-US" altLang="en-US" sz="2000" i="1" smtClean="0">
                            <a:solidFill>
                              <a:srgbClr val="0070C0"/>
                            </a:solidFill>
                            <a:latin typeface="Cambria Math" panose="02040503050406030204" pitchFamily="18" charset="0"/>
                            <a:ea typeface="Cambria Math" panose="02040503050406030204" pitchFamily="18" charset="0"/>
                          </a:rPr>
                        </m:ctrlPr>
                      </m:sSubPr>
                      <m:e>
                        <m:r>
                          <a:rPr lang="en-US" altLang="en-US" sz="2000" i="1">
                            <a:solidFill>
                              <a:srgbClr val="0070C0"/>
                            </a:solidFill>
                            <a:latin typeface="Cambria Math" panose="02040503050406030204" pitchFamily="18" charset="0"/>
                            <a:ea typeface="Cambria Math" panose="02040503050406030204" pitchFamily="18" charset="0"/>
                          </a:rPr>
                          <m:t>𝑆𝐸</m:t>
                        </m:r>
                      </m:e>
                      <m:sub>
                        <m:r>
                          <a:rPr lang="en-US" altLang="en-US" sz="2000" i="1">
                            <a:solidFill>
                              <a:srgbClr val="0070C0"/>
                            </a:solidFill>
                            <a:latin typeface="Cambria Math" panose="02040503050406030204" pitchFamily="18" charset="0"/>
                            <a:ea typeface="Cambria Math" panose="02040503050406030204" pitchFamily="18" charset="0"/>
                          </a:rPr>
                          <m:t>𝑒𝑠𝑡</m:t>
                        </m:r>
                      </m:sub>
                    </m:sSub>
                  </m:oMath>
                </a14:m>
                <a:r>
                  <a:rPr lang="en-US" sz="2000" dirty="0"/>
                  <a:t> </a:t>
                </a:r>
                <a:r>
                  <a:rPr lang="en-US" sz="2000" dirty="0">
                    <a:solidFill>
                      <a:srgbClr val="FF0000"/>
                    </a:solidFill>
                    <a:sym typeface="Wingdings" panose="05000000000000000000" pitchFamily="2" charset="2"/>
                  </a:rPr>
                  <a:t></a:t>
                </a:r>
                <a:endParaRPr lang="en-US" sz="2000" dirty="0">
                  <a:solidFill>
                    <a:srgbClr val="FF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2419540" y="5002516"/>
                <a:ext cx="2535309" cy="707886"/>
              </a:xfrm>
              <a:prstGeom prst="rect">
                <a:avLst/>
              </a:prstGeom>
              <a:blipFill rotWithShape="0">
                <a:blip r:embed="rId4"/>
                <a:stretch>
                  <a:fillRect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731764" y="5042118"/>
                <a:ext cx="2829814" cy="1569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2000" b="0" i="1" smtClean="0">
                          <a:solidFill>
                            <a:srgbClr val="00B050"/>
                          </a:solidFill>
                          <a:latin typeface="Cambria Math" panose="02040503050406030204" pitchFamily="18" charset="0"/>
                          <a:ea typeface="ＭＳ Ｐゴシック" panose="020B0600070205080204" pitchFamily="34" charset="-128"/>
                        </a:rPr>
                        <m:t>7.60</m:t>
                      </m:r>
                      <m:r>
                        <a:rPr lang="en-US" altLang="en-US" sz="2000" b="0" i="1" smtClean="0">
                          <a:solidFill>
                            <a:srgbClr val="FF0000"/>
                          </a:solidFill>
                          <a:latin typeface="Cambria Math" panose="02040503050406030204" pitchFamily="18" charset="0"/>
                          <a:ea typeface="ＭＳ Ｐゴシック" panose="020B0600070205080204" pitchFamily="34" charset="-128"/>
                        </a:rPr>
                        <m:t> </m:t>
                      </m:r>
                      <m:r>
                        <a:rPr lang="en-US" altLang="en-US" sz="2000" b="0" i="1" smtClean="0">
                          <a:solidFill>
                            <a:srgbClr val="FF0000"/>
                          </a:solidFill>
                          <a:latin typeface="Cambria Math" panose="02040503050406030204" pitchFamily="18" charset="0"/>
                          <a:ea typeface="Cambria Math" panose="02040503050406030204" pitchFamily="18" charset="0"/>
                        </a:rPr>
                        <m:t>± </m:t>
                      </m:r>
                      <m:r>
                        <a:rPr lang="en-US" altLang="en-US" sz="2000" b="0" i="1" smtClean="0">
                          <a:solidFill>
                            <a:srgbClr val="7030A0"/>
                          </a:solidFill>
                          <a:latin typeface="Cambria Math" panose="02040503050406030204" pitchFamily="18" charset="0"/>
                          <a:ea typeface="ＭＳ Ｐゴシック" panose="020B0600070205080204" pitchFamily="34" charset="-128"/>
                        </a:rPr>
                        <m:t>2.262</m:t>
                      </m:r>
                      <m:r>
                        <a:rPr lang="en-US" altLang="en-US" sz="2000" i="1">
                          <a:solidFill>
                            <a:srgbClr val="FF0000"/>
                          </a:solidFill>
                          <a:latin typeface="Cambria Math" panose="02040503050406030204" pitchFamily="18" charset="0"/>
                          <a:ea typeface="Cambria Math" panose="02040503050406030204" pitchFamily="18" charset="0"/>
                        </a:rPr>
                        <m:t>×</m:t>
                      </m:r>
                      <m:r>
                        <a:rPr lang="en-US" altLang="en-US" sz="2000" b="0" i="1" smtClean="0">
                          <a:solidFill>
                            <a:srgbClr val="0070C0"/>
                          </a:solidFill>
                          <a:latin typeface="Cambria Math" panose="02040503050406030204" pitchFamily="18" charset="0"/>
                          <a:ea typeface="Cambria Math" panose="02040503050406030204" pitchFamily="18" charset="0"/>
                        </a:rPr>
                        <m:t>1.34</m:t>
                      </m:r>
                    </m:oMath>
                  </m:oMathPara>
                </a14:m>
                <a:endParaRPr lang="en-US" altLang="en-US" sz="2000" b="0" dirty="0">
                  <a:solidFill>
                    <a:srgbClr val="0070C0"/>
                  </a:solidFill>
                  <a:ea typeface="Cambria Math" panose="02040503050406030204" pitchFamily="18" charset="0"/>
                </a:endParaRPr>
              </a:p>
              <a:p>
                <a:pPr algn="ctr"/>
                <a14:m>
                  <m:oMath xmlns:m="http://schemas.openxmlformats.org/officeDocument/2006/math">
                    <m:r>
                      <a:rPr lang="en-US" altLang="en-US" sz="2000" i="1">
                        <a:solidFill>
                          <a:srgbClr val="FF0000"/>
                        </a:solidFill>
                        <a:latin typeface="Cambria Math" panose="02040503050406030204" pitchFamily="18" charset="0"/>
                        <a:ea typeface="ＭＳ Ｐゴシック" panose="020B0600070205080204" pitchFamily="34" charset="-128"/>
                      </a:rPr>
                      <m:t>7.6</m:t>
                    </m:r>
                    <m:r>
                      <a:rPr lang="en-US" altLang="en-US" sz="2000" b="0" i="1" smtClean="0">
                        <a:solidFill>
                          <a:srgbClr val="FF0000"/>
                        </a:solidFill>
                        <a:latin typeface="Cambria Math" panose="02040503050406030204" pitchFamily="18" charset="0"/>
                        <a:ea typeface="ＭＳ Ｐゴシック" panose="020B0600070205080204" pitchFamily="34" charset="-128"/>
                      </a:rPr>
                      <m:t>0</m:t>
                    </m:r>
                    <m:r>
                      <a:rPr lang="en-US" altLang="en-US" sz="2000" i="1">
                        <a:solidFill>
                          <a:srgbClr val="FF0000"/>
                        </a:solidFill>
                        <a:latin typeface="Cambria Math" panose="02040503050406030204" pitchFamily="18" charset="0"/>
                        <a:ea typeface="ＭＳ Ｐゴシック" panose="020B0600070205080204" pitchFamily="34" charset="-128"/>
                      </a:rPr>
                      <m:t> </m:t>
                    </m:r>
                    <m:r>
                      <a:rPr lang="en-US" altLang="en-US" sz="2000" i="1">
                        <a:solidFill>
                          <a:srgbClr val="FF0000"/>
                        </a:solidFill>
                        <a:latin typeface="Cambria Math" panose="02040503050406030204" pitchFamily="18" charset="0"/>
                        <a:ea typeface="Cambria Math" panose="02040503050406030204" pitchFamily="18" charset="0"/>
                      </a:rPr>
                      <m:t>±</m:t>
                    </m:r>
                  </m:oMath>
                </a14:m>
                <a:r>
                  <a:rPr lang="en-US" altLang="en-US" sz="2000" b="0" dirty="0">
                    <a:solidFill>
                      <a:srgbClr val="FF0000"/>
                    </a:solidFill>
                    <a:ea typeface="Cambria Math" panose="02040503050406030204" pitchFamily="18" charset="0"/>
                  </a:rPr>
                  <a:t> 3.03</a:t>
                </a:r>
              </a:p>
              <a:p>
                <a:pPr algn="ctr"/>
                <a:r>
                  <a:rPr lang="en-US" altLang="en-US" sz="2800" b="1" dirty="0">
                    <a:solidFill>
                      <a:srgbClr val="FF0000"/>
                    </a:solidFill>
                    <a:ea typeface="Cambria Math" panose="02040503050406030204" pitchFamily="18" charset="0"/>
                  </a:rPr>
                  <a:t>4.57, 10.63</a:t>
                </a:r>
              </a:p>
              <a:p>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5731764" y="5042118"/>
                <a:ext cx="2829814" cy="156966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11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wipe(left)">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wipe(left)">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wipe(left)">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xEl>
                                              <p:pRg st="1" end="1"/>
                                            </p:txEl>
                                          </p:spTgt>
                                        </p:tgtEl>
                                        <p:attrNameLst>
                                          <p:attrName>style.visibility</p:attrName>
                                        </p:attrNameLst>
                                      </p:cBhvr>
                                      <p:to>
                                        <p:strVal val="visible"/>
                                      </p:to>
                                    </p:set>
                                    <p:animEffect transition="in" filter="wipe(left)">
                                      <p:cBhvr>
                                        <p:cTn id="62" dur="500"/>
                                        <p:tgtEl>
                                          <p:spTgt spid="10">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animEffect transition="in" filter="wipe(left)">
                                      <p:cBhvr>
                                        <p:cTn id="6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678" y="280416"/>
            <a:ext cx="9720072" cy="1499616"/>
          </a:xfrm>
        </p:spPr>
        <p:txBody>
          <a:bodyPr/>
          <a:lstStyle/>
          <a:p>
            <a:r>
              <a:rPr lang="en-US" dirty="0"/>
              <a:t>Estimating the population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8759" y="1896799"/>
                <a:ext cx="6872097" cy="4848225"/>
              </a:xfrm>
            </p:spPr>
            <p:txBody>
              <a:bodyPr>
                <a:noAutofit/>
              </a:bodyPr>
              <a:lstStyle/>
              <a:p>
                <a:pPr marL="400050" indent="-400050">
                  <a:buFont typeface="Wingdings" panose="05000000000000000000" pitchFamily="2" charset="2"/>
                  <a:buChar char="Ø"/>
                </a:pPr>
                <a:r>
                  <a:rPr lang="en-US" altLang="en-US" sz="2000" dirty="0">
                    <a:ea typeface="ＭＳ Ｐゴシック" panose="020B0600070205080204" pitchFamily="34" charset="-128"/>
                  </a:rPr>
                  <a:t>Point estimate (</a:t>
                </a:r>
                <a:r>
                  <a:rPr lang="en-US" altLang="en-US" sz="2000" i="1" dirty="0">
                    <a:ea typeface="ＭＳ Ｐゴシック" panose="020B0600070205080204" pitchFamily="34" charset="-128"/>
                  </a:rPr>
                  <a:t>M</a:t>
                </a:r>
                <a:r>
                  <a:rPr lang="en-US" altLang="en-US" sz="2000" dirty="0">
                    <a:ea typeface="ＭＳ Ｐゴシック" panose="020B0600070205080204" pitchFamily="34" charset="-128"/>
                  </a:rPr>
                  <a:t>) is in the center of </a:t>
                </a:r>
                <a:r>
                  <a:rPr lang="en-US" altLang="en-US" sz="2000" i="1" dirty="0">
                    <a:ea typeface="ＭＳ Ｐゴシック" panose="020B0600070205080204" pitchFamily="34" charset="-128"/>
                  </a:rPr>
                  <a:t>CI</a:t>
                </a:r>
              </a:p>
              <a:p>
                <a:pPr marL="400050" indent="-400050">
                  <a:buNone/>
                </a:pPr>
                <a14:m>
                  <m:oMathPara xmlns:m="http://schemas.openxmlformats.org/officeDocument/2006/math">
                    <m:oMathParaPr>
                      <m:jc m:val="centerGroup"/>
                    </m:oMathParaPr>
                    <m:oMath xmlns:m="http://schemas.openxmlformats.org/officeDocument/2006/math">
                      <m:r>
                        <a:rPr lang="en-US" altLang="en-US" sz="2000" b="0" i="1" smtClean="0">
                          <a:solidFill>
                            <a:srgbClr val="FF0000"/>
                          </a:solidFill>
                          <a:latin typeface="Cambria Math" panose="02040503050406030204" pitchFamily="18" charset="0"/>
                          <a:ea typeface="ＭＳ Ｐゴシック" panose="020B0600070205080204" pitchFamily="34" charset="-128"/>
                        </a:rPr>
                        <m:t>𝐸𝑠𝑡</m:t>
                      </m:r>
                      <m:r>
                        <a:rPr lang="en-US" altLang="en-US" sz="2000" b="0" i="1" smtClean="0">
                          <a:solidFill>
                            <a:srgbClr val="FF0000"/>
                          </a:solidFill>
                          <a:latin typeface="Cambria Math" panose="02040503050406030204" pitchFamily="18" charset="0"/>
                          <a:ea typeface="ＭＳ Ｐゴシック" panose="020B0600070205080204" pitchFamily="34" charset="-128"/>
                        </a:rPr>
                        <m:t> ±</m:t>
                      </m:r>
                      <m:r>
                        <a:rPr lang="en-US" altLang="en-US" sz="2000" b="0" i="1" smtClean="0">
                          <a:solidFill>
                            <a:srgbClr val="FF0000"/>
                          </a:solidFill>
                          <a:latin typeface="Cambria Math" panose="02040503050406030204" pitchFamily="18" charset="0"/>
                          <a:ea typeface="Cambria Math" panose="02040503050406030204" pitchFamily="18" charset="0"/>
                        </a:rPr>
                        <m:t>𝐶𝑉</m:t>
                      </m:r>
                      <m:r>
                        <a:rPr lang="en-US" altLang="en-US" sz="2000" b="0" i="1" smtClean="0">
                          <a:solidFill>
                            <a:srgbClr val="FF0000"/>
                          </a:solidFill>
                          <a:latin typeface="Cambria Math" panose="02040503050406030204" pitchFamily="18" charset="0"/>
                          <a:ea typeface="Cambria Math" panose="02040503050406030204" pitchFamily="18" charset="0"/>
                        </a:rPr>
                        <m:t>×</m:t>
                      </m:r>
                      <m:sSub>
                        <m:sSubPr>
                          <m:ctrlPr>
                            <a:rPr lang="en-US" altLang="en-US" sz="2000" b="0" i="1" smtClean="0">
                              <a:solidFill>
                                <a:srgbClr val="FF0000"/>
                              </a:solidFill>
                              <a:latin typeface="Cambria Math" panose="02040503050406030204" pitchFamily="18" charset="0"/>
                              <a:ea typeface="Cambria Math" panose="02040503050406030204" pitchFamily="18" charset="0"/>
                            </a:rPr>
                          </m:ctrlPr>
                        </m:sSubPr>
                        <m:e>
                          <m:r>
                            <a:rPr lang="en-US" altLang="en-US" sz="2000" b="0" i="1" smtClean="0">
                              <a:solidFill>
                                <a:srgbClr val="FF0000"/>
                              </a:solidFill>
                              <a:latin typeface="Cambria Math" panose="02040503050406030204" pitchFamily="18" charset="0"/>
                              <a:ea typeface="Cambria Math" panose="02040503050406030204" pitchFamily="18" charset="0"/>
                            </a:rPr>
                            <m:t>𝑆𝐸</m:t>
                          </m:r>
                        </m:e>
                        <m:sub>
                          <m:r>
                            <a:rPr lang="en-US" altLang="en-US" sz="2000" b="0" i="1" smtClean="0">
                              <a:solidFill>
                                <a:srgbClr val="FF0000"/>
                              </a:solidFill>
                              <a:latin typeface="Cambria Math" panose="02040503050406030204" pitchFamily="18" charset="0"/>
                              <a:ea typeface="Cambria Math" panose="02040503050406030204" pitchFamily="18" charset="0"/>
                            </a:rPr>
                            <m:t>𝑒𝑠𝑡</m:t>
                          </m:r>
                        </m:sub>
                      </m:sSub>
                    </m:oMath>
                  </m:oMathPara>
                </a14:m>
                <a:endParaRPr lang="en-US" altLang="en-US" sz="2000" i="1" dirty="0">
                  <a:ea typeface="ＭＳ Ｐゴシック" panose="020B0600070205080204" pitchFamily="34" charset="-128"/>
                </a:endParaRPr>
              </a:p>
              <a:p>
                <a:pPr marL="400050" indent="-400050">
                  <a:buFont typeface="Wingdings" panose="05000000000000000000" pitchFamily="2" charset="2"/>
                  <a:buChar char="Ø"/>
                </a:pPr>
                <a:endParaRPr lang="en-US" altLang="en-US" sz="2000" i="1" dirty="0">
                  <a:ea typeface="ＭＳ Ｐゴシック" panose="020B0600070205080204" pitchFamily="34" charset="-128"/>
                </a:endParaRPr>
              </a:p>
              <a:p>
                <a:pPr marL="400050" indent="-400050">
                  <a:buFont typeface="Wingdings" panose="05000000000000000000" pitchFamily="2" charset="2"/>
                  <a:buChar char="Ø"/>
                </a:pPr>
                <a:r>
                  <a:rPr lang="en-US" altLang="en-US" sz="2000" dirty="0">
                    <a:ea typeface="ＭＳ Ｐゴシック" panose="020B0600070205080204" pitchFamily="34" charset="-128"/>
                  </a:rPr>
                  <a:t>Degree of confidence determined by </a:t>
                </a:r>
                <a:r>
                  <a:rPr lang="el-GR" altLang="en-US" sz="2000" i="1" dirty="0">
                    <a:latin typeface="Times New Roman" panose="02020603050405020304" pitchFamily="18" charset="0"/>
                    <a:ea typeface="ＭＳ Ｐゴシック" panose="020B0600070205080204" pitchFamily="34" charset="-128"/>
                  </a:rPr>
                  <a:t>α</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and corresponding </a:t>
                </a:r>
                <a:r>
                  <a:rPr lang="en-US" altLang="en-US" sz="2000" i="1" dirty="0" err="1">
                    <a:latin typeface="Times New Roman" panose="02020603050405020304" pitchFamily="18" charset="0"/>
                    <a:ea typeface="ＭＳ Ｐゴシック" panose="020B0600070205080204" pitchFamily="34" charset="-128"/>
                    <a:cs typeface="Arial" panose="020B0604020202020204" pitchFamily="34" charset="0"/>
                  </a:rPr>
                  <a:t>t</a:t>
                </a:r>
                <a:r>
                  <a:rPr lang="en-US" altLang="en-US" sz="2000" i="1" baseline="-25000" dirty="0" err="1">
                    <a:ea typeface="ＭＳ Ｐゴシック" panose="020B0600070205080204" pitchFamily="34" charset="-128"/>
                    <a:cs typeface="Arial" panose="020B0604020202020204" pitchFamily="34" charset="0"/>
                  </a:rPr>
                  <a:t>crit</a:t>
                </a:r>
                <a:endParaRPr lang="en-US" altLang="en-US" sz="2000" i="1" dirty="0">
                  <a:ea typeface="ＭＳ Ｐゴシック" panose="020B0600070205080204" pitchFamily="34" charset="-128"/>
                  <a:cs typeface="Arial" panose="020B0604020202020204" pitchFamily="34" charset="0"/>
                </a:endParaRPr>
              </a:p>
              <a:p>
                <a:pPr marL="582930" lvl="2" indent="-400050"/>
                <a:r>
                  <a:rPr lang="en-US" altLang="en-US" sz="1600" dirty="0">
                    <a:ea typeface="ＭＳ Ｐゴシック" panose="020B0600070205080204" pitchFamily="34" charset="-128"/>
                    <a:cs typeface="Arial" panose="020B0604020202020204" pitchFamily="34" charset="0"/>
                  </a:rPr>
                  <a:t>Common to use 95% </a:t>
                </a:r>
                <a:r>
                  <a:rPr lang="en-US" altLang="en-US" sz="1600" i="1" dirty="0">
                    <a:ea typeface="ＭＳ Ｐゴシック" panose="020B0600070205080204" pitchFamily="34" charset="-128"/>
                    <a:cs typeface="Arial" panose="020B0604020202020204" pitchFamily="34" charset="0"/>
                  </a:rPr>
                  <a:t>CI </a:t>
                </a:r>
                <a:r>
                  <a:rPr lang="en-US" altLang="en-US" sz="1600" dirty="0">
                    <a:ea typeface="ＭＳ Ｐゴシック" panose="020B0600070205080204" pitchFamily="34" charset="-128"/>
                    <a:cs typeface="Arial" panose="020B0604020202020204" pitchFamily="34" charset="0"/>
                  </a:rPr>
                  <a:t>(</a:t>
                </a:r>
                <a:r>
                  <a:rPr lang="el-GR" altLang="en-US" sz="1600" i="1" dirty="0">
                    <a:ea typeface="ＭＳ Ｐゴシック" panose="020B0600070205080204" pitchFamily="34" charset="-128"/>
                    <a:cs typeface="Arial" panose="020B0604020202020204" pitchFamily="34" charset="0"/>
                  </a:rPr>
                  <a:t>α</a:t>
                </a:r>
                <a:r>
                  <a:rPr lang="en-US" altLang="en-US" sz="1600" dirty="0">
                    <a:ea typeface="ＭＳ Ｐゴシック" panose="020B0600070205080204" pitchFamily="34" charset="-128"/>
                    <a:cs typeface="Arial" panose="020B0604020202020204" pitchFamily="34" charset="0"/>
                  </a:rPr>
                  <a:t> = .05)</a:t>
                </a:r>
              </a:p>
              <a:p>
                <a:pPr marL="582930" lvl="2" indent="-400050"/>
                <a:r>
                  <a:rPr lang="en-US" altLang="en-US" sz="1600" dirty="0">
                    <a:ea typeface="ＭＳ Ｐゴシック" panose="020B0600070205080204" pitchFamily="34" charset="-128"/>
                  </a:rPr>
                  <a:t>Can also compute a .90, .99, or any size </a:t>
                </a:r>
                <a:r>
                  <a:rPr lang="en-US" altLang="en-US" sz="1600" i="1" dirty="0">
                    <a:ea typeface="ＭＳ Ｐゴシック" panose="020B0600070205080204" pitchFamily="34" charset="-128"/>
                  </a:rPr>
                  <a:t>CI</a:t>
                </a:r>
              </a:p>
              <a:p>
                <a:pPr marL="400050" lvl="4" indent="-400050"/>
                <a:endParaRPr lang="en-US" altLang="en-US" sz="1800" dirty="0">
                  <a:ea typeface="ＭＳ Ｐゴシック" panose="020B0600070205080204" pitchFamily="34" charset="-128"/>
                </a:endParaRPr>
              </a:p>
              <a:p>
                <a:pPr marL="400050" indent="-400050">
                  <a:buFont typeface="Wingdings" panose="05000000000000000000" pitchFamily="2" charset="2"/>
                  <a:buChar char="Ø"/>
                </a:pPr>
                <a:r>
                  <a:rPr lang="en-US" altLang="en-US" sz="1800" i="1" dirty="0">
                    <a:latin typeface="Times New Roman" panose="02020603050405020304" pitchFamily="18" charset="0"/>
                  </a:rPr>
                  <a:t>  z</a:t>
                </a:r>
                <a:r>
                  <a:rPr lang="en-US" altLang="en-US" sz="1800" dirty="0"/>
                  <a:t>-distribution: Known population variance or </a:t>
                </a:r>
                <a:r>
                  <a:rPr lang="en-US" altLang="en-US" sz="1800" i="1" dirty="0">
                    <a:latin typeface="Times New Roman" panose="02020603050405020304" pitchFamily="18" charset="0"/>
                  </a:rPr>
                  <a:t>N</a:t>
                </a:r>
                <a:r>
                  <a:rPr lang="en-US" altLang="en-US" sz="1800" i="1" dirty="0"/>
                  <a:t> </a:t>
                </a:r>
                <a:r>
                  <a:rPr lang="en-US" altLang="en-US" sz="1800" dirty="0"/>
                  <a:t>is large (</a:t>
                </a:r>
                <a:r>
                  <a:rPr lang="en-US" altLang="en-US" sz="1800" dirty="0">
                    <a:cs typeface="Arial" panose="020B0604020202020204" pitchFamily="34" charset="0"/>
                  </a:rPr>
                  <a:t>≈300)</a:t>
                </a:r>
              </a:p>
              <a:p>
                <a:pPr marL="400050" lvl="3" indent="-400050">
                  <a:buNone/>
                </a:pPr>
                <a14:m>
                  <m:oMathPara xmlns:m="http://schemas.openxmlformats.org/officeDocument/2006/math">
                    <m:oMathParaPr>
                      <m:jc m:val="centerGroup"/>
                    </m:oMathParaPr>
                    <m:oMath xmlns:m="http://schemas.openxmlformats.org/officeDocument/2006/math">
                      <m:acc>
                        <m:accPr>
                          <m:chr m:val="̅"/>
                          <m:ctrlPr>
                            <a:rPr lang="en-US" altLang="en-US" sz="1800" i="1" smtClean="0">
                              <a:latin typeface="Cambria Math" panose="02040503050406030204" pitchFamily="18" charset="0"/>
                              <a:cs typeface="Arial" panose="020B0604020202020204" pitchFamily="34" charset="0"/>
                            </a:rPr>
                          </m:ctrlPr>
                        </m:accPr>
                        <m:e>
                          <m:r>
                            <a:rPr lang="en-US" altLang="en-US" sz="1800" b="0" i="1" smtClean="0">
                              <a:latin typeface="Cambria Math" panose="02040503050406030204" pitchFamily="18" charset="0"/>
                              <a:cs typeface="Arial" panose="020B0604020202020204" pitchFamily="34" charset="0"/>
                            </a:rPr>
                            <m:t>𝑋</m:t>
                          </m:r>
                        </m:e>
                      </m:acc>
                      <m:r>
                        <a:rPr lang="en-US" altLang="en-US" sz="18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𝑧</m:t>
                          </m:r>
                        </m:e>
                        <m:sub>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𝑐𝑟𝑖𝑡</m:t>
                          </m:r>
                        </m:sub>
                      </m:sSub>
                      <m:r>
                        <a:rPr lang="en-US" altLang="en-US" sz="1800" i="1" smtClean="0">
                          <a:latin typeface="Cambria Math" panose="02040503050406030204" pitchFamily="18" charset="0"/>
                          <a:ea typeface="Cambria Math" panose="02040503050406030204" pitchFamily="18" charset="0"/>
                          <a:cs typeface="Arial" panose="020B0604020202020204" pitchFamily="34" charset="0"/>
                        </a:rPr>
                        <m:t>×</m:t>
                      </m:r>
                      <m:f>
                        <m:fPr>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fPr>
                        <m:num>
                          <m:r>
                            <a:rPr lang="en-US" altLang="en-US" sz="1800" i="1" smtClean="0">
                              <a:latin typeface="Cambria Math" panose="02040503050406030204" pitchFamily="18" charset="0"/>
                              <a:ea typeface="Cambria Math" panose="02040503050406030204" pitchFamily="18" charset="0"/>
                              <a:cs typeface="Arial" panose="020B0604020202020204" pitchFamily="34" charset="0"/>
                            </a:rPr>
                            <m:t>𝜎</m:t>
                          </m:r>
                        </m:num>
                        <m:den>
                          <m:rad>
                            <m:radPr>
                              <m:degHide m:val="on"/>
                              <m:ctrlPr>
                                <a:rPr lang="en-US" altLang="en-US" sz="1800" i="1" smtClean="0">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altLang="en-US" sz="1800" b="0" dirty="0">
                  <a:ea typeface="Cambria Math" panose="02040503050406030204" pitchFamily="18" charset="0"/>
                  <a:cs typeface="Arial" panose="020B0604020202020204" pitchFamily="34" charset="0"/>
                </a:endParaRPr>
              </a:p>
              <a:p>
                <a:pPr marL="400050" lvl="3" indent="-400050">
                  <a:buFont typeface="Wingdings" panose="05000000000000000000" pitchFamily="2" charset="2"/>
                  <a:buChar char="§"/>
                </a:pPr>
                <a:endParaRPr lang="en-US" altLang="en-US" sz="1800" dirty="0">
                  <a:cs typeface="Arial" panose="020B0604020202020204" pitchFamily="34" charset="0"/>
                </a:endParaRPr>
              </a:p>
              <a:p>
                <a:pPr marL="400050" indent="-400050">
                  <a:buFont typeface="Wingdings" panose="05000000000000000000" pitchFamily="2" charset="2"/>
                  <a:buChar char="Ø"/>
                </a:pPr>
                <a:r>
                  <a:rPr lang="en-US" altLang="en-US" sz="1800" i="1" dirty="0">
                    <a:latin typeface="Times New Roman" panose="02020603050405020304" pitchFamily="18" charset="0"/>
                    <a:cs typeface="Arial" panose="020B0604020202020204" pitchFamily="34" charset="0"/>
                  </a:rPr>
                  <a:t>  t </a:t>
                </a:r>
                <a:r>
                  <a:rPr lang="en-US" altLang="en-US" sz="1800" dirty="0">
                    <a:cs typeface="Arial" panose="020B0604020202020204" pitchFamily="34" charset="0"/>
                  </a:rPr>
                  <a:t>-distribution: Do not know population variance or </a:t>
                </a:r>
                <a:r>
                  <a:rPr lang="en-US" altLang="en-US" sz="1800" i="1" dirty="0">
                    <a:latin typeface="Times New Roman" panose="02020603050405020304" pitchFamily="18" charset="0"/>
                    <a:cs typeface="Arial" panose="020B0604020202020204" pitchFamily="34" charset="0"/>
                  </a:rPr>
                  <a:t>N</a:t>
                </a:r>
                <a:r>
                  <a:rPr lang="en-US" altLang="en-US" sz="1800" i="1" dirty="0">
                    <a:cs typeface="Arial" panose="020B0604020202020204" pitchFamily="34" charset="0"/>
                  </a:rPr>
                  <a:t> </a:t>
                </a:r>
                <a:r>
                  <a:rPr lang="en-US" altLang="en-US" sz="1800" dirty="0">
                    <a:cs typeface="Arial" panose="020B0604020202020204" pitchFamily="34" charset="0"/>
                  </a:rPr>
                  <a:t>is small </a:t>
                </a:r>
              </a:p>
              <a:p>
                <a:pPr marL="0" indent="0">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cs typeface="Arial" panose="020B0604020202020204" pitchFamily="34" charset="0"/>
                            </a:rPr>
                          </m:ctrlPr>
                        </m:accPr>
                        <m:e>
                          <m:r>
                            <a:rPr lang="en-US" altLang="en-US" sz="1800" i="1">
                              <a:latin typeface="Cambria Math" panose="02040503050406030204" pitchFamily="18" charset="0"/>
                              <a:cs typeface="Arial" panose="020B0604020202020204" pitchFamily="34" charset="0"/>
                            </a:rPr>
                            <m:t>𝑋</m:t>
                          </m:r>
                        </m:e>
                      </m:acc>
                      <m:r>
                        <a:rPr lang="en-US" altLang="en-US" sz="1800" i="1">
                          <a:latin typeface="Cambria Math" panose="02040503050406030204" pitchFamily="18" charset="0"/>
                          <a:ea typeface="Cambria Math" panose="02040503050406030204" pitchFamily="18" charset="0"/>
                          <a:cs typeface="Arial" panose="020B0604020202020204" pitchFamily="34" charset="0"/>
                        </a:rPr>
                        <m:t>±</m:t>
                      </m:r>
                      <m:sSub>
                        <m:sSubPr>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sSubPr>
                        <m:e>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altLang="en-US" sz="1800" i="1">
                              <a:latin typeface="Cambria Math" panose="02040503050406030204" pitchFamily="18" charset="0"/>
                              <a:ea typeface="Cambria Math" panose="02040503050406030204" pitchFamily="18" charset="0"/>
                              <a:cs typeface="Arial" panose="020B0604020202020204" pitchFamily="34" charset="0"/>
                            </a:rPr>
                            <m:t>𝑐𝑟𝑖𝑡</m:t>
                          </m:r>
                        </m:sub>
                      </m:sSub>
                      <m:r>
                        <a:rPr lang="en-US" altLang="en-US" sz="1800" i="1">
                          <a:latin typeface="Cambria Math" panose="02040503050406030204" pitchFamily="18" charset="0"/>
                          <a:ea typeface="Cambria Math" panose="02040503050406030204" pitchFamily="18" charset="0"/>
                          <a:cs typeface="Arial" panose="020B0604020202020204" pitchFamily="34" charset="0"/>
                        </a:rPr>
                        <m:t>×</m:t>
                      </m:r>
                      <m:f>
                        <m:fPr>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fPr>
                        <m:num>
                          <m:r>
                            <a:rPr lang="en-US" altLang="en-US" sz="1800" b="0" i="1" smtClean="0">
                              <a:latin typeface="Cambria Math" panose="02040503050406030204" pitchFamily="18" charset="0"/>
                              <a:ea typeface="Cambria Math" panose="02040503050406030204" pitchFamily="18" charset="0"/>
                              <a:cs typeface="Arial" panose="020B0604020202020204" pitchFamily="34" charset="0"/>
                            </a:rPr>
                            <m:t>𝑠</m:t>
                          </m:r>
                        </m:num>
                        <m:den>
                          <m:rad>
                            <m:radPr>
                              <m:degHide m:val="on"/>
                              <m:ctrlPr>
                                <a:rPr lang="en-US" altLang="en-US" sz="1800" i="1">
                                  <a:latin typeface="Cambria Math" panose="02040503050406030204" pitchFamily="18" charset="0"/>
                                  <a:ea typeface="Cambria Math" panose="02040503050406030204" pitchFamily="18" charset="0"/>
                                  <a:cs typeface="Arial" panose="020B0604020202020204" pitchFamily="34" charset="0"/>
                                </a:rPr>
                              </m:ctrlPr>
                            </m:radPr>
                            <m:deg/>
                            <m:e>
                              <m:r>
                                <a:rPr lang="en-US" altLang="en-US" sz="1800" i="1">
                                  <a:latin typeface="Cambria Math" panose="02040503050406030204" pitchFamily="18" charset="0"/>
                                  <a:ea typeface="Cambria Math" panose="02040503050406030204" pitchFamily="18" charset="0"/>
                                  <a:cs typeface="Arial" panose="020B0604020202020204" pitchFamily="34" charset="0"/>
                                </a:rPr>
                                <m:t>𝑛</m:t>
                              </m:r>
                            </m:e>
                          </m:rad>
                        </m:den>
                      </m:f>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8759" y="1896799"/>
                <a:ext cx="6872097" cy="4848225"/>
              </a:xfrm>
              <a:blipFill rotWithShape="0">
                <a:blip r:embed="rId2"/>
                <a:stretch>
                  <a:fillRect l="-1508" t="-12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dirty="0"/>
              <a:t>Cohen </a:t>
            </a:r>
            <a:r>
              <a:rPr lang="fr-FR" dirty="0" err="1"/>
              <a:t>Chap</a:t>
            </a:r>
            <a:r>
              <a:rPr lang="fr-FR" dirty="0"/>
              <a:t> 6 - Estimation &amp; t-distribution</a:t>
            </a:r>
            <a:endParaRPr lang="en-US" dirty="0"/>
          </a:p>
        </p:txBody>
      </p:sp>
      <p:sp>
        <p:nvSpPr>
          <p:cNvPr id="5" name="Slide Number Placeholder 4"/>
          <p:cNvSpPr>
            <a:spLocks noGrp="1"/>
          </p:cNvSpPr>
          <p:nvPr>
            <p:ph type="sldNum" sz="quarter" idx="12"/>
          </p:nvPr>
        </p:nvSpPr>
        <p:spPr/>
        <p:txBody>
          <a:bodyPr/>
          <a:lstStyle/>
          <a:p>
            <a:fld id="{42EF8E80-928C-4D02-8039-2537AA9D5938}" type="slidenum">
              <a:rPr lang="en-US" smtClean="0"/>
              <a:t>12</a:t>
            </a:fld>
            <a:endParaRPr lang="en-US"/>
          </a:p>
        </p:txBody>
      </p:sp>
      <p:sp>
        <p:nvSpPr>
          <p:cNvPr id="6" name="Rectangle 5"/>
          <p:cNvSpPr/>
          <p:nvPr/>
        </p:nvSpPr>
        <p:spPr>
          <a:xfrm>
            <a:off x="7543800" y="1628775"/>
            <a:ext cx="4524375" cy="20340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90000"/>
              </a:lnSpc>
            </a:pPr>
            <a:r>
              <a:rPr lang="en-US" altLang="en-US" sz="2400" b="1" u="sng" dirty="0">
                <a:cs typeface="Arial" panose="020B0604020202020204" pitchFamily="34" charset="0"/>
              </a:rPr>
              <a:t>NOT the meaning of a 95% </a:t>
            </a:r>
            <a:r>
              <a:rPr lang="en-US" altLang="en-US" sz="2400" b="1" i="1" u="sng" dirty="0">
                <a:cs typeface="Arial" panose="020B0604020202020204" pitchFamily="34" charset="0"/>
              </a:rPr>
              <a:t>CI</a:t>
            </a:r>
          </a:p>
          <a:p>
            <a:pPr algn="ctr">
              <a:lnSpc>
                <a:spcPct val="90000"/>
              </a:lnSpc>
            </a:pPr>
            <a:r>
              <a:rPr lang="en-US" altLang="en-US" sz="2000" dirty="0">
                <a:ea typeface="ＭＳ Ｐゴシック" panose="020B0600070205080204" pitchFamily="34" charset="-128"/>
                <a:cs typeface="Arial" panose="020B0604020202020204" pitchFamily="34" charset="0"/>
              </a:rPr>
              <a:t>There is NOT a 95% chance that the population </a:t>
            </a:r>
            <a:r>
              <a:rPr lang="en-US" altLang="en-US" sz="2000" i="1" dirty="0">
                <a:ea typeface="ＭＳ Ｐゴシック" panose="020B0600070205080204" pitchFamily="34" charset="-128"/>
                <a:cs typeface="Arial" panose="020B0604020202020204" pitchFamily="34" charset="0"/>
              </a:rPr>
              <a:t>M</a:t>
            </a:r>
            <a:r>
              <a:rPr lang="en-US" altLang="en-US" sz="2000" dirty="0">
                <a:ea typeface="ＭＳ Ｐゴシック" panose="020B0600070205080204" pitchFamily="34" charset="-128"/>
                <a:cs typeface="Arial" panose="020B0604020202020204" pitchFamily="34" charset="0"/>
              </a:rPr>
              <a:t> lies between the 2 </a:t>
            </a:r>
            <a:r>
              <a:rPr lang="en-US" altLang="en-US" sz="2000" i="1" dirty="0">
                <a:ea typeface="ＭＳ Ｐゴシック" panose="020B0600070205080204" pitchFamily="34" charset="-128"/>
                <a:cs typeface="Arial" panose="020B0604020202020204" pitchFamily="34" charset="0"/>
              </a:rPr>
              <a:t>CL</a:t>
            </a:r>
            <a:r>
              <a:rPr lang="en-US" altLang="en-US" sz="2000" dirty="0">
                <a:ea typeface="ＭＳ Ｐゴシック" panose="020B0600070205080204" pitchFamily="34" charset="-128"/>
                <a:cs typeface="Arial" panose="020B0604020202020204" pitchFamily="34" charset="0"/>
              </a:rPr>
              <a:t>s from your sample’s </a:t>
            </a:r>
            <a:r>
              <a:rPr lang="en-US" altLang="en-US" sz="2000" i="1" dirty="0">
                <a:ea typeface="ＭＳ Ｐゴシック" panose="020B0600070205080204" pitchFamily="34" charset="-128"/>
                <a:cs typeface="Arial" panose="020B0604020202020204" pitchFamily="34" charset="0"/>
              </a:rPr>
              <a:t>CI </a:t>
            </a:r>
            <a:r>
              <a:rPr lang="en-US" altLang="en-US" sz="2000" dirty="0">
                <a:ea typeface="ＭＳ Ｐゴシック" panose="020B0600070205080204" pitchFamily="34" charset="-128"/>
                <a:cs typeface="Arial" panose="020B0604020202020204" pitchFamily="34" charset="0"/>
              </a:rPr>
              <a:t>!!!</a:t>
            </a:r>
          </a:p>
          <a:p>
            <a:pPr algn="ctr">
              <a:lnSpc>
                <a:spcPct val="90000"/>
              </a:lnSpc>
            </a:pPr>
            <a:endParaRPr lang="en-US" altLang="en-US" sz="2000"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Each random sample will have a different </a:t>
            </a:r>
            <a:r>
              <a:rPr lang="en-US" altLang="en-US" i="1" dirty="0">
                <a:ea typeface="ＭＳ Ｐゴシック" panose="020B0600070205080204" pitchFamily="34" charset="-128"/>
                <a:cs typeface="Arial" panose="020B0604020202020204" pitchFamily="34" charset="0"/>
              </a:rPr>
              <a:t>CI</a:t>
            </a:r>
            <a:r>
              <a:rPr lang="en-US" altLang="en-US" dirty="0">
                <a:ea typeface="ＭＳ Ｐゴシック" panose="020B0600070205080204" pitchFamily="34" charset="-128"/>
                <a:cs typeface="Arial" panose="020B0604020202020204" pitchFamily="34" charset="0"/>
              </a:rPr>
              <a:t> with different </a:t>
            </a:r>
            <a:r>
              <a:rPr lang="en-US" altLang="en-US" i="1" dirty="0">
                <a:ea typeface="ＭＳ Ｐゴシック" panose="020B0600070205080204" pitchFamily="34" charset="-128"/>
                <a:cs typeface="Arial" panose="020B0604020202020204" pitchFamily="34" charset="0"/>
              </a:rPr>
              <a:t>CL</a:t>
            </a:r>
            <a:r>
              <a:rPr lang="en-US" altLang="en-US" dirty="0">
                <a:ea typeface="ＭＳ Ｐゴシック" panose="020B0600070205080204" pitchFamily="34" charset="-128"/>
                <a:cs typeface="Arial" panose="020B0604020202020204" pitchFamily="34" charset="0"/>
              </a:rPr>
              <a:t>s and a different </a:t>
            </a:r>
            <a:r>
              <a:rPr lang="en-US" altLang="en-US" i="1" dirty="0">
                <a:ea typeface="ＭＳ Ｐゴシック" panose="020B0600070205080204" pitchFamily="34" charset="-128"/>
                <a:cs typeface="Arial" panose="020B0604020202020204" pitchFamily="34" charset="0"/>
              </a:rPr>
              <a:t>M</a:t>
            </a:r>
            <a:r>
              <a:rPr lang="en-US" altLang="en-US" dirty="0">
                <a:ea typeface="ＭＳ Ｐゴシック" panose="020B0600070205080204" pitchFamily="34" charset="-128"/>
                <a:cs typeface="Arial" panose="020B0604020202020204" pitchFamily="34" charset="0"/>
              </a:rPr>
              <a:t> value</a:t>
            </a:r>
            <a:endParaRPr lang="en-US" altLang="en-US" dirty="0">
              <a:ea typeface="ＭＳ Ｐゴシック" panose="020B0600070205080204" pitchFamily="34" charset="-128"/>
            </a:endParaRPr>
          </a:p>
        </p:txBody>
      </p:sp>
      <p:sp>
        <p:nvSpPr>
          <p:cNvPr id="7" name="Rectangle 6"/>
          <p:cNvSpPr/>
          <p:nvPr/>
        </p:nvSpPr>
        <p:spPr>
          <a:xfrm>
            <a:off x="7543800" y="3838575"/>
            <a:ext cx="4524375" cy="22806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90000"/>
              </a:lnSpc>
            </a:pPr>
            <a:r>
              <a:rPr lang="en-US" altLang="en-US" sz="2400" b="1" u="sng" dirty="0">
                <a:cs typeface="Arial" panose="020B0604020202020204" pitchFamily="34" charset="0"/>
              </a:rPr>
              <a:t>Meaning of a 95% </a:t>
            </a:r>
            <a:r>
              <a:rPr lang="en-US" altLang="en-US" sz="2400" b="1" i="1" u="sng" dirty="0">
                <a:cs typeface="Arial" panose="020B0604020202020204" pitchFamily="34" charset="0"/>
              </a:rPr>
              <a:t>CI</a:t>
            </a:r>
          </a:p>
          <a:p>
            <a:pPr algn="ctr">
              <a:lnSpc>
                <a:spcPct val="90000"/>
              </a:lnSpc>
            </a:pPr>
            <a:r>
              <a:rPr lang="en-US" altLang="en-US" sz="2000" dirty="0">
                <a:ea typeface="ＭＳ Ｐゴシック" panose="020B0600070205080204" pitchFamily="34" charset="-128"/>
                <a:cs typeface="Arial" panose="020B0604020202020204" pitchFamily="34" charset="0"/>
              </a:rPr>
              <a:t>95% of the </a:t>
            </a:r>
            <a:r>
              <a:rPr lang="en-US" altLang="en-US" sz="2000" i="1" dirty="0">
                <a:ea typeface="ＭＳ Ｐゴシック" panose="020B0600070205080204" pitchFamily="34" charset="-128"/>
                <a:cs typeface="Arial" panose="020B0604020202020204" pitchFamily="34" charset="0"/>
              </a:rPr>
              <a:t>CI</a:t>
            </a:r>
            <a:r>
              <a:rPr lang="en-US" altLang="en-US" sz="2000" dirty="0">
                <a:ea typeface="ＭＳ Ｐゴシック" panose="020B0600070205080204" pitchFamily="34" charset="-128"/>
                <a:cs typeface="Arial" panose="020B0604020202020204" pitchFamily="34" charset="0"/>
              </a:rPr>
              <a:t>s</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that could be constructed over repeated sampling will contain </a:t>
            </a:r>
            <a:r>
              <a:rPr lang="el-GR" altLang="en-US" sz="2000" i="1" dirty="0">
                <a:ea typeface="ＭＳ Ｐゴシック" panose="020B0600070205080204" pitchFamily="34" charset="-128"/>
                <a:cs typeface="Arial" panose="020B0604020202020204" pitchFamily="34" charset="0"/>
              </a:rPr>
              <a:t>Μ</a:t>
            </a:r>
            <a:endParaRPr lang="en-US" altLang="en-US" sz="2000" i="1"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Yours </a:t>
            </a:r>
            <a:r>
              <a:rPr lang="en-US" altLang="en-US" i="1" dirty="0">
                <a:ea typeface="ＭＳ Ｐゴシック" panose="020B0600070205080204" pitchFamily="34" charset="-128"/>
                <a:cs typeface="Arial" panose="020B0604020202020204" pitchFamily="34" charset="0"/>
              </a:rPr>
              <a:t>MAY</a:t>
            </a:r>
            <a:r>
              <a:rPr lang="en-US" altLang="en-US" dirty="0">
                <a:ea typeface="ＭＳ Ｐゴシック" panose="020B0600070205080204" pitchFamily="34" charset="-128"/>
                <a:cs typeface="Arial" panose="020B0604020202020204" pitchFamily="34" charset="0"/>
              </a:rPr>
              <a:t> be one of them</a:t>
            </a:r>
          </a:p>
          <a:p>
            <a:pPr algn="ctr">
              <a:lnSpc>
                <a:spcPct val="90000"/>
              </a:lnSpc>
            </a:pPr>
            <a:endParaRPr lang="en-US" altLang="en-US" dirty="0">
              <a:ea typeface="ＭＳ Ｐゴシック" panose="020B0600070205080204" pitchFamily="34" charset="-128"/>
              <a:cs typeface="Arial" panose="020B0604020202020204" pitchFamily="34" charset="0"/>
            </a:endParaRPr>
          </a:p>
          <a:p>
            <a:pPr algn="ctr">
              <a:lnSpc>
                <a:spcPct val="90000"/>
              </a:lnSpc>
            </a:pPr>
            <a:r>
              <a:rPr lang="en-US" altLang="en-US" sz="2000" dirty="0">
                <a:ea typeface="ＭＳ Ｐゴシック" panose="020B0600070205080204" pitchFamily="34" charset="-128"/>
                <a:cs typeface="Arial" panose="020B0604020202020204" pitchFamily="34" charset="0"/>
              </a:rPr>
              <a:t>5% chance our sample’s 95% </a:t>
            </a:r>
            <a:r>
              <a:rPr lang="en-US" altLang="en-US" sz="2000" i="1" dirty="0">
                <a:ea typeface="ＭＳ Ｐゴシック" panose="020B0600070205080204" pitchFamily="34" charset="-128"/>
                <a:cs typeface="Arial" panose="020B0604020202020204" pitchFamily="34" charset="0"/>
              </a:rPr>
              <a:t>CI </a:t>
            </a:r>
            <a:r>
              <a:rPr lang="en-US" altLang="en-US" sz="2000" dirty="0">
                <a:ea typeface="ＭＳ Ｐゴシック" panose="020B0600070205080204" pitchFamily="34" charset="-128"/>
                <a:cs typeface="Arial" panose="020B0604020202020204" pitchFamily="34" charset="0"/>
              </a:rPr>
              <a:t>does not contain </a:t>
            </a:r>
            <a:r>
              <a:rPr lang="el-GR" altLang="en-US" sz="2000" i="1" dirty="0">
                <a:ea typeface="ＭＳ Ｐゴシック" panose="020B0600070205080204" pitchFamily="34" charset="-128"/>
                <a:cs typeface="Arial" panose="020B0604020202020204" pitchFamily="34" charset="0"/>
              </a:rPr>
              <a:t>μ</a:t>
            </a:r>
            <a:endParaRPr lang="en-US" altLang="en-US" sz="2000" i="1" dirty="0">
              <a:ea typeface="ＭＳ Ｐゴシック" panose="020B0600070205080204" pitchFamily="34" charset="-128"/>
              <a:cs typeface="Arial" panose="020B0604020202020204" pitchFamily="34" charset="0"/>
            </a:endParaRPr>
          </a:p>
          <a:p>
            <a:pPr algn="ctr">
              <a:lnSpc>
                <a:spcPct val="90000"/>
              </a:lnSpc>
            </a:pPr>
            <a:r>
              <a:rPr lang="en-US" altLang="en-US" dirty="0">
                <a:ea typeface="ＭＳ Ｐゴシック" panose="020B0600070205080204" pitchFamily="34" charset="-128"/>
                <a:cs typeface="Arial" panose="020B0604020202020204" pitchFamily="34" charset="0"/>
              </a:rPr>
              <a:t>Related to Type I error</a:t>
            </a:r>
          </a:p>
        </p:txBody>
      </p:sp>
    </p:spTree>
    <p:extLst>
      <p:ext uri="{BB962C8B-B14F-4D97-AF65-F5344CB8AC3E}">
        <p14:creationId xmlns:p14="http://schemas.microsoft.com/office/powerpoint/2010/main" val="425056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left)">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03" y="328041"/>
            <a:ext cx="9720072" cy="1499616"/>
          </a:xfrm>
        </p:spPr>
        <p:txBody>
          <a:bodyPr/>
          <a:lstStyle/>
          <a:p>
            <a:r>
              <a:rPr lang="en-US" dirty="0"/>
              <a:t>Bootstrapped Confidence intervals</a:t>
            </a:r>
          </a:p>
        </p:txBody>
      </p:sp>
      <p:sp>
        <p:nvSpPr>
          <p:cNvPr id="3" name="Content Placeholder 2"/>
          <p:cNvSpPr>
            <a:spLocks noGrp="1"/>
          </p:cNvSpPr>
          <p:nvPr>
            <p:ph idx="1"/>
          </p:nvPr>
        </p:nvSpPr>
        <p:spPr>
          <a:xfrm>
            <a:off x="766953" y="2019300"/>
            <a:ext cx="10910697" cy="5070529"/>
          </a:xfrm>
        </p:spPr>
        <p:txBody>
          <a:bodyPr/>
          <a:lstStyle/>
          <a:p>
            <a:pPr marL="342900" indent="-342900">
              <a:buFont typeface="Wingdings" panose="05000000000000000000" pitchFamily="2" charset="2"/>
              <a:buChar char="v"/>
            </a:pPr>
            <a:r>
              <a:rPr lang="en-US" dirty="0"/>
              <a:t>Avoids assuming that your variable is normally distributed</a:t>
            </a:r>
          </a:p>
          <a:p>
            <a:pPr marL="342900" indent="-342900">
              <a:buFont typeface="Wingdings" panose="05000000000000000000" pitchFamily="2" charset="2"/>
              <a:buChar char="v"/>
            </a:pPr>
            <a:r>
              <a:rPr lang="en-US" dirty="0"/>
              <a:t>Computer-intensive…not by hand!</a:t>
            </a:r>
          </a:p>
          <a:p>
            <a:pPr marL="342900" indent="-342900">
              <a:buFont typeface="Wingdings" panose="05000000000000000000" pitchFamily="2" charset="2"/>
              <a:buChar char="v"/>
            </a:pPr>
            <a:r>
              <a:rPr lang="en-US" dirty="0"/>
              <a:t>Easy as pie for SPSS</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Basic Idea: </a:t>
            </a:r>
          </a:p>
          <a:p>
            <a:pPr marL="516636" lvl="1" indent="-342900">
              <a:buFont typeface="+mj-lt"/>
              <a:buAutoNum type="arabicPeriod"/>
            </a:pPr>
            <a:r>
              <a:rPr lang="en-US" dirty="0"/>
              <a:t>Draw a random sample from your sample (with replacement) </a:t>
            </a:r>
            <a:r>
              <a:rPr lang="en-US" dirty="0">
                <a:sym typeface="Wingdings" panose="05000000000000000000" pitchFamily="2" charset="2"/>
              </a:rPr>
              <a:t> some may be chosen multiple times or no times</a:t>
            </a:r>
            <a:endParaRPr lang="en-US" dirty="0"/>
          </a:p>
          <a:p>
            <a:pPr marL="516636" lvl="1" indent="-342900">
              <a:buFont typeface="+mj-lt"/>
              <a:buAutoNum type="arabicPeriod"/>
            </a:pPr>
            <a:r>
              <a:rPr lang="en-US" dirty="0"/>
              <a:t>compute this sample’s mean, SD, and t-score</a:t>
            </a:r>
          </a:p>
          <a:p>
            <a:pPr marL="516636" lvl="1" indent="-342900">
              <a:buFont typeface="+mj-lt"/>
              <a:buAutoNum type="arabicPeriod"/>
            </a:pPr>
            <a:r>
              <a:rPr lang="en-US" dirty="0"/>
              <a:t>repeat 1 &amp; 2 lots of times, like 1,000+ (this is the not-by-hand part ;)</a:t>
            </a:r>
          </a:p>
          <a:p>
            <a:pPr marL="516636" lvl="1" indent="-342900">
              <a:buFont typeface="+mj-lt"/>
              <a:buAutoNum type="arabicPeriod"/>
            </a:pPr>
            <a:r>
              <a:rPr lang="en-US" dirty="0"/>
              <a:t>Use the set of t-scores (1,000+ of them) &amp; see where the original t-score falls in the distribution</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13</a:t>
            </a:fld>
            <a:endParaRPr lang="en-US"/>
          </a:p>
        </p:txBody>
      </p:sp>
      <p:sp>
        <p:nvSpPr>
          <p:cNvPr id="6" name="TextBox 5"/>
          <p:cNvSpPr txBox="1"/>
          <p:nvPr/>
        </p:nvSpPr>
        <p:spPr>
          <a:xfrm>
            <a:off x="5086350" y="3082565"/>
            <a:ext cx="65913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FF0000"/>
                </a:solidFill>
              </a:rPr>
              <a:t>IBM SPSS has removed the bootstrap option from the basic software and now only offers it at additional cost (more than $1000/</a:t>
            </a:r>
            <a:r>
              <a:rPr lang="en-US" dirty="0" err="1">
                <a:solidFill>
                  <a:srgbClr val="FF0000"/>
                </a:solidFill>
              </a:rPr>
              <a:t>yr</a:t>
            </a:r>
            <a:r>
              <a:rPr lang="en-US" dirty="0">
                <a:solidFill>
                  <a:srgbClr val="FF0000"/>
                </a:solidFill>
              </a:rPr>
              <a:t>)</a:t>
            </a:r>
          </a:p>
          <a:p>
            <a:pPr algn="ctr"/>
            <a:r>
              <a:rPr lang="en-US" sz="2400" dirty="0">
                <a:solidFill>
                  <a:srgbClr val="FF0000"/>
                </a:solidFill>
              </a:rPr>
              <a:t>Do NOT worry about bootstrapping for this class</a:t>
            </a:r>
          </a:p>
        </p:txBody>
      </p:sp>
    </p:spTree>
    <p:extLst>
      <p:ext uri="{BB962C8B-B14F-4D97-AF65-F5344CB8AC3E}">
        <p14:creationId xmlns:p14="http://schemas.microsoft.com/office/powerpoint/2010/main" val="402370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242878"/>
            <a:ext cx="9720072" cy="1499616"/>
          </a:xfrm>
        </p:spPr>
        <p:txBody>
          <a:bodyPr/>
          <a:lstStyle/>
          <a:p>
            <a:r>
              <a:rPr lang="en-US" dirty="0"/>
              <a:t>APA: results of a 1-sample z-test</a:t>
            </a:r>
          </a:p>
        </p:txBody>
      </p:sp>
      <p:sp>
        <p:nvSpPr>
          <p:cNvPr id="3" name="Content Placeholder 2"/>
          <p:cNvSpPr>
            <a:spLocks noGrp="1"/>
          </p:cNvSpPr>
          <p:nvPr>
            <p:ph idx="1"/>
          </p:nvPr>
        </p:nvSpPr>
        <p:spPr>
          <a:xfrm>
            <a:off x="834846" y="1613705"/>
            <a:ext cx="10601324" cy="4728210"/>
          </a:xfrm>
        </p:spPr>
        <p:txBody>
          <a:bodyPr>
            <a:normAutofit/>
          </a:bodyPr>
          <a:lstStyle/>
          <a:p>
            <a:pPr>
              <a:buFont typeface="Wingdings" panose="05000000000000000000" pitchFamily="2" charset="2"/>
              <a:buChar char="Ø"/>
            </a:pPr>
            <a:r>
              <a:rPr lang="en-US" sz="2000" dirty="0"/>
              <a:t> Z-test (happens to be a statistically significant difference):</a:t>
            </a:r>
          </a:p>
          <a:p>
            <a:r>
              <a:rPr lang="en-US" sz="2000" dirty="0">
                <a:solidFill>
                  <a:srgbClr val="0070C0"/>
                </a:solidFill>
                <a:latin typeface="Times New Roman" panose="02020603050405020304" pitchFamily="18" charset="0"/>
                <a:cs typeface="Times New Roman" panose="02020603050405020304" pitchFamily="18" charset="0"/>
              </a:rPr>
              <a:t>The hourly fee (M = $72) for our sample of current psychotherapists is significantly greater, z = 4.0, p &lt; .001, than the 1960 hourly rate (µ = $63, in current dollars).</a:t>
            </a:r>
          </a:p>
          <a:p>
            <a:endParaRPr lang="en-US" sz="2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t> T-test (happens to not quite reach .05 significance level):</a:t>
            </a:r>
          </a:p>
          <a:p>
            <a:r>
              <a:rPr lang="en-US" sz="2000" dirty="0">
                <a:solidFill>
                  <a:srgbClr val="0070C0"/>
                </a:solidFill>
                <a:latin typeface="Times New Roman" panose="02020603050405020304" pitchFamily="18" charset="0"/>
                <a:cs typeface="Times New Roman" panose="02020603050405020304" pitchFamily="18" charset="0"/>
              </a:rPr>
              <a:t>Although the mean hourly fee for our sample of current psychotherapists was considerably higher (M = $72, SD = 22.5) than the 1960 population mean (µ = $63, in current dollars), this difference only approached statistical significance, t(24) = 2.00, p = .06.</a:t>
            </a:r>
          </a:p>
        </p:txBody>
      </p:sp>
      <p:sp>
        <p:nvSpPr>
          <p:cNvPr id="4" name="Footer Placeholder 3"/>
          <p:cNvSpPr>
            <a:spLocks noGrp="1"/>
          </p:cNvSpPr>
          <p:nvPr>
            <p:ph type="ftr" sz="quarter" idx="11"/>
          </p:nvPr>
        </p:nvSpPr>
        <p:spPr/>
        <p:txBody>
          <a:bodyPr/>
          <a:lstStyle/>
          <a:p>
            <a:r>
              <a:rPr lang="en-US"/>
              <a:t>Cohen Chap 5 – Hypothesis tests</a:t>
            </a:r>
          </a:p>
        </p:txBody>
      </p:sp>
      <p:sp>
        <p:nvSpPr>
          <p:cNvPr id="5" name="Slide Number Placeholder 4"/>
          <p:cNvSpPr>
            <a:spLocks noGrp="1"/>
          </p:cNvSpPr>
          <p:nvPr>
            <p:ph type="sldNum" sz="quarter" idx="12"/>
          </p:nvPr>
        </p:nvSpPr>
        <p:spPr/>
        <p:txBody>
          <a:bodyPr/>
          <a:lstStyle/>
          <a:p>
            <a:fld id="{70530345-2CA8-4B10-B827-7E2C2137411C}" type="slidenum">
              <a:rPr lang="en-US" smtClean="0"/>
              <a:t>14</a:t>
            </a:fld>
            <a:endParaRPr lang="en-US"/>
          </a:p>
        </p:txBody>
      </p:sp>
      <p:pic>
        <p:nvPicPr>
          <p:cNvPr id="6" name="Picture 5"/>
          <p:cNvPicPr>
            <a:picLocks noChangeAspect="1"/>
          </p:cNvPicPr>
          <p:nvPr/>
        </p:nvPicPr>
        <p:blipFill>
          <a:blip r:embed="rId2"/>
          <a:stretch>
            <a:fillRect/>
          </a:stretch>
        </p:blipFill>
        <p:spPr>
          <a:xfrm>
            <a:off x="539571" y="4832404"/>
            <a:ext cx="11191875" cy="1638300"/>
          </a:xfrm>
          <a:prstGeom prst="rect">
            <a:avLst/>
          </a:prstGeom>
        </p:spPr>
      </p:pic>
    </p:spTree>
    <p:extLst>
      <p:ext uri="{BB962C8B-B14F-4D97-AF65-F5344CB8AC3E}">
        <p14:creationId xmlns:p14="http://schemas.microsoft.com/office/powerpoint/2010/main" val="95628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SPSS: perform a 1-sample t-test &amp; CI</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15</a:t>
            </a:fld>
            <a:endParaRPr lang="en-US"/>
          </a:p>
        </p:txBody>
      </p:sp>
      <p:pic>
        <p:nvPicPr>
          <p:cNvPr id="7" name="Picture 6"/>
          <p:cNvPicPr>
            <a:picLocks noChangeAspect="1"/>
          </p:cNvPicPr>
          <p:nvPr/>
        </p:nvPicPr>
        <p:blipFill>
          <a:blip r:embed="rId2"/>
          <a:stretch>
            <a:fillRect/>
          </a:stretch>
        </p:blipFill>
        <p:spPr>
          <a:xfrm>
            <a:off x="5723467" y="1693258"/>
            <a:ext cx="5667375" cy="2685413"/>
          </a:xfrm>
          <a:prstGeom prst="rect">
            <a:avLst/>
          </a:prstGeom>
        </p:spPr>
      </p:pic>
      <p:pic>
        <p:nvPicPr>
          <p:cNvPr id="8" name="Picture 7"/>
          <p:cNvPicPr>
            <a:picLocks noChangeAspect="1"/>
          </p:cNvPicPr>
          <p:nvPr/>
        </p:nvPicPr>
        <p:blipFill>
          <a:blip r:embed="rId3"/>
          <a:stretch>
            <a:fillRect/>
          </a:stretch>
        </p:blipFill>
        <p:spPr>
          <a:xfrm>
            <a:off x="676275" y="1895475"/>
            <a:ext cx="4400550" cy="3076575"/>
          </a:xfrm>
          <a:prstGeom prst="rect">
            <a:avLst/>
          </a:prstGeom>
        </p:spPr>
      </p:pic>
      <p:pic>
        <p:nvPicPr>
          <p:cNvPr id="9" name="Picture 8"/>
          <p:cNvPicPr>
            <a:picLocks noChangeAspect="1"/>
          </p:cNvPicPr>
          <p:nvPr/>
        </p:nvPicPr>
        <p:blipFill>
          <a:blip r:embed="rId4"/>
          <a:stretch>
            <a:fillRect/>
          </a:stretch>
        </p:blipFill>
        <p:spPr>
          <a:xfrm>
            <a:off x="5644174" y="4788921"/>
            <a:ext cx="5746668" cy="1271533"/>
          </a:xfrm>
          <a:prstGeom prst="rect">
            <a:avLst/>
          </a:prstGeom>
        </p:spPr>
      </p:pic>
    </p:spTree>
    <p:extLst>
      <p:ext uri="{BB962C8B-B14F-4D97-AF65-F5344CB8AC3E}">
        <p14:creationId xmlns:p14="http://schemas.microsoft.com/office/powerpoint/2010/main" val="240402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02" y="340300"/>
            <a:ext cx="9720072" cy="1499616"/>
          </a:xfrm>
        </p:spPr>
        <p:txBody>
          <a:bodyPr/>
          <a:lstStyle/>
          <a:p>
            <a:r>
              <a:rPr lang="en-US" dirty="0"/>
              <a:t>Problems with z-tests</a:t>
            </a:r>
          </a:p>
        </p:txBody>
      </p:sp>
      <p:sp>
        <p:nvSpPr>
          <p:cNvPr id="3" name="Content Placeholder 2"/>
          <p:cNvSpPr>
            <a:spLocks noGrp="1"/>
          </p:cNvSpPr>
          <p:nvPr>
            <p:ph idx="1"/>
          </p:nvPr>
        </p:nvSpPr>
        <p:spPr>
          <a:xfrm>
            <a:off x="566057" y="1664523"/>
            <a:ext cx="4615543" cy="3815433"/>
          </a:xfrm>
        </p:spPr>
        <p:txBody>
          <a:bodyPr>
            <a:normAutofit/>
          </a:bodyPr>
          <a:lstStyle/>
          <a:p>
            <a:r>
              <a:rPr lang="en-US" altLang="en-US" dirty="0"/>
              <a:t>Often don’t know </a:t>
            </a:r>
            <a:r>
              <a:rPr lang="en-US" altLang="en-US" i="1" dirty="0">
                <a:latin typeface="Times New Roman" panose="02020603050405020304" pitchFamily="18" charset="0"/>
              </a:rPr>
              <a:t>σ</a:t>
            </a:r>
            <a:r>
              <a:rPr lang="en-US" altLang="en-US" i="1" baseline="30000" dirty="0">
                <a:latin typeface="Times New Roman" panose="02020603050405020304" pitchFamily="18" charset="0"/>
                <a:cs typeface="Arial" panose="020B0604020202020204" pitchFamily="34" charset="0"/>
              </a:rPr>
              <a:t>2 </a:t>
            </a:r>
          </a:p>
          <a:p>
            <a:pPr lvl="1"/>
            <a:r>
              <a:rPr lang="en-US" altLang="en-US" dirty="0">
                <a:ea typeface="ＭＳ Ｐゴシック" panose="020B0600070205080204" pitchFamily="34" charset="-128"/>
              </a:rPr>
              <a:t>Cannot compute </a:t>
            </a:r>
            <a:r>
              <a:rPr lang="en-US" altLang="en-US" i="1" dirty="0">
                <a:ea typeface="ＭＳ Ｐゴシック" panose="020B0600070205080204" pitchFamily="34" charset="-128"/>
              </a:rPr>
              <a:t>SE</a:t>
            </a:r>
            <a:r>
              <a:rPr lang="en-US" altLang="en-US" i="1" baseline="-25000" dirty="0">
                <a:ea typeface="ＭＳ Ｐゴシック" panose="020B0600070205080204" pitchFamily="34" charset="-128"/>
              </a:rPr>
              <a:t>M</a:t>
            </a: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endParaRPr lang="en-US" altLang="en-US" dirty="0">
              <a:ea typeface="ＭＳ Ｐゴシック" panose="020B0600070205080204" pitchFamily="34" charset="-128"/>
            </a:endParaRPr>
          </a:p>
          <a:p>
            <a:pPr marL="128016" lvl="1" indent="0">
              <a:buNone/>
            </a:pPr>
            <a:r>
              <a:rPr lang="en-US" altLang="en-US" dirty="0">
                <a:ea typeface="ＭＳ Ｐゴシック" panose="020B0600070205080204" pitchFamily="34" charset="-128"/>
              </a:rPr>
              <a:t>Can you use </a:t>
            </a:r>
            <a:r>
              <a:rPr lang="en-US" altLang="en-US" i="1" dirty="0">
                <a:latin typeface="Times New Roman" panose="02020603050405020304" pitchFamily="18" charset="0"/>
                <a:ea typeface="ＭＳ Ｐゴシック" panose="020B0600070205080204" pitchFamily="34" charset="-128"/>
              </a:rPr>
              <a:t>s</a:t>
            </a:r>
            <a:r>
              <a:rPr lang="en-US" altLang="en-US" dirty="0">
                <a:ea typeface="ＭＳ Ｐゴシック" panose="020B0600070205080204" pitchFamily="34" charset="-128"/>
              </a:rPr>
              <a:t> replace </a:t>
            </a:r>
            <a:r>
              <a:rPr lang="en-US" altLang="en-US" i="1" dirty="0">
                <a:latin typeface="Times New Roman" panose="02020603050405020304" pitchFamily="18" charset="0"/>
                <a:ea typeface="ＭＳ Ｐゴシック" panose="020B0600070205080204" pitchFamily="34" charset="-128"/>
              </a:rPr>
              <a:t>σ</a:t>
            </a:r>
            <a:r>
              <a:rPr lang="en-US" altLang="en-US" baseline="30000" dirty="0">
                <a:ea typeface="ＭＳ Ｐゴシック" panose="020B0600070205080204" pitchFamily="34" charset="-128"/>
              </a:rPr>
              <a:t> </a:t>
            </a:r>
            <a:r>
              <a:rPr lang="en-US" altLang="en-US" dirty="0">
                <a:ea typeface="ＭＳ Ｐゴシック" panose="020B0600070205080204" pitchFamily="34" charset="-128"/>
              </a:rPr>
              <a:t>in </a:t>
            </a:r>
            <a:r>
              <a:rPr lang="en-US" altLang="en-US" i="1" dirty="0">
                <a:ea typeface="ＭＳ Ｐゴシック" panose="020B0600070205080204" pitchFamily="34" charset="-128"/>
              </a:rPr>
              <a:t>SE</a:t>
            </a:r>
            <a:r>
              <a:rPr lang="en-US" altLang="en-US" i="1" baseline="-25000" dirty="0">
                <a:ea typeface="ＭＳ Ｐゴシック" panose="020B0600070205080204" pitchFamily="34" charset="-128"/>
              </a:rPr>
              <a:t>M </a:t>
            </a:r>
            <a:r>
              <a:rPr lang="en-US" altLang="en-US" dirty="0">
                <a:ea typeface="ＭＳ Ｐゴシック" panose="020B0600070205080204" pitchFamily="34" charset="-128"/>
              </a:rPr>
              <a:t>and do </a:t>
            </a:r>
            <a:r>
              <a:rPr lang="en-US" altLang="en-US" i="1" dirty="0">
                <a:latin typeface="Times New Roman" panose="02020603050405020304" pitchFamily="18" charset="0"/>
                <a:ea typeface="ＭＳ Ｐゴシック" panose="020B0600070205080204" pitchFamily="34" charset="-128"/>
              </a:rPr>
              <a:t>z</a:t>
            </a:r>
            <a:r>
              <a:rPr lang="en-US" altLang="en-US" dirty="0">
                <a:ea typeface="ＭＳ Ｐゴシック" panose="020B0600070205080204" pitchFamily="34" charset="-128"/>
              </a:rPr>
              <a:t>-test?</a:t>
            </a:r>
          </a:p>
          <a:p>
            <a:pPr lvl="1"/>
            <a:r>
              <a:rPr lang="en-US" altLang="en-US" dirty="0">
                <a:ea typeface="ＭＳ Ｐゴシック" panose="020B0600070205080204" pitchFamily="34" charset="-128"/>
              </a:rPr>
              <a:t>Small samples – No, inaccurate results</a:t>
            </a:r>
          </a:p>
          <a:p>
            <a:pPr lvl="1"/>
            <a:r>
              <a:rPr lang="en-US" altLang="en-US" dirty="0">
                <a:ea typeface="ＭＳ Ｐゴシック" panose="020B0600070205080204" pitchFamily="34" charset="-128"/>
              </a:rPr>
              <a:t>Large samples – Yes (&gt;300 participants)</a:t>
            </a:r>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2</a:t>
            </a:fld>
            <a:endParaRPr lang="en-US"/>
          </a:p>
        </p:txBody>
      </p:sp>
      <p:sp>
        <p:nvSpPr>
          <p:cNvPr id="8" name="Rectangle 7"/>
          <p:cNvSpPr/>
          <p:nvPr/>
        </p:nvSpPr>
        <p:spPr>
          <a:xfrm>
            <a:off x="6252973" y="1246822"/>
            <a:ext cx="555802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en-US" sz="2000" b="1" u="sng" dirty="0"/>
              <a:t>Small samples</a:t>
            </a:r>
          </a:p>
          <a:p>
            <a:pPr marL="285750" indent="-285750">
              <a:buFont typeface="Arial" panose="020B0604020202020204" pitchFamily="34" charset="0"/>
              <a:buChar char="•"/>
            </a:pPr>
            <a:r>
              <a:rPr lang="en-US" altLang="en-US" sz="2000" dirty="0">
                <a:ea typeface="ＭＳ Ｐゴシック" panose="020B0600070205080204" pitchFamily="34" charset="-128"/>
              </a:rPr>
              <a:t>As </a:t>
            </a:r>
            <a:r>
              <a:rPr lang="en-US" altLang="en-US" sz="2000" i="1" dirty="0">
                <a:ea typeface="ＭＳ Ｐゴシック" panose="020B0600070205080204" pitchFamily="34" charset="-128"/>
              </a:rPr>
              <a:t>N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 skewness of sampling distribution of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rPr>
              <a:t>2 </a:t>
            </a:r>
            <a:r>
              <a:rPr lang="en-US" altLang="en-US" sz="2000" dirty="0">
                <a:ea typeface="ＭＳ Ｐゴシック" panose="020B0600070205080204" pitchFamily="34" charset="-128"/>
                <a:cs typeface="Arial" panose="020B0604020202020204" pitchFamily="34" charset="0"/>
              </a:rPr>
              <a:t>↑</a:t>
            </a:r>
            <a:endParaRPr lang="en-US" altLang="en-US" sz="2000" dirty="0">
              <a:ea typeface="ＭＳ Ｐゴシック" panose="020B0600070205080204" pitchFamily="34" charset="-128"/>
            </a:endParaRPr>
          </a:p>
          <a:p>
            <a:pPr marL="285750" indent="-285750">
              <a:buFont typeface="Arial" panose="020B0604020202020204" pitchFamily="34" charset="0"/>
              <a:buChar char="•"/>
            </a:pPr>
            <a:r>
              <a:rPr lang="en-US" altLang="en-US" sz="2000" dirty="0">
                <a:ea typeface="ＭＳ Ｐゴシック" panose="020B0600070205080204" pitchFamily="34" charset="-128"/>
              </a:rPr>
              <a:t>As skewness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sym typeface="Wingdings" panose="05000000000000000000" pitchFamily="2" charset="2"/>
              </a:rPr>
              <a:t>2</a:t>
            </a:r>
            <a:r>
              <a:rPr lang="en-US" altLang="en-US" sz="2000" dirty="0">
                <a:ea typeface="ＭＳ Ｐゴシック" panose="020B0600070205080204" pitchFamily="34" charset="-128"/>
                <a:sym typeface="Wingdings" panose="05000000000000000000" pitchFamily="2" charset="2"/>
              </a:rPr>
              <a:t> </a:t>
            </a:r>
            <a:r>
              <a:rPr lang="en-US" altLang="en-US" sz="2000" u="sng" dirty="0">
                <a:ea typeface="ＭＳ Ｐゴシック" panose="020B0600070205080204" pitchFamily="34" charset="-128"/>
                <a:sym typeface="Wingdings" panose="05000000000000000000" pitchFamily="2" charset="2"/>
              </a:rPr>
              <a:t>underestimates</a:t>
            </a:r>
            <a:r>
              <a:rPr lang="en-US" altLang="en-US" sz="2000" dirty="0">
                <a:ea typeface="ＭＳ Ｐゴシック" panose="020B0600070205080204" pitchFamily="34" charset="-128"/>
                <a:sym typeface="Wingdings" panose="05000000000000000000" pitchFamily="2" charset="2"/>
              </a:rPr>
              <a:t> </a:t>
            </a:r>
            <a:r>
              <a:rPr lang="en-US" altLang="en-US" sz="2000" dirty="0">
                <a:latin typeface="Times New Roman" panose="02020603050405020304" pitchFamily="18" charset="0"/>
                <a:ea typeface="ＭＳ Ｐゴシック" panose="020B0600070205080204" pitchFamily="34" charset="-128"/>
              </a:rPr>
              <a:t>σ</a:t>
            </a:r>
            <a:r>
              <a:rPr lang="en-US" altLang="en-US" sz="2000" baseline="30000" dirty="0">
                <a:ea typeface="ＭＳ Ｐゴシック" panose="020B0600070205080204" pitchFamily="34" charset="-128"/>
              </a:rPr>
              <a:t>2</a:t>
            </a:r>
          </a:p>
          <a:p>
            <a:pPr marL="285750" indent="-285750">
              <a:buFont typeface="Arial" panose="020B0604020202020204" pitchFamily="34" charset="0"/>
              <a:buChar char="•"/>
            </a:pPr>
            <a:r>
              <a:rPr lang="en-US" altLang="en-US" sz="2000" dirty="0">
                <a:ea typeface="ＭＳ Ｐゴシック" panose="020B0600070205080204" pitchFamily="34" charset="-128"/>
              </a:rPr>
              <a:t>As smaller </a:t>
            </a: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sym typeface="Wingdings" panose="05000000000000000000" pitchFamily="2" charset="2"/>
              </a:rPr>
              <a:t>2</a:t>
            </a:r>
            <a:r>
              <a:rPr lang="en-US" altLang="en-US" sz="2000" dirty="0">
                <a:ea typeface="ＭＳ Ｐゴシック" panose="020B0600070205080204" pitchFamily="34" charset="-128"/>
                <a:sym typeface="Wingdings" panose="05000000000000000000" pitchFamily="2" charset="2"/>
              </a:rPr>
              <a:t> is </a:t>
            </a:r>
            <a:r>
              <a:rPr lang="en-US" altLang="en-US" sz="2000" dirty="0">
                <a:ea typeface="ＭＳ Ｐゴシック" panose="020B0600070205080204" pitchFamily="34" charset="-128"/>
              </a:rPr>
              <a:t>used in denominator of </a:t>
            </a:r>
            <a:r>
              <a:rPr lang="en-US" altLang="en-US" sz="2000" dirty="0">
                <a:latin typeface="Times New Roman" panose="02020603050405020304" pitchFamily="18" charset="0"/>
                <a:ea typeface="ＭＳ Ｐゴシック" panose="020B0600070205080204" pitchFamily="34" charset="-128"/>
              </a:rPr>
              <a:t>z</a:t>
            </a:r>
            <a:r>
              <a:rPr lang="en-US" altLang="en-US" sz="2000" dirty="0">
                <a:ea typeface="ＭＳ Ｐゴシック" panose="020B0600070205080204" pitchFamily="34" charset="-128"/>
              </a:rPr>
              <a:t>-statistic equation, z will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an </a:t>
            </a:r>
            <a:r>
              <a:rPr lang="en-US" altLang="en-US" sz="2000" u="sng" dirty="0">
                <a:ea typeface="ＭＳ Ｐゴシック" panose="020B0600070205080204" pitchFamily="34" charset="-128"/>
              </a:rPr>
              <a:t>overestimate</a:t>
            </a:r>
          </a:p>
          <a:p>
            <a:pPr marL="285750" indent="-285750">
              <a:buFont typeface="Arial" panose="020B0604020202020204" pitchFamily="34" charset="0"/>
              <a:buChar char="•"/>
            </a:pP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risk of </a:t>
            </a:r>
            <a:r>
              <a:rPr lang="en-US" altLang="en-US" sz="2000" u="sng" dirty="0">
                <a:ea typeface="ＭＳ Ｐゴシック" panose="020B0600070205080204" pitchFamily="34" charset="-128"/>
              </a:rPr>
              <a:t>Type I error</a:t>
            </a:r>
          </a:p>
        </p:txBody>
      </p:sp>
      <p:sp>
        <p:nvSpPr>
          <p:cNvPr id="9" name="Rectangle 8"/>
          <p:cNvSpPr/>
          <p:nvPr/>
        </p:nvSpPr>
        <p:spPr>
          <a:xfrm>
            <a:off x="6252973" y="3540964"/>
            <a:ext cx="5558027"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en-US" sz="2000" b="1" u="sng" dirty="0"/>
              <a:t>Large samples</a:t>
            </a:r>
          </a:p>
          <a:p>
            <a:pPr marL="285750" indent="-285750">
              <a:buFont typeface="Arial" panose="020B0604020202020204" pitchFamily="34" charset="0"/>
              <a:buChar char="•"/>
            </a:pPr>
            <a:r>
              <a:rPr lang="en-US" altLang="en-US" sz="2000" i="1" dirty="0">
                <a:latin typeface="Times New Roman" panose="02020603050405020304" pitchFamily="18" charset="0"/>
                <a:ea typeface="ＭＳ Ｐゴシック" panose="020B0600070205080204" pitchFamily="34" charset="-128"/>
              </a:rPr>
              <a:t>s</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unbiased estimate of </a:t>
            </a:r>
            <a:r>
              <a:rPr lang="en-US" altLang="en-US" sz="2000" dirty="0">
                <a:latin typeface="Times New Roman" panose="02020603050405020304" pitchFamily="18" charset="0"/>
                <a:ea typeface="ＭＳ Ｐゴシック" panose="020B0600070205080204" pitchFamily="34" charset="-128"/>
              </a:rPr>
              <a:t>σ</a:t>
            </a:r>
            <a:r>
              <a:rPr lang="en-US" altLang="en-US" sz="2000" baseline="30000" dirty="0">
                <a:ea typeface="ＭＳ Ｐゴシック" panose="020B0600070205080204" pitchFamily="34" charset="-128"/>
              </a:rPr>
              <a:t>2 </a:t>
            </a:r>
            <a:r>
              <a:rPr lang="en-US" altLang="en-US" sz="2000" dirty="0">
                <a:ea typeface="ＭＳ Ｐゴシック" panose="020B0600070205080204" pitchFamily="34" charset="-128"/>
              </a:rPr>
              <a:t>with </a:t>
            </a:r>
            <a:r>
              <a:rPr lang="en-US" altLang="en-US" sz="2000" u="sng" dirty="0">
                <a:ea typeface="ＭＳ Ｐゴシック" panose="020B0600070205080204" pitchFamily="34" charset="-128"/>
              </a:rPr>
              <a:t>large</a:t>
            </a:r>
            <a:r>
              <a:rPr lang="en-US" altLang="en-US" sz="2000" dirty="0">
                <a:ea typeface="ＭＳ Ｐゴシック" panose="020B0600070205080204" pitchFamily="34" charset="-128"/>
              </a:rPr>
              <a:t> </a:t>
            </a:r>
            <a:r>
              <a:rPr lang="en-US" altLang="en-US" sz="2000" i="1" dirty="0">
                <a:latin typeface="Times New Roman" panose="02020603050405020304" pitchFamily="18" charset="0"/>
                <a:ea typeface="ＭＳ Ｐゴシック" panose="020B0600070205080204" pitchFamily="34" charset="-128"/>
              </a:rPr>
              <a:t>N</a:t>
            </a:r>
            <a:endParaRPr lang="en-US" altLang="en-US" sz="2000" dirty="0">
              <a:ea typeface="ＭＳ Ｐゴシック" panose="020B0600070205080204" pitchFamily="34" charset="-128"/>
            </a:endParaRPr>
          </a:p>
          <a:p>
            <a:pPr marL="285750" indent="-285750">
              <a:buFont typeface="Arial" panose="020B0604020202020204" pitchFamily="34" charset="0"/>
              <a:buChar char="•"/>
            </a:pPr>
            <a:r>
              <a:rPr lang="en-US" altLang="en-US" sz="2000" dirty="0">
                <a:latin typeface="Times New Roman" panose="02020603050405020304" pitchFamily="18" charset="0"/>
                <a:ea typeface="ＭＳ Ｐゴシック" panose="020B0600070205080204" pitchFamily="34" charset="-128"/>
              </a:rPr>
              <a:t>σ</a:t>
            </a:r>
            <a:r>
              <a:rPr lang="en-US" altLang="en-US" sz="2000" i="1" dirty="0">
                <a:ea typeface="ＭＳ Ｐゴシック" panose="020B0600070205080204" pitchFamily="34" charset="-128"/>
                <a:cs typeface="Arial" panose="020B0604020202020204" pitchFamily="34" charset="0"/>
              </a:rPr>
              <a:t> </a:t>
            </a:r>
            <a:r>
              <a:rPr lang="en-US" altLang="en-US" sz="2000" dirty="0">
                <a:ea typeface="ＭＳ Ｐゴシック" panose="020B0600070205080204" pitchFamily="34" charset="-128"/>
                <a:cs typeface="Arial" panose="020B0604020202020204" pitchFamily="34" charset="0"/>
              </a:rPr>
              <a:t>is a constant</a:t>
            </a:r>
          </a:p>
          <a:p>
            <a:pPr marL="285750" indent="-285750">
              <a:buFont typeface="Arial" panose="020B0604020202020204" pitchFamily="34" charset="0"/>
              <a:buChar char="•"/>
            </a:pPr>
            <a:r>
              <a:rPr lang="en-US" altLang="en-US" sz="2000" i="1" dirty="0">
                <a:latin typeface="Times New Roman" panose="02020603050405020304" pitchFamily="18" charset="0"/>
                <a:ea typeface="ＭＳ Ｐゴシック" panose="020B0600070205080204" pitchFamily="34" charset="-128"/>
              </a:rPr>
              <a:t>s</a:t>
            </a:r>
            <a:r>
              <a:rPr lang="en-US" altLang="en-US" sz="2000" dirty="0">
                <a:ea typeface="ＭＳ Ｐゴシック" panose="020B0600070205080204" pitchFamily="34" charset="-128"/>
              </a:rPr>
              <a:t> is NOT a constant</a:t>
            </a:r>
          </a:p>
          <a:p>
            <a:pPr marL="285750" indent="-285750">
              <a:buFont typeface="Arial" panose="020B0604020202020204" pitchFamily="34" charset="0"/>
              <a:buChar char="•"/>
            </a:pPr>
            <a:r>
              <a:rPr lang="en-US" altLang="en-US" sz="2000" dirty="0">
                <a:ea typeface="ＭＳ Ｐゴシック" panose="020B0600070205080204" pitchFamily="34" charset="-128"/>
              </a:rPr>
              <a:t>Varies from sample to sample</a:t>
            </a:r>
          </a:p>
          <a:p>
            <a:pPr marL="285750" indent="-285750">
              <a:buFont typeface="Arial" panose="020B0604020202020204" pitchFamily="34" charset="0"/>
              <a:buChar char="•"/>
            </a:pPr>
            <a:r>
              <a:rPr lang="en-US" altLang="en-US" sz="2000" dirty="0">
                <a:ea typeface="ＭＳ Ｐゴシック" panose="020B0600070205080204" pitchFamily="34" charset="-128"/>
              </a:rPr>
              <a:t>As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increases, </a:t>
            </a:r>
            <a:r>
              <a:rPr lang="en-US" altLang="en-US" sz="2000" i="1" dirty="0">
                <a:latin typeface="Times New Roman" panose="02020603050405020304" pitchFamily="18" charset="0"/>
                <a:ea typeface="ＭＳ Ｐゴシック" panose="020B0600070205080204" pitchFamily="34" charset="-128"/>
              </a:rPr>
              <a:t>s</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 </a:t>
            </a:r>
            <a:r>
              <a:rPr lang="en-US" altLang="en-US" sz="2000" dirty="0">
                <a:latin typeface="Times New Roman" panose="02020603050405020304" pitchFamily="18" charset="0"/>
                <a:ea typeface="ＭＳ Ｐゴシック" panose="020B0600070205080204" pitchFamily="34" charset="-128"/>
              </a:rPr>
              <a:t>σ</a:t>
            </a:r>
            <a:r>
              <a:rPr lang="en-US" altLang="en-US" sz="2000" dirty="0">
                <a:ea typeface="ＭＳ Ｐゴシック" panose="020B0600070205080204" pitchFamily="34" charset="-128"/>
                <a:sym typeface="Wingdings" panose="05000000000000000000" pitchFamily="2" charset="2"/>
              </a:rPr>
              <a:t> </a:t>
            </a:r>
          </a:p>
        </p:txBody>
      </p:sp>
      <p:graphicFrame>
        <p:nvGraphicFramePr>
          <p:cNvPr id="10" name="Object 2"/>
          <p:cNvGraphicFramePr>
            <a:graphicFrameLocks noChangeAspect="1"/>
          </p:cNvGraphicFramePr>
          <p:nvPr>
            <p:extLst>
              <p:ext uri="{D42A27DB-BD31-4B8C-83A1-F6EECF244321}">
                <p14:modId xmlns:p14="http://schemas.microsoft.com/office/powerpoint/2010/main" val="1925847960"/>
              </p:ext>
            </p:extLst>
          </p:nvPr>
        </p:nvGraphicFramePr>
        <p:xfrm>
          <a:off x="1542942" y="2352077"/>
          <a:ext cx="1326397" cy="900055"/>
        </p:xfrm>
        <a:graphic>
          <a:graphicData uri="http://schemas.openxmlformats.org/presentationml/2006/ole">
            <mc:AlternateContent xmlns:mc="http://schemas.openxmlformats.org/markup-compatibility/2006">
              <mc:Choice xmlns:v="urn:schemas-microsoft-com:vml" Requires="v">
                <p:oleObj spid="_x0000_s1088" name="Equation" r:id="rId3" imgW="660240" imgH="419040" progId="Equation.DSMT4">
                  <p:embed/>
                </p:oleObj>
              </mc:Choice>
              <mc:Fallback>
                <p:oleObj name="Equation" r:id="rId3" imgW="6602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942" y="2352077"/>
                        <a:ext cx="1326397" cy="900055"/>
                      </a:xfrm>
                      <a:prstGeom prst="rect">
                        <a:avLst/>
                      </a:prstGeom>
                      <a:noFill/>
                      <a:ln>
                        <a:noFill/>
                      </a:ln>
                      <a:effec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3306120522"/>
              </p:ext>
            </p:extLst>
          </p:nvPr>
        </p:nvGraphicFramePr>
        <p:xfrm>
          <a:off x="1547678" y="5045349"/>
          <a:ext cx="1295400" cy="1220788"/>
        </p:xfrm>
        <a:graphic>
          <a:graphicData uri="http://schemas.openxmlformats.org/presentationml/2006/ole">
            <mc:AlternateContent xmlns:mc="http://schemas.openxmlformats.org/markup-compatibility/2006">
              <mc:Choice xmlns:v="urn:schemas-microsoft-com:vml" Requires="v">
                <p:oleObj spid="_x0000_s1089" name="Equation" r:id="rId5" imgW="660240" imgH="622080" progId="Equation.DSMT4">
                  <p:embed/>
                </p:oleObj>
              </mc:Choice>
              <mc:Fallback>
                <p:oleObj name="Equation" r:id="rId5" imgW="660240" imgH="622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78" y="5045349"/>
                        <a:ext cx="12954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7831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left)">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left)">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253" y="299466"/>
            <a:ext cx="9720072" cy="1499616"/>
          </a:xfrm>
        </p:spPr>
        <p:txBody>
          <a:bodyPr/>
          <a:lstStyle/>
          <a:p>
            <a:r>
              <a:rPr lang="en-US" dirty="0"/>
              <a:t>The t-distribution, “student’s t”</a:t>
            </a:r>
          </a:p>
        </p:txBody>
      </p:sp>
      <p:sp>
        <p:nvSpPr>
          <p:cNvPr id="3" name="Content Placeholder 2"/>
          <p:cNvSpPr>
            <a:spLocks noGrp="1"/>
          </p:cNvSpPr>
          <p:nvPr>
            <p:ph idx="1"/>
          </p:nvPr>
        </p:nvSpPr>
        <p:spPr>
          <a:xfrm>
            <a:off x="385954" y="2071948"/>
            <a:ext cx="9186672" cy="4233602"/>
          </a:xfrm>
        </p:spPr>
        <p:txBody>
          <a:bodyPr>
            <a:noAutofit/>
          </a:bodyPr>
          <a:lstStyle/>
          <a:p>
            <a:pPr marL="231775" indent="0">
              <a:lnSpc>
                <a:spcPct val="80000"/>
              </a:lnSpc>
              <a:buNone/>
            </a:pPr>
            <a:r>
              <a:rPr lang="en-US" altLang="en-US" sz="3200" dirty="0"/>
              <a:t>1908, William </a:t>
            </a:r>
            <a:r>
              <a:rPr lang="en-US" altLang="en-US" sz="3200" dirty="0" err="1"/>
              <a:t>Gosset</a:t>
            </a:r>
            <a:endParaRPr lang="en-US" altLang="en-US" sz="3200" dirty="0"/>
          </a:p>
          <a:p>
            <a:pPr marL="682625" lvl="1" indent="-169863">
              <a:lnSpc>
                <a:spcPct val="80000"/>
              </a:lnSpc>
            </a:pPr>
            <a:r>
              <a:rPr lang="en-US" altLang="en-US" sz="2800" dirty="0">
                <a:ea typeface="ＭＳ Ｐゴシック" panose="020B0600070205080204" pitchFamily="34" charset="-128"/>
              </a:rPr>
              <a:t>Guinness Brewing Company, England</a:t>
            </a:r>
          </a:p>
          <a:p>
            <a:pPr marL="682625" lvl="1" indent="-169863">
              <a:lnSpc>
                <a:spcPct val="80000"/>
              </a:lnSpc>
            </a:pPr>
            <a:r>
              <a:rPr lang="en-US" altLang="en-US" sz="2800" dirty="0">
                <a:ea typeface="ＭＳ Ｐゴシック" panose="020B0600070205080204" pitchFamily="34" charset="-128"/>
              </a:rPr>
              <a:t>Invented </a:t>
            </a:r>
            <a:r>
              <a:rPr lang="en-US" altLang="en-US" sz="2800" i="1" dirty="0">
                <a:latin typeface="Times New Roman" panose="02020603050405020304" pitchFamily="18" charset="0"/>
                <a:ea typeface="ＭＳ Ｐゴシック" panose="020B0600070205080204" pitchFamily="34" charset="-128"/>
              </a:rPr>
              <a:t>t</a:t>
            </a:r>
            <a:r>
              <a:rPr lang="en-US" altLang="en-US" sz="2800" dirty="0">
                <a:ea typeface="ＭＳ Ｐゴシック" panose="020B0600070205080204" pitchFamily="34" charset="-128"/>
              </a:rPr>
              <a:t>-test for small samples for brewing quality control</a:t>
            </a:r>
          </a:p>
          <a:p>
            <a:pPr lvl="1"/>
            <a:endParaRPr lang="en-US" altLang="en-US" sz="2800" dirty="0">
              <a:ea typeface="ＭＳ Ｐゴシック" panose="020B0600070205080204" pitchFamily="34" charset="-128"/>
            </a:endParaRPr>
          </a:p>
          <a:p>
            <a:pPr lvl="1"/>
            <a:r>
              <a:rPr lang="en-US" altLang="en-US" sz="2800" dirty="0">
                <a:ea typeface="ＭＳ Ｐゴシック" panose="020B0600070205080204" pitchFamily="34" charset="-128"/>
              </a:rPr>
              <a:t>Wrote paper using moniker “a student” discussing nature of SDM when </a:t>
            </a:r>
            <a:r>
              <a:rPr lang="en-US" altLang="en-US" sz="2800" dirty="0">
                <a:solidFill>
                  <a:srgbClr val="FF0000"/>
                </a:solidFill>
                <a:ea typeface="ＭＳ Ｐゴシック" panose="020B0600070205080204" pitchFamily="34" charset="-128"/>
              </a:rPr>
              <a:t>using </a:t>
            </a:r>
            <a:r>
              <a:rPr lang="en-US" altLang="en-US" sz="2800" i="1" dirty="0">
                <a:solidFill>
                  <a:srgbClr val="FF0000"/>
                </a:solidFill>
                <a:latin typeface="Times New Roman" panose="02020603050405020304" pitchFamily="18" charset="0"/>
                <a:ea typeface="ＭＳ Ｐゴシック" panose="020B0600070205080204" pitchFamily="34" charset="-128"/>
              </a:rPr>
              <a:t>s</a:t>
            </a:r>
            <a:r>
              <a:rPr lang="en-US" altLang="en-US" sz="2800" i="1" baseline="30000" dirty="0">
                <a:solidFill>
                  <a:srgbClr val="FF0000"/>
                </a:solidFill>
                <a:ea typeface="ＭＳ Ｐゴシック" panose="020B0600070205080204" pitchFamily="34" charset="-128"/>
              </a:rPr>
              <a:t>2</a:t>
            </a:r>
            <a:r>
              <a:rPr lang="en-US" altLang="en-US" sz="2800" dirty="0">
                <a:solidFill>
                  <a:srgbClr val="FF0000"/>
                </a:solidFill>
                <a:ea typeface="ＭＳ Ｐゴシック" panose="020B0600070205080204" pitchFamily="34" charset="-128"/>
              </a:rPr>
              <a:t> instead of </a:t>
            </a:r>
            <a:r>
              <a:rPr lang="en-US" altLang="en-US" sz="2800" i="1" dirty="0">
                <a:solidFill>
                  <a:srgbClr val="FF0000"/>
                </a:solidFill>
                <a:latin typeface="Times New Roman" panose="02020603050405020304" pitchFamily="18" charset="0"/>
                <a:ea typeface="ＭＳ Ｐゴシック" panose="020B0600070205080204" pitchFamily="34" charset="-128"/>
              </a:rPr>
              <a:t>σ</a:t>
            </a:r>
            <a:r>
              <a:rPr lang="en-US" altLang="en-US" sz="2800" i="1" baseline="30000" dirty="0">
                <a:solidFill>
                  <a:srgbClr val="FF0000"/>
                </a:solidFill>
                <a:ea typeface="ＭＳ Ｐゴシック" panose="020B0600070205080204" pitchFamily="34" charset="-128"/>
              </a:rPr>
              <a:t>2</a:t>
            </a:r>
            <a:endParaRPr lang="en-US" altLang="en-US" sz="2000" dirty="0">
              <a:solidFill>
                <a:srgbClr val="FF0000"/>
              </a:solidFill>
              <a:ea typeface="ＭＳ Ｐゴシック" panose="020B0600070205080204" pitchFamily="34" charset="-128"/>
            </a:endParaRPr>
          </a:p>
          <a:p>
            <a:pPr lvl="1"/>
            <a:endParaRPr lang="en-US" altLang="en-US" sz="2800" dirty="0">
              <a:ea typeface="ＭＳ Ｐゴシック" panose="020B0600070205080204" pitchFamily="34" charset="-128"/>
            </a:endParaRPr>
          </a:p>
          <a:p>
            <a:pPr lvl="1"/>
            <a:r>
              <a:rPr lang="en-US" altLang="en-US" sz="2800" dirty="0">
                <a:ea typeface="ＭＳ Ｐゴシック" panose="020B0600070205080204" pitchFamily="34" charset="-128"/>
              </a:rPr>
              <a:t>Worked with Fisher, </a:t>
            </a:r>
            <a:r>
              <a:rPr lang="en-US" altLang="en-US" sz="2800" dirty="0" err="1">
                <a:ea typeface="ＭＳ Ｐゴシック" panose="020B0600070205080204" pitchFamily="34" charset="-128"/>
              </a:rPr>
              <a:t>Neyman</a:t>
            </a:r>
            <a:r>
              <a:rPr lang="en-US" altLang="en-US" sz="2800" dirty="0">
                <a:ea typeface="ＭＳ Ｐゴシック" panose="020B0600070205080204" pitchFamily="34" charset="-128"/>
              </a:rPr>
              <a:t>, Pearson, and Galton</a:t>
            </a:r>
            <a:endParaRPr lang="en-US" altLang="en-US" sz="2400" dirty="0">
              <a:ea typeface="ＭＳ Ｐゴシック" panose="020B0600070205080204" pitchFamily="34" charset="-128"/>
            </a:endParaRPr>
          </a:p>
          <a:p>
            <a:endParaRPr lang="en-US" sz="2800"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3</a:t>
            </a:fld>
            <a:endParaRPr lang="en-US"/>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880" y="396932"/>
            <a:ext cx="2103120" cy="258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880" y="3185324"/>
            <a:ext cx="2103120" cy="255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44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318" y="336985"/>
            <a:ext cx="9720072" cy="1499616"/>
          </a:xfrm>
        </p:spPr>
        <p:txBody>
          <a:bodyPr/>
          <a:lstStyle/>
          <a:p>
            <a:r>
              <a:rPr lang="en-US" dirty="0"/>
              <a:t>Student’s t &amp; normal (z) distributions</a:t>
            </a:r>
          </a:p>
        </p:txBody>
      </p:sp>
      <p:sp>
        <p:nvSpPr>
          <p:cNvPr id="3" name="Content Placeholder 2"/>
          <p:cNvSpPr>
            <a:spLocks noGrp="1"/>
          </p:cNvSpPr>
          <p:nvPr>
            <p:ph idx="1"/>
          </p:nvPr>
        </p:nvSpPr>
        <p:spPr>
          <a:xfrm>
            <a:off x="662178" y="1836601"/>
            <a:ext cx="5100447" cy="4554674"/>
          </a:xfrm>
        </p:spPr>
        <p:style>
          <a:lnRef idx="2">
            <a:schemeClr val="dk1"/>
          </a:lnRef>
          <a:fillRef idx="1">
            <a:schemeClr val="lt1"/>
          </a:fillRef>
          <a:effectRef idx="0">
            <a:schemeClr val="dk1"/>
          </a:effectRef>
          <a:fontRef idx="minor">
            <a:schemeClr val="dk1"/>
          </a:fontRef>
        </p:style>
        <p:txBody>
          <a:bodyPr>
            <a:normAutofit/>
          </a:bodyPr>
          <a:lstStyle/>
          <a:p>
            <a:pPr algn="ctr"/>
            <a:r>
              <a:rPr lang="en-US" sz="2800" b="1" u="sng" dirty="0"/>
              <a:t>Similarities</a:t>
            </a:r>
          </a:p>
          <a:p>
            <a:pPr marL="400050" indent="-400050">
              <a:lnSpc>
                <a:spcPct val="80000"/>
              </a:lnSpc>
              <a:buFont typeface="Wingdings" panose="05000000000000000000" pitchFamily="2" charset="2"/>
              <a:buChar char="q"/>
            </a:pPr>
            <a:r>
              <a:rPr lang="en-US" altLang="en-US" sz="2000" dirty="0"/>
              <a:t>Follows mathematical function </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Symmetrical, continuous, bell-shaped</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Continues to </a:t>
            </a:r>
            <a:r>
              <a:rPr lang="en-US" altLang="en-US" sz="2000" dirty="0">
                <a:cs typeface="Arial" panose="020B0604020202020204" pitchFamily="34" charset="0"/>
              </a:rPr>
              <a:t>± </a:t>
            </a:r>
            <a:r>
              <a:rPr lang="en-US" altLang="en-US" sz="2000" dirty="0"/>
              <a:t>infinity</a:t>
            </a:r>
          </a:p>
          <a:p>
            <a:pPr marL="400050" lvl="4" indent="-400050">
              <a:lnSpc>
                <a:spcPct val="80000"/>
              </a:lnSpc>
              <a:buFont typeface="Wingdings" panose="05000000000000000000" pitchFamily="2" charset="2"/>
              <a:buChar char="q"/>
            </a:pPr>
            <a:endParaRPr lang="en-US" altLang="en-US" i="1"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i="1" dirty="0"/>
              <a:t>M</a:t>
            </a:r>
            <a:r>
              <a:rPr lang="en-US" altLang="en-US" sz="2000" dirty="0"/>
              <a:t> = 0</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Area under curve = </a:t>
            </a:r>
            <a:r>
              <a:rPr lang="en-US" altLang="en-US" sz="2000" i="1" dirty="0">
                <a:latin typeface="Times New Roman" panose="02020603050405020304" pitchFamily="18" charset="0"/>
              </a:rPr>
              <a:t>p</a:t>
            </a:r>
            <a:r>
              <a:rPr lang="en-US" altLang="en-US" sz="2000" dirty="0"/>
              <a:t>(event[s])</a:t>
            </a:r>
          </a:p>
          <a:p>
            <a:pPr marL="400050" lvl="4" indent="-400050">
              <a:lnSpc>
                <a:spcPct val="80000"/>
              </a:lnSpc>
              <a:buFont typeface="Wingdings" panose="05000000000000000000" pitchFamily="2" charset="2"/>
              <a:buChar char="q"/>
            </a:pPr>
            <a:endParaRPr lang="en-US" altLang="en-US" dirty="0">
              <a:ea typeface="ＭＳ Ｐゴシック" panose="020B0600070205080204" pitchFamily="34" charset="-128"/>
            </a:endParaRPr>
          </a:p>
          <a:p>
            <a:pPr marL="400050" indent="-400050">
              <a:lnSpc>
                <a:spcPct val="80000"/>
              </a:lnSpc>
              <a:buFont typeface="Wingdings" panose="05000000000000000000" pitchFamily="2" charset="2"/>
              <a:buChar char="q"/>
            </a:pPr>
            <a:r>
              <a:rPr lang="en-US" altLang="en-US" sz="2000" dirty="0"/>
              <a:t>When </a:t>
            </a:r>
            <a:r>
              <a:rPr lang="en-US" altLang="en-US" sz="2000" i="1" dirty="0">
                <a:latin typeface="Times New Roman" panose="02020603050405020304" pitchFamily="18" charset="0"/>
              </a:rPr>
              <a:t>N</a:t>
            </a:r>
            <a:r>
              <a:rPr lang="en-US" altLang="en-US" sz="2000" dirty="0"/>
              <a:t> is large (</a:t>
            </a:r>
            <a:r>
              <a:rPr lang="en-US" altLang="en-US" sz="2000" dirty="0">
                <a:cs typeface="Arial" panose="020B0604020202020204" pitchFamily="34" charset="0"/>
              </a:rPr>
              <a:t>≈ 300), </a:t>
            </a:r>
            <a:r>
              <a:rPr lang="en-US" altLang="en-US" sz="2000" i="1" dirty="0">
                <a:latin typeface="Times New Roman" panose="02020603050405020304" pitchFamily="18" charset="0"/>
                <a:cs typeface="Arial" panose="020B0604020202020204" pitchFamily="34" charset="0"/>
              </a:rPr>
              <a:t>t</a:t>
            </a:r>
            <a:r>
              <a:rPr lang="en-US" altLang="en-US" sz="2000" dirty="0">
                <a:latin typeface="Times New Roman" panose="02020603050405020304" pitchFamily="18" charset="0"/>
                <a:cs typeface="Arial" panose="020B0604020202020204" pitchFamily="34" charset="0"/>
              </a:rPr>
              <a:t> = </a:t>
            </a:r>
            <a:r>
              <a:rPr lang="en-US" altLang="en-US" sz="2000" i="1" dirty="0">
                <a:latin typeface="Times New Roman" panose="02020603050405020304" pitchFamily="18" charset="0"/>
                <a:cs typeface="Arial" panose="020B0604020202020204" pitchFamily="34" charset="0"/>
              </a:rPr>
              <a:t>z</a:t>
            </a:r>
            <a:endParaRPr lang="en-US" altLang="en-US" sz="2000" dirty="0">
              <a:latin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4</a:t>
            </a:fld>
            <a:endParaRPr lang="en-US"/>
          </a:p>
        </p:txBody>
      </p:sp>
      <p:sp>
        <p:nvSpPr>
          <p:cNvPr id="7" name="Content Placeholder 2"/>
          <p:cNvSpPr txBox="1">
            <a:spLocks/>
          </p:cNvSpPr>
          <p:nvPr/>
        </p:nvSpPr>
        <p:spPr>
          <a:xfrm>
            <a:off x="6424803" y="1836601"/>
            <a:ext cx="5100447" cy="4554674"/>
          </a:xfrm>
          <a:prstGeom prst="rect">
            <a:avLst/>
          </a:prstGeom>
        </p:spPr>
        <p:style>
          <a:lnRef idx="2">
            <a:schemeClr val="dk1"/>
          </a:lnRef>
          <a:fillRef idx="1">
            <a:schemeClr val="lt1"/>
          </a:fillRef>
          <a:effectRef idx="0">
            <a:schemeClr val="dk1"/>
          </a:effectRef>
          <a:fontRef idx="minor">
            <a:schemeClr val="dk1"/>
          </a:fontRef>
        </p:style>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dk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dk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dk1"/>
                </a:solidFill>
                <a:latin typeface="+mn-lt"/>
                <a:ea typeface="+mn-ea"/>
                <a:cs typeface="+mn-cs"/>
              </a:defRPr>
            </a:lvl9pPr>
          </a:lstStyle>
          <a:p>
            <a:pPr algn="ctr"/>
            <a:r>
              <a:rPr lang="en-US" sz="2800" b="1" u="sng" dirty="0"/>
              <a:t>Differences</a:t>
            </a:r>
          </a:p>
          <a:p>
            <a:pPr marL="571500" indent="-260350">
              <a:buFont typeface="Wingdings" panose="05000000000000000000" pitchFamily="2" charset="2"/>
              <a:buChar char="q"/>
            </a:pPr>
            <a:r>
              <a:rPr lang="en-US" altLang="en-US" sz="2800" dirty="0"/>
              <a:t>Family of distributions</a:t>
            </a:r>
          </a:p>
          <a:p>
            <a:pPr marL="754380" lvl="2" indent="-260350">
              <a:buFont typeface="Wingdings" panose="05000000000000000000" pitchFamily="2" charset="2"/>
              <a:buChar char="q"/>
            </a:pPr>
            <a:r>
              <a:rPr lang="en-US" altLang="en-US" sz="2000" dirty="0">
                <a:ea typeface="ＭＳ Ｐゴシック" panose="020B0600070205080204" pitchFamily="34" charset="-128"/>
              </a:rPr>
              <a:t>Different distribution for each </a:t>
            </a:r>
            <a:r>
              <a:rPr lang="en-US" altLang="en-US" sz="2000" i="1" dirty="0">
                <a:latin typeface="Times New Roman" panose="02020603050405020304" pitchFamily="18" charset="0"/>
                <a:ea typeface="ＭＳ Ｐゴシック" panose="020B0600070205080204" pitchFamily="34" charset="-128"/>
              </a:rPr>
              <a:t>N</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(or </a:t>
            </a:r>
            <a:r>
              <a:rPr lang="en-US" altLang="en-US" sz="2000" i="1" dirty="0" err="1">
                <a:latin typeface="Times New Roman" panose="02020603050405020304" pitchFamily="18" charset="0"/>
                <a:ea typeface="ＭＳ Ｐゴシック" panose="020B0600070205080204" pitchFamily="34" charset="-128"/>
              </a:rPr>
              <a:t>df</a:t>
            </a:r>
            <a:r>
              <a:rPr lang="en-US" altLang="en-US" sz="2000" dirty="0">
                <a:ea typeface="ＭＳ Ｐゴシック" panose="020B0600070205080204" pitchFamily="34" charset="-128"/>
              </a:rPr>
              <a:t>)</a:t>
            </a:r>
            <a:endParaRPr lang="en-US" altLang="en-US" sz="2000" i="1" dirty="0">
              <a:ea typeface="ＭＳ Ｐゴシック" panose="020B0600070205080204" pitchFamily="34" charset="-128"/>
            </a:endParaRPr>
          </a:p>
          <a:p>
            <a:pPr marL="571500" lvl="4" indent="-260350">
              <a:buFont typeface="Wingdings" panose="05000000000000000000" pitchFamily="2" charset="2"/>
              <a:buChar char="q"/>
            </a:pPr>
            <a:endParaRPr lang="en-US" altLang="en-US" sz="1800" dirty="0">
              <a:ea typeface="ＭＳ Ｐゴシック" panose="020B0600070205080204" pitchFamily="34" charset="-128"/>
            </a:endParaRPr>
          </a:p>
          <a:p>
            <a:pPr marL="571500" indent="-260350">
              <a:buFont typeface="Wingdings" panose="05000000000000000000" pitchFamily="2" charset="2"/>
              <a:buChar char="q"/>
            </a:pPr>
            <a:r>
              <a:rPr lang="en-US" altLang="en-US" sz="2800" dirty="0"/>
              <a:t>Larger area in tails (%) for any value of </a:t>
            </a:r>
            <a:r>
              <a:rPr lang="en-US" altLang="en-US" sz="2800" i="1" dirty="0">
                <a:latin typeface="Times New Roman" panose="02020603050405020304" pitchFamily="18" charset="0"/>
              </a:rPr>
              <a:t>t</a:t>
            </a:r>
            <a:r>
              <a:rPr lang="en-US" altLang="en-US" sz="2800" i="1" dirty="0"/>
              <a:t> </a:t>
            </a:r>
            <a:r>
              <a:rPr lang="en-US" altLang="en-US" sz="2800" dirty="0"/>
              <a:t>corresponding to </a:t>
            </a:r>
            <a:r>
              <a:rPr lang="en-US" altLang="en-US" sz="2800" i="1" dirty="0">
                <a:latin typeface="Times New Roman" panose="02020603050405020304" pitchFamily="18" charset="0"/>
              </a:rPr>
              <a:t>z</a:t>
            </a:r>
          </a:p>
          <a:p>
            <a:pPr marL="754380" lvl="2" indent="-260350">
              <a:buFont typeface="Wingdings" panose="05000000000000000000" pitchFamily="2" charset="2"/>
              <a:buChar char="q"/>
            </a:pPr>
            <a:r>
              <a:rPr lang="en-US" altLang="en-US" sz="2000" i="1" dirty="0" err="1">
                <a:latin typeface="Times New Roman" panose="02020603050405020304" pitchFamily="18" charset="0"/>
                <a:ea typeface="ＭＳ Ｐゴシック" panose="020B0600070205080204" pitchFamily="34" charset="-128"/>
              </a:rPr>
              <a:t>t</a:t>
            </a:r>
            <a:r>
              <a:rPr lang="en-US" altLang="en-US" sz="2000" i="1" baseline="-25000" dirty="0" err="1">
                <a:ea typeface="ＭＳ Ｐゴシック" panose="020B0600070205080204" pitchFamily="34" charset="-128"/>
              </a:rPr>
              <a:t>crit</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will be larger than </a:t>
            </a:r>
            <a:r>
              <a:rPr lang="en-US" altLang="en-US" sz="2000" i="1" dirty="0" err="1">
                <a:latin typeface="Times New Roman" panose="02020603050405020304" pitchFamily="18" charset="0"/>
                <a:ea typeface="ＭＳ Ｐゴシック" panose="020B0600070205080204" pitchFamily="34" charset="-128"/>
              </a:rPr>
              <a:t>z</a:t>
            </a:r>
            <a:r>
              <a:rPr lang="en-US" altLang="en-US" sz="2000" i="1" baseline="-25000" dirty="0" err="1">
                <a:ea typeface="ＭＳ Ｐゴシック" panose="020B0600070205080204" pitchFamily="34" charset="-128"/>
              </a:rPr>
              <a:t>crit</a:t>
            </a:r>
            <a:r>
              <a:rPr lang="en-US" altLang="en-US" sz="2000" dirty="0">
                <a:ea typeface="ＭＳ Ｐゴシック" panose="020B0600070205080204" pitchFamily="34" charset="-128"/>
              </a:rPr>
              <a:t>, for a given</a:t>
            </a:r>
            <a:r>
              <a:rPr lang="en-US" altLang="en-US" sz="2000" i="1" dirty="0">
                <a:ea typeface="ＭＳ Ｐゴシック" panose="020B0600070205080204" pitchFamily="34" charset="-128"/>
                <a:cs typeface="Arial" panose="020B0604020202020204" pitchFamily="34" charset="0"/>
              </a:rPr>
              <a:t> </a:t>
            </a:r>
            <a:r>
              <a:rPr lang="en-US" altLang="en-US" sz="2000" i="1" dirty="0">
                <a:latin typeface="Times New Roman" panose="02020603050405020304" pitchFamily="18" charset="0"/>
                <a:ea typeface="ＭＳ Ｐゴシック" panose="020B0600070205080204" pitchFamily="34" charset="-128"/>
                <a:cs typeface="Arial" panose="020B0604020202020204" pitchFamily="34" charset="0"/>
              </a:rPr>
              <a:t>α</a:t>
            </a:r>
          </a:p>
          <a:p>
            <a:pPr marL="754380" lvl="2" indent="-260350">
              <a:buFont typeface="Wingdings" panose="05000000000000000000" pitchFamily="2" charset="2"/>
              <a:buChar char="q"/>
            </a:pPr>
            <a:endParaRPr lang="en-US" altLang="en-US" sz="2000" i="1" dirty="0">
              <a:latin typeface="Times New Roman" panose="02020603050405020304" pitchFamily="18" charset="0"/>
              <a:ea typeface="ＭＳ Ｐゴシック" panose="020B0600070205080204" pitchFamily="34" charset="-128"/>
              <a:cs typeface="Arial" panose="020B0604020202020204" pitchFamily="34" charset="0"/>
            </a:endParaRPr>
          </a:p>
          <a:p>
            <a:pPr marL="571500" lvl="1" indent="-260350">
              <a:buFont typeface="Wingdings" panose="05000000000000000000" pitchFamily="2" charset="2"/>
              <a:buChar char="q"/>
            </a:pPr>
            <a:r>
              <a:rPr lang="en-US" altLang="en-US" sz="2400" dirty="0">
                <a:ea typeface="ＭＳ Ｐゴシック" panose="020B0600070205080204" pitchFamily="34" charset="-128"/>
              </a:rPr>
              <a:t>More difficult to reject </a:t>
            </a:r>
            <a:r>
              <a:rPr lang="en-US" altLang="en-US" sz="2400" i="1" dirty="0">
                <a:ea typeface="ＭＳ Ｐゴシック" panose="020B0600070205080204" pitchFamily="34" charset="-128"/>
              </a:rPr>
              <a:t>H</a:t>
            </a:r>
            <a:r>
              <a:rPr lang="en-US" altLang="en-US" sz="2400" i="1" baseline="-25000" dirty="0">
                <a:ea typeface="ＭＳ Ｐゴシック" panose="020B0600070205080204" pitchFamily="34" charset="-128"/>
              </a:rPr>
              <a:t>0</a:t>
            </a:r>
            <a:r>
              <a:rPr lang="en-US" altLang="en-US" sz="2400" baseline="-25000" dirty="0">
                <a:ea typeface="ＭＳ Ｐゴシック" panose="020B0600070205080204" pitchFamily="34" charset="-128"/>
              </a:rPr>
              <a:t> </a:t>
            </a:r>
            <a:r>
              <a:rPr lang="en-US" altLang="en-US" sz="2400" dirty="0">
                <a:ea typeface="ＭＳ Ｐゴシック" panose="020B0600070205080204" pitchFamily="34" charset="-128"/>
              </a:rPr>
              <a:t>w/ </a:t>
            </a:r>
            <a:r>
              <a:rPr lang="en-US" altLang="en-US" sz="2400" i="1" dirty="0">
                <a:latin typeface="Times New Roman" panose="02020603050405020304" pitchFamily="18" charset="0"/>
                <a:ea typeface="ＭＳ Ｐゴシック" panose="020B0600070205080204" pitchFamily="34" charset="-128"/>
              </a:rPr>
              <a:t>t</a:t>
            </a:r>
            <a:r>
              <a:rPr lang="en-US" altLang="en-US" sz="2400" dirty="0">
                <a:ea typeface="ＭＳ Ｐゴシック" panose="020B0600070205080204" pitchFamily="34" charset="-128"/>
              </a:rPr>
              <a:t>-distribution</a:t>
            </a:r>
          </a:p>
          <a:p>
            <a:pPr marL="571500" lvl="1" indent="-260350">
              <a:buFont typeface="Wingdings" panose="05000000000000000000" pitchFamily="2" charset="2"/>
              <a:buChar char="q"/>
            </a:pPr>
            <a:endParaRPr lang="en-US" altLang="en-US" sz="2400" dirty="0">
              <a:ea typeface="ＭＳ Ｐゴシック" panose="020B0600070205080204" pitchFamily="34" charset="-128"/>
            </a:endParaRPr>
          </a:p>
          <a:p>
            <a:pPr marL="571500" lvl="1" indent="-260350">
              <a:buFont typeface="Wingdings" panose="05000000000000000000" pitchFamily="2" charset="2"/>
              <a:buChar char="q"/>
            </a:pP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latin typeface="Times New Roman" panose="02020603050405020304" pitchFamily="18" charset="0"/>
                <a:ea typeface="ＭＳ Ｐゴシック" panose="020B0600070205080204" pitchFamily="34" charset="-128"/>
              </a:rPr>
              <a:t>df</a:t>
            </a:r>
            <a:r>
              <a:rPr lang="en-US" altLang="en-US" sz="2400" i="1" dirty="0">
                <a:latin typeface="Times New Roman" panose="02020603050405020304" pitchFamily="18" charset="0"/>
                <a:ea typeface="ＭＳ Ｐゴシック" panose="020B0600070205080204" pitchFamily="34" charset="-128"/>
              </a:rPr>
              <a:t> = N - 1</a:t>
            </a:r>
          </a:p>
          <a:p>
            <a:pPr marL="571500" lvl="1" indent="-260350">
              <a:buFont typeface="Wingdings" panose="05000000000000000000" pitchFamily="2" charset="2"/>
              <a:buChar char="q"/>
            </a:pPr>
            <a:endParaRPr lang="en-US" altLang="en-US" sz="2400" i="1" dirty="0">
              <a:latin typeface="Times New Roman" panose="02020603050405020304" pitchFamily="18" charset="0"/>
              <a:ea typeface="ＭＳ Ｐゴシック" panose="020B0600070205080204" pitchFamily="34" charset="-128"/>
            </a:endParaRPr>
          </a:p>
          <a:p>
            <a:pPr marL="571500" lvl="2" indent="-260350">
              <a:buFont typeface="Wingdings" panose="05000000000000000000" pitchFamily="2" charset="2"/>
              <a:buChar char="q"/>
            </a:pPr>
            <a:r>
              <a:rPr lang="en-US" altLang="en-US" sz="2000" dirty="0">
                <a:ea typeface="ＭＳ Ｐゴシック" panose="020B0600070205080204" pitchFamily="34" charset="-128"/>
              </a:rPr>
              <a:t>As </a:t>
            </a:r>
            <a:r>
              <a:rPr lang="en-US" altLang="en-US" sz="2000" i="1" dirty="0" err="1">
                <a:latin typeface="Times New Roman" panose="02020603050405020304" pitchFamily="18" charset="0"/>
                <a:ea typeface="ＭＳ Ｐゴシック" panose="020B0600070205080204" pitchFamily="34" charset="-128"/>
              </a:rPr>
              <a:t>df</a:t>
            </a:r>
            <a:r>
              <a:rPr lang="en-US" altLang="en-US" sz="2000" dirty="0">
                <a:latin typeface="Times New Roman" panose="02020603050405020304" pitchFamily="18" charset="0"/>
                <a:ea typeface="ＭＳ Ｐゴシック" panose="020B0600070205080204" pitchFamily="34" charset="-128"/>
              </a:rPr>
              <a:t> </a:t>
            </a:r>
            <a:r>
              <a:rPr lang="en-US" altLang="en-US" sz="2000" dirty="0">
                <a:ea typeface="ＭＳ Ｐゴシック" panose="020B0600070205080204" pitchFamily="34" charset="-128"/>
                <a:cs typeface="Arial" panose="020B0604020202020204" pitchFamily="34" charset="0"/>
              </a:rPr>
              <a:t>↑</a:t>
            </a:r>
            <a:r>
              <a:rPr lang="en-US" altLang="en-US" sz="2000" dirty="0">
                <a:ea typeface="ＭＳ Ｐゴシック" panose="020B0600070205080204" pitchFamily="34" charset="-128"/>
              </a:rPr>
              <a:t>: </a:t>
            </a:r>
            <a:r>
              <a:rPr lang="en-US" altLang="en-US" sz="2000" dirty="0">
                <a:ea typeface="ＭＳ Ｐゴシック" panose="020B0600070205080204" pitchFamily="34" charset="-128"/>
                <a:sym typeface="Wingdings" panose="05000000000000000000" pitchFamily="2" charset="2"/>
              </a:rPr>
              <a:t>critical value of </a:t>
            </a:r>
            <a:r>
              <a:rPr lang="en-US" altLang="en-US" sz="2000" i="1" dirty="0">
                <a:latin typeface="Times New Roman" panose="02020603050405020304" pitchFamily="18" charset="0"/>
                <a:ea typeface="ＭＳ Ｐゴシック" panose="020B0600070205080204" pitchFamily="34" charset="-128"/>
                <a:sym typeface="Wingdings" panose="05000000000000000000" pitchFamily="2" charset="2"/>
              </a:rPr>
              <a:t>t </a:t>
            </a:r>
            <a:r>
              <a:rPr lang="en-US" altLang="en-US" sz="2000" dirty="0">
                <a:latin typeface="Times New Roman" panose="02020603050405020304" pitchFamily="18" charset="0"/>
                <a:ea typeface="ＭＳ Ｐゴシック" panose="020B0600070205080204" pitchFamily="34" charset="-128"/>
                <a:sym typeface="Wingdings" panose="05000000000000000000" pitchFamily="2" charset="2"/>
              </a:rPr>
              <a:t> </a:t>
            </a:r>
            <a:r>
              <a:rPr lang="en-US" altLang="en-US" sz="2000" i="1" dirty="0">
                <a:latin typeface="Times New Roman" panose="02020603050405020304" pitchFamily="18" charset="0"/>
                <a:ea typeface="ＭＳ Ｐゴシック" panose="020B0600070205080204" pitchFamily="34" charset="-128"/>
                <a:sym typeface="Wingdings" panose="05000000000000000000" pitchFamily="2" charset="2"/>
              </a:rPr>
              <a:t>z</a:t>
            </a:r>
          </a:p>
          <a:p>
            <a:endParaRPr lang="en-US" dirty="0"/>
          </a:p>
        </p:txBody>
      </p:sp>
    </p:spTree>
    <p:extLst>
      <p:ext uri="{BB962C8B-B14F-4D97-AF65-F5344CB8AC3E}">
        <p14:creationId xmlns:p14="http://schemas.microsoft.com/office/powerpoint/2010/main" val="36727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t-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275" y="356616"/>
            <a:ext cx="69342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24318" y="356616"/>
            <a:ext cx="9720072" cy="1499616"/>
          </a:xfrm>
        </p:spPr>
        <p:txBody>
          <a:bodyPr/>
          <a:lstStyle/>
          <a:p>
            <a:r>
              <a:rPr lang="en-US" dirty="0"/>
              <a:t>The t-table</a:t>
            </a: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5</a:t>
            </a:fld>
            <a:endParaRPr lang="en-US"/>
          </a:p>
        </p:txBody>
      </p:sp>
      <p:pic>
        <p:nvPicPr>
          <p:cNvPr id="6" name="Content Placeholder 5" descr="Screen shot 2010-11-10 at 2.36.42 PM.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3992" y="2462412"/>
            <a:ext cx="4732883" cy="382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63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03" y="316192"/>
            <a:ext cx="9720072" cy="1499616"/>
          </a:xfrm>
        </p:spPr>
        <p:txBody>
          <a:bodyPr/>
          <a:lstStyle/>
          <a:p>
            <a:r>
              <a:rPr lang="en-US" dirty="0"/>
              <a:t>Calculating the t-statistic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2476" y="1666294"/>
                <a:ext cx="11141810" cy="4804410"/>
              </a:xfrm>
            </p:spPr>
            <p:txBody>
              <a:bodyPr>
                <a:normAutofit/>
              </a:bodyPr>
              <a:lstStyle/>
              <a:p>
                <a:pPr marL="342900" indent="-342900">
                  <a:buFont typeface="Wingdings" panose="05000000000000000000" pitchFamily="2" charset="2"/>
                  <a:buChar char="Ø"/>
                </a:pPr>
                <a:r>
                  <a:rPr lang="en-US" altLang="en-US" sz="2400" dirty="0"/>
                  <a:t>Interval/ratio data (ordinal </a:t>
                </a:r>
                <a:r>
                  <a:rPr lang="en-US" altLang="en-US" sz="2400" i="1" dirty="0"/>
                  <a:t>okay</a:t>
                </a:r>
                <a:r>
                  <a:rPr lang="en-US" altLang="en-US" sz="2400" dirty="0"/>
                  <a:t>: </a:t>
                </a:r>
                <a:r>
                  <a:rPr lang="en-US" altLang="en-US" sz="2400" dirty="0">
                    <a:cs typeface="Arial" panose="020B0604020202020204" pitchFamily="34" charset="0"/>
                  </a:rPr>
                  <a:t>≥</a:t>
                </a:r>
                <a:r>
                  <a:rPr lang="en-US" altLang="en-US" sz="2400" dirty="0"/>
                  <a:t> 10-16 values)</a:t>
                </a:r>
              </a:p>
              <a:p>
                <a:pPr marL="342900" lvl="4" indent="-342900">
                  <a:buFont typeface="Wingdings" panose="05000000000000000000" pitchFamily="2" charset="2"/>
                  <a:buChar char="Ø"/>
                </a:pPr>
                <a:endParaRPr lang="en-US" altLang="en-US" sz="1800" dirty="0">
                  <a:ea typeface="ＭＳ Ｐゴシック" panose="020B0600070205080204" pitchFamily="34" charset="-128"/>
                </a:endParaRPr>
              </a:p>
              <a:p>
                <a:pPr marL="342900" indent="-342900">
                  <a:buFont typeface="Wingdings" panose="05000000000000000000" pitchFamily="2" charset="2"/>
                  <a:buChar char="Ø"/>
                </a:pPr>
                <a:r>
                  <a:rPr lang="en-US" altLang="en-US" sz="2400" dirty="0"/>
                  <a:t>Like </a:t>
                </a:r>
                <a:r>
                  <a:rPr lang="en-US" altLang="en-US" sz="2400" i="1" dirty="0">
                    <a:latin typeface="Times New Roman" panose="02020603050405020304" pitchFamily="18" charset="0"/>
                  </a:rPr>
                  <a:t>z</a:t>
                </a:r>
                <a:r>
                  <a:rPr lang="en-US" altLang="en-US" sz="2400" dirty="0"/>
                  <a:t>-, </a:t>
                </a:r>
                <a:r>
                  <a:rPr lang="en-US" altLang="en-US" sz="2400" i="1" dirty="0">
                    <a:latin typeface="Times New Roman" panose="02020603050405020304" pitchFamily="18" charset="0"/>
                  </a:rPr>
                  <a:t>t</a:t>
                </a:r>
                <a:r>
                  <a:rPr lang="en-US" altLang="en-US" sz="2400" dirty="0"/>
                  <a:t>-statistic represents a </a:t>
                </a:r>
                <a:r>
                  <a:rPr lang="en-US" altLang="en-US" sz="2400" i="1" dirty="0"/>
                  <a:t>SD </a:t>
                </a:r>
                <a:r>
                  <a:rPr lang="en-US" altLang="en-US" sz="2400" dirty="0"/>
                  <a:t>score (the </a:t>
                </a:r>
                <a:r>
                  <a:rPr lang="en-US" altLang="en-US" sz="2400" dirty="0">
                    <a:ea typeface="ＭＳ Ｐゴシック" panose="020B0600070205080204" pitchFamily="34" charset="-128"/>
                  </a:rPr>
                  <a:t># of </a:t>
                </a:r>
                <a:r>
                  <a:rPr lang="en-US" altLang="en-US" sz="2400" i="1" dirty="0">
                    <a:ea typeface="ＭＳ Ｐゴシック" panose="020B0600070205080204" pitchFamily="34" charset="-128"/>
                  </a:rPr>
                  <a:t>SEs that </a:t>
                </a:r>
                <a14:m>
                  <m:oMath xmlns:m="http://schemas.openxmlformats.org/officeDocument/2006/math">
                    <m:acc>
                      <m:accPr>
                        <m:chr m:val="̅"/>
                        <m:ctrlPr>
                          <a:rPr lang="en-US" altLang="en-US" sz="2400" i="1" smtClean="0">
                            <a:latin typeface="Cambria Math" panose="02040503050406030204" pitchFamily="18" charset="0"/>
                            <a:ea typeface="ＭＳ Ｐゴシック" panose="020B0600070205080204" pitchFamily="34" charset="-128"/>
                          </a:rPr>
                        </m:ctrlPr>
                      </m:accPr>
                      <m:e>
                        <m:r>
                          <a:rPr lang="en-US" altLang="en-US" sz="2400" b="0" i="1" smtClean="0">
                            <a:latin typeface="Cambria Math" panose="02040503050406030204" pitchFamily="18" charset="0"/>
                            <a:ea typeface="ＭＳ Ｐゴシック" panose="020B0600070205080204" pitchFamily="34" charset="-128"/>
                          </a:rPr>
                          <m:t>𝑋</m:t>
                        </m:r>
                      </m:e>
                    </m:acc>
                  </m:oMath>
                </a14:m>
                <a:r>
                  <a:rPr lang="en-US" altLang="en-US" sz="2400" i="1" dirty="0">
                    <a:ea typeface="ＭＳ Ｐゴシック" panose="020B0600070205080204" pitchFamily="34" charset="-128"/>
                  </a:rPr>
                  <a:t> </a:t>
                </a:r>
                <a:r>
                  <a:rPr lang="en-US" altLang="en-US" sz="2400" dirty="0">
                    <a:ea typeface="ＭＳ Ｐゴシック" panose="020B0600070205080204" pitchFamily="34" charset="-128"/>
                  </a:rPr>
                  <a:t>deviates from </a:t>
                </a:r>
                <a:r>
                  <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rPr>
                  <a:t>μ</a:t>
                </a:r>
                <a:r>
                  <a:rPr lang="en-US" altLang="en-US" sz="2400" i="1" dirty="0">
                    <a:latin typeface="Times New Roman" panose="02020603050405020304" pitchFamily="18" charset="0"/>
                    <a:ea typeface="ＭＳ Ｐゴシック" panose="020B0600070205080204" pitchFamily="34" charset="-128"/>
                    <a:cs typeface="Arial" panose="020B0604020202020204" pitchFamily="34" charset="0"/>
                  </a:rPr>
                  <a:t>)</a:t>
                </a:r>
                <a:endParaRPr lang="el-GR" altLang="en-US" sz="2400" i="1" dirty="0">
                  <a:latin typeface="Times New Roman" panose="02020603050405020304" pitchFamily="18" charset="0"/>
                  <a:ea typeface="ＭＳ Ｐゴシック" panose="020B0600070205080204" pitchFamily="34" charset="-128"/>
                  <a:cs typeface="Arial" panose="020B0604020202020204" pitchFamily="34" charset="0"/>
                </a:endParaRPr>
              </a:p>
              <a:p>
                <a:pPr marL="342900" lvl="4" indent="-342900">
                  <a:buFont typeface="Wingdings" panose="05000000000000000000" pitchFamily="2" charset="2"/>
                  <a:buChar char="Ø"/>
                </a:pPr>
                <a:endParaRPr lang="en-US" altLang="en-US" sz="1800" dirty="0">
                  <a:ea typeface="ＭＳ Ｐゴシック" panose="020B0600070205080204" pitchFamily="34" charset="-128"/>
                </a:endParaRPr>
              </a:p>
              <a:p>
                <a:pPr marL="342900" indent="-342900">
                  <a:buFont typeface="Wingdings" panose="05000000000000000000" pitchFamily="2" charset="2"/>
                  <a:buChar char="Ø"/>
                </a:pPr>
                <a:r>
                  <a:rPr lang="en-US" altLang="en-US" sz="2400" dirty="0"/>
                  <a:t>When </a:t>
                </a:r>
                <a:r>
                  <a:rPr lang="el-GR" altLang="en-US" sz="2400" i="1" dirty="0">
                    <a:latin typeface="Times New Roman" panose="02020603050405020304" pitchFamily="18" charset="0"/>
                    <a:cs typeface="Arial" panose="020B0604020202020204" pitchFamily="34" charset="0"/>
                  </a:rPr>
                  <a:t>σ</a:t>
                </a:r>
                <a:r>
                  <a:rPr lang="en-US" altLang="en-US" sz="2400" i="1" dirty="0">
                    <a:cs typeface="Arial" panose="020B0604020202020204" pitchFamily="34" charset="0"/>
                  </a:rPr>
                  <a:t> </a:t>
                </a:r>
                <a:r>
                  <a:rPr lang="en-US" altLang="en-US" sz="2400" dirty="0">
                    <a:cs typeface="Arial" panose="020B0604020202020204" pitchFamily="34" charset="0"/>
                  </a:rPr>
                  <a:t>is known, </a:t>
                </a:r>
                <a:r>
                  <a:rPr lang="en-US" altLang="en-US" sz="2400" i="1" dirty="0">
                    <a:latin typeface="Times New Roman" panose="02020603050405020304" pitchFamily="18" charset="0"/>
                    <a:cs typeface="Arial" panose="020B0604020202020204" pitchFamily="34" charset="0"/>
                  </a:rPr>
                  <a:t>t</a:t>
                </a:r>
                <a:r>
                  <a:rPr lang="en-US" altLang="en-US" sz="2400" dirty="0">
                    <a:cs typeface="Arial" panose="020B0604020202020204" pitchFamily="34" charset="0"/>
                  </a:rPr>
                  <a:t>-statistic is s</a:t>
                </a:r>
                <a:r>
                  <a:rPr lang="en-US" altLang="en-US" sz="2400" dirty="0"/>
                  <a:t>ometimes computed (rather than </a:t>
                </a:r>
                <a:r>
                  <a:rPr lang="en-US" altLang="en-US" sz="2400" i="1" dirty="0">
                    <a:latin typeface="Times New Roman" panose="02020603050405020304" pitchFamily="18" charset="0"/>
                  </a:rPr>
                  <a:t>z</a:t>
                </a:r>
                <a:r>
                  <a:rPr lang="en-US" altLang="en-US" sz="2400" dirty="0"/>
                  <a:t>-statistic) </a:t>
                </a:r>
                <a:r>
                  <a:rPr lang="en-US" altLang="en-US" sz="2400" dirty="0">
                    <a:solidFill>
                      <a:srgbClr val="FF0000"/>
                    </a:solidFill>
                  </a:rPr>
                  <a:t>if </a:t>
                </a:r>
                <a:r>
                  <a:rPr lang="en-US" altLang="en-US" sz="2400" i="1" dirty="0">
                    <a:solidFill>
                      <a:srgbClr val="FF0000"/>
                    </a:solidFill>
                    <a:latin typeface="Times New Roman" panose="02020603050405020304" pitchFamily="18" charset="0"/>
                  </a:rPr>
                  <a:t>N</a:t>
                </a:r>
                <a:r>
                  <a:rPr lang="en-US" altLang="en-US" sz="2400" i="1" dirty="0">
                    <a:solidFill>
                      <a:srgbClr val="FF0000"/>
                    </a:solidFill>
                  </a:rPr>
                  <a:t> </a:t>
                </a:r>
                <a:r>
                  <a:rPr lang="en-US" altLang="en-US" sz="2400" dirty="0">
                    <a:solidFill>
                      <a:srgbClr val="FF0000"/>
                    </a:solidFill>
                  </a:rPr>
                  <a:t>is small</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solidFill>
                      <a:srgbClr val="FF0000"/>
                    </a:solidFill>
                  </a:rPr>
                  <a:t>Estimate pop. </a:t>
                </a:r>
                <a:r>
                  <a:rPr lang="en-US" altLang="en-US" sz="2400" i="1" dirty="0">
                    <a:solidFill>
                      <a:srgbClr val="FF0000"/>
                    </a:solidFill>
                  </a:rPr>
                  <a:t>SE</a:t>
                </a:r>
                <a:r>
                  <a:rPr lang="en-US" altLang="en-US" sz="2400" i="1" baseline="-25000" dirty="0">
                    <a:solidFill>
                      <a:srgbClr val="FF0000"/>
                    </a:solidFill>
                  </a:rPr>
                  <a:t>M</a:t>
                </a:r>
                <a:r>
                  <a:rPr lang="en-US" altLang="en-US" sz="2400" i="1" dirty="0">
                    <a:solidFill>
                      <a:srgbClr val="FF0000"/>
                    </a:solidFill>
                  </a:rPr>
                  <a:t> </a:t>
                </a:r>
                <a:r>
                  <a:rPr lang="en-US" altLang="en-US" sz="2400" dirty="0">
                    <a:solidFill>
                      <a:srgbClr val="FF0000"/>
                    </a:solidFill>
                  </a:rPr>
                  <a:t>with sample data</a:t>
                </a:r>
                <a:r>
                  <a:rPr lang="en-US" altLang="en-US" sz="2400" dirty="0"/>
                  <a:t>:</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Estimated </a:t>
                </a:r>
                <a:r>
                  <a:rPr lang="en-US" altLang="en-US" sz="2400" i="1" dirty="0"/>
                  <a:t>SE</a:t>
                </a:r>
                <a:r>
                  <a:rPr lang="en-US" altLang="en-US" sz="2400" i="1" baseline="-25000" dirty="0"/>
                  <a:t>M</a:t>
                </a:r>
                <a:r>
                  <a:rPr lang="en-US" altLang="en-US" sz="2400" i="1" dirty="0"/>
                  <a:t> </a:t>
                </a:r>
                <a:r>
                  <a:rPr lang="en-US" altLang="en-US" sz="2400" dirty="0"/>
                  <a:t>is the amount and sample’s observed mean </a:t>
                </a:r>
                <a:r>
                  <a:rPr lang="en-US" altLang="en-US" sz="2400" u="sng" dirty="0"/>
                  <a:t>may</a:t>
                </a:r>
                <a:r>
                  <a:rPr lang="en-US" altLang="en-US" sz="2400" dirty="0"/>
                  <a:t> have deviated from true or population value just due to random chance variation since we took a sample.</a:t>
                </a:r>
              </a:p>
              <a:p>
                <a:pPr marL="342900" lvl="4" indent="-342900">
                  <a:buFont typeface="Wingdings" panose="05000000000000000000" pitchFamily="2" charset="2"/>
                  <a:buChar char="Ø"/>
                </a:pPr>
                <a:endParaRPr lang="en-US" altLang="en-US" sz="1600" dirty="0">
                  <a:ea typeface="ＭＳ Ｐゴシック" panose="020B0600070205080204" pitchFamily="34" charset="-128"/>
                </a:endParaRPr>
              </a:p>
              <a:p>
                <a:endParaRPr lang="en-US" alt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2476" y="1666294"/>
                <a:ext cx="11141810" cy="4804410"/>
              </a:xfrm>
              <a:blipFill rotWithShape="0">
                <a:blip r:embed="rId3"/>
                <a:stretch>
                  <a:fillRect l="-1149" t="-1777" r="-12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6</a:t>
            </a:fld>
            <a:endParaRPr lang="en-US"/>
          </a:p>
        </p:txBody>
      </p:sp>
      <p:graphicFrame>
        <p:nvGraphicFramePr>
          <p:cNvPr id="6" name="Object 2"/>
          <p:cNvGraphicFramePr>
            <a:graphicFrameLocks noChangeAspect="1"/>
          </p:cNvGraphicFramePr>
          <p:nvPr>
            <p:extLst>
              <p:ext uri="{D42A27DB-BD31-4B8C-83A1-F6EECF244321}">
                <p14:modId xmlns:p14="http://schemas.microsoft.com/office/powerpoint/2010/main" val="3267701903"/>
              </p:ext>
            </p:extLst>
          </p:nvPr>
        </p:nvGraphicFramePr>
        <p:xfrm>
          <a:off x="6362700" y="4181351"/>
          <a:ext cx="4038600" cy="1088764"/>
        </p:xfrm>
        <a:graphic>
          <a:graphicData uri="http://schemas.openxmlformats.org/presentationml/2006/ole">
            <mc:AlternateContent xmlns:mc="http://schemas.openxmlformats.org/markup-compatibility/2006">
              <mc:Choice xmlns:v="urn:schemas-microsoft-com:vml" Requires="v">
                <p:oleObj spid="_x0000_s2081" name="Equation" r:id="rId4" imgW="2450880" imgH="660240" progId="Equation.DSMT4">
                  <p:embed/>
                </p:oleObj>
              </mc:Choice>
              <mc:Fallback>
                <p:oleObj name="Equation" r:id="rId4" imgW="2450880" imgH="660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4181351"/>
                        <a:ext cx="4038600" cy="1088764"/>
                      </a:xfrm>
                      <a:prstGeom prst="rect">
                        <a:avLst/>
                      </a:prstGeom>
                      <a:noFill/>
                      <a:effectLst/>
                    </p:spPr>
                  </p:pic>
                </p:oleObj>
              </mc:Fallback>
            </mc:AlternateContent>
          </a:graphicData>
        </a:graphic>
      </p:graphicFrame>
    </p:spTree>
    <p:extLst>
      <p:ext uri="{BB962C8B-B14F-4D97-AF65-F5344CB8AC3E}">
        <p14:creationId xmlns:p14="http://schemas.microsoft.com/office/powerpoint/2010/main" val="5928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03" y="328041"/>
            <a:ext cx="9720072" cy="1499616"/>
          </a:xfrm>
        </p:spPr>
        <p:txBody>
          <a:bodyPr/>
          <a:lstStyle/>
          <a:p>
            <a:r>
              <a:rPr lang="en-US" dirty="0"/>
              <a:t>Assumptions (same as z tests)</a:t>
            </a:r>
          </a:p>
        </p:txBody>
      </p:sp>
      <p:sp>
        <p:nvSpPr>
          <p:cNvPr id="3" name="Content Placeholder 2"/>
          <p:cNvSpPr>
            <a:spLocks noGrp="1"/>
          </p:cNvSpPr>
          <p:nvPr>
            <p:ph idx="1"/>
          </p:nvPr>
        </p:nvSpPr>
        <p:spPr>
          <a:xfrm>
            <a:off x="866776" y="1695450"/>
            <a:ext cx="10944224" cy="4660392"/>
          </a:xfrm>
        </p:spPr>
        <p:txBody>
          <a:bodyPr>
            <a:normAutofit lnSpcReduction="10000"/>
          </a:bodyPr>
          <a:lstStyle/>
          <a:p>
            <a:pPr marL="457200" indent="-457200">
              <a:buFont typeface="+mj-lt"/>
              <a:buAutoNum type="arabicPeriod"/>
            </a:pPr>
            <a:r>
              <a:rPr lang="en-US" dirty="0"/>
              <a:t>Sample was drawn at random (at least as representative as possible)</a:t>
            </a:r>
          </a:p>
          <a:p>
            <a:pPr marL="173736" lvl="1" indent="0" algn="ctr">
              <a:buNone/>
            </a:pPr>
            <a:r>
              <a:rPr lang="en-US" dirty="0"/>
              <a:t>Nothing can be done to fix NON-representative samples!</a:t>
            </a:r>
          </a:p>
          <a:p>
            <a:pPr marL="173736" lvl="1" indent="0" algn="ctr">
              <a:buNone/>
            </a:pPr>
            <a:r>
              <a:rPr lang="en-US" dirty="0">
                <a:solidFill>
                  <a:srgbClr val="FF0000"/>
                </a:solidFill>
              </a:rPr>
              <a:t>Can not statistically test</a:t>
            </a:r>
          </a:p>
          <a:p>
            <a:pPr marL="457200" indent="-457200">
              <a:buFont typeface="+mj-lt"/>
              <a:buAutoNum type="arabicPeriod"/>
            </a:pPr>
            <a:r>
              <a:rPr lang="en-US" dirty="0"/>
              <a:t>SD of the sampled population = SD of the comparison population</a:t>
            </a:r>
          </a:p>
          <a:p>
            <a:pPr marL="173736" lvl="1" indent="0" algn="ctr">
              <a:buNone/>
            </a:pPr>
            <a:r>
              <a:rPr lang="en-US" dirty="0"/>
              <a:t>Very hard to judge</a:t>
            </a:r>
          </a:p>
          <a:p>
            <a:pPr marL="173736" lvl="1" indent="0" algn="ctr">
              <a:buNone/>
            </a:pPr>
            <a:r>
              <a:rPr lang="en-US" dirty="0">
                <a:solidFill>
                  <a:srgbClr val="FF0000"/>
                </a:solidFill>
              </a:rPr>
              <a:t>Can not statistically test</a:t>
            </a:r>
          </a:p>
          <a:p>
            <a:pPr marL="457200" indent="-457200">
              <a:buFont typeface="+mj-lt"/>
              <a:buAutoNum type="arabicPeriod"/>
            </a:pPr>
            <a:r>
              <a:rPr lang="en-US" dirty="0"/>
              <a:t>Variables have a normal distribution</a:t>
            </a:r>
          </a:p>
          <a:p>
            <a:pPr marL="173736" lvl="1" indent="0" algn="ctr">
              <a:buNone/>
            </a:pPr>
            <a:r>
              <a:rPr lang="en-US" dirty="0"/>
              <a:t>Not as important if the sample is large (Central Limit Theorem)</a:t>
            </a:r>
          </a:p>
          <a:p>
            <a:pPr marL="173736" lvl="1" indent="0" algn="ctr">
              <a:buNone/>
            </a:pPr>
            <a:r>
              <a:rPr lang="en-US" dirty="0"/>
              <a:t>IF the sample is far from normal &amp;/or small n, might want to transform variables</a:t>
            </a:r>
          </a:p>
          <a:p>
            <a:pPr marL="173736" lvl="1" indent="0" algn="ctr">
              <a:buNone/>
            </a:pPr>
            <a:r>
              <a:rPr lang="en-US" b="1" u="sng" dirty="0">
                <a:solidFill>
                  <a:srgbClr val="FF0000"/>
                </a:solidFill>
              </a:rPr>
              <a:t>Look at plots: </a:t>
            </a:r>
            <a:r>
              <a:rPr lang="en-US" dirty="0">
                <a:solidFill>
                  <a:srgbClr val="FF0000"/>
                </a:solidFill>
              </a:rPr>
              <a:t>histogram, boxplot, &amp; QQ plot (straight 45º line) </a:t>
            </a:r>
            <a:r>
              <a:rPr lang="en-US" dirty="0">
                <a:solidFill>
                  <a:srgbClr val="FF0000"/>
                </a:solidFill>
                <a:sym typeface="Wingdings" panose="05000000000000000000" pitchFamily="2" charset="2"/>
              </a:rPr>
              <a:t> sensitive to outliers!!!</a:t>
            </a:r>
            <a:endParaRPr lang="en-US" dirty="0">
              <a:solidFill>
                <a:srgbClr val="FF0000"/>
              </a:solidFill>
            </a:endParaRPr>
          </a:p>
          <a:p>
            <a:pPr algn="ctr">
              <a:lnSpc>
                <a:spcPct val="80000"/>
              </a:lnSpc>
            </a:pPr>
            <a:r>
              <a:rPr lang="en-US" altLang="en-US" sz="1600" b="1" u="sng" dirty="0">
                <a:solidFill>
                  <a:srgbClr val="FF0000"/>
                </a:solidFill>
                <a:ea typeface="ＭＳ Ｐゴシック" panose="020B0600070205080204" pitchFamily="34" charset="-128"/>
              </a:rPr>
              <a:t>Skewness &amp; Kurtosis: </a:t>
            </a:r>
            <a:r>
              <a:rPr lang="en-US" altLang="en-US" sz="1600" dirty="0">
                <a:solidFill>
                  <a:srgbClr val="FF0000"/>
                </a:solidFill>
                <a:ea typeface="ＭＳ Ｐゴシック" panose="020B0600070205080204" pitchFamily="34" charset="-128"/>
              </a:rPr>
              <a:t>Divided value by its </a:t>
            </a:r>
            <a:r>
              <a:rPr lang="en-US" altLang="en-US" sz="1600" i="1" dirty="0">
                <a:solidFill>
                  <a:srgbClr val="FF0000"/>
                </a:solidFill>
                <a:ea typeface="ＭＳ Ｐゴシック" panose="020B0600070205080204" pitchFamily="34" charset="-128"/>
              </a:rPr>
              <a:t>SE</a:t>
            </a:r>
            <a:r>
              <a:rPr lang="en-US" altLang="en-US" sz="1600" dirty="0">
                <a:solidFill>
                  <a:srgbClr val="FF0000"/>
                </a:solidFill>
                <a:ea typeface="ＭＳ Ｐゴシック" panose="020B0600070205080204" pitchFamily="34" charset="-128"/>
              </a:rPr>
              <a:t> &amp; &gt; </a:t>
            </a:r>
            <a:r>
              <a:rPr lang="en-US" altLang="en-US" sz="1600" dirty="0">
                <a:solidFill>
                  <a:srgbClr val="FF0000"/>
                </a:solidFill>
                <a:ea typeface="ＭＳ Ｐゴシック" panose="020B0600070205080204" pitchFamily="34" charset="-128"/>
                <a:cs typeface="Arial" panose="020B0604020202020204" pitchFamily="34" charset="0"/>
              </a:rPr>
              <a:t>± 2 indicates issues</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rPr>
              <a:t>Shapiro-Wilks test </a:t>
            </a:r>
            <a:r>
              <a:rPr lang="en-US" altLang="en-US" sz="1600" dirty="0">
                <a:solidFill>
                  <a:srgbClr val="FF0000"/>
                </a:solidFill>
                <a:ea typeface="ＭＳ Ｐゴシック" panose="020B0600070205080204" pitchFamily="34" charset="-128"/>
                <a:cs typeface="Arial" panose="020B0604020202020204" pitchFamily="34" charset="0"/>
              </a:rPr>
              <a:t>(small N): p &lt; .05 </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not normal</a:t>
            </a:r>
          </a:p>
          <a:p>
            <a:pPr algn="ctr">
              <a:lnSpc>
                <a:spcPct val="80000"/>
              </a:lnSpc>
            </a:pPr>
            <a:r>
              <a:rPr lang="en-US" altLang="en-US" sz="1600" b="1" u="sng"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Kolmogorov-Smirnov test</a:t>
            </a:r>
            <a:r>
              <a:rPr lang="en-US" altLang="en-US" sz="1600" dirty="0">
                <a:solidFill>
                  <a:srgbClr val="FF0000"/>
                </a:solidFill>
                <a:ea typeface="ＭＳ Ｐゴシック" panose="020B0600070205080204" pitchFamily="34" charset="-128"/>
                <a:cs typeface="Arial" panose="020B0604020202020204" pitchFamily="34" charset="0"/>
                <a:sym typeface="Wingdings" panose="05000000000000000000" pitchFamily="2" charset="2"/>
              </a:rPr>
              <a:t> (large N): </a:t>
            </a:r>
            <a:endParaRPr lang="en-US" altLang="en-US" sz="1600" dirty="0">
              <a:solidFill>
                <a:srgbClr val="FF0000"/>
              </a:solidFill>
              <a:ea typeface="ＭＳ Ｐゴシック" panose="020B0600070205080204" pitchFamily="34" charset="-128"/>
              <a:cs typeface="Arial" panose="020B0604020202020204" pitchFamily="34" charset="0"/>
            </a:endParaRPr>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7</a:t>
            </a:fld>
            <a:endParaRPr lang="en-US"/>
          </a:p>
        </p:txBody>
      </p:sp>
    </p:spTree>
    <p:extLst>
      <p:ext uri="{BB962C8B-B14F-4D97-AF65-F5344CB8AC3E}">
        <p14:creationId xmlns:p14="http://schemas.microsoft.com/office/powerpoint/2010/main" val="401299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left)">
                                      <p:cBhvr>
                                        <p:cTn id="46" dur="500"/>
                                        <p:tgtEl>
                                          <p:spTgt spid="3">
                                            <p:txEl>
                                              <p:pRg st="9" end="9"/>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left)">
                                      <p:cBhvr>
                                        <p:cTn id="50" dur="500"/>
                                        <p:tgtEl>
                                          <p:spTgt spid="3">
                                            <p:txEl>
                                              <p:pRg st="10" end="10"/>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left)">
                                      <p:cBhvr>
                                        <p:cTn id="54" dur="500"/>
                                        <p:tgtEl>
                                          <p:spTgt spid="3">
                                            <p:txEl>
                                              <p:pRg st="11" end="11"/>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left)">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728" y="-216463"/>
            <a:ext cx="9720072" cy="1499616"/>
          </a:xfrm>
        </p:spPr>
        <p:txBody>
          <a:bodyPr/>
          <a:lstStyle/>
          <a:p>
            <a:r>
              <a:rPr lang="en-US" dirty="0"/>
              <a:t>Example: 1-sample t-test </a:t>
            </a:r>
          </a:p>
        </p:txBody>
      </p:sp>
      <p:sp>
        <p:nvSpPr>
          <p:cNvPr id="3" name="Content Placeholder 2"/>
          <p:cNvSpPr>
            <a:spLocks noGrp="1"/>
          </p:cNvSpPr>
          <p:nvPr>
            <p:ph idx="1"/>
          </p:nvPr>
        </p:nvSpPr>
        <p:spPr>
          <a:xfrm>
            <a:off x="871728" y="825954"/>
            <a:ext cx="11178758" cy="2276475"/>
          </a:xfrm>
        </p:spPr>
        <p:txBody>
          <a:bodyPr>
            <a:normAutofit lnSpcReduction="10000"/>
          </a:bodyPr>
          <a:lstStyle/>
          <a:p>
            <a:pPr>
              <a:lnSpc>
                <a:spcPct val="80000"/>
              </a:lnSpc>
            </a:pPr>
            <a:r>
              <a:rPr lang="en-US" altLang="en-US" sz="2000" dirty="0"/>
              <a:t>A physician states that, </a:t>
            </a:r>
            <a:r>
              <a:rPr lang="en-US" altLang="en-US" sz="2000" u="sng" dirty="0"/>
              <a:t>in the past</a:t>
            </a:r>
            <a:r>
              <a:rPr lang="en-US" altLang="en-US" sz="2000" dirty="0"/>
              <a:t>, the average number of times he saw each of his patients during the year was 5. However, he believes that his patients have visited him significantly more frequently during the past year. In order to validate this statement, he randomly selects 10 of his patients and determines the # of office visits during the past year. He obtains the values presented to the below.</a:t>
            </a:r>
          </a:p>
          <a:p>
            <a:pPr algn="ctr">
              <a:lnSpc>
                <a:spcPct val="80000"/>
              </a:lnSpc>
            </a:pPr>
            <a:r>
              <a:rPr lang="en-US" altLang="en-US" sz="2000" dirty="0">
                <a:solidFill>
                  <a:srgbClr val="0070C0"/>
                </a:solidFill>
              </a:rPr>
              <a:t>9, 10, 8, 4, 8, 3, 0, 10, 15, 9</a:t>
            </a:r>
            <a:endParaRPr lang="en-US" altLang="en-US" sz="2000" dirty="0">
              <a:ea typeface="ＭＳ Ｐゴシック" panose="020B0600070205080204" pitchFamily="34" charset="-128"/>
            </a:endParaRPr>
          </a:p>
          <a:p>
            <a:pPr>
              <a:lnSpc>
                <a:spcPct val="100000"/>
              </a:lnSpc>
            </a:pPr>
            <a:r>
              <a:rPr lang="en-US" altLang="en-US" sz="2000" dirty="0"/>
              <a:t>Do the data support his contention that the average number of times he has seen a patient in the last year is </a:t>
            </a:r>
            <a:r>
              <a:rPr lang="en-US" altLang="en-US" sz="2000" dirty="0">
                <a:solidFill>
                  <a:srgbClr val="FF0000"/>
                </a:solidFill>
              </a:rPr>
              <a:t>different than 5</a:t>
            </a:r>
            <a:r>
              <a:rPr lang="en-US" altLang="en-US" sz="2000" dirty="0"/>
              <a:t>?</a:t>
            </a:r>
          </a:p>
          <a:p>
            <a:endParaRPr lang="en-US" sz="2000" dirty="0"/>
          </a:p>
        </p:txBody>
      </p:sp>
      <mc:AlternateContent xmlns:mc="http://schemas.openxmlformats.org/markup-compatibility/2006" xmlns:a14="http://schemas.microsoft.com/office/drawing/2010/main">
        <mc:Choice Requires="a14">
          <p:sp>
            <p:nvSpPr>
              <p:cNvPr id="9" name="TextBox 8"/>
              <p:cNvSpPr txBox="1"/>
              <p:nvPr/>
            </p:nvSpPr>
            <p:spPr>
              <a:xfrm>
                <a:off x="775661" y="3102429"/>
                <a:ext cx="2668211" cy="1245982"/>
              </a:xfrm>
              <a:prstGeom prst="rect">
                <a:avLst/>
              </a:prstGeom>
              <a:noFill/>
            </p:spPr>
            <p:txBody>
              <a:bodyPr wrap="square" rtlCol="0">
                <a:spAutoFit/>
              </a:bodyPr>
              <a:lstStyle/>
              <a:p>
                <a:pPr algn="ctr"/>
                <a:r>
                  <a:rPr lang="en-US" sz="2000" b="1" u="sng" dirty="0"/>
                  <a:t>1. Null/Alt Hypotheses</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𝐻</m:t>
                          </m:r>
                        </m:e>
                        <m:sub>
                          <m:r>
                            <a:rPr lang="en-US" b="0" i="1" smtClean="0">
                              <a:solidFill>
                                <a:srgbClr val="7030A0"/>
                              </a:solidFill>
                              <a:latin typeface="Cambria Math" panose="02040503050406030204" pitchFamily="18" charset="0"/>
                            </a:rPr>
                            <m:t>0</m:t>
                          </m:r>
                        </m:sub>
                      </m:sSub>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𝜇</m:t>
                      </m:r>
                      <m:r>
                        <a:rPr lang="en-US" b="0" i="1" smtClean="0">
                          <a:solidFill>
                            <a:srgbClr val="7030A0"/>
                          </a:solidFill>
                          <a:latin typeface="Cambria Math" panose="02040503050406030204" pitchFamily="18" charset="0"/>
                        </a:rPr>
                        <m:t>=5</m:t>
                      </m:r>
                    </m:oMath>
                  </m:oMathPara>
                </a14:m>
                <a:endParaRPr lang="en-US" b="0" dirty="0">
                  <a:solidFill>
                    <a:srgbClr val="7030A0"/>
                  </a:solidFill>
                </a:endParaRPr>
              </a:p>
              <a:p>
                <a:pPr algn="ctr"/>
                <a14:m>
                  <m:oMathPara xmlns:m="http://schemas.openxmlformats.org/officeDocument/2006/math">
                    <m:oMathParaPr>
                      <m:jc m:val="centerGroup"/>
                    </m:oMathParaPr>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𝐻</m:t>
                          </m:r>
                        </m:e>
                        <m:sub>
                          <m:r>
                            <a:rPr lang="en-US" b="0" i="1" smtClean="0">
                              <a:solidFill>
                                <a:srgbClr val="7030A0"/>
                              </a:solidFill>
                              <a:latin typeface="Cambria Math" panose="02040503050406030204" pitchFamily="18" charset="0"/>
                            </a:rPr>
                            <m:t>1</m:t>
                          </m:r>
                        </m:sub>
                      </m:sSub>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𝜇</m:t>
                      </m:r>
                      <m:r>
                        <a:rPr lang="en-US" i="1">
                          <a:solidFill>
                            <a:srgbClr val="7030A0"/>
                          </a:solidFill>
                          <a:latin typeface="Cambria Math" panose="02040503050406030204" pitchFamily="18" charset="0"/>
                          <a:ea typeface="Cambria Math" panose="02040503050406030204" pitchFamily="18" charset="0"/>
                        </a:rPr>
                        <m:t>≠5</m:t>
                      </m:r>
                    </m:oMath>
                  </m:oMathPara>
                </a14:m>
                <a:endParaRPr lang="en-US" dirty="0">
                  <a:solidFill>
                    <a:srgbClr val="7030A0"/>
                  </a:solidFill>
                </a:endParaRPr>
              </a:p>
              <a:p>
                <a:pPr algn="ctr"/>
                <a:endParaRPr lang="en-US"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75661" y="3102429"/>
                <a:ext cx="2668211" cy="1245982"/>
              </a:xfrm>
              <a:prstGeom prst="rect">
                <a:avLst/>
              </a:prstGeom>
              <a:blipFill rotWithShape="0">
                <a:blip r:embed="rId2"/>
                <a:stretch>
                  <a:fillRect l="-913" t="-2941" r="-11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49032" y="5575195"/>
                <a:ext cx="3702864" cy="1212576"/>
              </a:xfrm>
              <a:prstGeom prst="rect">
                <a:avLst/>
              </a:prstGeom>
              <a:noFill/>
            </p:spPr>
            <p:txBody>
              <a:bodyPr wrap="square" rtlCol="0">
                <a:spAutoFit/>
              </a:bodyPr>
              <a:lstStyle/>
              <a:p>
                <a:pPr algn="ctr"/>
                <a:r>
                  <a:rPr lang="en-US" sz="2000" b="1" u="sng" dirty="0"/>
                  <a:t>3.  SRS data </a:t>
                </a:r>
                <a:r>
                  <a:rPr lang="en-US" sz="2000" b="1" u="sng" dirty="0">
                    <a:sym typeface="Wingdings" panose="05000000000000000000" pitchFamily="2" charset="2"/>
                  </a:rPr>
                  <a:t></a:t>
                </a:r>
                <a:r>
                  <a:rPr lang="en-US" sz="2000" b="1" u="sng" dirty="0"/>
                  <a:t> Sample Mean</a:t>
                </a:r>
                <a:endParaRPr lang="en-US" b="0" dirty="0">
                  <a:solidFill>
                    <a:srgbClr val="00B050"/>
                  </a:solidFill>
                </a:endParaRPr>
              </a:p>
              <a:p>
                <a:pPr algn="ctr"/>
                <a14:m>
                  <m:oMathPara xmlns:m="http://schemas.openxmlformats.org/officeDocument/2006/math">
                    <m:oMathParaPr>
                      <m:jc m:val="centerGroup"/>
                    </m:oMathParaPr>
                    <m:oMath xmlns:m="http://schemas.openxmlformats.org/officeDocument/2006/math">
                      <m:acc>
                        <m:accPr>
                          <m:chr m:val="̅"/>
                          <m:ctrlPr>
                            <a:rPr lang="en-US"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𝑋</m:t>
                          </m:r>
                        </m:e>
                      </m:acc>
                      <m:r>
                        <a:rPr lang="en-US" i="1">
                          <a:solidFill>
                            <a:srgbClr val="00B050"/>
                          </a:solidFill>
                          <a:latin typeface="Cambria Math" panose="02040503050406030204" pitchFamily="18" charset="0"/>
                        </a:rPr>
                        <m:t>=</m:t>
                      </m:r>
                      <m:f>
                        <m:fPr>
                          <m:ctrlPr>
                            <a:rPr lang="en-US" i="1" smtClean="0">
                              <a:solidFill>
                                <a:srgbClr val="00B050"/>
                              </a:solidFill>
                              <a:latin typeface="Cambria Math" panose="02040503050406030204" pitchFamily="18" charset="0"/>
                            </a:rPr>
                          </m:ctrlPr>
                        </m:fPr>
                        <m:num>
                          <m:nary>
                            <m:naryPr>
                              <m:chr m:val="∑"/>
                              <m:subHide m:val="on"/>
                              <m:supHide m:val="on"/>
                              <m:ctrlPr>
                                <a:rPr lang="en-US" i="1" smtClean="0">
                                  <a:solidFill>
                                    <a:srgbClr val="00B050"/>
                                  </a:solidFill>
                                  <a:latin typeface="Cambria Math" panose="02040503050406030204" pitchFamily="18" charset="0"/>
                                </a:rPr>
                              </m:ctrlPr>
                            </m:naryPr>
                            <m:sub/>
                            <m:sup/>
                            <m:e>
                              <m:r>
                                <a:rPr lang="en-US" b="0" i="1" smtClean="0">
                                  <a:solidFill>
                                    <a:srgbClr val="00B050"/>
                                  </a:solidFill>
                                  <a:latin typeface="Cambria Math" panose="02040503050406030204" pitchFamily="18" charset="0"/>
                                </a:rPr>
                                <m:t>𝑋</m:t>
                              </m:r>
                            </m:e>
                          </m:nary>
                        </m:num>
                        <m:den>
                          <m:r>
                            <a:rPr lang="en-US" b="0" i="1" smtClean="0">
                              <a:solidFill>
                                <a:srgbClr val="00B050"/>
                              </a:solidFill>
                              <a:latin typeface="Cambria Math" panose="02040503050406030204" pitchFamily="18" charset="0"/>
                            </a:rPr>
                            <m:t>𝑛</m:t>
                          </m:r>
                        </m:den>
                      </m:f>
                      <m:r>
                        <a:rPr lang="en-US" b="0" i="1" smtClean="0">
                          <a:solidFill>
                            <a:srgbClr val="00B050"/>
                          </a:solidFill>
                          <a:latin typeface="Cambria Math" panose="02040503050406030204" pitchFamily="18" charset="0"/>
                        </a:rPr>
                        <m:t>=</m:t>
                      </m:r>
                      <m:f>
                        <m:fPr>
                          <m:ctrlPr>
                            <a:rPr lang="en-US" i="1">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76</m:t>
                          </m:r>
                        </m:num>
                        <m:den>
                          <m:r>
                            <a:rPr lang="en-US" b="0" i="1" smtClean="0">
                              <a:solidFill>
                                <a:srgbClr val="00B050"/>
                              </a:solidFill>
                              <a:latin typeface="Cambria Math" panose="02040503050406030204" pitchFamily="18" charset="0"/>
                            </a:rPr>
                            <m:t>10</m:t>
                          </m:r>
                        </m:den>
                      </m:f>
                      <m:r>
                        <a:rPr lang="en-US" b="0"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𝟔</m:t>
                      </m:r>
                    </m:oMath>
                  </m:oMathPara>
                </a14:m>
                <a:endParaRPr lang="en-US" b="1" dirty="0">
                  <a:solidFill>
                    <a:srgbClr val="00B050"/>
                  </a:solidFill>
                </a:endParaRPr>
              </a:p>
              <a:p>
                <a:pPr algn="ctr"/>
                <a:r>
                  <a:rPr lang="en-US" dirty="0">
                    <a:solidFill>
                      <a:srgbClr val="00B050"/>
                    </a:solidFill>
                  </a:rPr>
                  <a:t>S = 4.25</a:t>
                </a:r>
              </a:p>
            </p:txBody>
          </p:sp>
        </mc:Choice>
        <mc:Fallback xmlns="">
          <p:sp>
            <p:nvSpPr>
              <p:cNvPr id="10" name="TextBox 9"/>
              <p:cNvSpPr txBox="1">
                <a:spLocks noRot="1" noChangeAspect="1" noMove="1" noResize="1" noEditPoints="1" noAdjustHandles="1" noChangeArrowheads="1" noChangeShapeType="1" noTextEdit="1"/>
              </p:cNvSpPr>
              <p:nvPr/>
            </p:nvSpPr>
            <p:spPr>
              <a:xfrm>
                <a:off x="249032" y="5575195"/>
                <a:ext cx="3702864" cy="1212576"/>
              </a:xfrm>
              <a:prstGeom prst="rect">
                <a:avLst/>
              </a:prstGeom>
              <a:blipFill rotWithShape="0">
                <a:blip r:embed="rId3"/>
                <a:stretch>
                  <a:fillRect t="-3030" b="-7576"/>
                </a:stretch>
              </a:blipFill>
            </p:spPr>
            <p:txBody>
              <a:bodyPr/>
              <a:lstStyle/>
              <a:p>
                <a:r>
                  <a:rPr lang="en-US">
                    <a:noFill/>
                  </a:rPr>
                  <a:t> </a:t>
                </a:r>
              </a:p>
            </p:txBody>
          </p:sp>
        </mc:Fallback>
      </mc:AlternateContent>
      <p:sp>
        <p:nvSpPr>
          <p:cNvPr id="11" name="TextBox 10"/>
          <p:cNvSpPr txBox="1"/>
          <p:nvPr/>
        </p:nvSpPr>
        <p:spPr>
          <a:xfrm>
            <a:off x="220490" y="4061077"/>
            <a:ext cx="3778555" cy="1508105"/>
          </a:xfrm>
          <a:prstGeom prst="rect">
            <a:avLst/>
          </a:prstGeom>
          <a:noFill/>
        </p:spPr>
        <p:txBody>
          <a:bodyPr wrap="square" rtlCol="0">
            <a:spAutoFit/>
          </a:bodyPr>
          <a:lstStyle/>
          <a:p>
            <a:pPr algn="ctr"/>
            <a:r>
              <a:rPr lang="en-US" sz="2000" b="1" u="sng" dirty="0"/>
              <a:t>2. Choose Test Stat, </a:t>
            </a:r>
            <a:r>
              <a:rPr lang="el-GR" sz="2000" b="1" u="sng" dirty="0">
                <a:latin typeface="Times New Roman" panose="02020603050405020304" pitchFamily="18" charset="0"/>
                <a:cs typeface="Times New Roman" panose="02020603050405020304" pitchFamily="18" charset="0"/>
              </a:rPr>
              <a:t>α</a:t>
            </a:r>
            <a:r>
              <a:rPr lang="en-US" sz="2000" b="1" u="sng" dirty="0">
                <a:latin typeface="Times New Roman" panose="02020603050405020304" pitchFamily="18" charset="0"/>
                <a:cs typeface="Times New Roman" panose="02020603050405020304" pitchFamily="18" charset="0"/>
              </a:rPr>
              <a:t>, &amp; # tails</a:t>
            </a:r>
            <a:endParaRPr lang="en-US" b="0" dirty="0"/>
          </a:p>
          <a:p>
            <a:pPr algn="ctr"/>
            <a:r>
              <a:rPr lang="en-US" dirty="0">
                <a:solidFill>
                  <a:srgbClr val="FFC000"/>
                </a:solidFill>
              </a:rPr>
              <a:t>CLT: mean of repeated SRS </a:t>
            </a:r>
            <a:r>
              <a:rPr lang="en-US" dirty="0">
                <a:solidFill>
                  <a:srgbClr val="FFC000"/>
                </a:solidFill>
                <a:sym typeface="Wingdings" panose="05000000000000000000" pitchFamily="2" charset="2"/>
              </a:rPr>
              <a:t> normally dist. w/o pop SD known</a:t>
            </a:r>
          </a:p>
          <a:p>
            <a:pPr algn="ctr"/>
            <a:r>
              <a:rPr lang="en-US" dirty="0">
                <a:solidFill>
                  <a:srgbClr val="FFC000"/>
                </a:solidFill>
                <a:sym typeface="Wingdings" panose="05000000000000000000" pitchFamily="2" charset="2"/>
              </a:rPr>
              <a:t> </a:t>
            </a:r>
            <a:r>
              <a:rPr lang="en-US" dirty="0">
                <a:solidFill>
                  <a:srgbClr val="FFC000"/>
                </a:solidFill>
              </a:rPr>
              <a:t>So use the t-stat</a:t>
            </a:r>
          </a:p>
          <a:p>
            <a:pPr algn="ctr"/>
            <a:r>
              <a:rPr lang="el-GR" dirty="0">
                <a:solidFill>
                  <a:srgbClr val="FFC000"/>
                </a:solidFill>
                <a:latin typeface="Times New Roman" panose="02020603050405020304" pitchFamily="18" charset="0"/>
                <a:cs typeface="Times New Roman" panose="02020603050405020304" pitchFamily="18" charset="0"/>
              </a:rPr>
              <a:t>α</a:t>
            </a:r>
            <a:r>
              <a:rPr lang="en-US" dirty="0">
                <a:solidFill>
                  <a:srgbClr val="FFC000"/>
                </a:solidFill>
                <a:latin typeface="Times New Roman" panose="02020603050405020304" pitchFamily="18" charset="0"/>
                <a:cs typeface="Times New Roman" panose="02020603050405020304" pitchFamily="18" charset="0"/>
              </a:rPr>
              <a:t> = .05 &amp; 2 tails (default)</a:t>
            </a:r>
            <a:endParaRPr lang="en-US" b="1" dirty="0">
              <a:solidFill>
                <a:srgbClr val="FFC000"/>
              </a:solidFill>
            </a:endParaRPr>
          </a:p>
        </p:txBody>
      </p:sp>
      <p:sp>
        <p:nvSpPr>
          <p:cNvPr id="12" name="TextBox 11"/>
          <p:cNvSpPr txBox="1"/>
          <p:nvPr/>
        </p:nvSpPr>
        <p:spPr>
          <a:xfrm>
            <a:off x="3269439" y="2771154"/>
            <a:ext cx="4192510" cy="1231106"/>
          </a:xfrm>
          <a:prstGeom prst="rect">
            <a:avLst/>
          </a:prstGeom>
          <a:noFill/>
        </p:spPr>
        <p:txBody>
          <a:bodyPr wrap="square" rtlCol="0">
            <a:spAutoFit/>
          </a:bodyPr>
          <a:lstStyle/>
          <a:p>
            <a:pPr algn="ctr"/>
            <a:r>
              <a:rPr lang="en-US" sz="2000" b="1" u="sng" dirty="0"/>
              <a:t>4. Rejection Region?</a:t>
            </a:r>
            <a:endParaRPr lang="en-US" dirty="0"/>
          </a:p>
          <a:p>
            <a:pPr algn="ctr"/>
            <a:r>
              <a:rPr lang="en-US" dirty="0" err="1">
                <a:solidFill>
                  <a:srgbClr val="CC0099"/>
                </a:solidFill>
              </a:rPr>
              <a:t>df</a:t>
            </a:r>
            <a:r>
              <a:rPr lang="en-US" dirty="0">
                <a:solidFill>
                  <a:srgbClr val="CC0099"/>
                </a:solidFill>
              </a:rPr>
              <a:t> = n – 1 = 10 – 1 = 9</a:t>
            </a:r>
            <a:endParaRPr lang="en-US" dirty="0">
              <a:solidFill>
                <a:srgbClr val="CC0099"/>
              </a:solidFill>
              <a:sym typeface="Wingdings" panose="05000000000000000000" pitchFamily="2" charset="2"/>
            </a:endParaRP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Critical t = +/- 2.262 … </a:t>
            </a:r>
          </a:p>
          <a:p>
            <a:pPr marL="285750" indent="-285750" algn="ctr">
              <a:buFont typeface="Wingdings" panose="05000000000000000000" pitchFamily="2" charset="2"/>
              <a:buChar char="à"/>
            </a:pPr>
            <a:r>
              <a:rPr lang="en-US" dirty="0">
                <a:solidFill>
                  <a:srgbClr val="CC0099"/>
                </a:solidFill>
                <a:sym typeface="Wingdings" panose="05000000000000000000" pitchFamily="2" charset="2"/>
              </a:rPr>
              <a:t> Reject if t-score is &gt;2.262 or &lt; -2.262</a:t>
            </a:r>
            <a:endParaRPr lang="en-US" dirty="0">
              <a:solidFill>
                <a:srgbClr val="CC0099"/>
              </a:solidFill>
            </a:endParaRPr>
          </a:p>
        </p:txBody>
      </p:sp>
      <mc:AlternateContent xmlns:mc="http://schemas.openxmlformats.org/markup-compatibility/2006" xmlns:a14="http://schemas.microsoft.com/office/drawing/2010/main">
        <mc:Choice Requires="a14">
          <p:sp>
            <p:nvSpPr>
              <p:cNvPr id="14" name="TextBox 13"/>
              <p:cNvSpPr txBox="1"/>
              <p:nvPr/>
            </p:nvSpPr>
            <p:spPr>
              <a:xfrm>
                <a:off x="3443872" y="4137551"/>
                <a:ext cx="4258776" cy="2306785"/>
              </a:xfrm>
              <a:prstGeom prst="rect">
                <a:avLst/>
              </a:prstGeom>
              <a:noFill/>
            </p:spPr>
            <p:txBody>
              <a:bodyPr wrap="square" rtlCol="0">
                <a:spAutoFit/>
              </a:bodyPr>
              <a:lstStyle/>
              <a:p>
                <a:pPr algn="ctr"/>
                <a:r>
                  <a:rPr lang="en-US" sz="2000" b="1" u="sng" dirty="0"/>
                  <a:t>5.  Calculate the Test Stat</a:t>
                </a:r>
              </a:p>
              <a:p>
                <a:pPr algn="ctr"/>
                <a:r>
                  <a:rPr lang="en-US" dirty="0">
                    <a:solidFill>
                      <a:srgbClr val="FF0000"/>
                    </a:solidFill>
                  </a:rPr>
                  <a:t>Distribution of all sample means:</a:t>
                </a:r>
              </a:p>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𝑀𝑒𝑎𝑛</m:t>
                          </m:r>
                        </m:e>
                        <m:sub>
                          <m:r>
                            <a:rPr lang="en-US" b="0" i="1" smtClean="0">
                              <a:solidFill>
                                <a:srgbClr val="FF0000"/>
                              </a:solidFill>
                              <a:latin typeface="Cambria Math" panose="02040503050406030204" pitchFamily="18" charset="0"/>
                            </a:rPr>
                            <m:t>𝑚𝑒𝑎𝑛</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acc>
                            <m:accPr>
                              <m:chr m:val="̅"/>
                              <m:ctrlPr>
                                <a:rPr lang="en-US" i="1" smtClean="0">
                                  <a:solidFill>
                                    <a:srgbClr val="FF0000"/>
                                  </a:solidFill>
                                  <a:latin typeface="Cambria Math" panose="02040503050406030204" pitchFamily="18" charset="0"/>
                                  <a:ea typeface="Cambria Math" panose="02040503050406030204" pitchFamily="18" charset="0"/>
                                </a:rPr>
                              </m:ctrlPr>
                            </m:accPr>
                            <m:e>
                              <m:r>
                                <a:rPr lang="en-US" b="0" i="1" smtClean="0">
                                  <a:solidFill>
                                    <a:srgbClr val="FF0000"/>
                                  </a:solidFill>
                                  <a:latin typeface="Cambria Math" panose="02040503050406030204" pitchFamily="18" charset="0"/>
                                  <a:ea typeface="Cambria Math" panose="02040503050406030204" pitchFamily="18" charset="0"/>
                                </a:rPr>
                                <m:t>𝑋</m:t>
                              </m:r>
                            </m:e>
                          </m:acc>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𝑝𝑜𝑝</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𝑆𝐸</m:t>
                          </m:r>
                        </m:e>
                        <m:sub>
                          <m:r>
                            <a:rPr lang="en-US" b="0" i="1" smtClean="0">
                              <a:solidFill>
                                <a:srgbClr val="FF0000"/>
                              </a:solidFill>
                              <a:latin typeface="Cambria Math" panose="02040503050406030204" pitchFamily="18" charset="0"/>
                            </a:rPr>
                            <m:t>𝑚𝑒𝑎𝑛</m:t>
                          </m:r>
                        </m:sub>
                      </m:sSub>
                      <m:r>
                        <a:rPr lang="en-US" b="0" i="1" smtClean="0">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r>
                                <a:rPr lang="en-US" b="0" i="1" smtClean="0">
                                  <a:solidFill>
                                    <a:srgbClr val="FF0000"/>
                                  </a:solidFill>
                                  <a:latin typeface="Cambria Math" panose="02040503050406030204" pitchFamily="18" charset="0"/>
                                </a:rPr>
                                <m:t>𝑠𝑎𝑚𝑝𝑙𝑒</m:t>
                              </m:r>
                            </m:sub>
                          </m:sSub>
                        </m:num>
                        <m:den>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𝑛</m:t>
                              </m:r>
                            </m:e>
                          </m:rad>
                        </m:den>
                      </m:f>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4.25</m:t>
                          </m:r>
                        </m:num>
                        <m:den>
                          <m:rad>
                            <m:radPr>
                              <m:degHide m:val="on"/>
                              <m:ctrlPr>
                                <a:rPr lang="en-US" b="0"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10</m:t>
                              </m:r>
                            </m:e>
                          </m:rad>
                        </m:den>
                      </m:f>
                      <m:r>
                        <a:rPr lang="en-US" b="0" i="1" smtClean="0">
                          <a:solidFill>
                            <a:srgbClr val="FF0000"/>
                          </a:solidFill>
                          <a:latin typeface="Cambria Math" panose="02040503050406030204" pitchFamily="18" charset="0"/>
                        </a:rPr>
                        <m:t>=1.34</m:t>
                      </m:r>
                    </m:oMath>
                  </m:oMathPara>
                </a14:m>
                <a:endParaRPr lang="en-US" i="1" dirty="0">
                  <a:solidFill>
                    <a:srgbClr val="FF0000"/>
                  </a:solidFill>
                </a:endParaRPr>
              </a:p>
              <a:p>
                <a:pPr algn="ctr"/>
                <a:endParaRPr lang="en-US" i="1" dirty="0">
                  <a:solidFill>
                    <a:srgbClr val="FF0000"/>
                  </a:solidFill>
                </a:endParaRPr>
              </a:p>
              <a:p>
                <a:pPr algn="ctr"/>
                <a14:m>
                  <m:oMath xmlns:m="http://schemas.openxmlformats.org/officeDocument/2006/math">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𝑋</m:t>
                            </m:r>
                          </m:e>
                        </m:acc>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acc>
                              <m:accPr>
                                <m:chr m:val="̅"/>
                                <m:ctrlPr>
                                  <a:rPr lang="en-US" i="1">
                                    <a:solidFill>
                                      <a:srgbClr val="FF0000"/>
                                    </a:solidFill>
                                    <a:latin typeface="Cambria Math" panose="02040503050406030204" pitchFamily="18" charset="0"/>
                                    <a:ea typeface="Cambria Math" panose="02040503050406030204" pitchFamily="18" charset="0"/>
                                  </a:rPr>
                                </m:ctrlPr>
                              </m:accPr>
                              <m:e>
                                <m:r>
                                  <a:rPr lang="en-US" i="1">
                                    <a:solidFill>
                                      <a:srgbClr val="FF0000"/>
                                    </a:solidFill>
                                    <a:latin typeface="Cambria Math" panose="02040503050406030204" pitchFamily="18" charset="0"/>
                                    <a:ea typeface="Cambria Math" panose="02040503050406030204" pitchFamily="18" charset="0"/>
                                  </a:rPr>
                                  <m:t>𝑋</m:t>
                                </m:r>
                              </m:e>
                            </m:acc>
                          </m:sub>
                        </m:sSub>
                      </m:num>
                      <m:den>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𝑠</m:t>
                            </m:r>
                          </m:e>
                          <m:sub>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𝑋</m:t>
                                </m:r>
                              </m:e>
                            </m:acc>
                          </m:sub>
                        </m:sSub>
                      </m:den>
                    </m:f>
                    <m:r>
                      <a:rPr lang="en-US" b="0" i="1" smtClean="0">
                        <a:solidFill>
                          <a:srgbClr val="FF0000"/>
                        </a:solidFill>
                        <a:latin typeface="Cambria Math" panose="02040503050406030204" pitchFamily="18" charset="0"/>
                      </a:rPr>
                      <m:t>= </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7.6−5</m:t>
                        </m:r>
                      </m:num>
                      <m:den>
                        <m:r>
                          <a:rPr lang="en-US" b="0" i="1" smtClean="0">
                            <a:solidFill>
                              <a:srgbClr val="FF0000"/>
                            </a:solidFill>
                            <a:latin typeface="Cambria Math" panose="02040503050406030204" pitchFamily="18" charset="0"/>
                          </a:rPr>
                          <m:t>1.34</m:t>
                        </m:r>
                      </m:den>
                    </m:f>
                    <m:r>
                      <a:rPr lang="en-US" b="0"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𝟗𝟒</m:t>
                    </m:r>
                  </m:oMath>
                </a14:m>
                <a:r>
                  <a:rPr lang="en-US" i="1" dirty="0">
                    <a:solidFill>
                      <a:srgbClr val="FF0000"/>
                    </a:solidFill>
                  </a:rPr>
                  <a:t> </a:t>
                </a:r>
              </a:p>
            </p:txBody>
          </p:sp>
        </mc:Choice>
        <mc:Fallback xmlns="">
          <p:sp>
            <p:nvSpPr>
              <p:cNvPr id="14" name="TextBox 13"/>
              <p:cNvSpPr txBox="1">
                <a:spLocks noRot="1" noChangeAspect="1" noMove="1" noResize="1" noEditPoints="1" noAdjustHandles="1" noChangeArrowheads="1" noChangeShapeType="1" noTextEdit="1"/>
              </p:cNvSpPr>
              <p:nvPr/>
            </p:nvSpPr>
            <p:spPr>
              <a:xfrm>
                <a:off x="3443872" y="4137551"/>
                <a:ext cx="4258776" cy="2306785"/>
              </a:xfrm>
              <a:prstGeom prst="rect">
                <a:avLst/>
              </a:prstGeom>
              <a:blipFill rotWithShape="0">
                <a:blip r:embed="rId4"/>
                <a:stretch>
                  <a:fillRect t="-1587"/>
                </a:stretch>
              </a:blipFill>
            </p:spPr>
            <p:txBody>
              <a:bodyPr/>
              <a:lstStyle/>
              <a:p>
                <a:r>
                  <a:rPr lang="en-US">
                    <a:noFill/>
                  </a:rPr>
                  <a:t> </a:t>
                </a:r>
              </a:p>
            </p:txBody>
          </p:sp>
        </mc:Fallback>
      </mc:AlternateContent>
      <p:sp>
        <p:nvSpPr>
          <p:cNvPr id="15" name="Rectangle 14"/>
          <p:cNvSpPr/>
          <p:nvPr/>
        </p:nvSpPr>
        <p:spPr>
          <a:xfrm>
            <a:off x="7175278" y="3901541"/>
            <a:ext cx="5045264" cy="2985433"/>
          </a:xfrm>
          <a:prstGeom prst="rect">
            <a:avLst/>
          </a:prstGeom>
        </p:spPr>
        <p:txBody>
          <a:bodyPr wrap="square">
            <a:spAutoFit/>
          </a:bodyPr>
          <a:lstStyle/>
          <a:p>
            <a:pPr algn="ctr"/>
            <a:r>
              <a:rPr lang="en-US" sz="2000" b="1" u="sng" dirty="0"/>
              <a:t>6. Conclusion</a:t>
            </a:r>
            <a:endParaRPr lang="en-US" dirty="0"/>
          </a:p>
          <a:p>
            <a:pPr algn="ctr"/>
            <a:r>
              <a:rPr lang="en-US" dirty="0">
                <a:solidFill>
                  <a:srgbClr val="00CCFF"/>
                </a:solidFill>
              </a:rPr>
              <a:t>t-stat does NOT falls in the rejection region </a:t>
            </a:r>
          </a:p>
          <a:p>
            <a:pPr algn="ctr"/>
            <a:r>
              <a:rPr lang="en-US" dirty="0">
                <a:solidFill>
                  <a:srgbClr val="00CCFF"/>
                </a:solidFill>
              </a:rPr>
              <a:t>No evidence the population’s mean is not 5 </a:t>
            </a:r>
          </a:p>
          <a:p>
            <a:pPr algn="ctr"/>
            <a:r>
              <a:rPr lang="en-US" dirty="0">
                <a:solidFill>
                  <a:srgbClr val="00CCFF"/>
                </a:solidFill>
              </a:rPr>
              <a:t>“FAIL to reject the Null”</a:t>
            </a:r>
          </a:p>
          <a:p>
            <a:pPr algn="ctr"/>
            <a:endParaRPr lang="en-US" dirty="0">
              <a:solidFill>
                <a:srgbClr val="CC0099"/>
              </a:solidFill>
            </a:endParaRPr>
          </a:p>
          <a:p>
            <a:pPr algn="ctr"/>
            <a:r>
              <a:rPr lang="en-US" sz="2400" b="1" dirty="0">
                <a:solidFill>
                  <a:srgbClr val="CC3300"/>
                </a:solidFill>
              </a:rPr>
              <a:t>“Even though this sample’s mean of 7.6 was more than 5, this could be due to random chance and another sample may find the opposite effect.”</a:t>
            </a:r>
          </a:p>
        </p:txBody>
      </p:sp>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l="15071" t="38571" r="41487" b="40476"/>
          <a:stretch/>
        </p:blipFill>
        <p:spPr>
          <a:xfrm>
            <a:off x="8443383" y="2565345"/>
            <a:ext cx="2166258" cy="1436915"/>
          </a:xfrm>
          <a:prstGeom prst="rect">
            <a:avLst/>
          </a:prstGeom>
        </p:spPr>
      </p:pic>
      <p:pic>
        <p:nvPicPr>
          <p:cNvPr id="21" name="Picture 20"/>
          <p:cNvPicPr>
            <a:picLocks noChangeAspect="1"/>
          </p:cNvPicPr>
          <p:nvPr/>
        </p:nvPicPr>
        <p:blipFill rotWithShape="1">
          <a:blip r:embed="rId6" cstate="print">
            <a:extLst>
              <a:ext uri="{28A0092B-C50C-407E-A947-70E740481C1C}">
                <a14:useLocalDpi xmlns:a14="http://schemas.microsoft.com/office/drawing/2010/main" val="0"/>
              </a:ext>
            </a:extLst>
          </a:blip>
          <a:srcRect l="15090" t="38488" r="41241" b="37319"/>
          <a:stretch/>
        </p:blipFill>
        <p:spPr>
          <a:xfrm>
            <a:off x="8441489" y="2546491"/>
            <a:ext cx="2177592" cy="1659119"/>
          </a:xfrm>
          <a:prstGeom prst="rect">
            <a:avLst/>
          </a:prstGeom>
        </p:spPr>
      </p:pic>
    </p:spTree>
    <p:extLst>
      <p:ext uri="{BB962C8B-B14F-4D97-AF65-F5344CB8AC3E}">
        <p14:creationId xmlns:p14="http://schemas.microsoft.com/office/powerpoint/2010/main" val="27228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wipe(left)">
                                      <p:cBhvr>
                                        <p:cTn id="20" dur="500"/>
                                        <p:tgtEl>
                                          <p:spTgt spid="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wipe(left)">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wipe(left)">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wipe(left)">
                                      <p:cBhvr>
                                        <p:cTn id="35" dur="500"/>
                                        <p:tgtEl>
                                          <p:spTgt spid="1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wipe(left)">
                                      <p:cBhvr>
                                        <p:cTn id="40" dur="500"/>
                                        <p:tgtEl>
                                          <p:spTgt spid="1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animEffect transition="in" filter="wipe(left)">
                                      <p:cBhvr>
                                        <p:cTn id="45" dur="500"/>
                                        <p:tgtEl>
                                          <p:spTgt spid="1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xEl>
                                              <p:pRg st="2" end="2"/>
                                            </p:txEl>
                                          </p:spTgt>
                                        </p:tgtEl>
                                        <p:attrNameLst>
                                          <p:attrName>style.visibility</p:attrName>
                                        </p:attrNameLst>
                                      </p:cBhvr>
                                      <p:to>
                                        <p:strVal val="visible"/>
                                      </p:to>
                                    </p:set>
                                    <p:animEffect transition="in" filter="wipe(left)">
                                      <p:cBhvr>
                                        <p:cTn id="50" dur="500"/>
                                        <p:tgtEl>
                                          <p:spTgt spid="12">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Effect transition="in" filter="wipe(left)">
                                      <p:cBhvr>
                                        <p:cTn id="55" dur="500"/>
                                        <p:tgtEl>
                                          <p:spTgt spid="12">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4">
                                            <p:txEl>
                                              <p:pRg st="1" end="1"/>
                                            </p:txEl>
                                          </p:spTgt>
                                        </p:tgtEl>
                                        <p:attrNameLst>
                                          <p:attrName>style.visibility</p:attrName>
                                        </p:attrNameLst>
                                      </p:cBhvr>
                                      <p:to>
                                        <p:strVal val="visible"/>
                                      </p:to>
                                    </p:set>
                                    <p:animEffect transition="in" filter="wipe(left)">
                                      <p:cBhvr>
                                        <p:cTn id="60" dur="500"/>
                                        <p:tgtEl>
                                          <p:spTgt spid="1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
                                            <p:txEl>
                                              <p:pRg st="2" end="2"/>
                                            </p:txEl>
                                          </p:spTgt>
                                        </p:tgtEl>
                                        <p:attrNameLst>
                                          <p:attrName>style.visibility</p:attrName>
                                        </p:attrNameLst>
                                      </p:cBhvr>
                                      <p:to>
                                        <p:strVal val="visible"/>
                                      </p:to>
                                    </p:set>
                                    <p:animEffect transition="in" filter="wipe(left)">
                                      <p:cBhvr>
                                        <p:cTn id="65" dur="500"/>
                                        <p:tgtEl>
                                          <p:spTgt spid="1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xEl>
                                              <p:pRg st="3" end="3"/>
                                            </p:txEl>
                                          </p:spTgt>
                                        </p:tgtEl>
                                        <p:attrNameLst>
                                          <p:attrName>style.visibility</p:attrName>
                                        </p:attrNameLst>
                                      </p:cBhvr>
                                      <p:to>
                                        <p:strVal val="visible"/>
                                      </p:to>
                                    </p:set>
                                    <p:animEffect transition="in" filter="wipe(left)">
                                      <p:cBhvr>
                                        <p:cTn id="70" dur="500"/>
                                        <p:tgtEl>
                                          <p:spTgt spid="1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4">
                                            <p:txEl>
                                              <p:pRg st="5" end="5"/>
                                            </p:txEl>
                                          </p:spTgt>
                                        </p:tgtEl>
                                        <p:attrNameLst>
                                          <p:attrName>style.visibility</p:attrName>
                                        </p:attrNameLst>
                                      </p:cBhvr>
                                      <p:to>
                                        <p:strVal val="visible"/>
                                      </p:to>
                                    </p:set>
                                    <p:animEffect transition="in" filter="wipe(left)">
                                      <p:cBhvr>
                                        <p:cTn id="75" dur="500"/>
                                        <p:tgtEl>
                                          <p:spTgt spid="14">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5">
                                            <p:txEl>
                                              <p:pRg st="1" end="1"/>
                                            </p:txEl>
                                          </p:spTgt>
                                        </p:tgtEl>
                                        <p:attrNameLst>
                                          <p:attrName>style.visibility</p:attrName>
                                        </p:attrNameLst>
                                      </p:cBhvr>
                                      <p:to>
                                        <p:strVal val="visible"/>
                                      </p:to>
                                    </p:set>
                                    <p:animEffect transition="in" filter="wipe(up)">
                                      <p:cBhvr>
                                        <p:cTn id="85" dur="500"/>
                                        <p:tgtEl>
                                          <p:spTgt spid="1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15">
                                            <p:txEl>
                                              <p:pRg st="2" end="2"/>
                                            </p:txEl>
                                          </p:spTgt>
                                        </p:tgtEl>
                                        <p:attrNameLst>
                                          <p:attrName>style.visibility</p:attrName>
                                        </p:attrNameLst>
                                      </p:cBhvr>
                                      <p:to>
                                        <p:strVal val="visible"/>
                                      </p:to>
                                    </p:set>
                                    <p:animEffect transition="in" filter="wipe(up)">
                                      <p:cBhvr>
                                        <p:cTn id="90" dur="500"/>
                                        <p:tgtEl>
                                          <p:spTgt spid="15">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5">
                                            <p:txEl>
                                              <p:pRg st="3" end="3"/>
                                            </p:txEl>
                                          </p:spTgt>
                                        </p:tgtEl>
                                        <p:attrNameLst>
                                          <p:attrName>style.visibility</p:attrName>
                                        </p:attrNameLst>
                                      </p:cBhvr>
                                      <p:to>
                                        <p:strVal val="visible"/>
                                      </p:to>
                                    </p:set>
                                    <p:animEffect transition="in" filter="wipe(up)">
                                      <p:cBhvr>
                                        <p:cTn id="95" dur="500"/>
                                        <p:tgtEl>
                                          <p:spTgt spid="15">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55" presetClass="entr" presetSubtype="0" fill="hold" nodeType="clickEffect">
                                  <p:stCondLst>
                                    <p:cond delay="0"/>
                                  </p:stCondLst>
                                  <p:childTnLst>
                                    <p:set>
                                      <p:cBhvr>
                                        <p:cTn id="99" dur="1" fill="hold">
                                          <p:stCondLst>
                                            <p:cond delay="0"/>
                                          </p:stCondLst>
                                        </p:cTn>
                                        <p:tgtEl>
                                          <p:spTgt spid="15">
                                            <p:txEl>
                                              <p:pRg st="5" end="5"/>
                                            </p:txEl>
                                          </p:spTgt>
                                        </p:tgtEl>
                                        <p:attrNameLst>
                                          <p:attrName>style.visibility</p:attrName>
                                        </p:attrNameLst>
                                      </p:cBhvr>
                                      <p:to>
                                        <p:strVal val="visible"/>
                                      </p:to>
                                    </p:set>
                                    <p:anim calcmode="lin" valueType="num">
                                      <p:cBhvr>
                                        <p:cTn id="100" dur="1000" fill="hold"/>
                                        <p:tgtEl>
                                          <p:spTgt spid="15">
                                            <p:txEl>
                                              <p:pRg st="5" end="5"/>
                                            </p:txEl>
                                          </p:spTgt>
                                        </p:tgtEl>
                                        <p:attrNameLst>
                                          <p:attrName>ppt_w</p:attrName>
                                        </p:attrNameLst>
                                      </p:cBhvr>
                                      <p:tavLst>
                                        <p:tav tm="0">
                                          <p:val>
                                            <p:strVal val="#ppt_w*0.70"/>
                                          </p:val>
                                        </p:tav>
                                        <p:tav tm="100000">
                                          <p:val>
                                            <p:strVal val="#ppt_w"/>
                                          </p:val>
                                        </p:tav>
                                      </p:tavLst>
                                    </p:anim>
                                    <p:anim calcmode="lin" valueType="num">
                                      <p:cBhvr>
                                        <p:cTn id="101" dur="1000" fill="hold"/>
                                        <p:tgtEl>
                                          <p:spTgt spid="15">
                                            <p:txEl>
                                              <p:pRg st="5" end="5"/>
                                            </p:txEl>
                                          </p:spTgt>
                                        </p:tgtEl>
                                        <p:attrNameLst>
                                          <p:attrName>ppt_h</p:attrName>
                                        </p:attrNameLst>
                                      </p:cBhvr>
                                      <p:tavLst>
                                        <p:tav tm="0">
                                          <p:val>
                                            <p:strVal val="#ppt_h"/>
                                          </p:val>
                                        </p:tav>
                                        <p:tav tm="100000">
                                          <p:val>
                                            <p:strVal val="#ppt_h"/>
                                          </p:val>
                                        </p:tav>
                                      </p:tavLst>
                                    </p:anim>
                                    <p:animEffect transition="in" filter="fade">
                                      <p:cBhvr>
                                        <p:cTn id="102" dur="10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778" y="280416"/>
            <a:ext cx="9720072" cy="1499616"/>
          </a:xfrm>
        </p:spPr>
        <p:txBody>
          <a:bodyPr/>
          <a:lstStyle/>
          <a:p>
            <a:r>
              <a:rPr lang="en-US" dirty="0"/>
              <a:t>Confidence intervals</a:t>
            </a:r>
          </a:p>
        </p:txBody>
      </p:sp>
      <p:sp>
        <p:nvSpPr>
          <p:cNvPr id="3" name="Content Placeholder 2"/>
          <p:cNvSpPr>
            <a:spLocks noGrp="1"/>
          </p:cNvSpPr>
          <p:nvPr>
            <p:ph idx="1"/>
          </p:nvPr>
        </p:nvSpPr>
        <p:spPr>
          <a:xfrm>
            <a:off x="814578" y="1606056"/>
            <a:ext cx="11115674" cy="5038625"/>
          </a:xfrm>
        </p:spPr>
        <p:txBody>
          <a:bodyPr>
            <a:normAutofit fontScale="92500" lnSpcReduction="20000"/>
          </a:bodyPr>
          <a:lstStyle/>
          <a:p>
            <a:pPr>
              <a:lnSpc>
                <a:spcPct val="80000"/>
              </a:lnSpc>
            </a:pPr>
            <a:r>
              <a:rPr lang="en-US" altLang="en-US" sz="2800" dirty="0"/>
              <a:t>Statistics are </a:t>
            </a:r>
            <a:r>
              <a:rPr lang="en-US" altLang="en-US" sz="2800" b="1" i="1" dirty="0"/>
              <a:t>point estimates</a:t>
            </a:r>
            <a:r>
              <a:rPr lang="en-US" altLang="en-US" sz="2800" dirty="0"/>
              <a:t>, or population parameters, with </a:t>
            </a:r>
            <a:r>
              <a:rPr lang="en-US" altLang="en-US" sz="2800" b="1" dirty="0"/>
              <a:t>error </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dirty="0"/>
              <a:t>How close is estimate to pop. parameter?</a:t>
            </a:r>
          </a:p>
          <a:p>
            <a:pPr lvl="1">
              <a:lnSpc>
                <a:spcPct val="80000"/>
              </a:lnSpc>
            </a:pPr>
            <a:r>
              <a:rPr lang="en-US" altLang="en-US" sz="2400" i="1" dirty="0">
                <a:ea typeface="ＭＳ Ｐゴシック" panose="020B0600070205080204" pitchFamily="34" charset="-128"/>
              </a:rPr>
              <a:t>Confidence interval</a:t>
            </a:r>
            <a:r>
              <a:rPr lang="en-US" altLang="en-US" sz="2400" dirty="0">
                <a:ea typeface="ＭＳ Ｐゴシック" panose="020B0600070205080204" pitchFamily="34" charset="-128"/>
              </a:rPr>
              <a:t> (</a:t>
            </a:r>
            <a:r>
              <a:rPr lang="en-US" altLang="en-US" sz="2400" i="1" dirty="0">
                <a:ea typeface="ＭＳ Ｐゴシック" panose="020B0600070205080204" pitchFamily="34" charset="-128"/>
              </a:rPr>
              <a:t>CI</a:t>
            </a:r>
            <a:r>
              <a:rPr lang="en-US" altLang="en-US" sz="2400" dirty="0">
                <a:ea typeface="ＭＳ Ｐゴシック" panose="020B0600070205080204" pitchFamily="34" charset="-128"/>
              </a:rPr>
              <a:t>) around </a:t>
            </a:r>
            <a:r>
              <a:rPr lang="en-US" altLang="en-US" sz="2400" i="1" dirty="0">
                <a:ea typeface="ＭＳ Ｐゴシック" panose="020B0600070205080204" pitchFamily="34" charset="-128"/>
              </a:rPr>
              <a:t>point estimate (</a:t>
            </a:r>
            <a:r>
              <a:rPr lang="en-US" altLang="en-US" sz="2000" dirty="0">
                <a:ea typeface="ＭＳ Ｐゴシック" panose="020B0600070205080204" pitchFamily="34" charset="-128"/>
              </a:rPr>
              <a:t>Range of values)</a:t>
            </a:r>
          </a:p>
          <a:p>
            <a:pPr lvl="1">
              <a:lnSpc>
                <a:spcPct val="80000"/>
              </a:lnSpc>
            </a:pPr>
            <a:r>
              <a:rPr lang="en-US" altLang="en-US" sz="2400" dirty="0">
                <a:ea typeface="ＭＳ Ｐゴシック" panose="020B0600070205080204" pitchFamily="34" charset="-128"/>
              </a:rPr>
              <a:t>Confidence limits (</a:t>
            </a:r>
            <a:r>
              <a:rPr lang="en-US" altLang="en-US" sz="2400" i="1" dirty="0">
                <a:ea typeface="ＭＳ Ｐゴシック" panose="020B0600070205080204" pitchFamily="34" charset="-128"/>
              </a:rPr>
              <a:t>CL</a:t>
            </a:r>
            <a:r>
              <a:rPr lang="en-US" altLang="en-US" sz="2400" dirty="0">
                <a:ea typeface="ＭＳ Ｐゴシック" panose="020B0600070205080204" pitchFamily="34" charset="-128"/>
              </a:rPr>
              <a:t>)</a:t>
            </a:r>
          </a:p>
          <a:p>
            <a:pPr lvl="2">
              <a:lnSpc>
                <a:spcPct val="80000"/>
              </a:lnSpc>
            </a:pPr>
            <a:r>
              <a:rPr lang="en-US" altLang="en-US" sz="2000" dirty="0">
                <a:ea typeface="ＭＳ Ｐゴシック" panose="020B0600070205080204" pitchFamily="34" charset="-128"/>
              </a:rPr>
              <a:t>Values that bound </a:t>
            </a:r>
            <a:r>
              <a:rPr lang="en-US" altLang="en-US" sz="2000" i="1" dirty="0">
                <a:ea typeface="ＭＳ Ｐゴシック" panose="020B0600070205080204" pitchFamily="34" charset="-128"/>
              </a:rPr>
              <a:t>CI</a:t>
            </a:r>
          </a:p>
          <a:p>
            <a:pPr lvl="2">
              <a:lnSpc>
                <a:spcPct val="80000"/>
              </a:lnSpc>
            </a:pPr>
            <a:r>
              <a:rPr lang="en-US" altLang="en-US" sz="2000" dirty="0">
                <a:ea typeface="ＭＳ Ｐゴシック" panose="020B0600070205080204" pitchFamily="34" charset="-128"/>
              </a:rPr>
              <a:t>Upper limit: </a:t>
            </a:r>
            <a:r>
              <a:rPr lang="en-US" altLang="en-US" sz="2000" i="1" dirty="0">
                <a:ea typeface="ＭＳ Ｐゴシック" panose="020B0600070205080204" pitchFamily="34" charset="-128"/>
              </a:rPr>
              <a:t>UL </a:t>
            </a:r>
            <a:r>
              <a:rPr lang="en-US" altLang="en-US" sz="2000" dirty="0">
                <a:ea typeface="ＭＳ Ｐゴシック" panose="020B0600070205080204" pitchFamily="34" charset="-128"/>
              </a:rPr>
              <a:t>or </a:t>
            </a:r>
            <a:r>
              <a:rPr lang="en-US" altLang="en-US" sz="2000" i="1" dirty="0">
                <a:ea typeface="ＭＳ Ｐゴシック" panose="020B0600070205080204" pitchFamily="34" charset="-128"/>
              </a:rPr>
              <a:t>UCL</a:t>
            </a:r>
          </a:p>
          <a:p>
            <a:pPr lvl="2">
              <a:lnSpc>
                <a:spcPct val="80000"/>
              </a:lnSpc>
            </a:pPr>
            <a:r>
              <a:rPr lang="en-US" altLang="en-US" sz="2000" dirty="0">
                <a:ea typeface="ＭＳ Ｐゴシック" panose="020B0600070205080204" pitchFamily="34" charset="-128"/>
              </a:rPr>
              <a:t>Lower limit: </a:t>
            </a:r>
            <a:r>
              <a:rPr lang="en-US" altLang="en-US" sz="2000" i="1" dirty="0">
                <a:ea typeface="ＭＳ Ｐゴシック" panose="020B0600070205080204" pitchFamily="34" charset="-128"/>
              </a:rPr>
              <a:t>LL </a:t>
            </a:r>
            <a:r>
              <a:rPr lang="en-US" altLang="en-US" sz="2000" dirty="0">
                <a:ea typeface="ＭＳ Ｐゴシック" panose="020B0600070205080204" pitchFamily="34" charset="-128"/>
              </a:rPr>
              <a:t>or </a:t>
            </a:r>
            <a:r>
              <a:rPr lang="en-US" altLang="en-US" sz="2000" i="1" dirty="0">
                <a:ea typeface="ＭＳ Ｐゴシック" panose="020B0600070205080204" pitchFamily="34" charset="-128"/>
              </a:rPr>
              <a:t>LCL</a:t>
            </a:r>
          </a:p>
          <a:p>
            <a:pPr lvl="4">
              <a:lnSpc>
                <a:spcPct val="80000"/>
              </a:lnSpc>
            </a:pPr>
            <a:endParaRPr lang="en-US" altLang="en-US" sz="1800" dirty="0">
              <a:ea typeface="ＭＳ Ｐゴシック" panose="020B0600070205080204" pitchFamily="34" charset="-128"/>
            </a:endParaRPr>
          </a:p>
          <a:p>
            <a:pPr>
              <a:lnSpc>
                <a:spcPct val="80000"/>
              </a:lnSpc>
            </a:pPr>
            <a:r>
              <a:rPr lang="en-US" altLang="en-US" sz="2800" i="1" u="sng" dirty="0"/>
              <a:t>CI e</a:t>
            </a:r>
            <a:r>
              <a:rPr lang="en-US" altLang="en-US" sz="2800" u="sng" dirty="0"/>
              <a:t>xpresses our confidence in a statistic &amp; the width depends on </a:t>
            </a:r>
            <a:r>
              <a:rPr lang="en-US" altLang="en-US" sz="2800" i="1" u="sng" dirty="0"/>
              <a:t>SE</a:t>
            </a:r>
            <a:r>
              <a:rPr lang="en-US" altLang="en-US" sz="2800" i="1" u="sng" baseline="-25000" dirty="0"/>
              <a:t>M</a:t>
            </a:r>
            <a:r>
              <a:rPr lang="en-US" altLang="en-US" sz="2800" u="sng" baseline="-25000" dirty="0"/>
              <a:t> </a:t>
            </a:r>
            <a:r>
              <a:rPr lang="en-US" altLang="en-US" sz="2800" u="sng" dirty="0"/>
              <a:t>and </a:t>
            </a:r>
            <a:r>
              <a:rPr lang="en-US" altLang="en-US" sz="2800" i="1" u="sng" dirty="0" err="1">
                <a:latin typeface="Times New Roman" panose="02020603050405020304" pitchFamily="18" charset="0"/>
              </a:rPr>
              <a:t>t</a:t>
            </a:r>
            <a:r>
              <a:rPr lang="en-US" altLang="en-US" sz="2800" i="1" u="sng" baseline="-25000" dirty="0" err="1"/>
              <a:t>crit</a:t>
            </a:r>
            <a:r>
              <a:rPr lang="en-US" altLang="en-US" sz="2800" i="1" u="sng" baseline="-25000" dirty="0"/>
              <a:t> </a:t>
            </a:r>
          </a:p>
          <a:p>
            <a:pPr lvl="1"/>
            <a:r>
              <a:rPr lang="en-US" altLang="en-US" sz="2400" dirty="0">
                <a:ea typeface="ＭＳ Ｐゴシック" panose="020B0600070205080204" pitchFamily="34" charset="-128"/>
              </a:rPr>
              <a:t>Both are function of </a:t>
            </a:r>
            <a:r>
              <a:rPr lang="en-US" altLang="en-US" sz="2400" i="1" dirty="0">
                <a:latin typeface="Times New Roman" panose="02020603050405020304" pitchFamily="18" charset="0"/>
                <a:ea typeface="ＭＳ Ｐゴシック" panose="020B0600070205080204" pitchFamily="34" charset="-128"/>
              </a:rPr>
              <a:t>N</a:t>
            </a:r>
            <a:r>
              <a:rPr lang="en-US" altLang="en-US" sz="2400" dirty="0">
                <a:ea typeface="ＭＳ Ｐゴシック" panose="020B0600070205080204" pitchFamily="34" charset="-128"/>
              </a:rPr>
              <a:t> </a:t>
            </a:r>
          </a:p>
          <a:p>
            <a:pPr lvl="1"/>
            <a:r>
              <a:rPr lang="en-US" altLang="en-US" sz="2400" dirty="0">
                <a:ea typeface="ＭＳ Ｐゴシック" panose="020B0600070205080204" pitchFamily="34" charset="-128"/>
              </a:rPr>
              <a:t>Larger </a:t>
            </a:r>
            <a:r>
              <a:rPr lang="en-US" altLang="en-US" sz="2400" i="1" dirty="0">
                <a:latin typeface="Times New Roman" panose="02020603050405020304" pitchFamily="18" charset="0"/>
                <a:ea typeface="ＭＳ Ｐゴシック" panose="020B0600070205080204" pitchFamily="34" charset="-128"/>
              </a:rPr>
              <a:t>N</a:t>
            </a:r>
            <a:r>
              <a:rPr lang="en-US" altLang="en-US" sz="2400" dirty="0">
                <a:ea typeface="ＭＳ Ｐゴシック" panose="020B0600070205080204" pitchFamily="34" charset="-128"/>
              </a:rPr>
              <a:t> </a:t>
            </a:r>
            <a:r>
              <a:rPr lang="en-US" altLang="en-US" sz="2400" dirty="0">
                <a:ea typeface="ＭＳ Ｐゴシック" panose="020B0600070205080204" pitchFamily="34" charset="-128"/>
                <a:sym typeface="Wingdings" panose="05000000000000000000" pitchFamily="2" charset="2"/>
              </a:rPr>
              <a:t> </a:t>
            </a:r>
            <a:r>
              <a:rPr lang="en-US" altLang="en-US" sz="2400" dirty="0">
                <a:ea typeface="ＭＳ Ｐゴシック" panose="020B0600070205080204" pitchFamily="34" charset="-128"/>
              </a:rPr>
              <a:t>Smaller </a:t>
            </a:r>
            <a:r>
              <a:rPr lang="en-US" altLang="en-US" sz="2400" i="1" dirty="0">
                <a:ea typeface="ＭＳ Ｐゴシック" panose="020B0600070205080204" pitchFamily="34" charset="-128"/>
              </a:rPr>
              <a:t>CI</a:t>
            </a:r>
            <a:r>
              <a:rPr lang="en-US" altLang="en-US" sz="2400" dirty="0">
                <a:ea typeface="ＭＳ Ｐゴシック" panose="020B0600070205080204" pitchFamily="34" charset="-128"/>
              </a:rPr>
              <a:t> </a:t>
            </a:r>
          </a:p>
          <a:p>
            <a:pPr lvl="2"/>
            <a:r>
              <a:rPr lang="en-US" altLang="en-US" sz="2000" dirty="0">
                <a:ea typeface="ＭＳ Ｐゴシック" panose="020B0600070205080204" pitchFamily="34" charset="-128"/>
              </a:rPr>
              <a:t>More </a:t>
            </a:r>
            <a:r>
              <a:rPr lang="en-US" altLang="en-US" sz="2000" i="1" dirty="0">
                <a:ea typeface="ＭＳ Ｐゴシック" panose="020B0600070205080204" pitchFamily="34" charset="-128"/>
              </a:rPr>
              <a:t>confident </a:t>
            </a:r>
            <a:r>
              <a:rPr lang="en-US" altLang="en-US" sz="2000" dirty="0">
                <a:ea typeface="ＭＳ Ｐゴシック" panose="020B0600070205080204" pitchFamily="34" charset="-128"/>
              </a:rPr>
              <a:t>that sample </a:t>
            </a:r>
            <a:r>
              <a:rPr lang="en-US" altLang="en-US" sz="2000" i="1" dirty="0">
                <a:ea typeface="ＭＳ Ｐゴシック" panose="020B0600070205080204" pitchFamily="34" charset="-128"/>
              </a:rPr>
              <a:t>point estimate (statistic) </a:t>
            </a:r>
            <a:r>
              <a:rPr lang="en-US" altLang="en-US" sz="2000" dirty="0">
                <a:ea typeface="ＭＳ Ｐゴシック" panose="020B0600070205080204" pitchFamily="34" charset="-128"/>
              </a:rPr>
              <a:t>approximates population parameter</a:t>
            </a:r>
          </a:p>
          <a:p>
            <a:pPr algn="ctr"/>
            <a:r>
              <a:rPr lang="en-US" altLang="en-US" sz="2800" dirty="0">
                <a:solidFill>
                  <a:srgbClr val="0070C0"/>
                </a:solidFill>
              </a:rPr>
              <a:t>Narrow </a:t>
            </a:r>
            <a:r>
              <a:rPr lang="en-US" altLang="en-US" sz="2800" i="1" dirty="0">
                <a:solidFill>
                  <a:srgbClr val="0070C0"/>
                </a:solidFill>
              </a:rPr>
              <a:t>CI  </a:t>
            </a:r>
            <a:r>
              <a:rPr lang="en-US" altLang="en-US" sz="2800" i="1" dirty="0">
                <a:solidFill>
                  <a:srgbClr val="0070C0"/>
                </a:solidFill>
                <a:sym typeface="Wingdings" panose="05000000000000000000" pitchFamily="2" charset="2"/>
              </a:rPr>
              <a:t>  </a:t>
            </a:r>
            <a:r>
              <a:rPr lang="en-US" altLang="en-US" sz="2400" dirty="0">
                <a:solidFill>
                  <a:srgbClr val="0070C0"/>
                </a:solidFill>
                <a:ea typeface="ＭＳ Ｐゴシック" panose="020B0600070205080204" pitchFamily="34" charset="-128"/>
              </a:rPr>
              <a:t>Less confidence, more precision (less error)</a:t>
            </a:r>
          </a:p>
          <a:p>
            <a:pPr algn="ctr"/>
            <a:r>
              <a:rPr lang="en-US" altLang="en-US" sz="2800" dirty="0">
                <a:solidFill>
                  <a:srgbClr val="0070C0"/>
                </a:solidFill>
              </a:rPr>
              <a:t>Wide </a:t>
            </a:r>
            <a:r>
              <a:rPr lang="en-US" altLang="en-US" sz="2800" i="1" dirty="0">
                <a:solidFill>
                  <a:srgbClr val="0070C0"/>
                </a:solidFill>
              </a:rPr>
              <a:t>CI  </a:t>
            </a:r>
            <a:r>
              <a:rPr lang="en-US" altLang="en-US" sz="2800" i="1" dirty="0">
                <a:solidFill>
                  <a:srgbClr val="0070C0"/>
                </a:solidFill>
                <a:sym typeface="Wingdings" panose="05000000000000000000" pitchFamily="2" charset="2"/>
              </a:rPr>
              <a:t>  </a:t>
            </a:r>
            <a:r>
              <a:rPr lang="en-US" altLang="en-US" sz="2400" dirty="0">
                <a:solidFill>
                  <a:srgbClr val="0070C0"/>
                </a:solidFill>
                <a:ea typeface="ＭＳ Ｐゴシック" panose="020B0600070205080204" pitchFamily="34" charset="-128"/>
              </a:rPr>
              <a:t>More confidence, less precision (more error)</a:t>
            </a:r>
          </a:p>
          <a:p>
            <a:pPr>
              <a:lnSpc>
                <a:spcPct val="80000"/>
              </a:lnSpc>
            </a:pPr>
            <a:endParaRPr lang="en-US" altLang="en-US" sz="2800" dirty="0"/>
          </a:p>
          <a:p>
            <a:endParaRPr lang="en-US" dirty="0"/>
          </a:p>
        </p:txBody>
      </p:sp>
      <p:sp>
        <p:nvSpPr>
          <p:cNvPr id="4" name="Footer Placeholder 3"/>
          <p:cNvSpPr>
            <a:spLocks noGrp="1"/>
          </p:cNvSpPr>
          <p:nvPr>
            <p:ph type="ftr" sz="quarter" idx="11"/>
          </p:nvPr>
        </p:nvSpPr>
        <p:spPr/>
        <p:txBody>
          <a:bodyPr/>
          <a:lstStyle/>
          <a:p>
            <a:r>
              <a:rPr lang="fr-FR"/>
              <a:t>Cohen Chap 6 - Estimation &amp; t-distribution</a:t>
            </a:r>
            <a:endParaRPr lang="en-US"/>
          </a:p>
        </p:txBody>
      </p:sp>
      <p:sp>
        <p:nvSpPr>
          <p:cNvPr id="5" name="Slide Number Placeholder 4"/>
          <p:cNvSpPr>
            <a:spLocks noGrp="1"/>
          </p:cNvSpPr>
          <p:nvPr>
            <p:ph type="sldNum" sz="quarter" idx="12"/>
          </p:nvPr>
        </p:nvSpPr>
        <p:spPr/>
        <p:txBody>
          <a:bodyPr/>
          <a:lstStyle/>
          <a:p>
            <a:fld id="{42EF8E80-928C-4D02-8039-2537AA9D5938}" type="slidenum">
              <a:rPr lang="en-US" smtClean="0"/>
              <a:t>9</a:t>
            </a:fld>
            <a:endParaRPr lang="en-US"/>
          </a:p>
        </p:txBody>
      </p:sp>
    </p:spTree>
    <p:extLst>
      <p:ext uri="{BB962C8B-B14F-4D97-AF65-F5344CB8AC3E}">
        <p14:creationId xmlns:p14="http://schemas.microsoft.com/office/powerpoint/2010/main" val="82626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left)">
                                      <p:cBhvr>
                                        <p:cTn id="30" dur="500"/>
                                        <p:tgtEl>
                                          <p:spTgt spid="3">
                                            <p:txEl>
                                              <p:pRg st="10" end="1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left)">
                                      <p:cBhvr>
                                        <p:cTn id="33" dur="500"/>
                                        <p:tgtEl>
                                          <p:spTgt spid="3">
                                            <p:txEl>
                                              <p:pRg st="11" end="11"/>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wipe(left)">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wipe(left)">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wipe(left)">
                                      <p:cBhvr>
                                        <p:cTn id="4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1766</TotalTime>
  <Words>1622</Words>
  <Application>Microsoft Office PowerPoint</Application>
  <PresentationFormat>Widescreen</PresentationFormat>
  <Paragraphs>242</Paragraphs>
  <Slides>15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ＭＳ Ｐゴシック</vt:lpstr>
      <vt:lpstr>Arial</vt:lpstr>
      <vt:lpstr>Calibri</vt:lpstr>
      <vt:lpstr>Cambria Math</vt:lpstr>
      <vt:lpstr>Times New Roman</vt:lpstr>
      <vt:lpstr>Tw Cen MT</vt:lpstr>
      <vt:lpstr>Tw Cen MT Condensed</vt:lpstr>
      <vt:lpstr>Wingdings</vt:lpstr>
      <vt:lpstr>Wingdings 3</vt:lpstr>
      <vt:lpstr>Integral</vt:lpstr>
      <vt:lpstr>Equation</vt:lpstr>
      <vt:lpstr>Cohen chap 6. estimation &amp; t</vt:lpstr>
      <vt:lpstr>Problems with z-tests</vt:lpstr>
      <vt:lpstr>The t-distribution, “student’s t”</vt:lpstr>
      <vt:lpstr>Student’s t &amp; normal (z) distributions</vt:lpstr>
      <vt:lpstr>The t-table</vt:lpstr>
      <vt:lpstr>Calculating the t-statistic</vt:lpstr>
      <vt:lpstr>Assumptions (same as z tests)</vt:lpstr>
      <vt:lpstr>Example: 1-sample t-test </vt:lpstr>
      <vt:lpstr>Confidence intervals</vt:lpstr>
      <vt:lpstr>Steps to construct a Confidence interval</vt:lpstr>
      <vt:lpstr>Example: Confidence interval for the mean</vt:lpstr>
      <vt:lpstr>Estimating the population mean</vt:lpstr>
      <vt:lpstr>Bootstrapped Confidence intervals</vt:lpstr>
      <vt:lpstr>APA: results of a 1-sample z-test</vt:lpstr>
      <vt:lpstr>SPSS: perform a 1-sample t-test &amp; 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Cohen chap 6. estimation &amp; t</dc:title>
  <dc:creator>Sarah Schwartz</dc:creator>
  <cp:lastModifiedBy>Sarah Schwartz</cp:lastModifiedBy>
  <cp:revision>27</cp:revision>
  <dcterms:created xsi:type="dcterms:W3CDTF">2015-07-08T09:52:47Z</dcterms:created>
  <dcterms:modified xsi:type="dcterms:W3CDTF">2018-02-06T17:34:45Z</dcterms:modified>
</cp:coreProperties>
</file>