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75" r:id="rId6"/>
    <p:sldId id="263" r:id="rId7"/>
    <p:sldId id="264" r:id="rId8"/>
    <p:sldId id="262" r:id="rId9"/>
    <p:sldId id="265" r:id="rId10"/>
    <p:sldId id="266" r:id="rId11"/>
    <p:sldId id="267" r:id="rId12"/>
    <p:sldId id="261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6" r:id="rId29"/>
    <p:sldId id="278" r:id="rId30"/>
    <p:sldId id="279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2909C5-9E8B-4390-956C-5F2029176A08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142A-3783-4E7B-B633-4B88757B69D2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5E0E-CA77-43DF-A2F9-4938D537A9F2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3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43-8E71-4E5A-A82E-AA4268A66E4D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8019-1B01-48C2-9E83-9BB67BF7F88E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EDEE-DFF5-4012-8443-1C8D4D5F4B76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4A2E-5FA3-4360-A98A-9CE84C8A6271}" type="datetime1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1D4-8A93-4CD7-BBAB-0D65886924C2}" type="datetime1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FCCF-21B6-4FF2-AEC5-92AB3CEA4E71}" type="datetime1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361-1791-4C5C-A53C-1B4E4B38456D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52C1-3E58-4D4D-BCA6-3ED9AAEC4078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14028E-D1B2-4876-A753-970BD4FCD5F5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digitalfirst.bfwpub.com/stats_applet/stats_applet_5_corre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Cohen chap </a:t>
            </a:r>
            <a:r>
              <a:rPr lang="en-US" dirty="0" smtClean="0">
                <a:solidFill>
                  <a:schemeClr val="tx1"/>
                </a:solidFill>
              </a:rPr>
              <a:t>9. Linear Correlation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 EDUC/PSY 6600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Cohen Chap 9 - Linear Correlation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2907" y="340523"/>
            <a:ext cx="7432907" cy="4014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"Statistics is not a discipline like physics, chemistry, or biology where we study a subject to solve problems in the same subject. 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We study statistics with the main aim of solving problems in </a:t>
            </a:r>
            <a:r>
              <a:rPr lang="en-US" altLang="en-US" sz="2400" b="1" u="sng" dirty="0">
                <a:solidFill>
                  <a:schemeClr val="tx1"/>
                </a:solidFill>
              </a:rPr>
              <a:t>other</a:t>
            </a:r>
            <a:r>
              <a:rPr lang="en-US" altLang="en-US" sz="2400" b="1" dirty="0">
                <a:solidFill>
                  <a:schemeClr val="tx1"/>
                </a:solidFill>
              </a:rPr>
              <a:t> disciplines.”</a:t>
            </a:r>
          </a:p>
          <a:p>
            <a:pPr algn="ctr">
              <a:buFont typeface="Baskerville Old Face" panose="02020602080505020303" pitchFamily="18" charset="0"/>
              <a:buChar char="–"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 algn="ctr">
              <a:buFont typeface="Baskerville Old Face" panose="02020602080505020303" pitchFamily="18" charset="0"/>
              <a:buChar char="–"/>
            </a:pPr>
            <a:r>
              <a:rPr lang="en-US" altLang="en-US" sz="2400" b="1" dirty="0">
                <a:solidFill>
                  <a:schemeClr val="tx1"/>
                </a:solidFill>
              </a:rPr>
              <a:t> C.R. Rao, Ph.D.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Scatterplot: scale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lum bright="-12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02" y="1559860"/>
            <a:ext cx="4917082" cy="49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5762" y="4026814"/>
            <a:ext cx="2502884" cy="2503979"/>
          </a:xfrm>
          <a:prstGeom prst="rect">
            <a:avLst/>
          </a:prstGeom>
          <a:solidFill>
            <a:srgbClr val="FFFF66">
              <a:alpha val="20000"/>
            </a:srgbClr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298727" y="1663135"/>
            <a:ext cx="3212538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Using an inappropriate scale for a scatterplot can give an incorrect impression. </a:t>
            </a:r>
          </a:p>
          <a:p>
            <a:pPr>
              <a:lnSpc>
                <a:spcPct val="11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Both variables should be given a similar amount of space: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Plot roughly square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dirty="0">
                <a:latin typeface="+mn-lt"/>
              </a:rPr>
              <a:t> Points should occupy all the plot space (no blank space)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545466" y="1179876"/>
            <a:ext cx="27190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rgbClr val="FF0000"/>
                </a:solidFill>
              </a:rPr>
              <a:t>Same data in all four plots</a:t>
            </a:r>
          </a:p>
        </p:txBody>
      </p:sp>
    </p:spTree>
    <p:extLst>
      <p:ext uri="{BB962C8B-B14F-4D97-AF65-F5344CB8AC3E}">
        <p14:creationId xmlns:p14="http://schemas.microsoft.com/office/powerpoint/2010/main" val="28585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1744" y="2197695"/>
            <a:ext cx="10520224" cy="1903451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outlier</a:t>
            </a:r>
            <a:r>
              <a:rPr lang="en-US" dirty="0" smtClean="0">
                <a:ea typeface="ＭＳ Ｐゴシック" panose="020B0600070205080204" pitchFamily="34" charset="-128"/>
              </a:rPr>
              <a:t> is a data value that has a very low probability of occurrence (i.e., it is unusual or unexpected). 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In a scatterplot, BIVARIATE outliers are points that fall outside of the overall pattern of the relationship.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Not all extreme values are outliers.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26797" b="2325"/>
          <a:stretch>
            <a:fillRect/>
          </a:stretch>
        </p:blipFill>
        <p:spPr bwMode="auto">
          <a:xfrm>
            <a:off x="2707232" y="3929158"/>
            <a:ext cx="6353864" cy="254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8008877" y="5710196"/>
            <a:ext cx="268769" cy="24248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76376" y="4376694"/>
            <a:ext cx="249012" cy="24248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5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28041"/>
            <a:ext cx="9720072" cy="1499616"/>
          </a:xfrm>
        </p:spPr>
        <p:txBody>
          <a:bodyPr/>
          <a:lstStyle/>
          <a:p>
            <a:r>
              <a:rPr lang="en-US" altLang="en-US" sz="5400" dirty="0"/>
              <a:t>Pearson </a:t>
            </a:r>
            <a:r>
              <a:rPr lang="en-US" altLang="en-US" sz="5400" dirty="0" smtClean="0"/>
              <a:t>“Product Moment” </a:t>
            </a:r>
            <a:br>
              <a:rPr lang="en-US" altLang="en-US" sz="5400" dirty="0" smtClean="0"/>
            </a:br>
            <a:r>
              <a:rPr lang="en-US" altLang="en-US" sz="5400" dirty="0" smtClean="0"/>
              <a:t>Correlation </a:t>
            </a:r>
            <a:r>
              <a:rPr lang="en-US" altLang="en-US" sz="5400" dirty="0"/>
              <a:t>Coefficient </a:t>
            </a:r>
            <a:r>
              <a:rPr lang="en-US" altLang="en-US" sz="5400" dirty="0" smtClean="0"/>
              <a:t>(</a:t>
            </a:r>
            <a:r>
              <a:rPr lang="en-US" altLang="en-US" sz="54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5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085975"/>
            <a:ext cx="10020299" cy="42233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Used as a measure of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Magnitude (strength) and direction of relationship between two continuous variables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Degree to which coordinates cluster around STRAIGHT regression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line</a:t>
            </a:r>
          </a:p>
          <a:p>
            <a:pPr lvl="2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Test-retest, alternative forms, and split half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reliability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Building block for many other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statistical </a:t>
            </a:r>
            <a:r>
              <a:rPr lang="en-US" altLang="en-US" sz="2800" dirty="0">
                <a:ea typeface="ＭＳ Ｐゴシック" panose="020B0600070205080204" pitchFamily="34" charset="-128"/>
              </a:rPr>
              <a:t>methods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Population: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(rho)</a:t>
            </a:r>
            <a:endParaRPr lang="el-GR" altLang="en-US" sz="2800" dirty="0">
              <a:cs typeface="Arial" panose="020B0604020202020204" pitchFamily="34" charset="0"/>
            </a:endParaRPr>
          </a:p>
          <a:p>
            <a:r>
              <a:rPr lang="en-US" altLang="en-US" sz="2800" dirty="0"/>
              <a:t>Sample: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91" y="3273996"/>
            <a:ext cx="25431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6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57" y="334845"/>
            <a:ext cx="9720072" cy="1499616"/>
          </a:xfrm>
        </p:spPr>
        <p:txBody>
          <a:bodyPr/>
          <a:lstStyle/>
          <a:p>
            <a:r>
              <a:rPr lang="en-US" altLang="en-US" sz="4800" dirty="0"/>
              <a:t>Pearson “Product Moment” </a:t>
            </a:r>
            <a:br>
              <a:rPr lang="en-US" altLang="en-US" sz="4800" dirty="0"/>
            </a:br>
            <a:r>
              <a:rPr lang="en-US" altLang="en-US" sz="4800" dirty="0"/>
              <a:t>Correlation Coefficient (</a:t>
            </a:r>
            <a:r>
              <a:rPr lang="en-US" altLang="en-US" sz="4800" i="1" dirty="0">
                <a:latin typeface="Times New Roman" panose="02020603050405020304" pitchFamily="18" charset="0"/>
              </a:rPr>
              <a:t>r</a:t>
            </a:r>
            <a:r>
              <a:rPr lang="en-US" altLang="en-US" sz="4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1946601"/>
            <a:ext cx="11299370" cy="45241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ea typeface="ＭＳ Ｐゴシック" panose="020B0600070205080204" pitchFamily="34" charset="-128"/>
              </a:rPr>
              <a:t>The correlation coefficient is a measure of the </a:t>
            </a:r>
            <a:r>
              <a:rPr lang="en-US" sz="24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direction</a:t>
            </a:r>
            <a:r>
              <a:rPr lang="en-US" sz="2400" dirty="0">
                <a:ea typeface="ＭＳ Ｐゴシック" panose="020B0600070205080204" pitchFamily="34" charset="-128"/>
              </a:rPr>
              <a:t> and </a:t>
            </a:r>
            <a:r>
              <a:rPr lang="en-US" sz="24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strength</a:t>
            </a:r>
            <a:r>
              <a:rPr lang="en-US" sz="2400" dirty="0">
                <a:ea typeface="ＭＳ Ｐゴシック" panose="020B0600070205080204" pitchFamily="34" charset="-128"/>
              </a:rPr>
              <a:t> of a </a:t>
            </a:r>
            <a:r>
              <a:rPr lang="en-US" sz="24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linear</a:t>
            </a:r>
            <a:r>
              <a:rPr 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relationship.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ea typeface="ＭＳ Ｐゴシック" panose="020B0600070205080204" pitchFamily="34" charset="-128"/>
              </a:rPr>
              <a:t>It is calculated using the </a:t>
            </a:r>
            <a:r>
              <a:rPr lang="en-US" sz="2400" b="1" dirty="0">
                <a:ea typeface="ＭＳ Ｐゴシック" panose="020B0600070205080204" pitchFamily="34" charset="-128"/>
              </a:rPr>
              <a:t>mean</a:t>
            </a:r>
            <a:r>
              <a:rPr lang="en-US" sz="2400" dirty="0">
                <a:ea typeface="ＭＳ Ｐゴシック" panose="020B0600070205080204" pitchFamily="34" charset="-128"/>
              </a:rPr>
              <a:t> and the </a:t>
            </a:r>
            <a:r>
              <a:rPr lang="en-US" sz="2400" b="1" dirty="0">
                <a:ea typeface="ＭＳ Ｐゴシック" panose="020B0600070205080204" pitchFamily="34" charset="-128"/>
              </a:rPr>
              <a:t>standard deviation </a:t>
            </a:r>
            <a:r>
              <a:rPr lang="en-US" sz="2400" dirty="0">
                <a:ea typeface="ＭＳ Ｐゴシック" panose="020B0600070205080204" pitchFamily="34" charset="-128"/>
              </a:rPr>
              <a:t>of both the </a:t>
            </a:r>
            <a:r>
              <a:rPr 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sz="2400" dirty="0">
                <a:ea typeface="ＭＳ Ｐゴシック" panose="020B0600070205080204" pitchFamily="34" charset="-128"/>
              </a:rPr>
              <a:t> and </a:t>
            </a:r>
            <a:r>
              <a:rPr lang="en-US" sz="2400" i="1" dirty="0">
                <a:ea typeface="ＭＳ Ｐゴシック" panose="020B0600070205080204" pitchFamily="34" charset="-128"/>
              </a:rPr>
              <a:t>y</a:t>
            </a:r>
            <a:r>
              <a:rPr lang="en-US" sz="2400" dirty="0">
                <a:ea typeface="ＭＳ Ｐゴシック" panose="020B0600070205080204" pitchFamily="34" charset="-128"/>
              </a:rPr>
              <a:t> variables.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ea typeface="ＭＳ Ｐゴシック" panose="020B0600070205080204" pitchFamily="34" charset="-128"/>
              </a:rPr>
              <a:t>Correlation can only be used to describe </a:t>
            </a:r>
            <a:r>
              <a:rPr lang="en-US" sz="2400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quantitative</a:t>
            </a:r>
            <a:r>
              <a:rPr lang="en-US" sz="2400" dirty="0">
                <a:ea typeface="ＭＳ Ｐゴシック" panose="020B0600070205080204" pitchFamily="34" charset="-128"/>
              </a:rPr>
              <a:t> variables. </a:t>
            </a:r>
            <a:endParaRPr 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dirty="0" smtClean="0">
                <a:ea typeface="ＭＳ Ｐゴシック" panose="020B0600070205080204" pitchFamily="34" charset="-128"/>
              </a:rPr>
              <a:t>Categorical </a:t>
            </a:r>
            <a:r>
              <a:rPr lang="en-US" sz="2400" dirty="0">
                <a:ea typeface="ＭＳ Ｐゴシック" panose="020B0600070205080204" pitchFamily="34" charset="-128"/>
              </a:rPr>
              <a:t>variables don’t have means and standard deviations</a:t>
            </a:r>
            <a:r>
              <a:rPr lang="en-US" sz="2400" dirty="0" smtClean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i="1" dirty="0">
                <a:ea typeface="ＭＳ Ｐゴシック" panose="020B0600070205080204" pitchFamily="34" charset="-128"/>
              </a:rPr>
              <a:t>r</a:t>
            </a:r>
            <a:r>
              <a:rPr lang="en-US" sz="2250" b="1" dirty="0">
                <a:ea typeface="ＭＳ Ｐゴシック" panose="020B0600070205080204" pitchFamily="34" charset="-128"/>
              </a:rPr>
              <a:t> does </a:t>
            </a:r>
            <a:r>
              <a:rPr lang="en-US" sz="2250" b="1" u="sng" dirty="0">
                <a:ea typeface="ＭＳ Ｐゴシック" panose="020B0600070205080204" pitchFamily="34" charset="-128"/>
              </a:rPr>
              <a:t>not</a:t>
            </a:r>
            <a:r>
              <a:rPr lang="en-US" sz="2250" b="1" dirty="0">
                <a:ea typeface="ＭＳ Ｐゴシック" panose="020B0600070205080204" pitchFamily="34" charset="-128"/>
              </a:rPr>
              <a:t> distinguish between </a:t>
            </a:r>
            <a:r>
              <a:rPr lang="en-US" sz="2250" b="1" i="1" dirty="0">
                <a:ea typeface="ＭＳ Ｐゴシック" panose="020B0600070205080204" pitchFamily="34" charset="-128"/>
              </a:rPr>
              <a:t>x</a:t>
            </a:r>
            <a:r>
              <a:rPr lang="en-US" sz="2250" b="1" dirty="0">
                <a:ea typeface="ＭＳ Ｐゴシック" panose="020B0600070205080204" pitchFamily="34" charset="-128"/>
              </a:rPr>
              <a:t> and </a:t>
            </a:r>
            <a:r>
              <a:rPr lang="en-US" sz="2250" b="1" i="1" dirty="0">
                <a:ea typeface="ＭＳ Ｐゴシック" panose="020B0600070205080204" pitchFamily="34" charset="-128"/>
              </a:rPr>
              <a:t>y</a:t>
            </a:r>
            <a:endParaRPr lang="en-US" sz="2250" b="1" dirty="0">
              <a:ea typeface="ＭＳ Ｐゴシック" panose="020B0600070205080204" pitchFamily="34" charset="-128"/>
            </a:endParaRP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i="1" dirty="0">
                <a:ea typeface="ＭＳ Ｐゴシック" panose="020B0600070205080204" pitchFamily="34" charset="-128"/>
              </a:rPr>
              <a:t>r</a:t>
            </a:r>
            <a:r>
              <a:rPr lang="en-US" sz="2250" b="1" dirty="0">
                <a:ea typeface="ＭＳ Ｐゴシック" panose="020B0600070205080204" pitchFamily="34" charset="-128"/>
              </a:rPr>
              <a:t> has </a:t>
            </a:r>
            <a:r>
              <a:rPr lang="en-US" sz="2250" b="1" u="sng" dirty="0">
                <a:ea typeface="ＭＳ Ｐゴシック" panose="020B0600070205080204" pitchFamily="34" charset="-128"/>
              </a:rPr>
              <a:t>no units </a:t>
            </a:r>
            <a:r>
              <a:rPr lang="en-US" sz="2250" b="1" dirty="0">
                <a:ea typeface="ＭＳ Ｐゴシック" panose="020B0600070205080204" pitchFamily="34" charset="-128"/>
              </a:rPr>
              <a:t>of measurement</a:t>
            </a: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i="1" dirty="0">
                <a:ea typeface="ＭＳ Ｐゴシック" panose="020B0600070205080204" pitchFamily="34" charset="-128"/>
              </a:rPr>
              <a:t>r</a:t>
            </a:r>
            <a:r>
              <a:rPr lang="en-US" sz="2250" b="1" dirty="0">
                <a:ea typeface="ＭＳ Ｐゴシック" panose="020B0600070205080204" pitchFamily="34" charset="-128"/>
              </a:rPr>
              <a:t> ranges from </a:t>
            </a:r>
            <a:r>
              <a:rPr lang="en-US" sz="2250" b="1" u="sng" dirty="0">
                <a:ea typeface="ＭＳ Ｐゴシック" panose="020B0600070205080204" pitchFamily="34" charset="-128"/>
              </a:rPr>
              <a:t>-1 to +1</a:t>
            </a:r>
          </a:p>
          <a:p>
            <a:pPr marL="205736" lvl="1" indent="0" algn="ctr">
              <a:lnSpc>
                <a:spcPct val="110000"/>
              </a:lnSpc>
              <a:spcAft>
                <a:spcPct val="30000"/>
              </a:spcAft>
              <a:buClr>
                <a:srgbClr val="CC0000"/>
              </a:buClr>
              <a:buSzPct val="60000"/>
              <a:buNone/>
            </a:pPr>
            <a:r>
              <a:rPr lang="en-US" sz="2250" b="1" dirty="0">
                <a:ea typeface="ＭＳ Ｐゴシック" panose="020B0600070205080204" pitchFamily="34" charset="-128"/>
              </a:rPr>
              <a:t>Influential points…can change ‘r’ a great deal!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sz="2400" dirty="0">
              <a:ea typeface="ＭＳ Ｐゴシック" panose="020B0600070205080204" pitchFamily="34" charset="-128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Correlation: calculating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476491" y="2273608"/>
            <a:ext cx="4676529" cy="4027122"/>
            <a:chOff x="2736" y="1296"/>
            <a:chExt cx="3024" cy="3024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736" y="1296"/>
              <a:ext cx="3024" cy="302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sz="1350"/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440"/>
              <a:ext cx="2688" cy="273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850" y="2735"/>
              <a:ext cx="10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362" y="2288"/>
              <a:ext cx="0" cy="93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320" y="268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sz="1350"/>
            </a:p>
          </p:txBody>
        </p: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883903" y="2369203"/>
            <a:ext cx="3193958" cy="715581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350" dirty="0"/>
              <a:t>Time to swim:  </a:t>
            </a:r>
            <a:r>
              <a:rPr lang="en-US" sz="1350" dirty="0" smtClean="0"/>
              <a:t>x-bar  </a:t>
            </a:r>
            <a:r>
              <a:rPr lang="en-US" sz="1350" dirty="0"/>
              <a:t>= 35, </a:t>
            </a:r>
            <a:r>
              <a:rPr lang="en-US" sz="1350" dirty="0" err="1"/>
              <a:t>s</a:t>
            </a:r>
            <a:r>
              <a:rPr lang="en-US" sz="1350" baseline="-25000" dirty="0" err="1"/>
              <a:t>x</a:t>
            </a:r>
            <a:r>
              <a:rPr lang="en-US" sz="1350" dirty="0"/>
              <a:t> = 0.7</a:t>
            </a:r>
          </a:p>
          <a:p>
            <a:endParaRPr lang="en-US" sz="1350" dirty="0"/>
          </a:p>
          <a:p>
            <a:r>
              <a:rPr lang="en-US" sz="1350" dirty="0"/>
              <a:t>Pulse rate:      </a:t>
            </a:r>
            <a:r>
              <a:rPr lang="en-US" sz="1350" dirty="0" smtClean="0"/>
              <a:t> x-bar = </a:t>
            </a:r>
            <a:r>
              <a:rPr lang="en-US" sz="1350" dirty="0"/>
              <a:t>140 </a:t>
            </a:r>
            <a:r>
              <a:rPr lang="en-US" sz="1350" dirty="0" err="1"/>
              <a:t>s</a:t>
            </a:r>
            <a:r>
              <a:rPr lang="en-US" sz="1350" baseline="-25000" dirty="0" err="1"/>
              <a:t>y</a:t>
            </a:r>
            <a:r>
              <a:rPr lang="en-US" sz="1350" dirty="0"/>
              <a:t> = 9.5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114610" y="3653183"/>
            <a:ext cx="2214191" cy="633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How to find “r”?</a:t>
            </a:r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91059"/>
              </p:ext>
            </p:extLst>
          </p:nvPr>
        </p:nvGraphicFramePr>
        <p:xfrm>
          <a:off x="1208661" y="4422590"/>
          <a:ext cx="4506129" cy="115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930400" imgH="495300" progId="Equation.3">
                  <p:embed/>
                </p:oleObj>
              </mc:Choice>
              <mc:Fallback>
                <p:oleObj name="Equation" r:id="rId4" imgW="1930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661" y="4422590"/>
                        <a:ext cx="4506129" cy="1155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49214" y="5850313"/>
            <a:ext cx="59536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500" i="1" dirty="0">
                <a:solidFill>
                  <a:srgbClr val="333399"/>
                </a:solidFill>
              </a:rPr>
              <a:t>You DON'T want to do this by hand! </a:t>
            </a:r>
            <a:endParaRPr lang="en-US" sz="1500" i="1" dirty="0" smtClean="0">
              <a:solidFill>
                <a:srgbClr val="333399"/>
              </a:solidFill>
            </a:endParaRPr>
          </a:p>
          <a:p>
            <a:pPr algn="ctr"/>
            <a:r>
              <a:rPr lang="en-US" sz="1500" b="1" i="1" dirty="0" smtClean="0">
                <a:solidFill>
                  <a:srgbClr val="333399"/>
                </a:solidFill>
              </a:rPr>
              <a:t>Make </a:t>
            </a:r>
            <a:r>
              <a:rPr lang="en-US" sz="1500" b="1" i="1" dirty="0">
                <a:solidFill>
                  <a:srgbClr val="333399"/>
                </a:solidFill>
              </a:rPr>
              <a:t>sure you learn how to use your calculator or software.</a:t>
            </a:r>
            <a:endParaRPr lang="en-US" sz="1350" b="1" dirty="0">
              <a:solidFill>
                <a:srgbClr val="333399"/>
              </a:solidFill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55" y="701056"/>
            <a:ext cx="2316956" cy="140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5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4127" y="40015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Correlation: calculating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686" y="4842561"/>
            <a:ext cx="11110227" cy="1482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333399"/>
                </a:solidFill>
              </a:rPr>
              <a:t>Standardization:</a:t>
            </a:r>
            <a:endParaRPr lang="en-US" sz="2000" dirty="0">
              <a:solidFill>
                <a:srgbClr val="333399"/>
              </a:solidFill>
            </a:endParaRPr>
          </a:p>
          <a:p>
            <a:r>
              <a:rPr lang="en-US" sz="2000" dirty="0"/>
              <a:t>Allows us to </a:t>
            </a:r>
            <a:r>
              <a:rPr lang="en-US" sz="2000" u="sng" dirty="0"/>
              <a:t>compare correlations </a:t>
            </a:r>
            <a:r>
              <a:rPr lang="en-US" sz="2000" dirty="0"/>
              <a:t>between data sets where variables are measured in different units or when variables are different.  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instance, we might </a:t>
            </a:r>
            <a:r>
              <a:rPr lang="en-US" sz="2000" dirty="0" smtClean="0"/>
              <a:t>want </a:t>
            </a:r>
            <a:r>
              <a:rPr lang="en-US" sz="2000" dirty="0"/>
              <a:t>to compare the correlation between [swim time and pulse], with the correlation between [swim time and breathing rate].</a:t>
            </a:r>
          </a:p>
          <a:p>
            <a:endParaRPr lang="en-US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034" r="2390" b="52495"/>
          <a:stretch/>
        </p:blipFill>
        <p:spPr bwMode="auto">
          <a:xfrm>
            <a:off x="1953984" y="1544343"/>
            <a:ext cx="419608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t="51463" r="1847" b="861"/>
          <a:stretch/>
        </p:blipFill>
        <p:spPr bwMode="auto">
          <a:xfrm>
            <a:off x="6297022" y="1583576"/>
            <a:ext cx="3683516" cy="286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5085337" y="4386174"/>
            <a:ext cx="2617895" cy="25265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17126" y="2477769"/>
            <a:ext cx="4179896" cy="122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28486" y="1494043"/>
            <a:ext cx="1585655" cy="354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890"/>
              </p:ext>
            </p:extLst>
          </p:nvPr>
        </p:nvGraphicFramePr>
        <p:xfrm>
          <a:off x="7520494" y="266241"/>
          <a:ext cx="4070275" cy="104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930400" imgH="495300" progId="Equation.3">
                  <p:embed/>
                </p:oleObj>
              </mc:Choice>
              <mc:Fallback>
                <p:oleObj name="Equation" r:id="rId4" imgW="1930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494" y="266241"/>
                        <a:ext cx="4070275" cy="1043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56" y="421931"/>
            <a:ext cx="9720072" cy="1499616"/>
          </a:xfrm>
        </p:spPr>
        <p:txBody>
          <a:bodyPr/>
          <a:lstStyle/>
          <a:p>
            <a:r>
              <a:rPr lang="en-US" dirty="0" smtClean="0"/>
              <a:t>SPSS: correlation - basic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64" y="2498770"/>
            <a:ext cx="2781300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48" y="2141583"/>
            <a:ext cx="4772025" cy="22955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912429" y="3751009"/>
            <a:ext cx="2388926" cy="59167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1" y="204216"/>
            <a:ext cx="9720072" cy="1499616"/>
          </a:xfrm>
        </p:spPr>
        <p:txBody>
          <a:bodyPr/>
          <a:lstStyle/>
          <a:p>
            <a:r>
              <a:rPr lang="en-US" dirty="0" smtClean="0"/>
              <a:t>Correlation: relationship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1080" y="1224016"/>
            <a:ext cx="10769920" cy="524668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Correlation only describes linear relationships</a:t>
            </a:r>
          </a:p>
          <a:p>
            <a:r>
              <a:rPr lang="en-US" dirty="0"/>
              <a:t>No matter how strong the association,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does not describe curved </a:t>
            </a:r>
            <a:r>
              <a:rPr lang="en-US" dirty="0" smtClean="0"/>
              <a:t>relationships.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Note: You can sometimes transform a non-linear association to a linear form, for instance by taking the logarithm. You can then calculate a correlation using the transformed data.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0"/>
          <a:stretch>
            <a:fillRect/>
          </a:stretch>
        </p:blipFill>
        <p:spPr bwMode="auto">
          <a:xfrm>
            <a:off x="2654515" y="2092377"/>
            <a:ext cx="5727483" cy="33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26546"/>
            <a:ext cx="9720072" cy="1499616"/>
          </a:xfrm>
        </p:spPr>
        <p:txBody>
          <a:bodyPr/>
          <a:lstStyle/>
          <a:p>
            <a:r>
              <a:rPr lang="en-US" dirty="0" smtClean="0"/>
              <a:t>Correlation: influential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4319" y="1915886"/>
            <a:ext cx="5376482" cy="44740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Correlations </a:t>
            </a:r>
            <a:r>
              <a:rPr lang="en-US" sz="2400" dirty="0"/>
              <a:t>are calculated using </a:t>
            </a:r>
            <a:r>
              <a:rPr lang="en-US" sz="2400" b="1" dirty="0"/>
              <a:t>means</a:t>
            </a:r>
            <a:r>
              <a:rPr lang="en-US" sz="2400" dirty="0"/>
              <a:t> and </a:t>
            </a:r>
            <a:r>
              <a:rPr lang="en-US" sz="2400" b="1" dirty="0"/>
              <a:t>standard deviations</a:t>
            </a:r>
            <a:r>
              <a:rPr lang="en-US" sz="2400" dirty="0"/>
              <a:t>, and thus are </a:t>
            </a:r>
            <a:r>
              <a:rPr lang="en-US" sz="2400" b="1" u="sng" dirty="0"/>
              <a:t>NOT </a:t>
            </a:r>
            <a:r>
              <a:rPr lang="en-US" sz="2400" dirty="0"/>
              <a:t>resistant to outliers.</a:t>
            </a:r>
          </a:p>
          <a:p>
            <a:r>
              <a:rPr lang="en-US" sz="2400" dirty="0"/>
              <a:t>Just moving one point away from the general trend here decreases the correlation from -0.91 to -</a:t>
            </a:r>
            <a:r>
              <a:rPr lang="en-US" sz="2400" dirty="0" smtClean="0"/>
              <a:t>0.75</a:t>
            </a:r>
            <a:endParaRPr lang="en-US" sz="2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455" y="420088"/>
            <a:ext cx="2832712" cy="55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8827269" y="927635"/>
            <a:ext cx="303101" cy="248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827268" y="4821015"/>
            <a:ext cx="303101" cy="248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49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318" y="1621971"/>
            <a:ext cx="9719881" cy="4687389"/>
          </a:xfrm>
        </p:spPr>
        <p:txBody>
          <a:bodyPr/>
          <a:lstStyle/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digitalfirst.bfwpub.com/stats_applet/stats_applet_5_correg.html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4318" y="42654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Correlation: influential points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2"/>
          <a:stretch>
            <a:fillRect/>
          </a:stretch>
        </p:blipFill>
        <p:spPr bwMode="auto">
          <a:xfrm>
            <a:off x="919338" y="2904394"/>
            <a:ext cx="3657600" cy="361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3"/>
          <a:stretch>
            <a:fillRect/>
          </a:stretch>
        </p:blipFill>
        <p:spPr bwMode="auto">
          <a:xfrm>
            <a:off x="7352593" y="2904394"/>
            <a:ext cx="3657600" cy="357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6938" y="3702262"/>
            <a:ext cx="28380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600" dirty="0">
                <a:solidFill>
                  <a:srgbClr val="00B050"/>
                </a:solidFill>
              </a:rPr>
              <a:t>Adding two outliers decreases </a:t>
            </a:r>
            <a:r>
              <a:rPr lang="en-US" sz="1600" i="1" dirty="0">
                <a:solidFill>
                  <a:srgbClr val="00B050"/>
                </a:solidFill>
              </a:rPr>
              <a:t>r</a:t>
            </a:r>
            <a:r>
              <a:rPr lang="en-US" sz="1600" dirty="0">
                <a:solidFill>
                  <a:srgbClr val="00B050"/>
                </a:solidFill>
              </a:rPr>
              <a:t> from 0.95 to 0.61. </a:t>
            </a:r>
          </a:p>
        </p:txBody>
      </p:sp>
    </p:spTree>
    <p:extLst>
      <p:ext uri="{BB962C8B-B14F-4D97-AF65-F5344CB8AC3E}">
        <p14:creationId xmlns:p14="http://schemas.microsoft.com/office/powerpoint/2010/main" val="14555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03" y="299466"/>
            <a:ext cx="9720072" cy="1499616"/>
          </a:xfrm>
        </p:spPr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03" y="2314575"/>
            <a:ext cx="11001374" cy="4023360"/>
          </a:xfrm>
        </p:spPr>
        <p:txBody>
          <a:bodyPr/>
          <a:lstStyle/>
          <a:p>
            <a:r>
              <a:rPr lang="en-US" altLang="en-US" sz="2400" i="1" dirty="0"/>
              <a:t>Dr. Mortimer is interested in knowing whether people who have a </a:t>
            </a:r>
            <a:r>
              <a:rPr lang="en-US" altLang="en-US" sz="2400" b="1" i="1" dirty="0"/>
              <a:t>positive view of themselves </a:t>
            </a:r>
            <a:r>
              <a:rPr lang="en-US" altLang="en-US" sz="2400" i="1" dirty="0"/>
              <a:t>in one aspect of their lives also tend to have a </a:t>
            </a:r>
            <a:r>
              <a:rPr lang="en-US" altLang="en-US" sz="2400" b="1" i="1" dirty="0"/>
              <a:t>positive view of themselves in other</a:t>
            </a:r>
            <a:r>
              <a:rPr lang="en-US" altLang="en-US" sz="2400" i="1" dirty="0"/>
              <a:t> aspects of their lives. </a:t>
            </a:r>
            <a:endParaRPr lang="en-US" altLang="en-US" sz="2400" i="1" dirty="0" smtClean="0"/>
          </a:p>
          <a:p>
            <a:r>
              <a:rPr lang="en-US" altLang="en-US" sz="2400" i="1" dirty="0" smtClean="0"/>
              <a:t>He </a:t>
            </a:r>
            <a:r>
              <a:rPr lang="en-US" altLang="en-US" sz="2400" i="1" dirty="0"/>
              <a:t>has 80 men complete a self-concept inventory that contains 5 scales. </a:t>
            </a:r>
            <a:r>
              <a:rPr lang="en-US" altLang="en-US" sz="2400" i="1" dirty="0" smtClean="0"/>
              <a:t>Four </a:t>
            </a:r>
            <a:r>
              <a:rPr lang="en-US" altLang="en-US" sz="2400" i="1" dirty="0"/>
              <a:t>scales involve questions about how competent respondents feel in the areas of intimate relationships, relationships with friends, common sense reasoning and everyday knowledge, and academic reasoning and scholarly knowledge. </a:t>
            </a:r>
            <a:endParaRPr lang="en-US" altLang="en-US" sz="2400" i="1" dirty="0" smtClean="0"/>
          </a:p>
          <a:p>
            <a:r>
              <a:rPr lang="en-US" altLang="en-US" sz="2400" i="1" dirty="0" smtClean="0"/>
              <a:t>The </a:t>
            </a:r>
            <a:r>
              <a:rPr lang="en-US" altLang="en-US" sz="2400" i="1" dirty="0"/>
              <a:t>5</a:t>
            </a:r>
            <a:r>
              <a:rPr lang="en-US" altLang="en-US" sz="2400" i="1" baseline="30000" dirty="0"/>
              <a:t>th</a:t>
            </a:r>
            <a:r>
              <a:rPr lang="en-US" altLang="en-US" sz="2400" i="1" dirty="0"/>
              <a:t> scale includes items about how competent a person feels in general. </a:t>
            </a:r>
            <a:endParaRPr lang="en-US" altLang="en-US" sz="2400" i="1" dirty="0" smtClean="0"/>
          </a:p>
          <a:p>
            <a:r>
              <a:rPr lang="en-US" altLang="en-US" sz="2400" i="1" dirty="0" smtClean="0"/>
              <a:t>10 </a:t>
            </a:r>
            <a:r>
              <a:rPr lang="en-US" altLang="en-US" sz="2400" i="1" dirty="0"/>
              <a:t>correlations are computed between all possible pairs of variables.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 - Bivariate norm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22" y="1165679"/>
            <a:ext cx="4692310" cy="42463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0712"/>
            <a:ext cx="9720072" cy="149961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64" y="1770327"/>
            <a:ext cx="6629399" cy="4837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Random sample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Relationship between variables is linear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Check scatterplot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Transform data or use alternative methods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Bivariate normal distribution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Each variable should be normally distributed in population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Joint distribution should be bivariate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normal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Curvilinear relationships = violation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Less important as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increases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78388"/>
            <a:ext cx="9720072" cy="1499616"/>
          </a:xfrm>
        </p:spPr>
        <p:txBody>
          <a:bodyPr/>
          <a:lstStyle/>
          <a:p>
            <a:r>
              <a:rPr lang="en-US" altLang="en-US" sz="5400" dirty="0"/>
              <a:t>Sampling Distribution </a:t>
            </a:r>
            <a:r>
              <a:rPr lang="en-US" altLang="en-US" sz="5400" dirty="0" smtClean="0"/>
              <a:t>of </a:t>
            </a:r>
            <a:r>
              <a:rPr lang="en-US" alt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“Rho”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41801"/>
            <a:ext cx="10471186" cy="48289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Normal distribution about 0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Becomes non-normal as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gets larger </a:t>
            </a:r>
            <a:r>
              <a:rPr lang="en-US" altLang="en-US" sz="2800" dirty="0" smtClean="0">
                <a:cs typeface="Arial" panose="020B0604020202020204" pitchFamily="34" charset="0"/>
              </a:rPr>
              <a:t>and deviates </a:t>
            </a:r>
            <a:r>
              <a:rPr lang="en-US" altLang="en-US" sz="2800" dirty="0">
                <a:cs typeface="Arial" panose="020B0604020202020204" pitchFamily="34" charset="0"/>
              </a:rPr>
              <a:t>from </a:t>
            </a:r>
            <a:r>
              <a:rPr lang="en-US" altLang="en-US" sz="2800" i="1" dirty="0"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0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value of 0 in the </a:t>
            </a:r>
            <a:r>
              <a:rPr lang="en-US" altLang="en-US" sz="2800" dirty="0" smtClean="0">
                <a:cs typeface="Arial" panose="020B0604020202020204" pitchFamily="34" charset="0"/>
              </a:rPr>
              <a:t>population</a:t>
            </a:r>
            <a:endParaRPr lang="el-GR" altLang="en-US" sz="28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Negatively skewed with large, positive null hypothesized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Positively skewed with large, negative null hypothesized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Leads to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Inaccurate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 longer testing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that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0</a:t>
            </a: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Fisher’s solution: transform sample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/>
              <a:t> coefficients to yield normal sampling distribution, regardless of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endParaRPr lang="en-US" altLang="en-US" sz="2800" i="1" dirty="0">
              <a:cs typeface="Arial" panose="020B0604020202020204" pitchFamily="34" charset="0"/>
            </a:endParaRP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We will let the computer worry about the details…</a:t>
            </a:r>
            <a:endParaRPr lang="en-US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FOR 1-SAMPLE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1981200"/>
            <a:ext cx="6379028" cy="4328160"/>
          </a:xfrm>
        </p:spPr>
        <p:txBody>
          <a:bodyPr>
            <a:normAutofit/>
          </a:bodyPr>
          <a:lstStyle/>
          <a:p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: </a:t>
            </a:r>
            <a:r>
              <a:rPr lang="en-US" altLang="en-US" sz="2800" i="1" dirty="0"/>
              <a:t>ρ</a:t>
            </a:r>
            <a:r>
              <a:rPr lang="en-US" altLang="en-US" sz="2800" dirty="0"/>
              <a:t> = 0</a:t>
            </a:r>
          </a:p>
          <a:p>
            <a:r>
              <a:rPr lang="en-US" altLang="en-US" sz="2800" i="1" dirty="0"/>
              <a:t>H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: </a:t>
            </a:r>
            <a:r>
              <a:rPr lang="en-US" altLang="en-US" sz="2800" i="1" dirty="0"/>
              <a:t>ρ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Arial" panose="020B0604020202020204" pitchFamily="34" charset="0"/>
              </a:rPr>
              <a:t>≠</a:t>
            </a:r>
            <a:r>
              <a:rPr lang="en-US" altLang="en-US" sz="2800" dirty="0"/>
              <a:t> 0 (2-tailed)</a:t>
            </a:r>
            <a:endParaRPr lang="en-US" altLang="en-US" sz="2800" i="1" dirty="0"/>
          </a:p>
          <a:p>
            <a:pPr lvl="4"/>
            <a:endParaRPr lang="en-US" altLang="en-US" sz="1800" i="1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/>
              <a:t> converted into </a:t>
            </a:r>
            <a:r>
              <a:rPr lang="en-US" altLang="en-US" sz="2800" i="1" dirty="0"/>
              <a:t>t</a:t>
            </a:r>
            <a:r>
              <a:rPr lang="en-US" altLang="en-US" sz="2800" dirty="0"/>
              <a:t>-statistic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No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transformation as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at center (0)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Compare to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-distribution </a:t>
            </a:r>
            <a:r>
              <a:rPr lang="en-US" altLang="en-US" sz="2800" dirty="0" smtClean="0"/>
              <a:t>with </a:t>
            </a:r>
            <a:r>
              <a:rPr lang="en-US" alt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– 2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Rejection: statistical evidence for co-relationship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Or, see table of critical values for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54" y="2084832"/>
            <a:ext cx="2168803" cy="1266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088" r="32938"/>
          <a:stretch/>
        </p:blipFill>
        <p:spPr>
          <a:xfrm>
            <a:off x="6792685" y="1761533"/>
            <a:ext cx="5018315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899775"/>
            <a:ext cx="4886815" cy="4224528"/>
          </a:xfrm>
        </p:spPr>
        <p:txBody>
          <a:bodyPr/>
          <a:lstStyle/>
          <a:p>
            <a:r>
              <a:rPr lang="en-US" altLang="en-US" sz="3200" dirty="0" smtClean="0"/>
              <a:t>Researcher wishes to correlate scores from 2 tests: current mood state and verbal recall memory</a:t>
            </a:r>
          </a:p>
          <a:p>
            <a:pPr lvl="4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3200" dirty="0" smtClean="0"/>
              <a:t>Compute 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3200" dirty="0" smtClean="0"/>
              <a:t>, test for significance (</a:t>
            </a:r>
            <a:r>
              <a:rPr lang="en-US" altLang="en-US" sz="3200" i="1" dirty="0" smtClean="0"/>
              <a:t>H</a:t>
            </a:r>
            <a:r>
              <a:rPr lang="en-US" altLang="en-US" sz="3200" i="1" baseline="-25000" dirty="0" smtClean="0"/>
              <a:t>0</a:t>
            </a:r>
            <a:r>
              <a:rPr lang="en-US" altLang="en-US" sz="3200" dirty="0" smtClean="0"/>
              <a:t>: </a:t>
            </a:r>
            <a:r>
              <a:rPr lang="el-GR" altLang="en-US" sz="3200" i="1" dirty="0" smtClean="0">
                <a:cs typeface="Arial" panose="020B0604020202020204" pitchFamily="34" charset="0"/>
              </a:rPr>
              <a:t>ρ</a:t>
            </a:r>
            <a:r>
              <a:rPr lang="en-US" altLang="en-US" sz="3200" dirty="0" smtClean="0">
                <a:cs typeface="Arial" panose="020B0604020202020204" pitchFamily="34" charset="0"/>
              </a:rPr>
              <a:t> = 0), construct 95% </a:t>
            </a:r>
            <a:r>
              <a:rPr lang="en-US" altLang="en-US" sz="3200" i="1" dirty="0" smtClean="0">
                <a:cs typeface="Arial" panose="020B0604020202020204" pitchFamily="34" charset="0"/>
              </a:rPr>
              <a:t>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95658" y="445950"/>
            <a:ext cx="3091542" cy="383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indent="-533400" algn="ctr">
              <a:lnSpc>
                <a:spcPct val="90000"/>
              </a:lnSpc>
            </a:pPr>
            <a:r>
              <a:rPr lang="en-US" altLang="en-US" sz="3200" b="1" u="sng" dirty="0"/>
              <a:t>Mood  Recall</a:t>
            </a:r>
          </a:p>
          <a:p>
            <a:pPr marL="533400" indent="-533400" algn="ctr">
              <a:lnSpc>
                <a:spcPct val="90000"/>
              </a:lnSpc>
            </a:pPr>
            <a:r>
              <a:rPr lang="en-US" altLang="en-US" sz="1400" dirty="0" smtClean="0"/>
              <a:t>	</a:t>
            </a:r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 smtClean="0"/>
              <a:t>45</a:t>
            </a:r>
            <a:r>
              <a:rPr lang="en-US" altLang="en-US" sz="3200" dirty="0"/>
              <a:t>	</a:t>
            </a:r>
            <a:r>
              <a:rPr lang="en-US" altLang="en-US" sz="3200" dirty="0" smtClean="0"/>
              <a:t>	48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34	</a:t>
            </a:r>
            <a:r>
              <a:rPr lang="en-US" altLang="en-US" sz="3200" dirty="0" smtClean="0"/>
              <a:t>	39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41	</a:t>
            </a:r>
            <a:r>
              <a:rPr lang="en-US" altLang="en-US" sz="3200" dirty="0" smtClean="0"/>
              <a:t>	48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25	</a:t>
            </a:r>
            <a:r>
              <a:rPr lang="en-US" altLang="en-US" sz="3200" dirty="0" smtClean="0"/>
              <a:t>	27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38	</a:t>
            </a:r>
            <a:r>
              <a:rPr lang="en-US" altLang="en-US" sz="3200" dirty="0" smtClean="0"/>
              <a:t>	42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20	</a:t>
            </a:r>
            <a:r>
              <a:rPr lang="en-US" altLang="en-US" sz="3200" dirty="0" smtClean="0"/>
              <a:t>	29</a:t>
            </a:r>
            <a:endParaRPr lang="en-US" altLang="en-US" sz="3200" dirty="0"/>
          </a:p>
          <a:p>
            <a:pPr marL="533400" indent="-533400" algn="ctr">
              <a:lnSpc>
                <a:spcPct val="90000"/>
              </a:lnSpc>
            </a:pPr>
            <a:r>
              <a:rPr lang="en-US" altLang="en-US" sz="3200" dirty="0"/>
              <a:t>45	</a:t>
            </a:r>
            <a:r>
              <a:rPr lang="en-US" altLang="en-US" sz="3200" dirty="0" smtClean="0"/>
              <a:t>	30</a:t>
            </a:r>
            <a:endParaRPr lang="en-US" alt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2" y="3399391"/>
            <a:ext cx="3768499" cy="3019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57" y="5706954"/>
            <a:ext cx="1905000" cy="590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35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973" y="265294"/>
            <a:ext cx="7141027" cy="26804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b="1" i="1" u="sng" dirty="0">
                <a:latin typeface="Times New Roman" panose="02020603050405020304" pitchFamily="18" charset="0"/>
              </a:rPr>
              <a:t>N</a:t>
            </a:r>
            <a:r>
              <a:rPr lang="en-US" altLang="en-US" sz="2800" b="1" u="sng" dirty="0"/>
              <a:t> necessary to reject </a:t>
            </a:r>
            <a:r>
              <a:rPr lang="en-US" altLang="en-US" sz="2800" b="1" i="1" u="sng" dirty="0"/>
              <a:t>H</a:t>
            </a:r>
            <a:r>
              <a:rPr lang="en-US" altLang="en-US" sz="2800" b="1" i="1" u="sng" baseline="-25000" dirty="0"/>
              <a:t>0</a:t>
            </a:r>
            <a:r>
              <a:rPr lang="en-US" altLang="en-US" sz="2800" b="1" u="sng" dirty="0"/>
              <a:t> given an effect </a:t>
            </a:r>
            <a:r>
              <a:rPr lang="en-US" altLang="en-US" sz="2800" b="1" i="1" u="sng" dirty="0"/>
              <a:t>ρ</a:t>
            </a:r>
            <a:r>
              <a:rPr lang="en-US" altLang="en-US" sz="2800" b="1" u="sng" dirty="0"/>
              <a:t>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Determine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 dirty="0">
                <a:ea typeface="ＭＳ Ｐゴシック" panose="020B0600070205080204" pitchFamily="34" charset="-128"/>
              </a:rPr>
              <a:t> (value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</a:rPr>
              <a:t> [or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400" dirty="0">
                <a:ea typeface="ＭＳ Ｐゴシック" panose="020B0600070205080204" pitchFamily="34" charset="-128"/>
              </a:rPr>
              <a:t>] to detect as significant)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Determine delta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l-GR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ea typeface="ＭＳ Ｐゴシック" panose="020B0600070205080204" pitchFamily="34" charset="-128"/>
              </a:rPr>
              <a:t> (value from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appendix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A.4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that would result in given level of power at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.05)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Solve: 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284" y="1787660"/>
            <a:ext cx="1797377" cy="100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2260" y="1870130"/>
            <a:ext cx="4027713" cy="150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Example: Chap9A #8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college admissions officer is tracking the relationship between students’ verbal SAT scores and their first-year grade point average (GPA).   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49501"/>
              </p:ext>
            </p:extLst>
          </p:nvPr>
        </p:nvGraphicFramePr>
        <p:xfrm>
          <a:off x="642260" y="3453184"/>
          <a:ext cx="2153726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863"/>
                <a:gridCol w="1076863"/>
              </a:tblGrid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Verbal SAT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GPA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510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2.2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3.1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2.4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530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3.6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680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08" y="3664166"/>
            <a:ext cx="3598664" cy="2883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984" y="3327904"/>
            <a:ext cx="2308580" cy="48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296454" y="3105663"/>
            <a:ext cx="475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Based on this pilot data, how many students should I plan to study to ensure I have at least 95% power for an alpha =  .01, one-tailed test?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Factors Affecting Validity of </a:t>
            </a:r>
            <a:r>
              <a:rPr lang="en-US" altLang="en-US" sz="5400" i="1" dirty="0">
                <a:latin typeface="Times New Roman" panose="02020603050405020304" pitchFamily="18" charset="0"/>
              </a:rPr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Range restriction (variance of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/>
              <a:t> and/or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32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can be inflated or deflated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May be related to small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Outliers</a:t>
            </a:r>
          </a:p>
          <a:p>
            <a:pPr lvl="1">
              <a:lnSpc>
                <a:spcPct val="80000"/>
              </a:lnSpc>
            </a:pPr>
            <a:r>
              <a:rPr lang="en-US" altLang="en-US" sz="32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can be heavily influenced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Use of heterogeneous subsamples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Combining data from heterogeneous groups can inflate correlation coefficient or yield spurious results by stretching out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&amp;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948543"/>
            <a:ext cx="9720071" cy="47135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u="sng" dirty="0">
                <a:solidFill>
                  <a:srgbClr val="FF0000"/>
                </a:solidFill>
              </a:rPr>
              <a:t>Correlation </a:t>
            </a:r>
            <a:r>
              <a:rPr lang="en-US" altLang="en-US" sz="3200" b="1" u="sng" dirty="0">
                <a:solidFill>
                  <a:srgbClr val="FF0000"/>
                </a:solidFill>
                <a:cs typeface="Arial" panose="020B0604020202020204" pitchFamily="34" charset="0"/>
              </a:rPr>
              <a:t>≠ Causation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 infer strength and direction; not form or prediction from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endParaRPr lang="en-US" altLang="en-US" sz="2400" i="1" dirty="0"/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Can say that prediction will be better with large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but cannot predict actual values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Statistical significance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-value heavily influenced by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Need to interpret size of 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-statistic, </a:t>
            </a:r>
            <a:r>
              <a:rPr lang="en-US" altLang="en-US" sz="2000" dirty="0">
                <a:ea typeface="ＭＳ Ｐゴシック" panose="020B0600070205080204" pitchFamily="34" charset="-128"/>
              </a:rPr>
              <a:t>more than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-value</a:t>
            </a:r>
          </a:p>
          <a:p>
            <a:pPr lvl="4">
              <a:lnSpc>
                <a:spcPct val="80000"/>
              </a:lnSpc>
            </a:pPr>
            <a:endParaRPr lang="en-US" altLang="en-US" sz="1600" i="1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APA format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(18) = -.74,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&lt; .01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1" y="84473"/>
            <a:ext cx="9720072" cy="1499616"/>
          </a:xfrm>
        </p:spPr>
        <p:txBody>
          <a:bodyPr/>
          <a:lstStyle/>
          <a:p>
            <a:r>
              <a:rPr lang="en-US" dirty="0" smtClean="0"/>
              <a:t>APA style reporting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" y="1232234"/>
            <a:ext cx="10884035" cy="1620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0793" y="3237337"/>
            <a:ext cx="4472139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“A Pearson product-moment correlation coefficient was computed to assess the relationship between the amount of water that one consumed and rating of skin elasticity. There was a positive correlation between the two variables,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r(5)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= 0.985,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p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= 0.002. A scatterplot summarizes the results (Figure 1) Overall, there was a strong, positive correlation between water consumption and skin elasticity. Increases in water consumption were correlated with increases in rating of skin elasticity.”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4" name="Picture 2" descr="http://www.scielo.br/img/revistas/anp/v64n3b/31612t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317268"/>
            <a:ext cx="6515100" cy="3000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4" y="1572987"/>
            <a:ext cx="5991225" cy="48006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47928" y="267842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 – add regression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" y="2517266"/>
            <a:ext cx="4789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To add a regression line: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Double-click on the graph in the output window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 the top of the newly opened “</a:t>
            </a:r>
            <a:r>
              <a:rPr lang="en-US" dirty="0" smtClean="0">
                <a:solidFill>
                  <a:srgbClr val="FF0000"/>
                </a:solidFill>
              </a:rPr>
              <a:t>chart editor</a:t>
            </a:r>
            <a:r>
              <a:rPr lang="en-US" dirty="0" smtClean="0"/>
              <a:t>” window with the plot, click the word “</a:t>
            </a:r>
            <a:r>
              <a:rPr lang="en-US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” and select the phrase “</a:t>
            </a:r>
            <a:r>
              <a:rPr lang="en-US" dirty="0" smtClean="0">
                <a:solidFill>
                  <a:srgbClr val="FF0000"/>
                </a:solidFill>
              </a:rPr>
              <a:t>Fit Line at Total</a:t>
            </a:r>
            <a:r>
              <a:rPr lang="en-US" dirty="0" smtClean="0"/>
              <a:t>”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default is a “LINEAR” fit method, so you can click the “Close” button and be done, or you can play with the other options in the various tabs.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you done making changes, click the Red “x” or “dot” in the upper right corner of the “Chart Editor” to paste your edited plot back in the Output Window.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" y="1952996"/>
            <a:ext cx="48387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76202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scatterplots – select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2084832"/>
            <a:ext cx="674370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31" y="2502861"/>
            <a:ext cx="4951931" cy="39678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6077" y="2502861"/>
            <a:ext cx="2888494" cy="4630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556641"/>
            <a:ext cx="9720072" cy="1499616"/>
          </a:xfrm>
        </p:spPr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34" y="1989582"/>
            <a:ext cx="6667500" cy="48684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Interested in degree of covariation or </a:t>
            </a:r>
            <a:r>
              <a:rPr lang="en-US" altLang="en-US" dirty="0" smtClean="0"/>
              <a:t>co-relation </a:t>
            </a:r>
            <a:r>
              <a:rPr lang="en-US" altLang="en-US" dirty="0"/>
              <a:t>among &gt;1 variables measured on SAME </a:t>
            </a:r>
            <a:r>
              <a:rPr lang="en-US" altLang="en-US" dirty="0" smtClean="0"/>
              <a:t>objects/participants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interested in group differences, </a:t>
            </a:r>
            <a:r>
              <a:rPr lang="en-US" altLang="en-US" i="1" dirty="0">
                <a:ea typeface="ＭＳ Ｐゴシック" panose="020B0600070205080204" pitchFamily="34" charset="-128"/>
              </a:rPr>
              <a:t>per se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Variable measurements have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Order: 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 order: Association 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dependence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Level of measurement for each variable determines type of correlation coefficient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Data can be in raw or standardized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Correlation coefficient is scale-invariant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Statistical significance of correlation?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population correlation coefficient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= 0</a:t>
            </a:r>
            <a:endParaRPr lang="el-GR" altLang="en-US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family cir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6" y="895350"/>
            <a:ext cx="4245442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0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64" y="311855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scatterplots – panels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7" y="1915885"/>
            <a:ext cx="4683054" cy="2304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43" y="269566"/>
            <a:ext cx="4014257" cy="3216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14" y="3486077"/>
            <a:ext cx="4041699" cy="3238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492415" y="827314"/>
            <a:ext cx="6277598" cy="2038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2416" y="4043685"/>
            <a:ext cx="2179477" cy="7970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63020" y="3915962"/>
            <a:ext cx="1429395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63020" y="2648382"/>
            <a:ext cx="142939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69364" y="269566"/>
            <a:ext cx="3040893" cy="4040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69365" y="3528365"/>
            <a:ext cx="821526" cy="29218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2622791"/>
            <a:ext cx="5410200" cy="14573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514187" y="3756452"/>
            <a:ext cx="1336187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17172" y="3736004"/>
            <a:ext cx="11317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22" y="1356152"/>
            <a:ext cx="5991225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64" y="311855"/>
            <a:ext cx="9720072" cy="1499616"/>
          </a:xfrm>
        </p:spPr>
        <p:txBody>
          <a:bodyPr/>
          <a:lstStyle/>
          <a:p>
            <a:r>
              <a:rPr lang="en-US" dirty="0" smtClean="0"/>
              <a:t>SPSS: scatterplots – panels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31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58910" y="1356152"/>
            <a:ext cx="3515163" cy="5916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022192" y="1834592"/>
            <a:ext cx="965350" cy="370214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43" y="2789544"/>
            <a:ext cx="5286375" cy="278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56" y="421931"/>
            <a:ext cx="9720072" cy="1499616"/>
          </a:xfrm>
        </p:spPr>
        <p:txBody>
          <a:bodyPr/>
          <a:lstStyle/>
          <a:p>
            <a:r>
              <a:rPr lang="en-US" dirty="0" smtClean="0"/>
              <a:t>SPSS: correlation – matrix (symmetrical)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44728" y="4954553"/>
            <a:ext cx="923756" cy="63222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8" y="2024822"/>
            <a:ext cx="5286375" cy="7429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952443" y="4954553"/>
            <a:ext cx="923756" cy="24305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544728" y="2987811"/>
            <a:ext cx="923756" cy="23182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56" y="2967970"/>
            <a:ext cx="3899127" cy="31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correlation – “WITH” option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00" y="1951200"/>
            <a:ext cx="722947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96" y="2932275"/>
            <a:ext cx="4067175" cy="33718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13048" y="2544186"/>
            <a:ext cx="3781123" cy="304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98396" y="3921276"/>
            <a:ext cx="850465" cy="208763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45564" y="2544186"/>
            <a:ext cx="1342212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1983" y="3098854"/>
            <a:ext cx="2033588" cy="82242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78107" y="2394857"/>
            <a:ext cx="567456" cy="5485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Spss</a:t>
            </a:r>
            <a:r>
              <a:rPr lang="en-US" dirty="0" smtClean="0"/>
              <a:t>: correlation – w/ “select if”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18" y="2763611"/>
            <a:ext cx="6724650" cy="24193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78429" y="3135086"/>
            <a:ext cx="3689735" cy="51162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78428" y="4369036"/>
            <a:ext cx="3689735" cy="51162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correlation – “split file by”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6" y="2575151"/>
            <a:ext cx="483870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91" y="2013090"/>
            <a:ext cx="5781675" cy="3429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30649" y="2775988"/>
            <a:ext cx="1342212" cy="3048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18936" y="2960914"/>
            <a:ext cx="569835" cy="74490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30649" y="3059697"/>
            <a:ext cx="5851751" cy="113130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97991" y="4239303"/>
            <a:ext cx="5851751" cy="11313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88771" y="2960914"/>
            <a:ext cx="2939144" cy="3724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2" y="424434"/>
            <a:ext cx="9720072" cy="1499616"/>
          </a:xfrm>
        </p:spPr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4050"/>
            <a:ext cx="9829799" cy="4385310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</a:rPr>
              <a:t>ALWAYS </a:t>
            </a:r>
            <a:r>
              <a:rPr lang="en-US" altLang="en-US" sz="2800" dirty="0"/>
              <a:t>VISUALIZE DATA 1</a:t>
            </a:r>
            <a:r>
              <a:rPr lang="en-US" altLang="en-US" sz="2800" baseline="30000" dirty="0"/>
              <a:t>st</a:t>
            </a:r>
            <a:endParaRPr lang="en-US" altLang="en-US" sz="2800" dirty="0"/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Scatterplots,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scatterdiagrams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scattergrams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Can stratify scatterplots by subgroups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Each subject is represented by 1 dot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(x and y coordinate)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Fit line can indicate nature </a:t>
            </a:r>
          </a:p>
          <a:p>
            <a:pPr>
              <a:buNone/>
            </a:pPr>
            <a:r>
              <a:rPr lang="en-US" altLang="en-US" sz="2800" dirty="0"/>
              <a:t>	and degree of relationship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Regression or prediction lines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8" y="1174242"/>
            <a:ext cx="4770664" cy="475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4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02773"/>
            <a:ext cx="9720072" cy="1499616"/>
          </a:xfrm>
        </p:spPr>
        <p:txBody>
          <a:bodyPr/>
          <a:lstStyle/>
          <a:p>
            <a:r>
              <a:rPr lang="en-US" dirty="0" smtClean="0"/>
              <a:t>SPSS: basic scatterplot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55" y="2307772"/>
            <a:ext cx="475297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00" y="1267504"/>
            <a:ext cx="5615009" cy="44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0031" y="1679162"/>
            <a:ext cx="5305425" cy="202364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3399"/>
                </a:solidFill>
              </a:rPr>
              <a:t>Positive association: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smtClean="0"/>
              <a:t>High</a:t>
            </a:r>
            <a:r>
              <a:rPr lang="en-US" sz="2400" dirty="0" smtClean="0"/>
              <a:t> </a:t>
            </a:r>
            <a:r>
              <a:rPr lang="en-US" sz="2400" dirty="0"/>
              <a:t>values of one </a:t>
            </a:r>
            <a:r>
              <a:rPr lang="en-US" sz="2400" dirty="0" smtClean="0"/>
              <a:t>variable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tend </a:t>
            </a:r>
            <a:r>
              <a:rPr lang="en-US" sz="2400" dirty="0"/>
              <a:t>to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occur </a:t>
            </a:r>
            <a:r>
              <a:rPr lang="en-US" sz="2400" dirty="0"/>
              <a:t>together with </a:t>
            </a:r>
            <a:endParaRPr lang="en-US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/>
              <a:t>H</a:t>
            </a:r>
            <a:r>
              <a:rPr lang="en-US" sz="2400" b="1" u="sng" dirty="0" smtClean="0"/>
              <a:t>igh</a:t>
            </a:r>
            <a:r>
              <a:rPr lang="en-US" sz="2400" dirty="0" smtClean="0"/>
              <a:t> </a:t>
            </a:r>
            <a:r>
              <a:rPr lang="en-US" sz="2400" dirty="0"/>
              <a:t>values of the other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6"/>
          <a:stretch>
            <a:fillRect/>
          </a:stretch>
        </p:blipFill>
        <p:spPr bwMode="auto">
          <a:xfrm>
            <a:off x="2834741" y="3554810"/>
            <a:ext cx="5829300" cy="276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55456" y="1679162"/>
            <a:ext cx="5393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33399"/>
                </a:solidFill>
              </a:rPr>
              <a:t>Negative association: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b="1" u="sng" dirty="0" smtClean="0"/>
              <a:t>High</a:t>
            </a:r>
            <a:r>
              <a:rPr lang="en-US" sz="2400" dirty="0" smtClean="0"/>
              <a:t> </a:t>
            </a:r>
            <a:r>
              <a:rPr lang="en-US" sz="2400" dirty="0"/>
              <a:t>values of one variable </a:t>
            </a:r>
            <a:endParaRPr lang="en-US" sz="2400" dirty="0" smtClean="0"/>
          </a:p>
          <a:p>
            <a:pPr algn="ctr"/>
            <a:r>
              <a:rPr lang="en-US" sz="2400" dirty="0" smtClean="0"/>
              <a:t>tend </a:t>
            </a:r>
            <a:r>
              <a:rPr lang="en-US" sz="2400" dirty="0"/>
              <a:t>to </a:t>
            </a:r>
            <a:endParaRPr lang="en-US" sz="2400" dirty="0" smtClean="0"/>
          </a:p>
          <a:p>
            <a:pPr algn="ctr"/>
            <a:r>
              <a:rPr lang="en-US" sz="2400" dirty="0" smtClean="0"/>
              <a:t>occur </a:t>
            </a:r>
            <a:r>
              <a:rPr lang="en-US" sz="2400" dirty="0"/>
              <a:t>together with </a:t>
            </a:r>
            <a:endParaRPr lang="en-US" sz="2400" dirty="0" smtClean="0"/>
          </a:p>
          <a:p>
            <a:pPr algn="ctr"/>
            <a:r>
              <a:rPr lang="en-US" sz="2400" b="1" u="sng" dirty="0"/>
              <a:t>L</a:t>
            </a:r>
            <a:r>
              <a:rPr lang="en-US" sz="2400" b="1" u="sng" dirty="0" smtClean="0"/>
              <a:t>ow</a:t>
            </a:r>
            <a:r>
              <a:rPr lang="en-US" sz="2400" dirty="0" smtClean="0"/>
              <a:t> </a:t>
            </a:r>
            <a:r>
              <a:rPr lang="en-US" sz="2400" dirty="0"/>
              <a:t>values of the other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4318" y="313845"/>
            <a:ext cx="9720072" cy="1499616"/>
          </a:xfrm>
        </p:spPr>
        <p:txBody>
          <a:bodyPr/>
          <a:lstStyle/>
          <a:p>
            <a:r>
              <a:rPr lang="en-US" dirty="0" smtClean="0"/>
              <a:t>Correlation: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13845"/>
            <a:ext cx="9720072" cy="1499616"/>
          </a:xfrm>
        </p:spPr>
        <p:txBody>
          <a:bodyPr/>
          <a:lstStyle/>
          <a:p>
            <a:r>
              <a:rPr lang="en-US" dirty="0" smtClean="0"/>
              <a:t>Correlation: strength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2762" y="1649623"/>
            <a:ext cx="9692694" cy="16407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strength</a:t>
            </a:r>
            <a:r>
              <a:rPr lang="en-US" dirty="0">
                <a:ea typeface="ＭＳ Ｐゴシック" panose="020B0600070205080204" pitchFamily="34" charset="-128"/>
              </a:rPr>
              <a:t> of the relationship between the two variables can be seen by how much variation, or </a:t>
            </a:r>
            <a:r>
              <a:rPr 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scatter,</a:t>
            </a:r>
            <a:r>
              <a:rPr lang="en-US" dirty="0">
                <a:ea typeface="ＭＳ Ｐゴシック" panose="020B0600070205080204" pitchFamily="34" charset="-128"/>
              </a:rPr>
              <a:t> there is around the main form.</a:t>
            </a:r>
          </a:p>
          <a:p>
            <a:r>
              <a:rPr lang="en-US" dirty="0"/>
              <a:t>With a strong relationship, you can get a pretty good estimate of </a:t>
            </a:r>
            <a:r>
              <a:rPr lang="en-US" i="1" dirty="0"/>
              <a:t>y</a:t>
            </a:r>
            <a:r>
              <a:rPr lang="en-US" dirty="0"/>
              <a:t> if you know </a:t>
            </a:r>
            <a:r>
              <a:rPr lang="en-US" i="1" dirty="0"/>
              <a:t>x.</a:t>
            </a:r>
          </a:p>
          <a:p>
            <a:r>
              <a:rPr lang="en-US" dirty="0"/>
              <a:t>With a weak relationship, for any </a:t>
            </a:r>
            <a:r>
              <a:rPr lang="en-US" i="1" dirty="0"/>
              <a:t>x</a:t>
            </a:r>
            <a:r>
              <a:rPr lang="en-US" dirty="0"/>
              <a:t> you might get a wide range of  </a:t>
            </a:r>
            <a:r>
              <a:rPr lang="en-US" i="1" dirty="0"/>
              <a:t>y</a:t>
            </a:r>
            <a:r>
              <a:rPr lang="en-US" dirty="0"/>
              <a:t> values.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7" r="2"/>
          <a:stretch>
            <a:fillRect/>
          </a:stretch>
        </p:blipFill>
        <p:spPr bwMode="auto">
          <a:xfrm>
            <a:off x="1759294" y="3290343"/>
            <a:ext cx="7949214" cy="31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318042" y="4153449"/>
            <a:ext cx="533280" cy="188502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189755" y="4153449"/>
            <a:ext cx="533280" cy="188502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275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85" y="344997"/>
            <a:ext cx="9720072" cy="1499616"/>
          </a:xfrm>
        </p:spPr>
        <p:txBody>
          <a:bodyPr/>
          <a:lstStyle/>
          <a:p>
            <a:r>
              <a:rPr lang="en-US" dirty="0" smtClean="0"/>
              <a:t>Scatterplot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1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9431" r="13927" b="11543"/>
          <a:stretch>
            <a:fillRect/>
          </a:stretch>
        </p:blipFill>
        <p:spPr>
          <a:xfrm>
            <a:off x="1533525" y="2427732"/>
            <a:ext cx="1645444" cy="1645444"/>
          </a:xfrm>
          <a:noFill/>
        </p:spPr>
      </p:pic>
      <p:pic>
        <p:nvPicPr>
          <p:cNvPr id="7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12801" r="6015" b="14592"/>
          <a:stretch>
            <a:fillRect/>
          </a:stretch>
        </p:blipFill>
        <p:spPr>
          <a:xfrm>
            <a:off x="3381375" y="2427732"/>
            <a:ext cx="1645444" cy="1645444"/>
          </a:xfrm>
          <a:prstGeom prst="rect">
            <a:avLst/>
          </a:prstGeom>
          <a:noFill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68067" y="2084832"/>
            <a:ext cx="3313509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350" b="1" dirty="0"/>
              <a:t>Linear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533525" y="4166046"/>
            <a:ext cx="3493294" cy="1964531"/>
            <a:chOff x="416" y="2372"/>
            <a:chExt cx="2934" cy="1650"/>
          </a:xfrm>
        </p:grpSpPr>
        <p:pic>
          <p:nvPicPr>
            <p:cNvPr id="10" name="Picture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8" t="6090" r="9671" b="4657"/>
            <a:stretch>
              <a:fillRect/>
            </a:stretch>
          </p:blipFill>
          <p:spPr bwMode="auto">
            <a:xfrm>
              <a:off x="416" y="264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24" y="2420"/>
              <a:ext cx="264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200" b="1"/>
                <a:t>Nonlinear      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56" y="2372"/>
              <a:ext cx="15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pic>
          <p:nvPicPr>
            <p:cNvPr id="13" name="Picture 16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5" t="19315" r="12981" b="12048"/>
            <a:stretch>
              <a:fillRect/>
            </a:stretch>
          </p:blipFill>
          <p:spPr bwMode="auto">
            <a:xfrm>
              <a:off x="1968" y="264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6057901" y="2553939"/>
            <a:ext cx="1931195" cy="3405188"/>
            <a:chOff x="3744" y="1018"/>
            <a:chExt cx="1622" cy="2860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744" y="1076"/>
              <a:ext cx="0" cy="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19585" r="13251" b="10176"/>
            <a:stretch>
              <a:fillRect/>
            </a:stretch>
          </p:blipFill>
          <p:spPr bwMode="auto">
            <a:xfrm>
              <a:off x="3984" y="1018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0" r="8255" b="1433"/>
            <a:stretch>
              <a:fillRect/>
            </a:stretch>
          </p:blipFill>
          <p:spPr bwMode="auto">
            <a:xfrm>
              <a:off x="3984" y="2496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38083" r="53598" b="1720"/>
          <a:stretch/>
        </p:blipFill>
        <p:spPr bwMode="auto">
          <a:xfrm>
            <a:off x="8327572" y="2607347"/>
            <a:ext cx="1894114" cy="14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9" t="39229" r="918" b="2548"/>
          <a:stretch/>
        </p:blipFill>
        <p:spPr bwMode="auto">
          <a:xfrm>
            <a:off x="8327572" y="4361904"/>
            <a:ext cx="1903192" cy="13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23239" y="1610451"/>
            <a:ext cx="400866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333399"/>
                </a:solidFill>
              </a:rPr>
              <a:t>No relationship:</a:t>
            </a:r>
            <a:r>
              <a:rPr lang="en-US" sz="1500" dirty="0"/>
              <a:t> </a:t>
            </a:r>
          </a:p>
          <a:p>
            <a:pPr algn="ctr"/>
            <a:r>
              <a:rPr lang="en-US" sz="1500" i="1" dirty="0"/>
              <a:t>X</a:t>
            </a:r>
            <a:r>
              <a:rPr lang="en-US" sz="1500" dirty="0"/>
              <a:t> and </a:t>
            </a:r>
            <a:r>
              <a:rPr lang="en-US" sz="1500" i="1" dirty="0"/>
              <a:t>Y</a:t>
            </a:r>
            <a:r>
              <a:rPr lang="en-US" sz="1500" dirty="0"/>
              <a:t> vary independently. </a:t>
            </a:r>
          </a:p>
          <a:p>
            <a:pPr algn="ctr"/>
            <a:r>
              <a:rPr lang="en-US" sz="1500" dirty="0"/>
              <a:t>Knowing </a:t>
            </a:r>
            <a:r>
              <a:rPr lang="en-US" sz="1500" i="1" dirty="0"/>
              <a:t>X</a:t>
            </a:r>
            <a:r>
              <a:rPr lang="en-US" sz="1500" dirty="0"/>
              <a:t> tells you nothing about </a:t>
            </a:r>
            <a:r>
              <a:rPr lang="en-US" sz="1500" i="1" dirty="0"/>
              <a:t>Y</a:t>
            </a:r>
            <a:r>
              <a:rPr lang="en-US" sz="1500" dirty="0"/>
              <a:t>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738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67502"/>
            <a:ext cx="9720072" cy="1499616"/>
          </a:xfrm>
        </p:spPr>
        <p:txBody>
          <a:bodyPr/>
          <a:lstStyle/>
          <a:p>
            <a:r>
              <a:rPr lang="en-US" dirty="0" smtClean="0"/>
              <a:t>Correlation: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9 - Linear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52861" y="4928230"/>
            <a:ext cx="3913515" cy="154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/>
              <a:t>This is a</a:t>
            </a:r>
            <a:r>
              <a:rPr lang="en-US" sz="1600" b="1" dirty="0"/>
              <a:t> very strong</a:t>
            </a:r>
            <a:r>
              <a:rPr lang="en-US" sz="1600" dirty="0"/>
              <a:t> relationship. </a:t>
            </a:r>
            <a:endParaRPr lang="en-US" sz="1600" dirty="0" smtClean="0"/>
          </a:p>
          <a:p>
            <a:pPr algn="ctr">
              <a:lnSpc>
                <a:spcPct val="120000"/>
              </a:lnSpc>
            </a:pPr>
            <a:endParaRPr lang="en-US" sz="1600" dirty="0" smtClean="0"/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daily amount of gas consumed can be predicted </a:t>
            </a:r>
            <a:r>
              <a:rPr lang="en-US" sz="1600" b="1" dirty="0"/>
              <a:t>quite accurately </a:t>
            </a:r>
            <a:r>
              <a:rPr lang="en-US" sz="1600" dirty="0"/>
              <a:t>for a given temperature value.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05590" y="4928230"/>
            <a:ext cx="3828489" cy="154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/>
              <a:t>This is a </a:t>
            </a:r>
            <a:r>
              <a:rPr lang="en-US" sz="1600" b="1" dirty="0"/>
              <a:t>weak</a:t>
            </a:r>
            <a:r>
              <a:rPr lang="en-US" sz="1600" dirty="0"/>
              <a:t> relationship. </a:t>
            </a:r>
            <a:endParaRPr lang="en-US" sz="1600" dirty="0" smtClean="0"/>
          </a:p>
          <a:p>
            <a:pPr algn="ctr">
              <a:lnSpc>
                <a:spcPct val="120000"/>
              </a:lnSpc>
            </a:pPr>
            <a:endParaRPr lang="en-US" sz="1600" dirty="0" smtClean="0"/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For </a:t>
            </a:r>
            <a:r>
              <a:rPr lang="en-US" sz="1600" dirty="0"/>
              <a:t>a particular state median household income, you </a:t>
            </a:r>
            <a:r>
              <a:rPr lang="en-US" sz="1600" b="1" dirty="0"/>
              <a:t>can’t predict </a:t>
            </a:r>
            <a:r>
              <a:rPr lang="en-US" sz="1600" dirty="0"/>
              <a:t>the state per capita income very well.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8E2F3"/>
              </a:clrFrom>
              <a:clrTo>
                <a:srgbClr val="D8E2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07" y="1673857"/>
            <a:ext cx="4232812" cy="30175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8E2F3"/>
              </a:clrFrom>
              <a:clrTo>
                <a:srgbClr val="D8E2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38" y="1673857"/>
            <a:ext cx="4019954" cy="30175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3338</TotalTime>
  <Words>1907</Words>
  <Application>Microsoft Office PowerPoint</Application>
  <PresentationFormat>Widescreen</PresentationFormat>
  <Paragraphs>315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Baskerville Old Face</vt:lpstr>
      <vt:lpstr>Calibri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Cohen chap 9. Linear Correlation</vt:lpstr>
      <vt:lpstr>Motivating example</vt:lpstr>
      <vt:lpstr>Correlation</vt:lpstr>
      <vt:lpstr>Scatterplots</vt:lpstr>
      <vt:lpstr>SPSS: basic scatterplot</vt:lpstr>
      <vt:lpstr>Correlation: Direction</vt:lpstr>
      <vt:lpstr>Correlation: strength</vt:lpstr>
      <vt:lpstr>Scatterplot patterns</vt:lpstr>
      <vt:lpstr>Correlation: examples</vt:lpstr>
      <vt:lpstr>Scatterplot: scale</vt:lpstr>
      <vt:lpstr>outliers</vt:lpstr>
      <vt:lpstr>Pearson “Product Moment”  Correlation Coefficient (r)</vt:lpstr>
      <vt:lpstr>Pearson “Product Moment”  Correlation Coefficient (r)</vt:lpstr>
      <vt:lpstr>Correlation: calculating</vt:lpstr>
      <vt:lpstr>PowerPoint Presentation</vt:lpstr>
      <vt:lpstr>SPSS: correlation - basic</vt:lpstr>
      <vt:lpstr>Correlation: relationship form</vt:lpstr>
      <vt:lpstr>Correlation: influential points</vt:lpstr>
      <vt:lpstr>PowerPoint Presentation</vt:lpstr>
      <vt:lpstr>assumptions</vt:lpstr>
      <vt:lpstr>Sampling Distribution of “Rho”</vt:lpstr>
      <vt:lpstr>HYPOTHESIS TESTING FOR 1-SAMPLE “R”</vt:lpstr>
      <vt:lpstr>eXAMPLE</vt:lpstr>
      <vt:lpstr>POWER</vt:lpstr>
      <vt:lpstr>Factors Affecting Validity of r</vt:lpstr>
      <vt:lpstr>Interpretation &amp; Communication</vt:lpstr>
      <vt:lpstr>APA style reporting</vt:lpstr>
      <vt:lpstr>SPSS: scatterplot – add regression line</vt:lpstr>
      <vt:lpstr>SPSS: scatterplots – select cases</vt:lpstr>
      <vt:lpstr>SPSS: scatterplots – panels</vt:lpstr>
      <vt:lpstr>SPSS: scatterplots – panels</vt:lpstr>
      <vt:lpstr>SPSS: correlation – matrix (symmetrical)</vt:lpstr>
      <vt:lpstr>SPSS: correlation – “WITH” option</vt:lpstr>
      <vt:lpstr>Spss: correlation – w/ “select if”</vt:lpstr>
      <vt:lpstr>SPSS: correlation – “split file by”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Sarah Schwartz</cp:lastModifiedBy>
  <cp:revision>54</cp:revision>
  <cp:lastPrinted>2015-07-08T11:43:14Z</cp:lastPrinted>
  <dcterms:created xsi:type="dcterms:W3CDTF">2015-07-08T08:07:38Z</dcterms:created>
  <dcterms:modified xsi:type="dcterms:W3CDTF">2015-07-15T12:59:39Z</dcterms:modified>
</cp:coreProperties>
</file>