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E17A6-34F4-4E9E-A10C-172D400C4584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4D70C-76FC-4F67-9805-934CBDA1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4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 EDUC/PSY 6600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52450"/>
            <a:ext cx="8439150" cy="32232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3200" i="1" dirty="0" smtClean="0"/>
              <a:t>It is a capital mistake to theorize before one has data. Insensibly one begins to twist facts to suit theories, instead of theories to suit facts.“</a:t>
            </a:r>
          </a:p>
          <a:p>
            <a:endParaRPr lang="en-US" altLang="en-US" sz="3200" b="1" dirty="0" smtClean="0"/>
          </a:p>
          <a:p>
            <a:pPr algn="ctr"/>
            <a:r>
              <a:rPr lang="en-US" altLang="en-US" sz="3200" b="1" dirty="0" smtClean="0"/>
              <a:t>Sherlock Holmes to Dr. Watson</a:t>
            </a:r>
          </a:p>
          <a:p>
            <a:pPr algn="ctr"/>
            <a:r>
              <a:rPr lang="en-US" altLang="en-US" sz="3200" i="1" dirty="0" smtClean="0"/>
              <a:t>A Study in Scarlet</a:t>
            </a:r>
            <a:r>
              <a:rPr lang="en-US" altLang="en-US" sz="32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377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5425" indent="-225425"/>
            <a:r>
              <a:rPr lang="en-US" altLang="en-US" sz="2700" dirty="0"/>
              <a:t>Many cases meet inclusion/exclusion criteria</a:t>
            </a:r>
          </a:p>
          <a:p>
            <a:pPr marL="3535363" lvl="4" indent="-508000"/>
            <a:endParaRPr lang="en-US" altLang="en-US" dirty="0">
              <a:ea typeface="ＭＳ Ｐゴシック" panose="020B0600070205080204" pitchFamily="34" charset="-128"/>
            </a:endParaRPr>
          </a:p>
          <a:p>
            <a:pPr marL="225425" indent="-225425"/>
            <a:r>
              <a:rPr lang="en-US" altLang="en-US" sz="2700" dirty="0"/>
              <a:t>Sampling unit: Basic unit around which a sampling procedure is planned</a:t>
            </a:r>
          </a:p>
          <a:p>
            <a:pPr marL="688975" lvl="1" indent="-225425"/>
            <a:r>
              <a:rPr lang="en-US" altLang="en-US" sz="2400" dirty="0">
                <a:ea typeface="ＭＳ Ｐゴシック" panose="020B0600070205080204" pitchFamily="34" charset="-128"/>
              </a:rPr>
              <a:t>Individuals, animals, households, classrooms, neighborhoods</a:t>
            </a:r>
          </a:p>
          <a:p>
            <a:pPr marL="3535363" lvl="4" indent="-508000"/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225425" indent="-225425"/>
            <a:r>
              <a:rPr lang="en-US" altLang="en-US" sz="2700" dirty="0"/>
              <a:t>Sampling frame: List of ALL possible units in pop.</a:t>
            </a:r>
          </a:p>
          <a:p>
            <a:pPr marL="3535363" lvl="4" indent="-508000"/>
            <a:endParaRPr lang="en-US" altLang="en-US" dirty="0">
              <a:ea typeface="ＭＳ Ｐゴシック" panose="020B0600070205080204" pitchFamily="34" charset="-128"/>
            </a:endParaRPr>
          </a:p>
          <a:p>
            <a:pPr marL="225425" indent="-225425"/>
            <a:r>
              <a:rPr lang="en-US" altLang="en-US" sz="2700" dirty="0"/>
              <a:t>Sample: Units chosen from eligible pop.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9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03042"/>
            <a:ext cx="9720071" cy="450631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 smtClean="0"/>
              <a:t>  Non-probability </a:t>
            </a:r>
            <a:r>
              <a:rPr lang="en-US" altLang="en-US" sz="2800" dirty="0"/>
              <a:t>sampling: </a:t>
            </a:r>
            <a:endParaRPr lang="en-US" altLang="en-US" sz="2800" dirty="0" smtClean="0"/>
          </a:p>
          <a:p>
            <a:pPr marL="0" indent="0" algn="ctr">
              <a:buNone/>
            </a:pPr>
            <a:r>
              <a:rPr lang="en-US" altLang="en-US" sz="2800" dirty="0" smtClean="0">
                <a:cs typeface="Arial" panose="020B0604020202020204" pitchFamily="34" charset="0"/>
              </a:rPr>
              <a:t>↑ </a:t>
            </a:r>
            <a:r>
              <a:rPr lang="en-US" altLang="en-US" sz="2800" dirty="0"/>
              <a:t>risk of bias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Convenience sampling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Purposive or judgmental sampling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Quota sampling</a:t>
            </a:r>
          </a:p>
          <a:p>
            <a:pPr lvl="4"/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 smtClean="0"/>
              <a:t>  Probability </a:t>
            </a:r>
            <a:r>
              <a:rPr lang="en-US" altLang="en-US" sz="2800" dirty="0"/>
              <a:t>(random) sampling: </a:t>
            </a:r>
            <a:endParaRPr lang="en-US" altLang="en-US" sz="2800" dirty="0" smtClean="0"/>
          </a:p>
          <a:p>
            <a:pPr marL="128016" lvl="1" indent="0" algn="ctr">
              <a:buNone/>
            </a:pPr>
            <a:r>
              <a:rPr lang="en-US" altLang="en-US" sz="2400" dirty="0" smtClean="0">
                <a:cs typeface="Arial" panose="020B0604020202020204" pitchFamily="34" charset="0"/>
              </a:rPr>
              <a:t>↓ </a:t>
            </a:r>
            <a:r>
              <a:rPr lang="en-US" altLang="en-US" sz="2400" dirty="0"/>
              <a:t>risk of bias </a:t>
            </a:r>
            <a:r>
              <a:rPr lang="en-US" altLang="en-US" sz="2400" dirty="0" smtClean="0"/>
              <a:t>&amp;</a:t>
            </a:r>
            <a:r>
              <a:rPr lang="en-US" altLang="en-US" sz="2400" dirty="0" smtClean="0">
                <a:cs typeface="Arial" panose="020B0604020202020204" pitchFamily="34" charset="0"/>
              </a:rPr>
              <a:t>↑ </a:t>
            </a:r>
            <a:r>
              <a:rPr lang="en-US" altLang="en-US" sz="2400" dirty="0">
                <a:cs typeface="Arial" panose="020B0604020202020204" pitchFamily="34" charset="0"/>
              </a:rPr>
              <a:t>likelihood </a:t>
            </a:r>
            <a:r>
              <a:rPr lang="en-US" altLang="en-US" sz="2400" dirty="0"/>
              <a:t>results can be replicated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Simple random sampling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Systematic sampling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Stratified random sampling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Cluster sampling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41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663" indent="-347663">
              <a:buFont typeface="Wingdings" panose="05000000000000000000" pitchFamily="2" charset="2"/>
              <a:buChar char="v"/>
            </a:pPr>
            <a:r>
              <a:rPr lang="en-US" altLang="en-US" sz="2800" dirty="0"/>
              <a:t>Descriptive and inferential statistics based on laws of </a:t>
            </a:r>
            <a:r>
              <a:rPr lang="en-US" altLang="en-US" sz="2800" u="sng" dirty="0"/>
              <a:t>probability</a:t>
            </a:r>
            <a:endParaRPr lang="en-US" altLang="en-US" sz="2800" dirty="0"/>
          </a:p>
          <a:p>
            <a:pPr marL="347663" lvl="4" indent="-347663">
              <a:buFont typeface="Wingdings" panose="05000000000000000000" pitchFamily="2" charset="2"/>
              <a:buChar char="v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347663" indent="-347663">
              <a:buFont typeface="Wingdings" panose="05000000000000000000" pitchFamily="2" charset="2"/>
              <a:buChar char="v"/>
            </a:pPr>
            <a:r>
              <a:rPr lang="en-US" altLang="en-US" sz="2800" dirty="0"/>
              <a:t>Laws of probability apply to random </a:t>
            </a:r>
            <a:r>
              <a:rPr lang="en-US" altLang="en-US" sz="2800" u="sng" dirty="0"/>
              <a:t>events</a:t>
            </a:r>
          </a:p>
          <a:p>
            <a:pPr marL="347663" lvl="4" indent="-347663">
              <a:buFont typeface="Wingdings" panose="05000000000000000000" pitchFamily="2" charset="2"/>
              <a:buChar char="v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347663" indent="-347663">
              <a:buFont typeface="Wingdings" panose="05000000000000000000" pitchFamily="2" charset="2"/>
              <a:buChar char="v"/>
            </a:pPr>
            <a:r>
              <a:rPr lang="en-US" altLang="en-US" sz="2800" dirty="0"/>
              <a:t>Random </a:t>
            </a:r>
            <a:r>
              <a:rPr lang="en-US" altLang="en-US" sz="2800" u="sng" dirty="0"/>
              <a:t>events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Wingdings" panose="05000000000000000000" pitchFamily="2" charset="2"/>
              </a:rPr>
              <a:t> R</a:t>
            </a:r>
            <a:r>
              <a:rPr lang="en-US" altLang="en-US" sz="2800" dirty="0"/>
              <a:t>andom sampling </a:t>
            </a:r>
          </a:p>
          <a:p>
            <a:pPr marL="347663" lvl="4" indent="-347663">
              <a:buFont typeface="Wingdings" panose="05000000000000000000" pitchFamily="2" charset="2"/>
              <a:buChar char="v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347663" indent="-347663">
              <a:buFont typeface="Wingdings" panose="05000000000000000000" pitchFamily="2" charset="2"/>
              <a:buChar char="v"/>
            </a:pPr>
            <a:r>
              <a:rPr lang="en-US" altLang="en-US" sz="2800" dirty="0"/>
              <a:t>Measurements from random sample </a:t>
            </a:r>
            <a:r>
              <a:rPr lang="en-US" altLang="en-US" sz="2800" dirty="0">
                <a:sym typeface="Wingdings" panose="05000000000000000000" pitchFamily="2" charset="2"/>
              </a:rPr>
              <a:t> Random </a:t>
            </a:r>
            <a:r>
              <a:rPr lang="en-US" altLang="en-US" sz="2800" dirty="0" smtClean="0">
                <a:sym typeface="Wingdings" panose="05000000000000000000" pitchFamily="2" charset="2"/>
              </a:rPr>
              <a:t>variable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266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Supplemental slides – types of 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85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dirty="0"/>
              <a:t>Non-Probability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In most research, probability sampling is not practical, possible, or even ethical</a:t>
            </a:r>
          </a:p>
          <a:p>
            <a:pPr lvl="4"/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3200" dirty="0"/>
              <a:t>Subjective judgment as to whether convenience sample represents target population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For given research question, would conclusions be similar if a true probability sample was obtained?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Burden is on 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researcher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2787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Convenience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Non-random, cases selected due to ‘convenience’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As they appear or agree to participate</a:t>
            </a:r>
          </a:p>
          <a:p>
            <a:pPr lvl="4"/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3200" dirty="0"/>
              <a:t>Every unit meeting criteria selected for study</a:t>
            </a:r>
          </a:p>
          <a:p>
            <a:pPr lvl="4"/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3200" dirty="0"/>
              <a:t>Easily accessible in terms of costs and </a:t>
            </a:r>
            <a:r>
              <a:rPr lang="en-US" altLang="en-US" sz="3200" dirty="0" smtClean="0"/>
              <a:t>logistics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7420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Purposive or judgmental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/>
              <a:t>Sample selected on basis of investigator’s knowledge of target population</a:t>
            </a:r>
          </a:p>
          <a:p>
            <a:pPr lvl="4"/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/>
              <a:t>Used when shown that a certain subset is representative of target population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Often used for pretest or pilot study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Specific disease, behavioral, or educational states</a:t>
            </a:r>
          </a:p>
          <a:p>
            <a:pPr lvl="4"/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/>
              <a:t>Reliance on available subjects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e.g., survey every student enrolled in a large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05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Quota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Proportions in population are reflected in sample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Used to obtain a representative sample</a:t>
            </a:r>
          </a:p>
          <a:p>
            <a:pPr lvl="4"/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3200" dirty="0"/>
              <a:t>Cases meeting study inclusion/exclusion criteria enrolled to ‘fill’ quotas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Sometimes randomly, sometimes 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not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97117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random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Sampling units </a:t>
            </a:r>
          </a:p>
          <a:p>
            <a:pPr lvl="1"/>
            <a:r>
              <a:rPr lang="en-US" altLang="en-US" sz="2400" u="sng" dirty="0">
                <a:ea typeface="ＭＳ Ｐゴシック" panose="020B0600070205080204" pitchFamily="34" charset="-128"/>
              </a:rPr>
              <a:t>Known</a:t>
            </a:r>
            <a:r>
              <a:rPr lang="en-US" altLang="en-US" sz="24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400" u="sng" dirty="0">
                <a:ea typeface="ＭＳ Ｐゴシック" panose="020B0600070205080204" pitchFamily="34" charset="-128"/>
              </a:rPr>
              <a:t>equal</a:t>
            </a:r>
            <a:r>
              <a:rPr lang="en-US" altLang="en-US" sz="2400" dirty="0">
                <a:ea typeface="ＭＳ Ｐゴシック" panose="020B0600070205080204" pitchFamily="34" charset="-128"/>
              </a:rPr>
              <a:t> (non-zero) probability of selection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Assigned a number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Selected by random process (computer)</a:t>
            </a:r>
          </a:p>
          <a:p>
            <a:pPr lvl="4"/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/>
              <a:t>Simple to do, but requires knowledge and access to complete sampling frame in advance</a:t>
            </a:r>
          </a:p>
          <a:p>
            <a:pPr lvl="4"/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/>
              <a:t>Generally sampling WITHOUT replacement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88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Systematic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Units are sampled via periodic, consistent process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e.g., selecting every 4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th</a:t>
            </a:r>
            <a:r>
              <a:rPr lang="en-US" altLang="en-US" sz="2000" dirty="0">
                <a:ea typeface="ＭＳ Ｐゴシック" panose="020B0600070205080204" pitchFamily="34" charset="-128"/>
              </a:rPr>
              <a:t> patient admitted to clinic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/>
              <a:t>Randomly select starting point 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/>
              <a:t>If end is reached, consider sampling frame as circular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/>
              <a:t>Rarely better choice than simple random sampling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/>
              <a:t>Disadvantages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Cyclical sampling may lead to consistent highs, lows, or lack of variability (periodicity), or duplicates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Researchers may predict cases to be enrolled, manipulate inclusion/exclusion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0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When most of you read data analysis sections now, you probably do not </a:t>
            </a:r>
            <a:r>
              <a:rPr lang="en-US" altLang="en-US" sz="2400" u="sng" dirty="0"/>
              <a:t>understand</a:t>
            </a:r>
            <a:r>
              <a:rPr lang="en-US" altLang="en-US" sz="2400" dirty="0"/>
              <a:t> 90% of what is written</a:t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At the end of this course you will probably not </a:t>
            </a:r>
            <a:r>
              <a:rPr lang="en-US" altLang="en-US" sz="2400" u="sng" dirty="0"/>
              <a:t>believe</a:t>
            </a:r>
            <a:r>
              <a:rPr lang="en-US" altLang="en-US" sz="2400" dirty="0"/>
              <a:t> 90% of what is written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112" y="4008683"/>
            <a:ext cx="5491133" cy="173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5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Stratified random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/>
              <a:t>Attempt to...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Obtain more representative sample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Ensure sampling of less frequent cases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Achieve more precise estimates of population parameters</a:t>
            </a: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/>
              <a:t>Target population divided into strata/subgroups with common characteristics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e.g., sex, race, age, educational groups</a:t>
            </a: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/>
              <a:t>Simple random sampling applied within each stratum</a:t>
            </a: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/>
              <a:t>Use only 3-10 strata: Negligible improvement in precision thereafter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73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41679"/>
            <a:ext cx="9720071" cy="4467681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Entire groups of naturally occurring units selected via simple random sampling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e.g., classrooms, schools, clinics, sports teams, neighborhoods, work crews</a:t>
            </a:r>
          </a:p>
          <a:p>
            <a:pPr lvl="4">
              <a:lnSpc>
                <a:spcPct val="80000"/>
              </a:lnSpc>
            </a:pPr>
            <a:endParaRPr lang="en-US" altLang="en-US" sz="1600" u="sng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u="sng" dirty="0"/>
              <a:t>All</a:t>
            </a:r>
            <a:r>
              <a:rPr lang="en-US" altLang="en-US" sz="2400" dirty="0"/>
              <a:t> individual units within cluster are measured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/>
              <a:t>Use when impossible/impractical to…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Obtain exhaustive list of all sampling units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Sample individuals from sampling frame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/>
              <a:t>Clusters should be as similar as possible</a:t>
            </a:r>
          </a:p>
          <a:p>
            <a:pPr lvl="4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/>
              <a:t>Units within clusters tend to be more homogeneous than units drawn from simple random sampling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48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Multi-stage or 2-stage cluster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1</a:t>
            </a:r>
            <a:r>
              <a:rPr lang="en-US" altLang="en-US" sz="2400" baseline="30000" dirty="0"/>
              <a:t>st</a:t>
            </a:r>
            <a:r>
              <a:rPr lang="en-US" altLang="en-US" sz="2400" dirty="0"/>
              <a:t> stage: Primary sampling unit (PSU)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Clusters are sampled randomly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/>
              <a:t>2</a:t>
            </a:r>
            <a:r>
              <a:rPr lang="en-US" altLang="en-US" sz="2400" baseline="30000" dirty="0"/>
              <a:t>nd</a:t>
            </a:r>
            <a:r>
              <a:rPr lang="en-US" altLang="en-US" sz="2400" dirty="0"/>
              <a:t> stage: Secondary sampling units (SSU)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Individuals are sampled randomly within each cluster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/>
              <a:t>More than 2 stages possible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School districts 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ea typeface="ＭＳ Ｐゴシック" panose="020B0600070205080204" pitchFamily="34" charset="-128"/>
              </a:rPr>
              <a:t>schools 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ea typeface="ＭＳ Ｐゴシック" panose="020B0600070205080204" pitchFamily="34" charset="-128"/>
              </a:rPr>
              <a:t> classrooms/teachers 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ea typeface="ＭＳ Ｐゴシック" panose="020B0600070205080204" pitchFamily="34" charset="-128"/>
              </a:rPr>
              <a:t> students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/>
              <a:t>Potential loss in accuracy, sampling error at each stage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/>
              <a:t>Cluster sampling adds complexity to 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5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statistics?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663" indent="-347663">
              <a:buFont typeface="Wingdings" panose="05000000000000000000" pitchFamily="2" charset="2"/>
              <a:buChar char="v"/>
            </a:pPr>
            <a:r>
              <a:rPr lang="en-US" altLang="en-US" sz="2800" dirty="0"/>
              <a:t>Branch of mathematics</a:t>
            </a:r>
          </a:p>
          <a:p>
            <a:pPr marL="530543" lvl="2" indent="-347663">
              <a:buFont typeface="Wingdings" panose="05000000000000000000" pitchFamily="2" charset="2"/>
              <a:buChar char="v"/>
            </a:pPr>
            <a:r>
              <a:rPr lang="en-US" altLang="en-US" sz="1800" dirty="0">
                <a:ea typeface="ＭＳ Ｐゴシック" panose="020B0600070205080204" pitchFamily="34" charset="-128"/>
              </a:rPr>
              <a:t>Young discipline, emerging in 1920s-1930s</a:t>
            </a:r>
          </a:p>
          <a:p>
            <a:pPr marL="347663" lvl="4" indent="-347663">
              <a:buFont typeface="Wingdings" panose="05000000000000000000" pitchFamily="2" charset="2"/>
              <a:buChar char="v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347663" indent="-347663">
              <a:buFont typeface="Wingdings" panose="05000000000000000000" pitchFamily="2" charset="2"/>
              <a:buChar char="v"/>
            </a:pPr>
            <a:r>
              <a:rPr lang="en-US" altLang="en-US" sz="2800" dirty="0"/>
              <a:t>Problem solving</a:t>
            </a:r>
          </a:p>
          <a:p>
            <a:pPr marL="347663" lvl="4" indent="-347663">
              <a:buFont typeface="Wingdings" panose="05000000000000000000" pitchFamily="2" charset="2"/>
              <a:buChar char="v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347663" indent="-347663">
              <a:buFont typeface="Wingdings" panose="05000000000000000000" pitchFamily="2" charset="2"/>
              <a:buChar char="v"/>
            </a:pPr>
            <a:r>
              <a:rPr lang="en-US" altLang="en-US" sz="2800" dirty="0"/>
              <a:t>Art vs. science</a:t>
            </a:r>
          </a:p>
          <a:p>
            <a:pPr marL="347663" lvl="4" indent="-347663">
              <a:buFont typeface="Wingdings" panose="05000000000000000000" pitchFamily="2" charset="2"/>
              <a:buChar char="v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347663" indent="-347663">
              <a:buFont typeface="Wingdings" panose="05000000000000000000" pitchFamily="2" charset="2"/>
              <a:buChar char="v"/>
            </a:pPr>
            <a:r>
              <a:rPr lang="en-US" altLang="en-US" sz="2800" dirty="0"/>
              <a:t>Deterministic versus stochastic models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681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Terminology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7937" y="1915894"/>
            <a:ext cx="7777988" cy="39703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/>
              <a:t>Population vs. Sample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/>
              <a:t>Parameter vs. Statistic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/>
              <a:t>Variable vs. Constant Value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/>
              <a:t>Discrete vs. Continuous Data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/>
              <a:t>Independent vs. Dependent Variable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/>
              <a:t>Descriptive vs. Inferential Statistic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01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 smtClean="0"/>
              <a:t> Expectations</a:t>
            </a:r>
            <a:endParaRPr lang="en-US" altLang="en-US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400" dirty="0">
                <a:ea typeface="ＭＳ Ｐゴシック" panose="020B0600070205080204" pitchFamily="34" charset="-128"/>
              </a:rPr>
              <a:t>1-2 courses only ‘tip of iceberg’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400" dirty="0">
                <a:ea typeface="ＭＳ Ｐゴシック" panose="020B0600070205080204" pitchFamily="34" charset="-128"/>
              </a:rPr>
              <a:t>Years to master many subtleties</a:t>
            </a:r>
          </a:p>
          <a:p>
            <a:pPr lvl="1"/>
            <a:endParaRPr lang="en-US" altLang="en-US" sz="24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 smtClean="0"/>
              <a:t>  Right </a:t>
            </a:r>
            <a:r>
              <a:rPr lang="en-US" altLang="en-US" sz="2800" dirty="0"/>
              <a:t>tool for the job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  Software </a:t>
            </a:r>
            <a:r>
              <a:rPr lang="en-US" altLang="en-US" sz="2400" dirty="0">
                <a:ea typeface="ＭＳ Ｐゴシック" panose="020B0600070205080204" pitchFamily="34" charset="-128"/>
              </a:rPr>
              <a:t>package as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  workshop</a:t>
            </a:r>
            <a:r>
              <a:rPr lang="en-US" altLang="en-US" sz="2400" dirty="0">
                <a:ea typeface="ＭＳ Ｐゴシック" panose="020B0600070205080204" pitchFamily="34" charset="-128"/>
              </a:rPr>
              <a:t>, analytical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  methods </a:t>
            </a:r>
            <a:r>
              <a:rPr lang="en-US" altLang="en-US" sz="2400" dirty="0">
                <a:ea typeface="ＭＳ Ｐゴシック" panose="020B0600070205080204" pitchFamily="34" charset="-128"/>
              </a:rPr>
              <a:t>as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tools</a:t>
            </a:r>
            <a:endParaRPr lang="en-US" sz="2400" dirty="0"/>
          </a:p>
        </p:txBody>
      </p:sp>
      <p:pic>
        <p:nvPicPr>
          <p:cNvPr id="4" name="Picture 3" descr="Tool for the jo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040" y="808037"/>
            <a:ext cx="4133159" cy="470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07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609" y="1841499"/>
            <a:ext cx="9473142" cy="47783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4000" i="1" dirty="0"/>
              <a:t>“…How hard one finds it to learn something is a function </a:t>
            </a:r>
            <a:r>
              <a:rPr lang="en-US" altLang="en-US" sz="4000" i="1" dirty="0" smtClean="0"/>
              <a:t>of</a:t>
            </a:r>
            <a:r>
              <a:rPr lang="en-US" altLang="en-US" sz="4000" i="1" dirty="0" smtClean="0"/>
              <a:t>:</a:t>
            </a:r>
          </a:p>
          <a:p>
            <a:endParaRPr lang="en-US" altLang="en-US" sz="4000" i="1" dirty="0" smtClean="0"/>
          </a:p>
          <a:p>
            <a:pPr lvl="5">
              <a:buFont typeface="Wingdings" panose="05000000000000000000" pitchFamily="2" charset="2"/>
              <a:buChar char="q"/>
            </a:pPr>
            <a:r>
              <a:rPr lang="en-US" altLang="en-US" sz="4000" i="1" dirty="0" smtClean="0"/>
              <a:t> the </a:t>
            </a:r>
            <a:r>
              <a:rPr lang="en-US" altLang="en-US" sz="4000" i="1" dirty="0"/>
              <a:t>intrinsic difficulty of the thing, </a:t>
            </a:r>
            <a:endParaRPr lang="en-US" altLang="en-US" sz="4000" i="1" dirty="0" smtClean="0"/>
          </a:p>
          <a:p>
            <a:pPr lvl="5">
              <a:buFont typeface="Wingdings" panose="05000000000000000000" pitchFamily="2" charset="2"/>
              <a:buChar char="q"/>
            </a:pPr>
            <a:r>
              <a:rPr lang="en-US" altLang="en-US" sz="4000" i="1" dirty="0" smtClean="0"/>
              <a:t> the </a:t>
            </a:r>
            <a:r>
              <a:rPr lang="en-US" altLang="en-US" sz="4000" i="1" dirty="0"/>
              <a:t>person’s previous experience, </a:t>
            </a:r>
            <a:endParaRPr lang="en-US" altLang="en-US" sz="4000" i="1" dirty="0" smtClean="0"/>
          </a:p>
          <a:p>
            <a:pPr lvl="5">
              <a:buFont typeface="Wingdings" panose="05000000000000000000" pitchFamily="2" charset="2"/>
              <a:buChar char="q"/>
            </a:pPr>
            <a:r>
              <a:rPr lang="en-US" altLang="en-US" sz="4000" i="1" dirty="0" smtClean="0"/>
              <a:t> preferred </a:t>
            </a:r>
            <a:r>
              <a:rPr lang="en-US" altLang="en-US" sz="4000" i="1" dirty="0"/>
              <a:t>modes of thinking, </a:t>
            </a:r>
            <a:endParaRPr lang="en-US" altLang="en-US" sz="4000" i="1" dirty="0" smtClean="0"/>
          </a:p>
          <a:p>
            <a:pPr lvl="5">
              <a:buFont typeface="Wingdings" panose="05000000000000000000" pitchFamily="2" charset="2"/>
              <a:buChar char="q"/>
            </a:pPr>
            <a:r>
              <a:rPr lang="en-US" altLang="en-US" sz="4000" i="1" dirty="0" smtClean="0"/>
              <a:t> etc</a:t>
            </a:r>
            <a:r>
              <a:rPr lang="en-US" altLang="en-US" sz="4000" i="1" dirty="0"/>
              <a:t>., and </a:t>
            </a:r>
            <a:endParaRPr lang="en-US" altLang="en-US" sz="4000" i="1" dirty="0" smtClean="0"/>
          </a:p>
          <a:p>
            <a:pPr lvl="5">
              <a:buFont typeface="Wingdings" panose="05000000000000000000" pitchFamily="2" charset="2"/>
              <a:buChar char="q"/>
            </a:pPr>
            <a:r>
              <a:rPr lang="en-US" altLang="en-US" sz="4000" i="1" dirty="0" smtClean="0"/>
              <a:t> how </a:t>
            </a:r>
            <a:r>
              <a:rPr lang="en-US" altLang="en-US" sz="4000" i="1" dirty="0"/>
              <a:t>learning is approached</a:t>
            </a:r>
            <a:r>
              <a:rPr lang="en-US" altLang="en-US" sz="4000" i="1" dirty="0" smtClean="0"/>
              <a:t>.”</a:t>
            </a:r>
          </a:p>
          <a:p>
            <a:pPr lvl="5">
              <a:buFont typeface="Wingdings" panose="05000000000000000000" pitchFamily="2" charset="2"/>
              <a:buChar char="q"/>
            </a:pPr>
            <a:endParaRPr lang="en-US" altLang="en-US" sz="4000" i="1" dirty="0"/>
          </a:p>
          <a:p>
            <a:pPr marL="128016" lvl="1" indent="0" algn="r">
              <a:buNone/>
            </a:pPr>
            <a:r>
              <a:rPr lang="en-US" altLang="en-US" sz="3600" dirty="0">
                <a:ea typeface="ＭＳ Ｐゴシック" panose="020B0600070205080204" pitchFamily="34" charset="-128"/>
              </a:rPr>
              <a:t>-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John </a:t>
            </a:r>
            <a:r>
              <a:rPr lang="en-US" altLang="en-US" sz="3600" dirty="0">
                <a:ea typeface="ＭＳ Ｐゴシック" panose="020B0600070205080204" pitchFamily="34" charset="-128"/>
              </a:rPr>
              <a:t>Fox, 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PhD	   </a:t>
            </a:r>
            <a:endParaRPr lang="en-US" altLang="en-US" sz="3600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463827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 smtClean="0"/>
              <a:t>  Research </a:t>
            </a:r>
            <a:r>
              <a:rPr lang="en-US" altLang="en-US" sz="2800" dirty="0"/>
              <a:t>Problem </a:t>
            </a:r>
            <a:r>
              <a:rPr lang="en-US" altLang="en-US" sz="2800" dirty="0">
                <a:sym typeface="Wingdings" panose="05000000000000000000" pitchFamily="2" charset="2"/>
              </a:rPr>
              <a:t> Numerical Form</a:t>
            </a:r>
          </a:p>
          <a:p>
            <a:pPr lvl="4"/>
            <a:endParaRPr lang="en-US" altLang="en-US" sz="18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 smtClean="0"/>
              <a:t>  Statistical </a:t>
            </a:r>
            <a:r>
              <a:rPr lang="en-US" altLang="en-US" sz="2800" dirty="0"/>
              <a:t>methods apply to samples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  Infer </a:t>
            </a:r>
            <a:r>
              <a:rPr lang="en-US" altLang="en-US" sz="2400" dirty="0">
                <a:ea typeface="ＭＳ Ｐゴシック" panose="020B0600070205080204" pitchFamily="34" charset="-128"/>
              </a:rPr>
              <a:t>what’s occurring in population from sample</a:t>
            </a:r>
          </a:p>
          <a:p>
            <a:pPr lvl="4"/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 smtClean="0"/>
              <a:t>  However</a:t>
            </a:r>
            <a:r>
              <a:rPr lang="en-US" altLang="en-US" sz="2800" dirty="0"/>
              <a:t>, statistical methods only describe what is occurring within data set</a:t>
            </a:r>
          </a:p>
          <a:p>
            <a:pPr marL="515938" lvl="1" indent="-387350">
              <a:buFont typeface="Courier New" panose="02070309020205020404" pitchFamily="49" charset="0"/>
              <a:buChar char="o"/>
            </a:pPr>
            <a:r>
              <a:rPr lang="en-US" altLang="en-US" sz="2400" dirty="0">
                <a:ea typeface="ＭＳ Ｐゴシック" panose="020B0600070205080204" pitchFamily="34" charset="-128"/>
              </a:rPr>
              <a:t>Inference based on logical judgment of results of statistical analyses and strength of study design</a:t>
            </a:r>
          </a:p>
          <a:p>
            <a:pPr marL="515938" lvl="1" indent="-387350">
              <a:buFont typeface="Courier New" panose="02070309020205020404" pitchFamily="49" charset="0"/>
              <a:buChar char="o"/>
            </a:pPr>
            <a:r>
              <a:rPr lang="en-US" altLang="en-US" sz="2400" dirty="0">
                <a:ea typeface="ＭＳ Ｐゴシック" panose="020B0600070205080204" pitchFamily="34" charset="-128"/>
              </a:rPr>
              <a:t>Statistics cannot ‘make-up’ for poor study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design (garbage in, garbage out)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3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in study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Trade-off between internal and external validity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Validity lies on continuum, rather than yes-no</a:t>
            </a:r>
          </a:p>
          <a:p>
            <a:pPr lvl="4"/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/>
              <a:t>Samples should be… </a:t>
            </a:r>
          </a:p>
          <a:p>
            <a:pPr lvl="1"/>
            <a:r>
              <a:rPr lang="en-US" altLang="en-US" sz="2400" b="1" u="sng" dirty="0">
                <a:ea typeface="ＭＳ Ｐゴシック" panose="020B0600070205080204" pitchFamily="34" charset="-128"/>
              </a:rPr>
              <a:t>Large</a:t>
            </a:r>
            <a:r>
              <a:rPr lang="en-US" altLang="en-US" sz="2400" dirty="0">
                <a:ea typeface="ＭＳ Ｐゴシック" panose="020B0600070205080204" pitchFamily="34" charset="-128"/>
              </a:rPr>
              <a:t> enough to limit random error &amp; provide power</a:t>
            </a:r>
          </a:p>
          <a:p>
            <a:pPr lvl="1"/>
            <a:r>
              <a:rPr lang="en-US" altLang="en-US" sz="2400" b="1" u="sng" dirty="0">
                <a:ea typeface="ＭＳ Ｐゴシック" panose="020B0600070205080204" pitchFamily="34" charset="-128"/>
              </a:rPr>
              <a:t>Representative</a:t>
            </a:r>
            <a:r>
              <a:rPr lang="en-US" altLang="en-US" sz="2400" dirty="0">
                <a:ea typeface="ＭＳ Ｐゴシック" panose="020B0600070205080204" pitchFamily="34" charset="-128"/>
              </a:rPr>
              <a:t> enough to…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Limit systematic error (bias): Internal validity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Offer generalizability: External validity</a:t>
            </a:r>
          </a:p>
          <a:p>
            <a:pPr lvl="1"/>
            <a:r>
              <a:rPr lang="en-US" altLang="en-US" sz="2400" b="1" u="sng" dirty="0">
                <a:ea typeface="ＭＳ Ｐゴシック" panose="020B0600070205080204" pitchFamily="34" charset="-128"/>
              </a:rPr>
              <a:t>Obtainable</a:t>
            </a:r>
            <a:r>
              <a:rPr lang="en-US" altLang="en-US" sz="2400" dirty="0">
                <a:ea typeface="ＭＳ Ｐゴシック" panose="020B0600070205080204" pitchFamily="34" charset="-128"/>
              </a:rPr>
              <a:t> given time and 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0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u="sng" dirty="0"/>
              <a:t>Specify well-defined target population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Sample is subset of target population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u="sng" dirty="0"/>
              <a:t>Define inclusion/exclusion criteria in </a:t>
            </a:r>
            <a:r>
              <a:rPr lang="en-US" altLang="en-US" sz="2800" i="1" u="sng" dirty="0"/>
              <a:t>Methods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Inclusion criteria: 1</a:t>
            </a:r>
            <a:r>
              <a:rPr lang="en-US" altLang="en-US" sz="2400" baseline="30000" dirty="0"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ea typeface="ＭＳ Ｐゴシック" panose="020B0600070205080204" pitchFamily="34" charset="-128"/>
              </a:rPr>
              <a:t> characteristics of target pop.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Specification of demo. characteristics, disease status, etc.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Limits threats to internal validity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Exclusion criteria: Characteristics threaten data quality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Use sparingly: Ultra-specific sample 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↓ </a:t>
            </a:r>
            <a:r>
              <a:rPr lang="en-US" altLang="en-US" sz="2400" dirty="0">
                <a:ea typeface="ＭＳ Ｐゴシック" panose="020B0600070205080204" pitchFamily="34" charset="-128"/>
              </a:rPr>
              <a:t>generalizability</a:t>
            </a:r>
          </a:p>
        </p:txBody>
      </p:sp>
    </p:spTree>
    <p:extLst>
      <p:ext uri="{BB962C8B-B14F-4D97-AF65-F5344CB8AC3E}">
        <p14:creationId xmlns:p14="http://schemas.microsoft.com/office/powerpoint/2010/main" val="11785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204</TotalTime>
  <Words>981</Words>
  <Application>Microsoft Office PowerPoint</Application>
  <PresentationFormat>Widescreen</PresentationFormat>
  <Paragraphs>191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ＭＳ Ｐゴシック</vt:lpstr>
      <vt:lpstr>Arial</vt:lpstr>
      <vt:lpstr>Calibri</vt:lpstr>
      <vt:lpstr>Courier New</vt:lpstr>
      <vt:lpstr>Tw Cen MT</vt:lpstr>
      <vt:lpstr>Tw Cen MT Condensed</vt:lpstr>
      <vt:lpstr>Wingdings</vt:lpstr>
      <vt:lpstr>Wingdings 3</vt:lpstr>
      <vt:lpstr>Integral</vt:lpstr>
      <vt:lpstr>Statistics intro</vt:lpstr>
      <vt:lpstr>The Goal</vt:lpstr>
      <vt:lpstr>What is statistics?</vt:lpstr>
      <vt:lpstr>Basic Terminology</vt:lpstr>
      <vt:lpstr>expectations</vt:lpstr>
      <vt:lpstr>expectations</vt:lpstr>
      <vt:lpstr>Scientific method</vt:lpstr>
      <vt:lpstr>Issues in study design</vt:lpstr>
      <vt:lpstr>Sample selection</vt:lpstr>
      <vt:lpstr>sampling</vt:lpstr>
      <vt:lpstr>sampling</vt:lpstr>
      <vt:lpstr>sampling</vt:lpstr>
      <vt:lpstr>Supplemental slides – types of sampling</vt:lpstr>
      <vt:lpstr>Non-Probability Sampling</vt:lpstr>
      <vt:lpstr>Convenience sampling</vt:lpstr>
      <vt:lpstr>Purposive or judgmental sampling</vt:lpstr>
      <vt:lpstr>Quota sampling</vt:lpstr>
      <vt:lpstr>Simple random sampling</vt:lpstr>
      <vt:lpstr>Systematic sampling</vt:lpstr>
      <vt:lpstr>Stratified random sampling</vt:lpstr>
      <vt:lpstr>Cluster Sampling</vt:lpstr>
      <vt:lpstr>Multi-stage or 2-stage cluster sampling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 Style</dc:title>
  <dc:creator>Sarah Schwartz</dc:creator>
  <cp:lastModifiedBy>Sarah Schwartz</cp:lastModifiedBy>
  <cp:revision>27</cp:revision>
  <cp:lastPrinted>2016-06-27T06:14:37Z</cp:lastPrinted>
  <dcterms:created xsi:type="dcterms:W3CDTF">2015-06-29T06:54:47Z</dcterms:created>
  <dcterms:modified xsi:type="dcterms:W3CDTF">2016-06-27T06:14:46Z</dcterms:modified>
</cp:coreProperties>
</file>