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6" r:id="rId12"/>
    <p:sldId id="265" r:id="rId13"/>
    <p:sldId id="271" r:id="rId14"/>
    <p:sldId id="281" r:id="rId15"/>
    <p:sldId id="280" r:id="rId16"/>
    <p:sldId id="282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77"/>
            <p14:sldId id="258"/>
            <p14:sldId id="259"/>
            <p14:sldId id="260"/>
            <p14:sldId id="261"/>
            <p14:sldId id="262"/>
            <p14:sldId id="263"/>
            <p14:sldId id="264"/>
            <p14:sldId id="278"/>
            <p14:sldId id="266"/>
            <p14:sldId id="265"/>
            <p14:sldId id="271"/>
            <p14:sldId id="281"/>
            <p14:sldId id="280"/>
            <p14:sldId id="282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449"/>
    <a:srgbClr val="FF00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3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84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0106-9AD1-4E3D-B500-C3916D11E1BC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2E1-C553-4B0F-8A31-62D88B5F747D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696A-7798-4554-A96F-D4679CD3C110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DA1-650D-4ADB-BF37-19B8F79CA6D6}" type="datetime1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A122-95D0-4EA9-BC39-F73E41E2AAA8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023C-8796-437D-A70C-2AB33C36B3FE}" type="datetime1">
              <a:rPr lang="en-US" smtClean="0"/>
              <a:t>3/1/18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C644-F9C0-45D2-891B-B313273D6543}" type="datetime1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2D5-B810-433B-B7F9-993FFA9546C4}" type="datetime1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21-D940-47D6-99D1-C4EE9C468E0D}" type="datetime1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CC4B-796C-40B9-8707-1837208F24E3}" type="datetime1">
              <a:rPr lang="en-US" smtClean="0"/>
              <a:t>3/1/18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E13BAA-7B2A-479C-AFC5-A22B95A39079}" type="datetime1">
              <a:rPr lang="en-US" smtClean="0"/>
              <a:t>3/1/18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12A1B5-5B29-46EF-AFED-92EF07374679}" type="datetime1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156" y="4190694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PT Serif" panose="020A0603040505020204" pitchFamily="18" charset="77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AD554-0E1D-B44E-A2CD-688DB1455399}"/>
              </a:ext>
            </a:extLst>
          </p:cNvPr>
          <p:cNvSpPr txBox="1"/>
          <p:nvPr/>
        </p:nvSpPr>
        <p:spPr>
          <a:xfrm>
            <a:off x="2583909" y="1803400"/>
            <a:ext cx="7010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  <a:ea typeface="Ayuthaya" pitchFamily="2" charset="-34"/>
                <a:cs typeface="Ayuthaya" pitchFamily="2" charset="-34"/>
              </a:rPr>
              <a:t>Matched T-Test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C5F83-A93D-F846-831F-128F807CD51D}"/>
              </a:ext>
            </a:extLst>
          </p:cNvPr>
          <p:cNvSpPr txBox="1"/>
          <p:nvPr/>
        </p:nvSpPr>
        <p:spPr>
          <a:xfrm>
            <a:off x="3739193" y="3212491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  <a:ea typeface="Ayuthaya" pitchFamily="2" charset="-34"/>
                <a:cs typeface="Ayuthaya" pitchFamily="2" charset="-34"/>
              </a:rPr>
              <a:t>Cohen Chapter 11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0365"/>
            <a:ext cx="10605495" cy="1499616"/>
          </a:xfrm>
        </p:spPr>
        <p:txBody>
          <a:bodyPr>
            <a:noAutofit/>
          </a:bodyPr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Paired-Samples </a:t>
            </a:r>
            <a:r>
              <a:rPr lang="en-US" altLang="en-US" sz="4800" b="1" i="1" dirty="0">
                <a:latin typeface="PT Serif" panose="020A0603040505020204" pitchFamily="18" charset="77"/>
              </a:rPr>
              <a:t>t</a:t>
            </a:r>
            <a:r>
              <a:rPr lang="en-US" altLang="en-US" sz="4800" b="1" dirty="0">
                <a:latin typeface="PT Serif" panose="020A0603040505020204" pitchFamily="18" charset="77"/>
              </a:rPr>
              <a:t>-test and Correlation</a:t>
            </a:r>
            <a:endParaRPr lang="en-US" sz="2400" b="1" dirty="0"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1" y="1925392"/>
            <a:ext cx="4597679" cy="45453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Paired-samples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 </a:t>
            </a:r>
            <a:r>
              <a:rPr lang="en-US" altLang="en-US" sz="2800" u="sng" dirty="0">
                <a:latin typeface="PT Serif" panose="020A0603040505020204" pitchFamily="18" charset="77"/>
              </a:rPr>
              <a:t>almost always</a:t>
            </a:r>
            <a:r>
              <a:rPr lang="en-US" altLang="en-US" sz="2800" dirty="0">
                <a:latin typeface="PT Serif" panose="020A0603040505020204" pitchFamily="18" charset="77"/>
              </a:rPr>
              <a:t> more powerful than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likely to reject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when false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Requires fewer subjects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Degree of correlation (</a:t>
            </a:r>
            <a:r>
              <a:rPr lang="en-US" altLang="en-US" sz="2800" i="1" dirty="0">
                <a:latin typeface="PT Serif" panose="020A0603040505020204" pitchFamily="18" charset="77"/>
              </a:rPr>
              <a:t>r</a:t>
            </a:r>
            <a:r>
              <a:rPr lang="en-US" altLang="en-US" sz="2800" dirty="0">
                <a:latin typeface="PT Serif" panose="020A0603040505020204" pitchFamily="18" charset="77"/>
              </a:rPr>
              <a:t>) between scores on 2 groups related to size of difference between paired- and independent-samples </a:t>
            </a:r>
            <a:r>
              <a:rPr lang="en-US" altLang="en-US" sz="2800" i="1" u="sng" dirty="0">
                <a:latin typeface="PT Serif" panose="020A0603040505020204" pitchFamily="18" charset="77"/>
              </a:rPr>
              <a:t>t</a:t>
            </a:r>
            <a:r>
              <a:rPr lang="en-US" altLang="en-US" sz="2800" u="sng" dirty="0">
                <a:latin typeface="PT Serif" panose="020A0603040505020204" pitchFamily="18" charset="77"/>
              </a:rPr>
              <a:t>-statistics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Larger correlation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larger difference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5793" y="2220583"/>
            <a:ext cx="6503830" cy="36317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225425" algn="ctr"/>
            <a:r>
              <a:rPr lang="en-US" altLang="en-US" sz="2200" u="sng" dirty="0">
                <a:latin typeface="PT Serif" panose="020A0603040505020204" pitchFamily="18" charset="77"/>
              </a:rPr>
              <a:t>Paired-samples </a:t>
            </a:r>
            <a:r>
              <a:rPr lang="en-US" altLang="en-US" sz="2200" i="1" u="sng" dirty="0">
                <a:latin typeface="PT Serif" panose="020A0603040505020204" pitchFamily="18" charset="77"/>
              </a:rPr>
              <a:t>t</a:t>
            </a:r>
            <a:r>
              <a:rPr lang="en-US" altLang="en-US" sz="2200" u="sng" dirty="0">
                <a:latin typeface="PT Serif" panose="020A0603040505020204" pitchFamily="18" charset="77"/>
              </a:rPr>
              <a:t>-test calculated as a function of </a:t>
            </a:r>
            <a:r>
              <a:rPr lang="en-US" altLang="en-US" sz="2200" i="1" u="sng" dirty="0">
                <a:latin typeface="PT Serif" panose="020A0603040505020204" pitchFamily="18" charset="77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reduces to independent-samples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 reduces, leading to larger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&lt;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 increases, leading to smaller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Rare to have a negative correlation with paired-data</a:t>
            </a:r>
          </a:p>
        </p:txBody>
      </p:sp>
    </p:spTree>
    <p:extLst>
      <p:ext uri="{BB962C8B-B14F-4D97-AF65-F5344CB8AC3E}">
        <p14:creationId xmlns:p14="http://schemas.microsoft.com/office/powerpoint/2010/main" val="30916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86" y="35378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7097" y="2103882"/>
            <a:ext cx="56574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PT Serif" panose="020A0603040505020204" pitchFamily="18" charset="77"/>
              </a:rPr>
              <a:t>95% </a:t>
            </a:r>
            <a:r>
              <a:rPr lang="en-US" altLang="en-US" sz="2800" b="1" i="1" dirty="0">
                <a:latin typeface="PT Serif" panose="020A0603040505020204" pitchFamily="18" charset="77"/>
              </a:rPr>
              <a:t>CI</a:t>
            </a:r>
            <a:r>
              <a:rPr lang="en-US" altLang="en-US" sz="2800" b="1" dirty="0">
                <a:latin typeface="PT Serif" panose="020A0603040505020204" pitchFamily="18" charset="77"/>
              </a:rPr>
              <a:t> around </a:t>
            </a:r>
            <a:r>
              <a:rPr lang="el-GR" altLang="en-US" sz="2800" b="1" i="1" dirty="0">
                <a:latin typeface="PT Serif" panose="020A0603040505020204" pitchFamily="18" charset="77"/>
                <a:cs typeface="Arial" panose="020B0604020202020204" pitchFamily="34" charset="0"/>
              </a:rPr>
              <a:t>μ</a:t>
            </a:r>
            <a:r>
              <a:rPr lang="en-US" altLang="en-US" sz="2800" b="1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D</a:t>
            </a:r>
          </a:p>
          <a:p>
            <a:endParaRPr lang="en-US" altLang="en-US" sz="2800" i="1" baseline="-250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altLang="en-US" sz="2800" i="1" baseline="-250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altLang="en-US" sz="2800" i="1" baseline="-250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altLang="en-US" sz="28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PT Serif" panose="020A0603040505020204" pitchFamily="18" charset="77"/>
                <a:cs typeface="Arial" panose="020B0604020202020204" pitchFamily="34" charset="0"/>
              </a:rPr>
              <a:t>Rewrite:                                 As: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33" y="3290442"/>
            <a:ext cx="1819929" cy="1857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3428059"/>
            <a:ext cx="4059043" cy="1275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78817" y="4986588"/>
            <a:ext cx="4893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Are paired sample means significantly different?</a:t>
            </a:r>
          </a:p>
          <a:p>
            <a:pPr lvl="2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Yes: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value </a:t>
            </a:r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w/in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CI</a:t>
            </a:r>
          </a:p>
          <a:p>
            <a:pPr lvl="2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No: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value within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08783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38" y="2012924"/>
            <a:ext cx="6489712" cy="409577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Same example from independent-samples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-test lecture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But suppose participants were carefully matched into pairs based on their level of depression prior to initiation of study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One member of each pair was randomly assigned to drug group, other to placebo group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After 6 months, level of depression was measured by a psychiatrist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Need to conduct paired-samples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-test due to matching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582" y="2927324"/>
            <a:ext cx="4227304" cy="19875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533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First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29" y="2673350"/>
            <a:ext cx="3342535" cy="15715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740808" y="2602381"/>
            <a:ext cx="47339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read.csv</a:t>
            </a:r>
            <a:r>
              <a:rPr lang="en-US" dirty="0">
                <a:latin typeface="Monaco" pitchFamily="2" charset="77"/>
              </a:rPr>
              <a:t>(“</a:t>
            </a:r>
            <a:r>
              <a:rPr lang="en-US" dirty="0" err="1">
                <a:latin typeface="Monaco" pitchFamily="2" charset="77"/>
              </a:rPr>
              <a:t>drug_paired.csv</a:t>
            </a:r>
            <a:r>
              <a:rPr lang="en-US" dirty="0">
                <a:latin typeface="Monaco" pitchFamily="2" charset="77"/>
              </a:rPr>
              <a:t>”)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## do some plots and summaries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tidyr</a:t>
            </a:r>
            <a:r>
              <a:rPr lang="en-US" dirty="0">
                <a:latin typeface="Monaco" pitchFamily="2" charset="77"/>
              </a:rPr>
              <a:t>::gather(key = “group”, </a:t>
            </a:r>
          </a:p>
          <a:p>
            <a:r>
              <a:rPr lang="en-US" dirty="0">
                <a:latin typeface="Monaco" pitchFamily="2" charset="77"/>
              </a:rPr>
              <a:t>                value = “value”,</a:t>
            </a:r>
          </a:p>
          <a:p>
            <a:r>
              <a:rPr lang="en-US" dirty="0">
                <a:latin typeface="Monaco" pitchFamily="2" charset="77"/>
              </a:rPr>
              <a:t>                group1, group2,</a:t>
            </a:r>
          </a:p>
          <a:p>
            <a:r>
              <a:rPr lang="en-US" dirty="0">
                <a:latin typeface="Monaco" pitchFamily="2" charset="77"/>
              </a:rPr>
              <a:t>                </a:t>
            </a:r>
            <a:r>
              <a:rPr lang="en-US" dirty="0" err="1">
                <a:latin typeface="Monaco" pitchFamily="2" charset="77"/>
              </a:rPr>
              <a:t>na.rm</a:t>
            </a:r>
            <a:r>
              <a:rPr lang="en-US" dirty="0">
                <a:latin typeface="Monaco" pitchFamily="2" charset="77"/>
              </a:rPr>
              <a:t> = TRUE)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t.test</a:t>
            </a:r>
            <a:r>
              <a:rPr lang="en-US" dirty="0">
                <a:latin typeface="Monaco" pitchFamily="2" charset="77"/>
              </a:rPr>
              <a:t>(value ~ group,</a:t>
            </a:r>
          </a:p>
          <a:p>
            <a:r>
              <a:rPr lang="en-US" dirty="0">
                <a:latin typeface="Monaco" pitchFamily="2" charset="77"/>
              </a:rPr>
              <a:t>         data = .,</a:t>
            </a:r>
          </a:p>
          <a:p>
            <a:r>
              <a:rPr lang="en-US" dirty="0">
                <a:latin typeface="Monaco" pitchFamily="2" charset="77"/>
              </a:rPr>
              <a:t>         paired = TRUE)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A3AD3-9551-D64D-B666-70DDE68DCE69}"/>
              </a:ext>
            </a:extLst>
          </p:cNvPr>
          <p:cNvSpPr txBox="1"/>
          <p:nvPr/>
        </p:nvSpPr>
        <p:spPr>
          <a:xfrm>
            <a:off x="5966597" y="260473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Get the data into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8DBA-ADC3-4143-A158-DDE4E20B27F5}"/>
              </a:ext>
            </a:extLst>
          </p:cNvPr>
          <p:cNvSpPr txBox="1"/>
          <p:nvPr/>
        </p:nvSpPr>
        <p:spPr>
          <a:xfrm>
            <a:off x="5926810" y="4416537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Reshape the data into wide form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6C422D-9094-E541-A9CE-E80FA57F8585}"/>
              </a:ext>
            </a:extLst>
          </p:cNvPr>
          <p:cNvSpPr/>
          <p:nvPr/>
        </p:nvSpPr>
        <p:spPr>
          <a:xfrm>
            <a:off x="5676900" y="2533650"/>
            <a:ext cx="214403" cy="5016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00BFBB6-B1E2-1B45-BA11-343155AC91DA}"/>
              </a:ext>
            </a:extLst>
          </p:cNvPr>
          <p:cNvSpPr/>
          <p:nvPr/>
        </p:nvSpPr>
        <p:spPr>
          <a:xfrm>
            <a:off x="5712407" y="4046208"/>
            <a:ext cx="214403" cy="1109991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4710D-2074-DE4A-A07D-E60A2AE7133E}"/>
              </a:ext>
            </a:extLst>
          </p:cNvPr>
          <p:cNvSpPr txBox="1"/>
          <p:nvPr/>
        </p:nvSpPr>
        <p:spPr>
          <a:xfrm>
            <a:off x="5966597" y="3159726"/>
            <a:ext cx="22188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T Serif" panose="020A0603040505020204" pitchFamily="18" charset="77"/>
              </a:rPr>
              <a:t>Plot and summaries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E1C12B-45FB-6744-B534-D9CD8037F013}"/>
              </a:ext>
            </a:extLst>
          </p:cNvPr>
          <p:cNvSpPr/>
          <p:nvPr/>
        </p:nvSpPr>
        <p:spPr>
          <a:xfrm>
            <a:off x="5676900" y="3088645"/>
            <a:ext cx="214403" cy="501650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860BA-9DC9-194F-9B3A-579117778632}"/>
              </a:ext>
            </a:extLst>
          </p:cNvPr>
          <p:cNvSpPr txBox="1"/>
          <p:nvPr/>
        </p:nvSpPr>
        <p:spPr>
          <a:xfrm>
            <a:off x="5934847" y="5389277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PT Serif" panose="020A0603040505020204" pitchFamily="18" charset="77"/>
              </a:rPr>
              <a:t>Paired samples t-test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9DE1B44-9946-8A4F-8935-58A90790F57B}"/>
              </a:ext>
            </a:extLst>
          </p:cNvPr>
          <p:cNvSpPr/>
          <p:nvPr/>
        </p:nvSpPr>
        <p:spPr>
          <a:xfrm>
            <a:off x="5712407" y="5156199"/>
            <a:ext cx="214403" cy="835488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First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990011" y="2316631"/>
            <a:ext cx="103412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	Paired t-test</a:t>
            </a:r>
          </a:p>
          <a:p>
            <a:endParaRPr lang="en-US" sz="2000" dirty="0">
              <a:latin typeface="Monaco" pitchFamily="2" charset="77"/>
            </a:endParaRP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data:  value by group</a:t>
            </a:r>
          </a:p>
          <a:p>
            <a:r>
              <a:rPr lang="en-US" sz="2000" dirty="0">
                <a:latin typeface="Monaco" pitchFamily="2" charset="77"/>
              </a:rPr>
              <a:t>t = -3.1009,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 = 4, p-value = 0.03619</a:t>
            </a:r>
          </a:p>
          <a:p>
            <a:r>
              <a:rPr lang="en-US" sz="2000" dirty="0">
                <a:latin typeface="Monaco" pitchFamily="2" charset="77"/>
              </a:rPr>
              <a:t>alternative hypothesis: true difference in means is not equal to 0</a:t>
            </a:r>
          </a:p>
          <a:p>
            <a:r>
              <a:rPr lang="en-US" sz="2000" dirty="0">
                <a:latin typeface="Monaco" pitchFamily="2" charset="77"/>
              </a:rPr>
              <a:t>95 percent confidence interval:</a:t>
            </a:r>
          </a:p>
          <a:p>
            <a:r>
              <a:rPr lang="en-US" sz="2000" dirty="0">
                <a:latin typeface="Monaco" pitchFamily="2" charset="77"/>
              </a:rPr>
              <a:t> -9.4768832 -0.5231168</a:t>
            </a:r>
          </a:p>
          <a:p>
            <a:r>
              <a:rPr lang="en-US" sz="2000" dirty="0">
                <a:latin typeface="Monaco" pitchFamily="2" charset="77"/>
              </a:rPr>
              <a:t>sample estimates:</a:t>
            </a:r>
          </a:p>
          <a:p>
            <a:r>
              <a:rPr lang="en-US" sz="2000" dirty="0">
                <a:latin typeface="Monaco" pitchFamily="2" charset="77"/>
              </a:rPr>
              <a:t>mean of the differences</a:t>
            </a:r>
          </a:p>
          <a:p>
            <a:r>
              <a:rPr lang="en-US" sz="2000" dirty="0">
                <a:latin typeface="Monaco" pitchFamily="2" charset="77"/>
              </a:rPr>
              <a:t>                      -5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98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Second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0" y="2299064"/>
            <a:ext cx="3534410" cy="16617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702708" y="2862731"/>
            <a:ext cx="693972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read.csv</a:t>
            </a:r>
            <a:r>
              <a:rPr lang="en-US" dirty="0">
                <a:latin typeface="Monaco" pitchFamily="2" charset="77"/>
              </a:rPr>
              <a:t>(“</a:t>
            </a:r>
            <a:r>
              <a:rPr lang="en-US" dirty="0" err="1">
                <a:latin typeface="Monaco" pitchFamily="2" charset="77"/>
              </a:rPr>
              <a:t>drug_paired.csv</a:t>
            </a:r>
            <a:r>
              <a:rPr lang="en-US" dirty="0">
                <a:latin typeface="Monaco" pitchFamily="2" charset="77"/>
              </a:rPr>
              <a:t>”)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## do some plots and summaries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::mutate(</a:t>
            </a:r>
            <a:r>
              <a:rPr lang="en-US" dirty="0" err="1">
                <a:latin typeface="Monaco" pitchFamily="2" charset="77"/>
              </a:rPr>
              <a:t>group_diff</a:t>
            </a:r>
            <a:r>
              <a:rPr lang="en-US" dirty="0">
                <a:latin typeface="Monaco" pitchFamily="2" charset="77"/>
              </a:rPr>
              <a:t> = group2 – group1)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::pull(</a:t>
            </a:r>
            <a:r>
              <a:rPr lang="en-US" dirty="0" err="1">
                <a:latin typeface="Monaco" pitchFamily="2" charset="77"/>
              </a:rPr>
              <a:t>group_diff</a:t>
            </a:r>
            <a:r>
              <a:rPr lang="en-US" dirty="0">
                <a:latin typeface="Monaco" pitchFamily="2" charset="77"/>
              </a:rPr>
              <a:t>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t.test</a:t>
            </a:r>
            <a:r>
              <a:rPr lang="en-US" dirty="0">
                <a:latin typeface="Monaco" pitchFamily="2" charset="77"/>
              </a:rPr>
              <a:t>(mu =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A3AD3-9551-D64D-B666-70DDE68DCE69}"/>
              </a:ext>
            </a:extLst>
          </p:cNvPr>
          <p:cNvSpPr txBox="1"/>
          <p:nvPr/>
        </p:nvSpPr>
        <p:spPr>
          <a:xfrm>
            <a:off x="5928497" y="286508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Get the data into R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6C422D-9094-E541-A9CE-E80FA57F8585}"/>
              </a:ext>
            </a:extLst>
          </p:cNvPr>
          <p:cNvSpPr/>
          <p:nvPr/>
        </p:nvSpPr>
        <p:spPr>
          <a:xfrm>
            <a:off x="5638800" y="2794000"/>
            <a:ext cx="214403" cy="5016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4710D-2074-DE4A-A07D-E60A2AE7133E}"/>
              </a:ext>
            </a:extLst>
          </p:cNvPr>
          <p:cNvSpPr txBox="1"/>
          <p:nvPr/>
        </p:nvSpPr>
        <p:spPr>
          <a:xfrm>
            <a:off x="5928497" y="3420076"/>
            <a:ext cx="22188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T Serif" panose="020A0603040505020204" pitchFamily="18" charset="77"/>
              </a:rPr>
              <a:t>Plot and summaries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E1C12B-45FB-6744-B534-D9CD8037F013}"/>
              </a:ext>
            </a:extLst>
          </p:cNvPr>
          <p:cNvSpPr/>
          <p:nvPr/>
        </p:nvSpPr>
        <p:spPr>
          <a:xfrm>
            <a:off x="5638800" y="3348995"/>
            <a:ext cx="214403" cy="501650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860BA-9DC9-194F-9B3A-579117778632}"/>
              </a:ext>
            </a:extLst>
          </p:cNvPr>
          <p:cNvSpPr txBox="1"/>
          <p:nvPr/>
        </p:nvSpPr>
        <p:spPr>
          <a:xfrm>
            <a:off x="5853203" y="4758800"/>
            <a:ext cx="472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PT Serif" panose="020A0603040505020204" pitchFamily="18" charset="77"/>
              </a:rPr>
              <a:t>Single samples t-test of the group difference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9DE1B44-9946-8A4F-8935-58A90790F57B}"/>
              </a:ext>
            </a:extLst>
          </p:cNvPr>
          <p:cNvSpPr/>
          <p:nvPr/>
        </p:nvSpPr>
        <p:spPr>
          <a:xfrm>
            <a:off x="5638800" y="4721390"/>
            <a:ext cx="214403" cy="456151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8C35-CD99-5645-A0E1-8DCEE3FC5076}"/>
              </a:ext>
            </a:extLst>
          </p:cNvPr>
          <p:cNvSpPr txBox="1"/>
          <p:nvPr/>
        </p:nvSpPr>
        <p:spPr>
          <a:xfrm>
            <a:off x="8047988" y="422694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Create group difference variable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36CDD52-E2EB-1246-8518-471DD5F78544}"/>
              </a:ext>
            </a:extLst>
          </p:cNvPr>
          <p:cNvSpPr/>
          <p:nvPr/>
        </p:nvSpPr>
        <p:spPr>
          <a:xfrm>
            <a:off x="7758291" y="4155865"/>
            <a:ext cx="214403" cy="501650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0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Second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2144174" y="2513481"/>
            <a:ext cx="80329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	One Sample t-test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data:  .</a:t>
            </a:r>
          </a:p>
          <a:p>
            <a:r>
              <a:rPr lang="en-US" sz="2000" dirty="0">
                <a:latin typeface="Monaco" pitchFamily="2" charset="77"/>
              </a:rPr>
              <a:t>t = 3.1009,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 = 4, p-value = 0.03619</a:t>
            </a:r>
          </a:p>
          <a:p>
            <a:r>
              <a:rPr lang="en-US" sz="2000" dirty="0">
                <a:latin typeface="Monaco" pitchFamily="2" charset="77"/>
              </a:rPr>
              <a:t>alternative hypothesis: true mean is not equal to 0</a:t>
            </a:r>
          </a:p>
          <a:p>
            <a:r>
              <a:rPr lang="en-US" sz="2000" dirty="0">
                <a:latin typeface="Monaco" pitchFamily="2" charset="77"/>
              </a:rPr>
              <a:t>95 percent confidence interval:</a:t>
            </a:r>
          </a:p>
          <a:p>
            <a:r>
              <a:rPr lang="en-US" sz="2000" dirty="0">
                <a:latin typeface="Monaco" pitchFamily="2" charset="77"/>
              </a:rPr>
              <a:t> 0.5231168 9.4768832</a:t>
            </a:r>
          </a:p>
          <a:p>
            <a:r>
              <a:rPr lang="en-US" sz="2000" dirty="0">
                <a:latin typeface="Monaco" pitchFamily="2" charset="77"/>
              </a:rPr>
              <a:t>sample estimates:</a:t>
            </a:r>
          </a:p>
          <a:p>
            <a:r>
              <a:rPr lang="en-US" sz="2000" dirty="0">
                <a:latin typeface="Monaco" pitchFamily="2" charset="77"/>
              </a:rPr>
              <a:t>mean of x</a:t>
            </a:r>
          </a:p>
          <a:p>
            <a:r>
              <a:rPr lang="en-US" sz="2000" dirty="0">
                <a:latin typeface="Monaco" pitchFamily="2" charset="77"/>
              </a:rPr>
              <a:t>         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00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66596"/>
            <a:ext cx="9720072" cy="450786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*</a:t>
            </a:r>
            <a:r>
              <a:rPr lang="en-US" altLang="en-US" b="1" dirty="0">
                <a:latin typeface="PT Serif" panose="020A0603040505020204" pitchFamily="18" charset="77"/>
              </a:rPr>
              <a:t>Cohen’s </a:t>
            </a:r>
            <a:r>
              <a:rPr lang="en-US" altLang="en-US" b="1" i="1" dirty="0">
                <a:latin typeface="PT Serif" panose="020A0603040505020204" pitchFamily="18" charset="77"/>
              </a:rPr>
              <a:t>d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(same as in 1-sample </a:t>
            </a:r>
            <a:r>
              <a:rPr lang="en-US" altLang="en-US" i="1" dirty="0">
                <a:latin typeface="PT Serif" panose="020A0603040505020204" pitchFamily="18" charset="77"/>
              </a:rPr>
              <a:t>t</a:t>
            </a:r>
            <a:r>
              <a:rPr lang="en-US" altLang="en-US" dirty="0">
                <a:latin typeface="PT Serif" panose="020A0603040505020204" pitchFamily="18" charset="77"/>
              </a:rPr>
              <a:t>-test)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2"/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</a:rPr>
              <a:t>Eta squared </a:t>
            </a:r>
            <a:r>
              <a:rPr lang="en-US" altLang="en-US" dirty="0">
                <a:latin typeface="PT Serif" panose="020A0603040505020204" pitchFamily="18" charset="77"/>
              </a:rPr>
              <a:t>(</a:t>
            </a:r>
            <a:r>
              <a:rPr lang="el-GR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η</a:t>
            </a:r>
            <a:r>
              <a:rPr lang="en-US" altLang="en-US" i="1" baseline="30000" dirty="0">
                <a:latin typeface="PT Serif" panose="020A0603040505020204" pitchFamily="18" charset="77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2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128016" lvl="1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50" y="2505368"/>
            <a:ext cx="1821656" cy="83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50" y="4292321"/>
            <a:ext cx="4514850" cy="991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87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53397"/>
            <a:ext cx="5979923" cy="14996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T Serif" panose="020A0603040505020204" pitchFamily="18" charset="77"/>
              </a:rPr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94" y="1936147"/>
            <a:ext cx="6612805" cy="1720874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altLang="en-US" sz="2300" i="1" u="sng" dirty="0">
                <a:latin typeface="PT Serif" panose="020A0603040505020204" pitchFamily="18" charset="77"/>
              </a:rPr>
              <a:t>Post hoc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>
                <a:latin typeface="PT Serif" panose="020A0603040505020204" pitchFamily="18" charset="77"/>
              </a:rPr>
              <a:t>With Cohen’s </a:t>
            </a:r>
            <a:r>
              <a:rPr lang="en-US" altLang="en-US" sz="1900" b="1" i="1" dirty="0">
                <a:latin typeface="PT Serif" panose="020A0603040505020204" pitchFamily="18" charset="77"/>
              </a:rPr>
              <a:t>d</a:t>
            </a:r>
            <a:r>
              <a:rPr lang="en-US" altLang="en-US" sz="1900" b="1" dirty="0">
                <a:latin typeface="PT Serif" panose="020A0603040505020204" pitchFamily="18" charset="77"/>
              </a:rPr>
              <a:t> estimate and # pairs, compute delta to obtain power of study</a:t>
            </a:r>
          </a:p>
          <a:p>
            <a:pPr marL="0" indent="0">
              <a:buNone/>
            </a:pPr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96" y="2796584"/>
            <a:ext cx="1763262" cy="122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7294" y="4256781"/>
            <a:ext cx="6612806" cy="24074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buFont typeface="Tw Cen MT" panose="020B0602020104020603" pitchFamily="34" charset="0"/>
              <a:buNone/>
            </a:pPr>
            <a:r>
              <a:rPr lang="en-US" altLang="en-US" sz="2300" i="1" u="sng" dirty="0">
                <a:latin typeface="PT Serif" panose="020A0603040505020204" pitchFamily="18" charset="77"/>
              </a:rPr>
              <a:t>A Priori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>
                <a:latin typeface="PT Serif" panose="020A0603040505020204" pitchFamily="18" charset="77"/>
              </a:rPr>
              <a:t>With desired power, compute delta and combine 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>
                <a:latin typeface="PT Serif" panose="020A0603040505020204" pitchFamily="18" charset="77"/>
              </a:rPr>
              <a:t>with estimated Cohen’s </a:t>
            </a:r>
            <a:r>
              <a:rPr lang="en-US" altLang="en-US" sz="1900" b="1" i="1" dirty="0">
                <a:latin typeface="PT Serif" panose="020A0603040505020204" pitchFamily="18" charset="77"/>
              </a:rPr>
              <a:t>d </a:t>
            </a:r>
            <a:r>
              <a:rPr lang="en-US" altLang="en-US" sz="1900" b="1" dirty="0">
                <a:latin typeface="PT Serif" panose="020A0603040505020204" pitchFamily="18" charset="77"/>
              </a:rPr>
              <a:t>to obtain # pairs (</a:t>
            </a:r>
            <a:r>
              <a:rPr lang="en-US" altLang="en-US" sz="1900" b="1" i="1" dirty="0">
                <a:latin typeface="PT Serif" panose="020A0603040505020204" pitchFamily="18" charset="77"/>
              </a:rPr>
              <a:t>N</a:t>
            </a:r>
            <a:r>
              <a:rPr lang="en-US" altLang="en-US" sz="1900" b="1" dirty="0">
                <a:latin typeface="PT Serif" panose="020A0603040505020204" pitchFamily="18" charset="77"/>
              </a:rPr>
              <a:t>)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68" y="5353114"/>
            <a:ext cx="1736367" cy="125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Power tab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35145"/>
          <a:stretch/>
        </p:blipFill>
        <p:spPr bwMode="auto">
          <a:xfrm>
            <a:off x="7501389" y="353397"/>
            <a:ext cx="4426836" cy="59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5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34365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178" y="2105102"/>
            <a:ext cx="9720071" cy="402336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Reduction in </a:t>
            </a:r>
            <a:r>
              <a:rPr lang="en-US" altLang="en-US" sz="2800" i="1" dirty="0" err="1">
                <a:latin typeface="PT Serif" panose="020A0603040505020204" pitchFamily="18" charset="77"/>
              </a:rPr>
              <a:t>df</a:t>
            </a:r>
            <a:r>
              <a:rPr lang="en-US" altLang="en-US" sz="2800" dirty="0">
                <a:latin typeface="PT Serif" panose="020A0603040505020204" pitchFamily="18" charset="77"/>
              </a:rPr>
              <a:t> for critical value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Lack of a control group (sometimes)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If samples are not truly matched, results will be spurious</a:t>
            </a:r>
            <a:endParaRPr lang="en-US" altLang="en-US" sz="28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0BEFB-521C-6E4A-8A7E-3A6620F73839}"/>
              </a:ext>
            </a:extLst>
          </p:cNvPr>
          <p:cNvSpPr/>
          <p:nvPr/>
        </p:nvSpPr>
        <p:spPr>
          <a:xfrm>
            <a:off x="444500" y="1325907"/>
            <a:ext cx="11214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“…we are suffering from a plethora of surmise, conjecture, and hypothesis. The difficulty is to detach the framework of fact – of absolute undeniable fact – from the embellishments of theorists and reporters.”</a:t>
            </a:r>
          </a:p>
          <a:p>
            <a:pPr algn="ctr"/>
            <a:endParaRPr lang="en-US" altLang="en-US" sz="3200" i="1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Sherlock Holmes</a:t>
            </a:r>
          </a:p>
          <a:p>
            <a:pPr algn="ctr"/>
            <a:endParaRPr lang="en-US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32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Silver Blaze</a:t>
            </a:r>
            <a:endParaRPr lang="en-US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205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2033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600"/>
            <a:ext cx="9734794" cy="347942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Violation of normality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Matched-pairs Wilcoxon Test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Binomial Sign Test for Two Dependent Samples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Sample Re-use methods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Exact tests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Randomization and permutation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36" y="19974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899634"/>
            <a:ext cx="11167056" cy="45710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</a:t>
            </a:r>
            <a:r>
              <a:rPr lang="en-US" altLang="en-US" sz="2400" i="1" dirty="0" err="1">
                <a:latin typeface="PT Serif" panose="020A0603040505020204" pitchFamily="18" charset="77"/>
              </a:rPr>
              <a:t>Filburn</a:t>
            </a:r>
            <a:r>
              <a:rPr lang="en-US" altLang="en-US" sz="2400" i="1" dirty="0">
                <a:latin typeface="PT Serif" panose="020A0603040505020204" pitchFamily="18" charset="77"/>
              </a:rPr>
              <a:t> wishes to assess the effectiveness of a leadership workshop for 60 middle managers. The 60 managers are rated by their immediate supervisors on the Leadership Rating Form (LRF), </a:t>
            </a:r>
            <a:r>
              <a:rPr lang="en-US" altLang="en-US" sz="2400" b="1" i="1" dirty="0">
                <a:latin typeface="PT Serif" panose="020A0603040505020204" pitchFamily="18" charset="77"/>
              </a:rPr>
              <a:t>before and after </a:t>
            </a:r>
            <a:r>
              <a:rPr lang="en-US" altLang="en-US" sz="2400" i="1" dirty="0">
                <a:latin typeface="PT Serif" panose="020A0603040505020204" pitchFamily="18" charset="77"/>
              </a:rPr>
              <a:t>the workshop.</a:t>
            </a:r>
          </a:p>
          <a:p>
            <a:pPr marL="0" indent="0">
              <a:lnSpc>
                <a:spcPct val="80000"/>
              </a:lnSpc>
            </a:pPr>
            <a:endParaRPr lang="en-US" altLang="en-US" sz="1000" i="1" dirty="0">
              <a:latin typeface="PT Serif" panose="020A0603040505020204" pitchFamily="18" charset="7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Clarke is interested in determining if workers are more concerned with job security or pay. He gains the cooperation of 30 individuals who work in </a:t>
            </a:r>
            <a:r>
              <a:rPr lang="en-US" altLang="en-US" sz="2400" b="1" i="1" dirty="0">
                <a:latin typeface="PT Serif" panose="020A0603040505020204" pitchFamily="18" charset="77"/>
              </a:rPr>
              <a:t>different settings </a:t>
            </a:r>
            <a:r>
              <a:rPr lang="en-US" altLang="en-US" sz="2400" i="1" dirty="0">
                <a:latin typeface="PT Serif" panose="020A0603040505020204" pitchFamily="18" charset="77"/>
              </a:rPr>
              <a:t>and asks each employee to rate his or her concern about 1) salary level and 2) job security on a scale from 1 to 10.</a:t>
            </a:r>
          </a:p>
          <a:p>
            <a:pPr marL="0" indent="0">
              <a:lnSpc>
                <a:spcPct val="80000"/>
              </a:lnSpc>
            </a:pPr>
            <a:endParaRPr lang="en-US" altLang="en-US" sz="1100" i="1" dirty="0">
              <a:latin typeface="PT Serif" panose="020A0603040505020204" pitchFamily="18" charset="7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Gale questions whether husbands or wives with infertility problems feel equally anxious. She recruits 24 infertile couples and then administers the Infertility Anxiety Measure (IAM) to both </a:t>
            </a:r>
            <a:r>
              <a:rPr lang="en-US" altLang="en-US" sz="2400" b="1" i="1" dirty="0">
                <a:latin typeface="PT Serif" panose="020A0603040505020204" pitchFamily="18" charset="77"/>
              </a:rPr>
              <a:t>the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b="1" i="1" dirty="0">
                <a:latin typeface="PT Serif" panose="020A0603040505020204" pitchFamily="18" charset="77"/>
              </a:rPr>
              <a:t>husbands and the wives.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Paired-samples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318" y="1897467"/>
            <a:ext cx="9240334" cy="2504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</a:rPr>
              <a:t>Comparing means of 2 groups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Assumption of independence has been violated resulting in a </a:t>
            </a:r>
            <a:r>
              <a:rPr lang="en-US" altLang="en-US" sz="1800" dirty="0">
                <a:solidFill>
                  <a:schemeClr val="accent4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dependency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across groups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E.g., Members of same family, class, group, litter, </a:t>
            </a: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twinship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DV smaller as groups consist of same or closely matched cases</a:t>
            </a:r>
          </a:p>
          <a:p>
            <a:pPr lvl="4">
              <a:lnSpc>
                <a:spcPct val="80000"/>
              </a:lnSpc>
            </a:pPr>
            <a:endParaRPr lang="en-US" altLang="en-US" sz="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</a:rPr>
              <a:t>Paired-samples </a:t>
            </a:r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-test also known as…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Matched-, Related-, Correlated-, Dependent-, or Non-independent samples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Repeated-measures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749" y="4888230"/>
            <a:ext cx="5715447" cy="1569660"/>
          </a:xfrm>
          <a:prstGeom prst="rect">
            <a:avLst/>
          </a:prstGeom>
          <a:solidFill>
            <a:srgbClr val="1E8449">
              <a:alpha val="28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Experimental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Matching groups on some variable(s) </a:t>
            </a:r>
          </a:p>
          <a:p>
            <a:pPr lvl="2"/>
            <a:r>
              <a:rPr lang="en-US" altLang="en-US" sz="1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E.g., sex, age, education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potential confounds on IV-DV relationship or when cases cannot receive both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9550" y="4888230"/>
            <a:ext cx="506095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Naturalistic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Samples naturally related, correlated, dependent</a:t>
            </a:r>
          </a:p>
          <a:p>
            <a:pPr lvl="1"/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1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/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Repeated-Measures</a:t>
            </a:r>
            <a:r>
              <a:rPr lang="en-US" b="1" dirty="0">
                <a:latin typeface="PT Serif" panose="020A0603040505020204" pitchFamily="18" charset="77"/>
              </a:rPr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47188"/>
            <a:ext cx="5962919" cy="46235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Successive designs: </a:t>
            </a:r>
          </a:p>
          <a:p>
            <a:pPr marL="128016" lvl="1" indent="0"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2 measurements, conditions, or sets of stimuli are applied to cases sequentially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Before-and-after (or longitudinal ) designs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Pre- / post-test, time 1 / time 2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Cross-over designs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Order effects? Need to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counterbalance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order</a:t>
            </a:r>
          </a:p>
          <a:p>
            <a:pPr lvl="3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subset of cases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 then B</a:t>
            </a:r>
          </a:p>
          <a:p>
            <a:pPr lvl="3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Another random subset of cases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B then A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Counterbalancing may not eliminate carry-over effects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Wash-out period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02887" y="1809016"/>
            <a:ext cx="4808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Simultaneous designs: 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2 varying conditions or sets of stimuli inter-mixed w/in study and all cases receive both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concern for order effects or temporality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Order is generally random</a:t>
            </a:r>
          </a:p>
        </p:txBody>
      </p:sp>
    </p:spTree>
    <p:extLst>
      <p:ext uri="{BB962C8B-B14F-4D97-AF65-F5344CB8AC3E}">
        <p14:creationId xmlns:p14="http://schemas.microsoft.com/office/powerpoint/2010/main" val="10646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481" y="266700"/>
            <a:ext cx="9135364" cy="1905762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Hypotheses: ‘direct difference’ method</a:t>
            </a:r>
            <a:endParaRPr lang="en-US" sz="2400" b="1" dirty="0"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55850"/>
            <a:ext cx="9720071" cy="395351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Same as Independent-samples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    or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≠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     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pPr marL="914400" lvl="4" indent="0">
              <a:buNone/>
            </a:pPr>
            <a:endParaRPr lang="en-US" altLang="en-US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 - μ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= 0 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μ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lvl="1"/>
            <a:r>
              <a:rPr lang="en-US" altLang="en-US" sz="2000" b="1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Compute difference score for each subject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i1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X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i2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800" dirty="0">
                <a:ea typeface="ＭＳ Ｐゴシック" panose="020B0600070205080204" pitchFamily="34" charset="-128"/>
              </a:rPr>
              <a:t>: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800" dirty="0">
                <a:ea typeface="ＭＳ Ｐゴシック" panose="020B0600070205080204" pitchFamily="34" charset="-128"/>
              </a:rPr>
              <a:t>: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≠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0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accent1"/>
                </a:solidFill>
              </a:rPr>
              <a:t>Now equivalent to 1-sample </a:t>
            </a:r>
            <a:r>
              <a:rPr lang="en-US" alt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</a:rPr>
              <a:t>-test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Mean of difference scores compared w/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8645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0" y="3351306"/>
            <a:ext cx="2567188" cy="1381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00E94E4-EFD5-7E46-83DE-0729165D8682}"/>
              </a:ext>
            </a:extLst>
          </p:cNvPr>
          <p:cNvGrpSpPr/>
          <p:nvPr/>
        </p:nvGrpSpPr>
        <p:grpSpPr>
          <a:xfrm>
            <a:off x="1086050" y="2528546"/>
            <a:ext cx="4262705" cy="837297"/>
            <a:chOff x="1086050" y="2528546"/>
            <a:chExt cx="4262705" cy="8372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05431-A019-6349-B895-F4289951E676}"/>
                </a:ext>
              </a:extLst>
            </p:cNvPr>
            <p:cNvSpPr txBox="1"/>
            <p:nvPr/>
          </p:nvSpPr>
          <p:spPr>
            <a:xfrm>
              <a:off x="1086050" y="2528546"/>
              <a:ext cx="4262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PT Serif" panose="020A0603040505020204" pitchFamily="18" charset="77"/>
                </a:rPr>
                <a:t>Mean of difference scores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1BFB33-9A6A-E044-918B-282B7A5C1306}"/>
                </a:ext>
              </a:extLst>
            </p:cNvPr>
            <p:cNvCxnSpPr>
              <a:cxnSpLocks/>
            </p:cNvCxnSpPr>
            <p:nvPr/>
          </p:nvCxnSpPr>
          <p:spPr>
            <a:xfrm>
              <a:off x="4805819" y="3048995"/>
              <a:ext cx="298450" cy="316848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609F33-6D59-084C-9981-75847678F8B6}"/>
              </a:ext>
            </a:extLst>
          </p:cNvPr>
          <p:cNvGrpSpPr/>
          <p:nvPr/>
        </p:nvGrpSpPr>
        <p:grpSpPr>
          <a:xfrm>
            <a:off x="5348755" y="2325350"/>
            <a:ext cx="5912196" cy="1143601"/>
            <a:chOff x="5348755" y="2325350"/>
            <a:chExt cx="5912196" cy="11436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D9DA0E-DD84-5941-A754-2973AA5CA440}"/>
                </a:ext>
              </a:extLst>
            </p:cNvPr>
            <p:cNvSpPr txBox="1"/>
            <p:nvPr/>
          </p:nvSpPr>
          <p:spPr>
            <a:xfrm>
              <a:off x="5348755" y="2325350"/>
              <a:ext cx="5912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PT Serif" panose="020A0603040505020204" pitchFamily="18" charset="77"/>
                </a:rPr>
                <a:t>Hypothesized population difference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D2A99C-F014-3148-B091-29C65470C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4164" y="2906996"/>
              <a:ext cx="275336" cy="56195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7EFEDA-5FB7-5949-9740-24DE945E0AA3}"/>
              </a:ext>
            </a:extLst>
          </p:cNvPr>
          <p:cNvGrpSpPr/>
          <p:nvPr/>
        </p:nvGrpSpPr>
        <p:grpSpPr>
          <a:xfrm>
            <a:off x="51861" y="3645817"/>
            <a:ext cx="3756351" cy="1188960"/>
            <a:chOff x="51861" y="3645817"/>
            <a:chExt cx="3756351" cy="11889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9208AD-5FE9-3F47-B0D9-11F2BA63F077}"/>
                </a:ext>
              </a:extLst>
            </p:cNvPr>
            <p:cNvSpPr txBox="1"/>
            <p:nvPr/>
          </p:nvSpPr>
          <p:spPr>
            <a:xfrm>
              <a:off x="1327354" y="3645817"/>
              <a:ext cx="1621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>
                  <a:solidFill>
                    <a:srgbClr val="C00000"/>
                  </a:solidFill>
                  <a:latin typeface="PT Serif" panose="020A0603040505020204" pitchFamily="18" charset="77"/>
                </a:rPr>
                <a:t>df</a:t>
              </a:r>
              <a:r>
                <a:rPr lang="en-US" sz="2800" i="1" dirty="0">
                  <a:solidFill>
                    <a:srgbClr val="C00000"/>
                  </a:solidFill>
                  <a:latin typeface="PT Serif" panose="020A0603040505020204" pitchFamily="18" charset="77"/>
                </a:rPr>
                <a:t> = N - 1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3B8008-0BE1-E446-A090-54963C4F2FA3}"/>
                </a:ext>
              </a:extLst>
            </p:cNvPr>
            <p:cNvSpPr/>
            <p:nvPr/>
          </p:nvSpPr>
          <p:spPr>
            <a:xfrm>
              <a:off x="51861" y="4250002"/>
              <a:ext cx="37563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lnSpc>
                  <a:spcPct val="80000"/>
                </a:lnSpc>
              </a:pPr>
              <a:r>
                <a:rPr lang="en-US" altLang="en-US" sz="2000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Number of difference scores (</a:t>
              </a:r>
              <a:r>
                <a:rPr lang="en-US" altLang="en-US" sz="2000" u="sng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pairs</a:t>
              </a:r>
              <a:r>
                <a:rPr lang="en-US" altLang="en-US" sz="2000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) - 1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DBB9A-C119-A44D-AB32-3A2FC3D537FC}"/>
              </a:ext>
            </a:extLst>
          </p:cNvPr>
          <p:cNvGrpSpPr/>
          <p:nvPr/>
        </p:nvGrpSpPr>
        <p:grpSpPr>
          <a:xfrm>
            <a:off x="4634895" y="4183335"/>
            <a:ext cx="5966816" cy="2114074"/>
            <a:chOff x="4634895" y="4183335"/>
            <a:chExt cx="5966816" cy="21140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1B5529-7CE1-D347-98AD-A5D27F62EC74}"/>
                </a:ext>
              </a:extLst>
            </p:cNvPr>
            <p:cNvGrpSpPr/>
            <p:nvPr/>
          </p:nvGrpSpPr>
          <p:grpSpPr>
            <a:xfrm>
              <a:off x="4634895" y="4183335"/>
              <a:ext cx="2498537" cy="2114074"/>
              <a:chOff x="4634895" y="4183335"/>
              <a:chExt cx="2498537" cy="211407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4895" y="4971996"/>
                <a:ext cx="2498537" cy="13254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DA4579-F1F6-D548-837F-DA3D6C47B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63" y="4183335"/>
                <a:ext cx="491237" cy="73791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C46A8A-1A58-B14D-9635-A84914CD3116}"/>
                </a:ext>
              </a:extLst>
            </p:cNvPr>
            <p:cNvSpPr/>
            <p:nvPr/>
          </p:nvSpPr>
          <p:spPr>
            <a:xfrm>
              <a:off x="7167758" y="5465425"/>
              <a:ext cx="3433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en-US" altLang="en-US" sz="2000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= SD </a:t>
              </a:r>
              <a:r>
                <a:rPr lang="en-US" altLang="en-US" sz="2000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of difference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2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036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127429"/>
            <a:ext cx="9720071" cy="35177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latin typeface="PT Serif" panose="020A0603040505020204" pitchFamily="18" charset="77"/>
              </a:rPr>
              <a:t>Independence of </a:t>
            </a:r>
            <a:r>
              <a:rPr lang="en-US" altLang="en-US" sz="2800" u="sng" dirty="0">
                <a:latin typeface="PT Serif" panose="020A0603040505020204" pitchFamily="18" charset="77"/>
              </a:rPr>
              <a:t>pairs</a:t>
            </a:r>
            <a:r>
              <a:rPr lang="en-US" altLang="en-US" sz="2800" dirty="0">
                <a:latin typeface="PT Serif" panose="020A0603040505020204" pitchFamily="18" charset="77"/>
              </a:rPr>
              <a:t> of observations</a:t>
            </a:r>
          </a:p>
          <a:p>
            <a:pPr marL="640080" lvl="4" indent="0">
              <a:buNone/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latin typeface="PT Serif" panose="020A0603040505020204" pitchFamily="18" charset="77"/>
              </a:rPr>
              <a:t>Normality of sampling distribution of </a:t>
            </a:r>
            <a:r>
              <a:rPr lang="en-US" altLang="en-US" sz="2800" u="sng" dirty="0">
                <a:latin typeface="PT Serif" panose="020A0603040505020204" pitchFamily="18" charset="77"/>
              </a:rPr>
              <a:t>difference scores</a:t>
            </a:r>
            <a:r>
              <a:rPr lang="en-US" altLang="en-US" sz="2800" dirty="0">
                <a:latin typeface="PT Serif" panose="020A0603040505020204" pitchFamily="18" charset="77"/>
              </a:rPr>
              <a:t> in population</a:t>
            </a:r>
          </a:p>
          <a:p>
            <a:pPr marL="640080" lvl="4" indent="0">
              <a:buNone/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latin typeface="PT Serif" panose="020A0603040505020204" pitchFamily="18" charset="77"/>
              </a:rPr>
              <a:t>Equal </a:t>
            </a:r>
            <a:r>
              <a:rPr lang="en-US" altLang="en-US" sz="2800" i="1" dirty="0">
                <a:latin typeface="PT Serif" panose="020A0603040505020204" pitchFamily="18" charset="77"/>
              </a:rPr>
              <a:t>n</a:t>
            </a:r>
            <a:r>
              <a:rPr lang="en-US" altLang="en-US" sz="2800" dirty="0">
                <a:latin typeface="PT Serif" panose="020A0603040505020204" pitchFamily="18" charset="77"/>
              </a:rPr>
              <a:t>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Pair deleted when 1 member missing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0365"/>
            <a:ext cx="10605495" cy="1499616"/>
          </a:xfrm>
        </p:spPr>
        <p:txBody>
          <a:bodyPr>
            <a:noAutofit/>
          </a:bodyPr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Paired-Samples </a:t>
            </a:r>
            <a:r>
              <a:rPr lang="en-US" altLang="en-US" sz="4800" b="1" i="1" dirty="0">
                <a:latin typeface="PT Serif" panose="020A0603040505020204" pitchFamily="18" charset="77"/>
              </a:rPr>
              <a:t>t</a:t>
            </a:r>
            <a:r>
              <a:rPr lang="en-US" altLang="en-US" sz="4800" b="1" dirty="0">
                <a:latin typeface="PT Serif" panose="020A0603040505020204" pitchFamily="18" charset="77"/>
              </a:rPr>
              <a:t>-test and Correlation</a:t>
            </a:r>
            <a:endParaRPr lang="en-US" sz="2400" b="1" dirty="0"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1" y="1925392"/>
            <a:ext cx="4597679" cy="45453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Paired-samples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 </a:t>
            </a:r>
            <a:r>
              <a:rPr lang="en-US" altLang="en-US" sz="2800" u="sng" dirty="0">
                <a:latin typeface="PT Serif" panose="020A0603040505020204" pitchFamily="18" charset="77"/>
              </a:rPr>
              <a:t>almost always</a:t>
            </a:r>
            <a:r>
              <a:rPr lang="en-US" altLang="en-US" sz="2800" dirty="0">
                <a:latin typeface="PT Serif" panose="020A0603040505020204" pitchFamily="18" charset="77"/>
              </a:rPr>
              <a:t> more powerful than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likely to reject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when false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Requires fewer subjects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Degree of correlation (</a:t>
            </a:r>
            <a:r>
              <a:rPr lang="en-US" altLang="en-US" sz="2800" i="1" dirty="0">
                <a:latin typeface="PT Serif" panose="020A0603040505020204" pitchFamily="18" charset="77"/>
              </a:rPr>
              <a:t>r</a:t>
            </a:r>
            <a:r>
              <a:rPr lang="en-US" altLang="en-US" sz="2800" dirty="0">
                <a:latin typeface="PT Serif" panose="020A0603040505020204" pitchFamily="18" charset="77"/>
              </a:rPr>
              <a:t>) between scores on 2 groups related to size of difference between paired- and independent-samples </a:t>
            </a:r>
            <a:r>
              <a:rPr lang="en-US" altLang="en-US" sz="2800" i="1" u="sng" dirty="0">
                <a:latin typeface="PT Serif" panose="020A0603040505020204" pitchFamily="18" charset="77"/>
              </a:rPr>
              <a:t>t</a:t>
            </a:r>
            <a:r>
              <a:rPr lang="en-US" altLang="en-US" sz="2800" u="sng" dirty="0">
                <a:latin typeface="PT Serif" panose="020A0603040505020204" pitchFamily="18" charset="77"/>
              </a:rPr>
              <a:t>-statistics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Larger correlation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larger difference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24" y="3217962"/>
            <a:ext cx="3278800" cy="157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1282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{3A9F097D-2731-C14F-B204-932EBD862EA7}tf10001120</Template>
  <TotalTime>4175</TotalTime>
  <Words>1155</Words>
  <Application>Microsoft Macintosh PowerPoint</Application>
  <PresentationFormat>Widescreen</PresentationFormat>
  <Paragraphs>222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Ayuthaya</vt:lpstr>
      <vt:lpstr>Calibri</vt:lpstr>
      <vt:lpstr>Gill Sans MT</vt:lpstr>
      <vt:lpstr>Monaco</vt:lpstr>
      <vt:lpstr>PT Serif</vt:lpstr>
      <vt:lpstr>Times New Roman</vt:lpstr>
      <vt:lpstr>Tw Cen MT</vt:lpstr>
      <vt:lpstr>Wingdings</vt:lpstr>
      <vt:lpstr>Wingdings 3</vt:lpstr>
      <vt:lpstr>Parcel</vt:lpstr>
      <vt:lpstr>PowerPoint Presentation</vt:lpstr>
      <vt:lpstr>PowerPoint Presentation</vt:lpstr>
      <vt:lpstr>Motivating examples</vt:lpstr>
      <vt:lpstr>Paired-samples designs</vt:lpstr>
      <vt:lpstr>Repeated-Measures designs</vt:lpstr>
      <vt:lpstr>Hypotheses: ‘direct difference’ method</vt:lpstr>
      <vt:lpstr>calculations</vt:lpstr>
      <vt:lpstr>Assumptions</vt:lpstr>
      <vt:lpstr>Paired-Samples t-test and Correlation</vt:lpstr>
      <vt:lpstr>Paired-Samples t-test and Correlation</vt:lpstr>
      <vt:lpstr>Confidence Intervals</vt:lpstr>
      <vt:lpstr>example</vt:lpstr>
      <vt:lpstr>R Code: First Approach</vt:lpstr>
      <vt:lpstr>R Code: First Approach</vt:lpstr>
      <vt:lpstr>R Code: Second Approach</vt:lpstr>
      <vt:lpstr>R Code: Second Approach</vt:lpstr>
      <vt:lpstr>Effect Size</vt:lpstr>
      <vt:lpstr>Power Analysis</vt:lpstr>
      <vt:lpstr>Weaknesses</vt:lpstr>
      <vt:lpstr>Alternatives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76</cp:revision>
  <dcterms:created xsi:type="dcterms:W3CDTF">2015-07-08T09:52:47Z</dcterms:created>
  <dcterms:modified xsi:type="dcterms:W3CDTF">2018-03-01T23:11:32Z</dcterms:modified>
</cp:coreProperties>
</file>