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1"/>
  </p:notesMasterIdLst>
  <p:sldIdLst>
    <p:sldId id="257" r:id="rId2"/>
    <p:sldId id="291" r:id="rId3"/>
    <p:sldId id="258" r:id="rId4"/>
    <p:sldId id="259" r:id="rId5"/>
    <p:sldId id="292" r:id="rId6"/>
    <p:sldId id="260" r:id="rId7"/>
    <p:sldId id="281" r:id="rId8"/>
    <p:sldId id="289" r:id="rId9"/>
    <p:sldId id="262" r:id="rId10"/>
    <p:sldId id="282" r:id="rId11"/>
    <p:sldId id="266" r:id="rId12"/>
    <p:sldId id="293" r:id="rId13"/>
    <p:sldId id="263" r:id="rId14"/>
    <p:sldId id="294" r:id="rId15"/>
    <p:sldId id="295" r:id="rId16"/>
    <p:sldId id="261" r:id="rId17"/>
    <p:sldId id="296" r:id="rId18"/>
    <p:sldId id="265" r:id="rId19"/>
    <p:sldId id="298" r:id="rId20"/>
    <p:sldId id="264" r:id="rId21"/>
    <p:sldId id="290" r:id="rId22"/>
    <p:sldId id="267" r:id="rId23"/>
    <p:sldId id="269" r:id="rId24"/>
    <p:sldId id="283" r:id="rId25"/>
    <p:sldId id="270" r:id="rId26"/>
    <p:sldId id="284" r:id="rId27"/>
    <p:sldId id="308" r:id="rId28"/>
    <p:sldId id="271" r:id="rId29"/>
    <p:sldId id="300" r:id="rId30"/>
    <p:sldId id="301" r:id="rId31"/>
    <p:sldId id="273" r:id="rId32"/>
    <p:sldId id="286" r:id="rId33"/>
    <p:sldId id="302" r:id="rId34"/>
    <p:sldId id="303" r:id="rId35"/>
    <p:sldId id="304" r:id="rId36"/>
    <p:sldId id="310" r:id="rId37"/>
    <p:sldId id="309" r:id="rId38"/>
    <p:sldId id="311" r:id="rId39"/>
    <p:sldId id="305" r:id="rId40"/>
    <p:sldId id="274" r:id="rId41"/>
    <p:sldId id="275" r:id="rId42"/>
    <p:sldId id="306" r:id="rId43"/>
    <p:sldId id="307" r:id="rId44"/>
    <p:sldId id="276" r:id="rId45"/>
    <p:sldId id="277" r:id="rId46"/>
    <p:sldId id="278" r:id="rId47"/>
    <p:sldId id="279" r:id="rId48"/>
    <p:sldId id="280" r:id="rId49"/>
    <p:sldId id="288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9B2046-FB26-4DA1-B887-05F2AC999270}">
          <p14:sldIdLst>
            <p14:sldId id="257"/>
            <p14:sldId id="291"/>
            <p14:sldId id="258"/>
            <p14:sldId id="259"/>
            <p14:sldId id="292"/>
            <p14:sldId id="260"/>
            <p14:sldId id="281"/>
            <p14:sldId id="289"/>
            <p14:sldId id="262"/>
            <p14:sldId id="282"/>
            <p14:sldId id="266"/>
            <p14:sldId id="293"/>
            <p14:sldId id="263"/>
            <p14:sldId id="294"/>
            <p14:sldId id="295"/>
            <p14:sldId id="261"/>
            <p14:sldId id="296"/>
            <p14:sldId id="265"/>
            <p14:sldId id="298"/>
            <p14:sldId id="264"/>
            <p14:sldId id="290"/>
            <p14:sldId id="267"/>
            <p14:sldId id="269"/>
            <p14:sldId id="283"/>
            <p14:sldId id="270"/>
            <p14:sldId id="284"/>
            <p14:sldId id="308"/>
            <p14:sldId id="271"/>
            <p14:sldId id="300"/>
            <p14:sldId id="301"/>
            <p14:sldId id="273"/>
            <p14:sldId id="286"/>
            <p14:sldId id="302"/>
            <p14:sldId id="303"/>
            <p14:sldId id="304"/>
            <p14:sldId id="310"/>
            <p14:sldId id="309"/>
            <p14:sldId id="311"/>
            <p14:sldId id="305"/>
            <p14:sldId id="274"/>
            <p14:sldId id="275"/>
            <p14:sldId id="306"/>
            <p14:sldId id="307"/>
            <p14:sldId id="276"/>
            <p14:sldId id="277"/>
            <p14:sldId id="278"/>
            <p14:sldId id="279"/>
            <p14:sldId id="280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Schwartz" initials="SS" lastIdx="1" clrIdx="0">
    <p:extLst>
      <p:ext uri="{19B8F6BF-5375-455C-9EA6-DF929625EA0E}">
        <p15:presenceInfo xmlns:p15="http://schemas.microsoft.com/office/powerpoint/2012/main" userId="81bb3b139124cd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BE5D6"/>
    <a:srgbClr val="DEEBF7"/>
    <a:srgbClr val="E2F0D9"/>
    <a:srgbClr val="941100"/>
    <a:srgbClr val="0000FF"/>
    <a:srgbClr val="FF3300"/>
    <a:srgbClr val="33CCCC"/>
    <a:srgbClr val="FF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4" autoAdjust="0"/>
    <p:restoredTop sz="89686"/>
  </p:normalViewPr>
  <p:slideViewPr>
    <p:cSldViewPr snapToGrid="0">
      <p:cViewPr varScale="1">
        <p:scale>
          <a:sx n="103" d="100"/>
          <a:sy n="103" d="100"/>
        </p:scale>
        <p:origin x="832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B2355-98C8-451F-BE71-5FA915B2B77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AD8C3-A8D3-403F-8C66-5048C8CDE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5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for the example:</a:t>
            </a:r>
          </a:p>
          <a:p>
            <a:endParaRPr lang="en-US" dirty="0"/>
          </a:p>
          <a:p>
            <a:r>
              <a:rPr lang="en-US" sz="1000" dirty="0">
                <a:latin typeface="Monaco" pitchFamily="2" charset="77"/>
              </a:rPr>
              <a:t>library(</a:t>
            </a:r>
            <a:r>
              <a:rPr lang="en-US" sz="1000" dirty="0" err="1">
                <a:latin typeface="Monaco" pitchFamily="2" charset="77"/>
              </a:rPr>
              <a:t>tidyverse</a:t>
            </a:r>
            <a:r>
              <a:rPr lang="en-US" sz="1000" dirty="0">
                <a:latin typeface="Monaco" pitchFamily="2" charset="77"/>
              </a:rPr>
              <a:t>)</a:t>
            </a:r>
          </a:p>
          <a:p>
            <a:r>
              <a:rPr lang="en-US" sz="1000" dirty="0" err="1">
                <a:latin typeface="Monaco" pitchFamily="2" charset="77"/>
              </a:rPr>
              <a:t>df</a:t>
            </a:r>
            <a:r>
              <a:rPr lang="en-US" sz="1000" dirty="0">
                <a:latin typeface="Monaco" pitchFamily="2" charset="77"/>
              </a:rPr>
              <a:t> &lt;- </a:t>
            </a:r>
            <a:r>
              <a:rPr lang="en-US" sz="1000" dirty="0" err="1">
                <a:latin typeface="Monaco" pitchFamily="2" charset="77"/>
              </a:rPr>
              <a:t>data_frame</a:t>
            </a:r>
            <a:r>
              <a:rPr lang="en-US" sz="1000" dirty="0">
                <a:latin typeface="Monaco" pitchFamily="2" charset="77"/>
              </a:rPr>
              <a:t>(</a:t>
            </a:r>
          </a:p>
          <a:p>
            <a:r>
              <a:rPr lang="en-US" sz="1000" dirty="0">
                <a:latin typeface="Monaco" pitchFamily="2" charset="77"/>
              </a:rPr>
              <a:t>  outcome = c(8,10,9,10,9,7,8,5,8,5,4,8,7,5,7),</a:t>
            </a:r>
          </a:p>
          <a:p>
            <a:r>
              <a:rPr lang="en-US" sz="1000" dirty="0">
                <a:latin typeface="Monaco" pitchFamily="2" charset="77"/>
              </a:rPr>
              <a:t>  group   = c(rep(1, 5), rep(2, 5), rep(3, 5))</a:t>
            </a:r>
          </a:p>
          <a:p>
            <a:r>
              <a:rPr lang="en-US" sz="1000" dirty="0">
                <a:latin typeface="Monaco" pitchFamily="2" charset="77"/>
              </a:rPr>
              <a:t>) %&gt;%</a:t>
            </a:r>
          </a:p>
          <a:p>
            <a:r>
              <a:rPr lang="en-US" sz="1000" dirty="0">
                <a:latin typeface="Monaco" pitchFamily="2" charset="77"/>
              </a:rPr>
              <a:t>  mutate(group = factor(group, labels = c("A", "B", "C")))</a:t>
            </a:r>
          </a:p>
          <a:p>
            <a:endParaRPr lang="en-US" sz="1000" dirty="0">
              <a:latin typeface="Monaco" pitchFamily="2" charset="77"/>
            </a:endParaRPr>
          </a:p>
          <a:p>
            <a:r>
              <a:rPr lang="en-US" sz="1000" dirty="0" err="1">
                <a:latin typeface="Monaco" pitchFamily="2" charset="77"/>
              </a:rPr>
              <a:t>df</a:t>
            </a:r>
            <a:r>
              <a:rPr lang="en-US" sz="1000" dirty="0">
                <a:latin typeface="Monaco" pitchFamily="2" charset="77"/>
              </a:rPr>
              <a:t> %&gt;%</a:t>
            </a:r>
          </a:p>
          <a:p>
            <a:r>
              <a:rPr lang="en-US" sz="1000" dirty="0">
                <a:latin typeface="Monaco" pitchFamily="2" charset="77"/>
              </a:rPr>
              <a:t>  </a:t>
            </a:r>
            <a:r>
              <a:rPr lang="en-US" sz="1000" dirty="0" err="1">
                <a:latin typeface="Monaco" pitchFamily="2" charset="77"/>
              </a:rPr>
              <a:t>group_by</a:t>
            </a:r>
            <a:r>
              <a:rPr lang="en-US" sz="1000" dirty="0">
                <a:latin typeface="Monaco" pitchFamily="2" charset="77"/>
              </a:rPr>
              <a:t>(group) %&gt;%</a:t>
            </a:r>
          </a:p>
          <a:p>
            <a:r>
              <a:rPr lang="en-US" sz="1000" dirty="0">
                <a:latin typeface="Monaco" pitchFamily="2" charset="77"/>
              </a:rPr>
              <a:t>  furniture::table1()</a:t>
            </a:r>
            <a:r>
              <a:rPr lang="en-US" sz="1000" dirty="0" err="1">
                <a:latin typeface="Monaco" pitchFamily="2" charset="77"/>
              </a:rPr>
              <a:t>df</a:t>
            </a:r>
            <a:r>
              <a:rPr lang="en-US" sz="1000" dirty="0">
                <a:latin typeface="Monaco" pitchFamily="2" charset="77"/>
              </a:rPr>
              <a:t> %&gt;%</a:t>
            </a:r>
          </a:p>
          <a:p>
            <a:r>
              <a:rPr lang="en-US" sz="1000" dirty="0">
                <a:latin typeface="Monaco" pitchFamily="2" charset="77"/>
              </a:rPr>
              <a:t>  </a:t>
            </a:r>
            <a:r>
              <a:rPr lang="en-US" sz="1000" dirty="0" err="1">
                <a:latin typeface="Monaco" pitchFamily="2" charset="77"/>
              </a:rPr>
              <a:t>ggplot</a:t>
            </a:r>
            <a:r>
              <a:rPr lang="en-US" sz="1000" dirty="0">
                <a:latin typeface="Monaco" pitchFamily="2" charset="77"/>
              </a:rPr>
              <a:t>(</a:t>
            </a:r>
            <a:r>
              <a:rPr lang="en-US" sz="1000" dirty="0" err="1">
                <a:latin typeface="Monaco" pitchFamily="2" charset="77"/>
              </a:rPr>
              <a:t>aes</a:t>
            </a:r>
            <a:r>
              <a:rPr lang="en-US" sz="1000" dirty="0">
                <a:latin typeface="Monaco" pitchFamily="2" charset="77"/>
              </a:rPr>
              <a:t>(group, outcome)) +</a:t>
            </a:r>
          </a:p>
          <a:p>
            <a:r>
              <a:rPr lang="en-US" sz="1000" dirty="0">
                <a:latin typeface="Monaco" pitchFamily="2" charset="77"/>
              </a:rPr>
              <a:t>    </a:t>
            </a:r>
            <a:r>
              <a:rPr lang="en-US" sz="1000" dirty="0" err="1">
                <a:latin typeface="Monaco" pitchFamily="2" charset="77"/>
              </a:rPr>
              <a:t>geom_jitter</a:t>
            </a:r>
            <a:r>
              <a:rPr lang="en-US" sz="1000" dirty="0">
                <a:latin typeface="Monaco" pitchFamily="2" charset="77"/>
              </a:rPr>
              <a:t>(alpha = .5) +</a:t>
            </a:r>
          </a:p>
          <a:p>
            <a:r>
              <a:rPr lang="en-US" sz="1000" dirty="0">
                <a:latin typeface="Monaco" pitchFamily="2" charset="77"/>
              </a:rPr>
              <a:t>    </a:t>
            </a:r>
            <a:r>
              <a:rPr lang="en-US" sz="1000" dirty="0" err="1">
                <a:latin typeface="Monaco" pitchFamily="2" charset="77"/>
              </a:rPr>
              <a:t>geom_boxplot</a:t>
            </a:r>
            <a:r>
              <a:rPr lang="en-US" sz="1000" dirty="0">
                <a:latin typeface="Monaco" pitchFamily="2" charset="77"/>
              </a:rPr>
              <a:t>(alpha = .5) +</a:t>
            </a:r>
          </a:p>
          <a:p>
            <a:r>
              <a:rPr lang="en-US" sz="1000" dirty="0">
                <a:latin typeface="Monaco" pitchFamily="2" charset="77"/>
              </a:rPr>
              <a:t>    </a:t>
            </a:r>
            <a:r>
              <a:rPr lang="en-US" sz="1000" dirty="0" err="1">
                <a:latin typeface="Monaco" pitchFamily="2" charset="77"/>
              </a:rPr>
              <a:t>theme_minimal</a:t>
            </a:r>
            <a:r>
              <a:rPr lang="en-US" sz="1000" dirty="0">
                <a:latin typeface="Monaco" pitchFamily="2" charset="77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72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09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1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67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2CEC-C8F6-F14B-82F2-D4644A980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EB9BF-1123-A840-8917-0DBA558B5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F46C1-AA31-CF4A-BE18-F05066F2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0641-9276-4E4E-9094-0C36D9492944}" type="datetime1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486C9-5068-B74B-9C9D-9C364CF7E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97525-043B-1B4E-891C-863E595C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3244-4357-FE41-8EF7-B70A15198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75656-1E74-5E4B-A42B-DE444498E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2C15A-547B-664A-90E1-CF6FBD47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80FF-DE3F-4331-9D4A-B5C079DC47EE}" type="datetime1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2EE6F-44ED-A440-A0ED-51D8B8E14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816AA-2A75-FD4C-BEE0-96AA4A82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8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C7C454-5DAC-064B-8147-E936DA4E7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4A199-D798-494C-ABB4-91A85527E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A699C-E8CD-BD4F-BAFB-207CFA43D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D500-3719-4B58-8EEA-A801684EDD6F}" type="datetime1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70118-AB07-2A46-9DD4-7EF413B73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C5CDB-FD28-AA4A-9CE5-2A9619883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6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6895B-BF80-2C4A-B31D-8B404E07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7E03-FE55-CE42-9D70-31BB9FA57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072BD-EE20-FD40-8A85-45DA2792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3A5D-DA2E-4FA2-B269-25F9CB2E34E0}" type="datetime1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0D76F-D699-6845-963E-8F0BCD1C9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290C6-BC8F-1A4B-9482-9F74EE84D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5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75498-2318-C84C-86D8-DB86B8E36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E9DDF-8A53-DB4C-9FC9-F98A22B4F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BD4EF-C526-804B-A246-9DD444A9F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A299-730A-489E-910B-DDBABFC48E29}" type="datetime1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EF204-A2A6-B542-AA17-A4186CFE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71D13-7FD1-7E46-8FE6-1DA19E9A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0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23DEF-79A6-D148-B414-48C78034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7E7FF-05F4-C14F-83DA-CF0982905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0BC35-4FF3-3641-AE02-2C2552CD9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D85E7-006A-1E44-9C35-81B35BD54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7C2-CED3-49BE-B394-340530785A54}" type="datetime1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6AD46-7FC6-D14D-B427-92920BEBE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146AD-ECB9-B549-A638-5710FDB6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6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BB857-1D66-C542-BAE4-392A0B84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C7803-2E4A-DF4A-A451-CE1CAA7DA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389C8-7E5D-F24D-BD3C-FDBDBF1EF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2520A-F30E-1449-A0EA-F953BE3B6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C68CE-6E36-6145-B395-C462E8961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DCA3FC-36CD-D14C-B0B2-CF3C9FB0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00F9-B09F-4307-85BC-B1129DA3047B}" type="datetime1">
              <a:rPr lang="en-US" smtClean="0"/>
              <a:t>3/20/18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581754-70A0-D645-A810-470181D3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029AB-A666-614C-8A20-E05710969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4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17AE-005C-0040-8002-F221AF10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7F15A-DF91-E644-B7CA-B675117E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EDAF-2177-42FD-BEC6-F3C6DEBD3470}" type="datetime1">
              <a:rPr lang="en-US" smtClean="0"/>
              <a:t>3/20/18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A9621-8951-4140-9187-8C49CE6C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096CB-31DE-514B-AC1D-E9A3CD4C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3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E1947-BA82-0D4F-899F-4B3543A66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3F2E-6DF5-4726-8F87-0A799BB63529}" type="datetime1">
              <a:rPr lang="en-US" smtClean="0"/>
              <a:t>3/20/18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125BE-152F-FD49-840F-F9C69A35B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D7B7F-2D19-8B44-9036-0304130C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B5508-FBFA-F04F-9C65-790A027EC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DCAED-33F7-664D-8864-7B1A9FB24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D88AE-5F30-4446-8C8D-4E6E56AF1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03257-5D03-434B-88F0-45C8A926C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D6BB-96DB-45BA-960F-79027BC30796}" type="datetime1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1C2FB-816D-CF45-B229-8B7F5375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71E7E-B28D-5C45-9FC8-C11D119A3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3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E8AA-37F6-4444-BDEC-65E5A95C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9B64D6-0E29-1E43-9825-6509F825E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01A0A-8B94-354F-AF6D-5F04276E2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F072D-19C1-F84D-B09F-783267926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2068-3756-43EE-AA6D-A8152E7BD222}" type="datetime1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D18C1-955E-EA4E-BFB2-2A46A428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F1322-C199-C64C-AA92-8741CE9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9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82E856-93FA-F748-BDA4-AF91F893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B34D7-567F-914C-B98A-720890FA6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FC019-194D-AC4F-B4C0-17C068E0E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AEC99-DF2A-4CB5-8F9E-1B3FB388CE38}" type="datetime1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64622-87AC-6C40-9A1F-B0D011310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C7BDC-2C0A-D044-9423-D0663FEBF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0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(null)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eb.utah.edu/stat/introstats/anovaflash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8.emf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23.emf"/><Relationship Id="rId5" Type="http://schemas.openxmlformats.org/officeDocument/2006/relationships/image" Target="../media/image20.emf"/><Relationship Id="rId10" Type="http://schemas.openxmlformats.org/officeDocument/2006/relationships/image" Target="../media/image22.emf"/><Relationship Id="rId4" Type="http://schemas.openxmlformats.org/officeDocument/2006/relationships/image" Target="../media/image19.emf"/><Relationship Id="rId9" Type="http://schemas.openxmlformats.org/officeDocument/2006/relationships/image" Target="../media/image2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24.jpeg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(null)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1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3455" y="926980"/>
            <a:ext cx="8075054" cy="26979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One-Way ANOVA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</a:b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Cohen Chapter 12</a:t>
            </a:r>
            <a:endParaRPr lang="en-US" dirty="0">
              <a:solidFill>
                <a:schemeClr val="bg1">
                  <a:lumMod val="95000"/>
                </a:schemeClr>
              </a:solidFill>
              <a:latin typeface="PT Serif" panose="020A0603040505020204" pitchFamily="18" charset="7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0782" y="4777575"/>
            <a:ext cx="3200400" cy="146304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EDUC/PSY 6600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2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61836C5-8125-344C-B43F-E8127549D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553" y="3051089"/>
            <a:ext cx="3770804" cy="3770804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5BEA966A-E0F8-D944-80D8-616EDBD57C4F}"/>
              </a:ext>
            </a:extLst>
          </p:cNvPr>
          <p:cNvSpPr/>
          <p:nvPr/>
        </p:nvSpPr>
        <p:spPr>
          <a:xfrm>
            <a:off x="3090158" y="2975395"/>
            <a:ext cx="557014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Monaco" pitchFamily="2" charset="77"/>
              </a:rPr>
              <a:t>df</a:t>
            </a:r>
            <a:r>
              <a:rPr lang="en-US" sz="1600" dirty="0">
                <a:latin typeface="Monaco" pitchFamily="2" charset="77"/>
              </a:rPr>
              <a:t> %&gt;%</a:t>
            </a:r>
          </a:p>
          <a:p>
            <a:r>
              <a:rPr lang="en-US" sz="1600" dirty="0">
                <a:latin typeface="Monaco" pitchFamily="2" charset="77"/>
              </a:rPr>
              <a:t>  </a:t>
            </a:r>
            <a:r>
              <a:rPr lang="en-US" sz="1600" dirty="0" err="1">
                <a:solidFill>
                  <a:schemeClr val="accent1"/>
                </a:solidFill>
                <a:latin typeface="Monaco" pitchFamily="2" charset="77"/>
              </a:rPr>
              <a:t>group_by</a:t>
            </a:r>
            <a:r>
              <a:rPr lang="en-US" sz="1600" dirty="0">
                <a:latin typeface="Monaco" pitchFamily="2" charset="77"/>
              </a:rPr>
              <a:t>(group) %&gt;%</a:t>
            </a:r>
          </a:p>
          <a:p>
            <a:r>
              <a:rPr lang="en-US" sz="1600" dirty="0">
                <a:latin typeface="Monaco" pitchFamily="2" charset="77"/>
              </a:rPr>
              <a:t>  </a:t>
            </a:r>
            <a:r>
              <a:rPr lang="en-US" sz="1600" dirty="0">
                <a:solidFill>
                  <a:schemeClr val="accent6"/>
                </a:solidFill>
                <a:latin typeface="Monaco" pitchFamily="2" charset="77"/>
              </a:rPr>
              <a:t>furniture</a:t>
            </a:r>
            <a:r>
              <a:rPr lang="en-US" sz="1600" dirty="0">
                <a:latin typeface="Monaco" pitchFamily="2" charset="77"/>
              </a:rPr>
              <a:t>::</a:t>
            </a:r>
            <a:r>
              <a:rPr lang="en-US" sz="1600" dirty="0">
                <a:solidFill>
                  <a:schemeClr val="accent1"/>
                </a:solidFill>
                <a:latin typeface="Monaco" pitchFamily="2" charset="77"/>
              </a:rPr>
              <a:t>table1</a:t>
            </a:r>
            <a:r>
              <a:rPr lang="en-US" sz="1600" dirty="0">
                <a:latin typeface="Monaco" pitchFamily="2" charset="77"/>
              </a:rPr>
              <a:t>(outcome)</a:t>
            </a:r>
          </a:p>
          <a:p>
            <a:endParaRPr lang="en-US" sz="1600" dirty="0">
              <a:latin typeface="Monaco" pitchFamily="2" charset="77"/>
            </a:endParaRPr>
          </a:p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  <a:p>
            <a:r>
              <a:rPr lang="en-US" sz="1600" dirty="0">
                <a:latin typeface="Monaco" pitchFamily="2" charset="77"/>
              </a:rPr>
              <a:t>                   group</a:t>
            </a:r>
          </a:p>
          <a:p>
            <a:r>
              <a:rPr lang="en-US" sz="1600" dirty="0">
                <a:latin typeface="Monaco" pitchFamily="2" charset="77"/>
              </a:rPr>
              <a:t>          A         B         C       </a:t>
            </a:r>
          </a:p>
          <a:p>
            <a:r>
              <a:rPr lang="en-US" sz="1600" dirty="0">
                <a:latin typeface="Monaco" pitchFamily="2" charset="77"/>
              </a:rPr>
              <a:t>          n = 5     n = 5     n = 5     </a:t>
            </a:r>
          </a:p>
          <a:p>
            <a:r>
              <a:rPr lang="en-US" sz="1600" dirty="0">
                <a:latin typeface="Monaco" pitchFamily="2" charset="77"/>
              </a:rPr>
              <a:t>outcome                                </a:t>
            </a:r>
          </a:p>
          <a:p>
            <a:r>
              <a:rPr lang="en-US" sz="1600" dirty="0">
                <a:latin typeface="Monaco" pitchFamily="2" charset="77"/>
              </a:rPr>
              <a:t>          9.2 (0.8) 6.6 (1.5) 6.2 (1.6)</a:t>
            </a:r>
          </a:p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470D44-FE82-B248-B48E-1E953C3D1147}"/>
              </a:ext>
            </a:extLst>
          </p:cNvPr>
          <p:cNvSpPr/>
          <p:nvPr/>
        </p:nvSpPr>
        <p:spPr>
          <a:xfrm>
            <a:off x="632647" y="2039583"/>
            <a:ext cx="252113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Monaco" pitchFamily="2" charset="77"/>
              </a:rPr>
              <a:t># A </a:t>
            </a:r>
            <a:r>
              <a:rPr lang="en-US" sz="1600" dirty="0" err="1">
                <a:latin typeface="Monaco" pitchFamily="2" charset="77"/>
              </a:rPr>
              <a:t>tibble</a:t>
            </a:r>
            <a:r>
              <a:rPr lang="en-US" sz="1600" dirty="0">
                <a:latin typeface="Monaco" pitchFamily="2" charset="77"/>
              </a:rPr>
              <a:t>: 15 x 2</a:t>
            </a:r>
          </a:p>
          <a:p>
            <a:r>
              <a:rPr lang="en-US" sz="1600" dirty="0">
                <a:latin typeface="Monaco" pitchFamily="2" charset="77"/>
              </a:rPr>
              <a:t>    outcome group</a:t>
            </a:r>
          </a:p>
          <a:p>
            <a:r>
              <a:rPr lang="en-US" sz="1600" dirty="0">
                <a:latin typeface="Monaco" pitchFamily="2" charset="77"/>
              </a:rPr>
              <a:t>      &lt;</a:t>
            </a:r>
            <a:r>
              <a:rPr lang="en-US" sz="1600" dirty="0" err="1">
                <a:latin typeface="Monaco" pitchFamily="2" charset="77"/>
              </a:rPr>
              <a:t>dbl</a:t>
            </a:r>
            <a:r>
              <a:rPr lang="en-US" sz="1600" dirty="0">
                <a:latin typeface="Monaco" pitchFamily="2" charset="77"/>
              </a:rPr>
              <a:t>&gt; &lt;</a:t>
            </a:r>
            <a:r>
              <a:rPr lang="en-US" sz="1600" dirty="0" err="1">
                <a:latin typeface="Monaco" pitchFamily="2" charset="77"/>
              </a:rPr>
              <a:t>fct</a:t>
            </a:r>
            <a:r>
              <a:rPr lang="en-US" sz="1600" dirty="0">
                <a:latin typeface="Monaco" pitchFamily="2" charset="77"/>
              </a:rPr>
              <a:t>&gt; </a:t>
            </a:r>
          </a:p>
          <a:p>
            <a:r>
              <a:rPr lang="en-US" sz="1600" dirty="0">
                <a:latin typeface="Monaco" pitchFamily="2" charset="77"/>
              </a:rPr>
              <a:t>1       8. A     </a:t>
            </a:r>
          </a:p>
          <a:p>
            <a:r>
              <a:rPr lang="en-US" sz="1600" dirty="0">
                <a:latin typeface="Monaco" pitchFamily="2" charset="77"/>
              </a:rPr>
              <a:t>2      10. A     </a:t>
            </a:r>
          </a:p>
          <a:p>
            <a:r>
              <a:rPr lang="en-US" sz="1600" dirty="0">
                <a:latin typeface="Monaco" pitchFamily="2" charset="77"/>
              </a:rPr>
              <a:t>3       9. A     </a:t>
            </a:r>
          </a:p>
          <a:p>
            <a:r>
              <a:rPr lang="en-US" sz="1600" dirty="0">
                <a:latin typeface="Monaco" pitchFamily="2" charset="77"/>
              </a:rPr>
              <a:t>4      10. A     </a:t>
            </a:r>
          </a:p>
          <a:p>
            <a:r>
              <a:rPr lang="en-US" sz="1600" dirty="0">
                <a:latin typeface="Monaco" pitchFamily="2" charset="77"/>
              </a:rPr>
              <a:t>5       9. A     </a:t>
            </a:r>
          </a:p>
          <a:p>
            <a:r>
              <a:rPr lang="en-US" sz="1600" dirty="0">
                <a:latin typeface="Monaco" pitchFamily="2" charset="77"/>
              </a:rPr>
              <a:t>6       7. B     </a:t>
            </a:r>
          </a:p>
          <a:p>
            <a:r>
              <a:rPr lang="en-US" sz="1600" dirty="0">
                <a:latin typeface="Monaco" pitchFamily="2" charset="77"/>
              </a:rPr>
              <a:t>7       8. B     </a:t>
            </a:r>
          </a:p>
          <a:p>
            <a:r>
              <a:rPr lang="en-US" sz="1600" dirty="0">
                <a:latin typeface="Monaco" pitchFamily="2" charset="77"/>
              </a:rPr>
              <a:t>8       5. B     </a:t>
            </a:r>
          </a:p>
          <a:p>
            <a:r>
              <a:rPr lang="en-US" sz="1600" dirty="0">
                <a:latin typeface="Monaco" pitchFamily="2" charset="77"/>
              </a:rPr>
              <a:t>9       8. B    </a:t>
            </a:r>
          </a:p>
          <a:p>
            <a:r>
              <a:rPr lang="en-US" sz="1600" dirty="0">
                <a:latin typeface="Monaco" pitchFamily="2" charset="77"/>
              </a:rPr>
              <a:t>10      5. B    </a:t>
            </a:r>
          </a:p>
          <a:p>
            <a:r>
              <a:rPr lang="en-US" sz="1600" dirty="0">
                <a:latin typeface="Monaco" pitchFamily="2" charset="77"/>
              </a:rPr>
              <a:t>11      4. C    </a:t>
            </a:r>
          </a:p>
          <a:p>
            <a:r>
              <a:rPr lang="en-US" sz="1600" dirty="0">
                <a:latin typeface="Monaco" pitchFamily="2" charset="77"/>
              </a:rPr>
              <a:t>12      8. C    </a:t>
            </a:r>
          </a:p>
          <a:p>
            <a:r>
              <a:rPr lang="en-US" sz="1600" dirty="0">
                <a:latin typeface="Monaco" pitchFamily="2" charset="77"/>
              </a:rPr>
              <a:t>13      7. C    </a:t>
            </a:r>
          </a:p>
          <a:p>
            <a:r>
              <a:rPr lang="en-US" sz="1600" dirty="0">
                <a:latin typeface="Monaco" pitchFamily="2" charset="77"/>
              </a:rPr>
              <a:t>14      5. C    </a:t>
            </a:r>
          </a:p>
          <a:p>
            <a:r>
              <a:rPr lang="en-US" sz="1600" dirty="0">
                <a:latin typeface="Monaco" pitchFamily="2" charset="77"/>
              </a:rPr>
              <a:t>15      7. C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250" y="-71"/>
            <a:ext cx="9720072" cy="149961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130" y="257150"/>
            <a:ext cx="1328630" cy="27182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5" name="TextBox 14"/>
          <p:cNvSpPr txBox="1"/>
          <p:nvPr/>
        </p:nvSpPr>
        <p:spPr>
          <a:xfrm>
            <a:off x="260299" y="1475779"/>
            <a:ext cx="327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PT Serif" panose="020A0603040505020204" pitchFamily="18" charset="77"/>
              </a:rPr>
              <a:t>1. Enter data into 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38099" y="1987604"/>
            <a:ext cx="3660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PT Serif" panose="020A0603040505020204" pitchFamily="18" charset="77"/>
              </a:rPr>
              <a:t>2. Calculate the Group Means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94993" y="2425006"/>
            <a:ext cx="327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PT Serif" panose="020A0603040505020204" pitchFamily="18" charset="77"/>
              </a:rPr>
              <a:t>3. Visualize the data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249252" y="5210135"/>
            <a:ext cx="640245" cy="272143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481762" y="5195839"/>
            <a:ext cx="640245" cy="272143"/>
          </a:xfrm>
          <a:prstGeom prst="roundRect">
            <a:avLst/>
          </a:prstGeom>
          <a:noFill/>
          <a:ln w="57150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672486" y="5182895"/>
            <a:ext cx="640245" cy="272143"/>
          </a:xfrm>
          <a:prstGeom prst="roundRect">
            <a:avLst/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1403851" y="2826080"/>
            <a:ext cx="1185569" cy="1218344"/>
          </a:xfrm>
          <a:prstGeom prst="roundRect">
            <a:avLst>
              <a:gd name="adj" fmla="val 11097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8824982" y="3088986"/>
            <a:ext cx="1094553" cy="1258200"/>
          </a:xfrm>
          <a:prstGeom prst="roundRect">
            <a:avLst>
              <a:gd name="adj" fmla="val 14484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10672793" y="609796"/>
            <a:ext cx="374830" cy="231887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1141286" y="656523"/>
            <a:ext cx="357845" cy="231887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1564960" y="609796"/>
            <a:ext cx="356095" cy="231887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1364845" y="4044424"/>
            <a:ext cx="1215429" cy="1219388"/>
          </a:xfrm>
          <a:prstGeom prst="roundRect">
            <a:avLst>
              <a:gd name="adj" fmla="val 11097"/>
            </a:avLst>
          </a:prstGeom>
          <a:noFill/>
          <a:ln w="57150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1354900" y="5263812"/>
            <a:ext cx="1215429" cy="1192072"/>
          </a:xfrm>
          <a:prstGeom prst="roundRect">
            <a:avLst>
              <a:gd name="adj" fmla="val 11097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9952144" y="4115760"/>
            <a:ext cx="885190" cy="1789281"/>
          </a:xfrm>
          <a:prstGeom prst="roundRect">
            <a:avLst>
              <a:gd name="adj" fmla="val 18886"/>
            </a:avLst>
          </a:prstGeom>
          <a:noFill/>
          <a:ln w="57150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10977365" y="4031155"/>
            <a:ext cx="975936" cy="2667099"/>
          </a:xfrm>
          <a:prstGeom prst="roundRect">
            <a:avLst>
              <a:gd name="adj" fmla="val 12748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005588" y="3809082"/>
            <a:ext cx="1845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B050"/>
                </a:solidFill>
              </a:rPr>
              <a:t>DV (outcome)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64329" y="3039388"/>
            <a:ext cx="1845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B050"/>
                </a:solidFill>
              </a:rPr>
              <a:t>IV (groups)</a:t>
            </a:r>
          </a:p>
        </p:txBody>
      </p:sp>
      <p:cxnSp>
        <p:nvCxnSpPr>
          <p:cNvPr id="40" name="Elbow Connector 39"/>
          <p:cNvCxnSpPr>
            <a:cxnSpLocks/>
          </p:cNvCxnSpPr>
          <p:nvPr/>
        </p:nvCxnSpPr>
        <p:spPr>
          <a:xfrm rot="10800000">
            <a:off x="6604802" y="3634827"/>
            <a:ext cx="702221" cy="343532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cxnSpLocks/>
          </p:cNvCxnSpPr>
          <p:nvPr/>
        </p:nvCxnSpPr>
        <p:spPr>
          <a:xfrm rot="10800000" flipV="1">
            <a:off x="5941441" y="3214008"/>
            <a:ext cx="1371291" cy="165857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66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1" grpId="0" animBg="1"/>
      <p:bldP spid="22" grpId="0" animBg="1"/>
      <p:bldP spid="23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778" y="23279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778" y="1543050"/>
            <a:ext cx="9853421" cy="4766310"/>
          </a:xfrm>
        </p:spPr>
        <p:txBody>
          <a:bodyPr/>
          <a:lstStyle/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b="1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Same principle underlies many statistical tests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55" y="2782117"/>
            <a:ext cx="5086362" cy="2825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6558615" y="3970081"/>
            <a:ext cx="46962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Numerator</a:t>
            </a:r>
          </a:p>
          <a:p>
            <a:pPr algn="ctr"/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MS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B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: C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ompute variance </a:t>
            </a:r>
            <a:r>
              <a:rPr lang="en-US" altLang="en-US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(among) sample means, multiply by 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1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Denominator</a:t>
            </a:r>
          </a:p>
          <a:p>
            <a:pPr algn="ctr"/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: Compute average of sample variances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483065" y="3533422"/>
            <a:ext cx="1241016" cy="436659"/>
          </a:xfrm>
          <a:prstGeom prst="roundRect">
            <a:avLst>
              <a:gd name="adj" fmla="val 33534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445990" y="4723042"/>
            <a:ext cx="1017838" cy="463528"/>
          </a:xfrm>
          <a:prstGeom prst="roundRect">
            <a:avLst>
              <a:gd name="adj" fmla="val 33534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B0E01A-BDEE-384A-A1F4-734F8B32A36C}"/>
                  </a:ext>
                </a:extLst>
              </p:cNvPr>
              <p:cNvSpPr txBox="1"/>
              <p:nvPr/>
            </p:nvSpPr>
            <p:spPr>
              <a:xfrm>
                <a:off x="6135000" y="2772921"/>
                <a:ext cx="5543505" cy="84702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PT Serif" panose="020A0603040505020204" pitchFamily="18" charset="77"/>
                  </a:rPr>
                  <a:t>Stats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Stuff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we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can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explain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with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our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variables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</m:num>
                      <m:den>
                        <m:eqArr>
                          <m:eqArr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Stuff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we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CANNOT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explain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with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our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variables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random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error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den>
                    </m:f>
                  </m:oMath>
                </a14:m>
                <a:endParaRPr lang="en-US" sz="2000" dirty="0"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B0E01A-BDEE-384A-A1F4-734F8B32A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000" y="2772921"/>
                <a:ext cx="5543505" cy="847027"/>
              </a:xfrm>
              <a:prstGeom prst="rect">
                <a:avLst/>
              </a:prstGeom>
              <a:blipFill>
                <a:blip r:embed="rId3"/>
                <a:stretch>
                  <a:fillRect l="-911" t="-4348" b="-289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42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1" animBg="1"/>
      <p:bldP spid="1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878" y="25184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878" y="1806398"/>
            <a:ext cx="5602551" cy="470916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question as before…</a:t>
            </a:r>
          </a:p>
          <a:p>
            <a:pPr lvl="4"/>
            <a:endParaRPr lang="en-US" altLang="en-US" sz="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 group means significantly differ?</a:t>
            </a:r>
          </a:p>
          <a:p>
            <a:pPr lvl="4">
              <a:lnSpc>
                <a:spcPct val="60000"/>
              </a:lnSpc>
            </a:pPr>
            <a:endParaRPr lang="en-US" altLang="en-US" sz="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Or…Do mean differences on DV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EXCEED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differences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groups?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due to IV (group) 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due to pooled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random error or variation</a:t>
            </a:r>
          </a:p>
          <a:p>
            <a:pPr lvl="4"/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analysis approach as before…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619" y="1751457"/>
            <a:ext cx="4827381" cy="4097292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8005B2A-D8CA-C24E-A342-8384E0FF82BB}"/>
              </a:ext>
            </a:extLst>
          </p:cNvPr>
          <p:cNvSpPr/>
          <p:nvPr/>
        </p:nvSpPr>
        <p:spPr>
          <a:xfrm>
            <a:off x="6718852" y="1470991"/>
            <a:ext cx="5387009" cy="4522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9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878" y="25184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878" y="1806398"/>
            <a:ext cx="5602551" cy="470916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question as before…</a:t>
            </a:r>
          </a:p>
          <a:p>
            <a:pPr lvl="4"/>
            <a:endParaRPr lang="en-US" altLang="en-US" sz="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 group means significantly differ?</a:t>
            </a:r>
          </a:p>
          <a:p>
            <a:pPr lvl="4">
              <a:lnSpc>
                <a:spcPct val="60000"/>
              </a:lnSpc>
            </a:pPr>
            <a:endParaRPr lang="en-US" altLang="en-US" sz="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Or…Do mean differences on DV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EXCEED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differences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groups?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due to IV (group) 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due to pooled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random error or variation</a:t>
            </a:r>
          </a:p>
          <a:p>
            <a:pPr lvl="4"/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analysis approach as before…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49883" y="5783910"/>
                <a:ext cx="1760540" cy="503599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883" y="5783910"/>
                <a:ext cx="1760540" cy="503599"/>
              </a:xfrm>
              <a:prstGeom prst="rect">
                <a:avLst/>
              </a:prstGeom>
              <a:blipFill>
                <a:blip r:embed="rId2"/>
                <a:stretch>
                  <a:fillRect t="-2381" b="-30952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619" y="1751457"/>
            <a:ext cx="4827381" cy="4097292"/>
          </a:xfrm>
          <a:prstGeom prst="rect">
            <a:avLst/>
          </a:prstGeom>
          <a:ln>
            <a:noFill/>
          </a:ln>
          <a:effectLst/>
        </p:spPr>
      </p:pic>
      <p:sp>
        <p:nvSpPr>
          <p:cNvPr id="8" name="Rounded Rectangle 7"/>
          <p:cNvSpPr/>
          <p:nvPr/>
        </p:nvSpPr>
        <p:spPr>
          <a:xfrm>
            <a:off x="10058400" y="4419600"/>
            <a:ext cx="1839686" cy="1225731"/>
          </a:xfrm>
          <a:prstGeom prst="roundRect">
            <a:avLst/>
          </a:prstGeom>
          <a:noFill/>
          <a:ln w="571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BB7B9-35BE-8549-9DA1-16189173D26F}"/>
              </a:ext>
            </a:extLst>
          </p:cNvPr>
          <p:cNvSpPr/>
          <p:nvPr/>
        </p:nvSpPr>
        <p:spPr>
          <a:xfrm>
            <a:off x="6718852" y="2897746"/>
            <a:ext cx="5387009" cy="309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878" y="25184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878" y="1806398"/>
            <a:ext cx="5602551" cy="470916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question as before…</a:t>
            </a:r>
          </a:p>
          <a:p>
            <a:pPr lvl="4"/>
            <a:endParaRPr lang="en-US" altLang="en-US" sz="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 group means significantly differ?</a:t>
            </a:r>
          </a:p>
          <a:p>
            <a:pPr lvl="4">
              <a:lnSpc>
                <a:spcPct val="60000"/>
              </a:lnSpc>
            </a:pPr>
            <a:endParaRPr lang="en-US" altLang="en-US" sz="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Or…Do mean differences on DV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EXCEED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differences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groups?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due to IV (group) 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due to pooled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random error or variation</a:t>
            </a:r>
          </a:p>
          <a:p>
            <a:pPr lvl="4"/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analysis approach as before…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619" y="1751457"/>
            <a:ext cx="4827381" cy="4097292"/>
          </a:xfrm>
          <a:prstGeom prst="rect">
            <a:avLst/>
          </a:prstGeom>
          <a:ln>
            <a:noFill/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0C411C8-79C5-1E47-9DC6-D4D17D83FA8F}"/>
              </a:ext>
            </a:extLst>
          </p:cNvPr>
          <p:cNvSpPr/>
          <p:nvPr/>
        </p:nvSpPr>
        <p:spPr>
          <a:xfrm>
            <a:off x="6718852" y="4481848"/>
            <a:ext cx="5387009" cy="1511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5927D6-A914-554C-B666-29E1AA510414}"/>
                  </a:ext>
                </a:extLst>
              </p:cNvPr>
              <p:cNvSpPr txBox="1"/>
              <p:nvPr/>
            </p:nvSpPr>
            <p:spPr>
              <a:xfrm>
                <a:off x="2849883" y="5928641"/>
                <a:ext cx="1760540" cy="503599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5927D6-A914-554C-B666-29E1AA510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883" y="5928641"/>
                <a:ext cx="1760540" cy="503599"/>
              </a:xfrm>
              <a:prstGeom prst="rect">
                <a:avLst/>
              </a:prstGeom>
              <a:blipFill>
                <a:blip r:embed="rId3"/>
                <a:stretch>
                  <a:fillRect t="-4878" b="-34146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08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878" y="25184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878" y="1806398"/>
            <a:ext cx="5602551" cy="470916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question as before…</a:t>
            </a:r>
          </a:p>
          <a:p>
            <a:pPr lvl="4"/>
            <a:endParaRPr lang="en-US" altLang="en-US" sz="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 group means significantly differ?</a:t>
            </a:r>
          </a:p>
          <a:p>
            <a:pPr lvl="4">
              <a:lnSpc>
                <a:spcPct val="60000"/>
              </a:lnSpc>
            </a:pPr>
            <a:endParaRPr lang="en-US" altLang="en-US" sz="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Or…Do mean differences on DV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EXCEED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differences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groups?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due to IV (group) 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due to pooled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random error or variation</a:t>
            </a:r>
          </a:p>
          <a:p>
            <a:pPr lvl="4"/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analysis approach as before…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49883" y="5928641"/>
                <a:ext cx="1760540" cy="503599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883" y="5928641"/>
                <a:ext cx="1760540" cy="503599"/>
              </a:xfrm>
              <a:prstGeom prst="rect">
                <a:avLst/>
              </a:prstGeom>
              <a:blipFill>
                <a:blip r:embed="rId2"/>
                <a:stretch>
                  <a:fillRect t="-4878" b="-34146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619" y="1751457"/>
            <a:ext cx="4827381" cy="4097292"/>
          </a:xfrm>
          <a:prstGeom prst="rect">
            <a:avLst/>
          </a:prstGeom>
          <a:ln>
            <a:noFill/>
          </a:ln>
          <a:effectLst/>
        </p:spPr>
      </p:pic>
      <p:sp>
        <p:nvSpPr>
          <p:cNvPr id="8" name="Rounded Rectangle 7"/>
          <p:cNvSpPr/>
          <p:nvPr/>
        </p:nvSpPr>
        <p:spPr>
          <a:xfrm>
            <a:off x="9982200" y="4445358"/>
            <a:ext cx="1828800" cy="1225731"/>
          </a:xfrm>
          <a:prstGeom prst="roundRect">
            <a:avLst>
              <a:gd name="adj" fmla="val 1957"/>
            </a:avLst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22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0067" y="243723"/>
            <a:ext cx="8312239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F-distribution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0067" y="1552575"/>
                <a:ext cx="9371527" cy="4556760"/>
              </a:xfrm>
            </p:spPr>
            <p:txBody>
              <a:bodyPr>
                <a:noAutofit/>
              </a:bodyPr>
              <a:lstStyle/>
              <a:p>
                <a:r>
                  <a:rPr lang="en-US" altLang="en-US" sz="2400" i="1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F</a:t>
                </a:r>
                <a:r>
                  <a:rPr lang="en-US" altLang="en-US" sz="2400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-distribution</a:t>
                </a:r>
              </a:p>
              <a:p>
                <a:pPr lvl="1"/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Continuous theoretical probability distribution</a:t>
                </a:r>
              </a:p>
              <a:p>
                <a:pPr lvl="1"/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Probability of </a:t>
                </a:r>
                <a:r>
                  <a:rPr lang="en-US" altLang="en-US" b="1" u="sng" dirty="0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ratios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(fraction) of variance </a:t>
                </a:r>
                <a:r>
                  <a:rPr lang="en-US" altLang="en-US" b="1" u="sng" dirty="0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between</a:t>
                </a:r>
                <a:r>
                  <a:rPr lang="en-US" altLang="en-US" dirty="0">
                    <a:solidFill>
                      <a:srgbClr val="FF33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groups to variance </a:t>
                </a:r>
                <a:r>
                  <a:rPr lang="en-US" altLang="en-US" b="1" u="sng" dirty="0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within</a:t>
                </a:r>
                <a:r>
                  <a:rPr lang="en-US" altLang="en-US" dirty="0">
                    <a:solidFill>
                      <a:srgbClr val="FF33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groups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u="sng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Positively skewed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Range: 0 to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∞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one-tailed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More “normal” as </a:t>
                </a:r>
                <a:r>
                  <a:rPr lang="en-US" altLang="en-US" i="1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N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↑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Mean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≈1…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urier New" panose="02070309020205020404" pitchFamily="49" charset="0"/>
                      </a:rPr>
                      <m:t>𝑀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urier New" panose="02070309020205020404" pitchFamily="49" charset="0"/>
                      </a:rPr>
                      <m:t>= 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  <m:t>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</a:rPr>
                          <m:t>−2</m:t>
                        </m:r>
                      </m:den>
                    </m:f>
                  </m:oMath>
                </a14:m>
                <a:endParaRPr lang="en-US" altLang="en-US" sz="3200" dirty="0">
                  <a:latin typeface="PT Serif" panose="020A0603040505020204" pitchFamily="18" charset="77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Family of distributions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Need </a:t>
                </a:r>
                <a:r>
                  <a:rPr lang="en-US" altLang="en-US" b="1" dirty="0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2 </a:t>
                </a:r>
                <a:r>
                  <a:rPr lang="en-US" altLang="en-US" b="1" i="1" dirty="0" err="1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df</a:t>
                </a:r>
                <a:r>
                  <a:rPr lang="en-US" altLang="en-US" b="1" i="1" dirty="0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and </a:t>
                </a:r>
                <a:r>
                  <a:rPr lang="el-GR" altLang="en-US" i="1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α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to</a:t>
                </a:r>
                <a:r>
                  <a:rPr lang="en-US" altLang="en-US" i="1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determine </a:t>
                </a:r>
                <a:r>
                  <a:rPr lang="en-US" altLang="en-US" i="1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F</a:t>
                </a:r>
                <a:r>
                  <a:rPr lang="en-US" altLang="en-US" i="1" baseline="-25000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crit</a:t>
                </a:r>
                <a:endParaRPr lang="en-US" altLang="en-US" i="1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lvl="2">
                  <a:lnSpc>
                    <a:spcPct val="80000"/>
                  </a:lnSpc>
                </a:pPr>
                <a:r>
                  <a:rPr lang="en-US" altLang="en-US" i="1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df</a:t>
                </a:r>
                <a:r>
                  <a:rPr lang="en-US" altLang="en-US" i="1" baseline="-25000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Within</a:t>
                </a:r>
                <a:r>
                  <a:rPr lang="en-US" altLang="en-US" i="1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and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i="1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df</a:t>
                </a:r>
                <a:r>
                  <a:rPr lang="en-US" altLang="en-US" i="1" baseline="-25000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Between</a:t>
                </a:r>
                <a:r>
                  <a:rPr lang="en-US" altLang="en-US" i="1" baseline="-25000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(more later…)</a:t>
                </a:r>
                <a:endParaRPr lang="en-US" altLang="en-US" i="1" baseline="-25000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0067" y="1552575"/>
                <a:ext cx="9371527" cy="4556760"/>
              </a:xfrm>
              <a:blipFill>
                <a:blip r:embed="rId2"/>
                <a:stretch>
                  <a:fillRect l="-812" t="-1667" r="-135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Fisher at his des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40" y="1552575"/>
            <a:ext cx="1833093" cy="2462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730960" y="3674537"/>
                <a:ext cx="2298574" cy="692434"/>
              </a:xfrm>
              <a:prstGeom prst="rect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4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4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4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4400" b="1" dirty="0">
                  <a:solidFill>
                    <a:schemeClr val="accent6"/>
                  </a:solidFill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960" y="3674537"/>
                <a:ext cx="2298574" cy="692434"/>
              </a:xfrm>
              <a:prstGeom prst="rect">
                <a:avLst/>
              </a:prstGeom>
              <a:blipFill>
                <a:blip r:embed="rId4"/>
                <a:stretch>
                  <a:fillRect t="-1754" b="-33333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-6196" y="4173826"/>
            <a:ext cx="2185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Sir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Ronald A. Fisher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(1920-40’s) &amp;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agricultural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experiments…</a:t>
            </a:r>
            <a:endParaRPr lang="en-US" altLang="en-US" sz="2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763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sher at his des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40" y="1552575"/>
            <a:ext cx="1833093" cy="2462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-6196" y="4173826"/>
            <a:ext cx="21827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Sir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Ronald A. Fisher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(1920-40’s) &amp;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agricultural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experiments…</a:t>
            </a:r>
            <a:endParaRPr lang="en-US" altLang="en-US" sz="2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D6E209-6459-6442-B94C-5AC934480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046" y="0"/>
            <a:ext cx="7117724" cy="6851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787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504" y="246076"/>
            <a:ext cx="9720072" cy="149961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1846" y="1745692"/>
            <a:ext cx="6272021" cy="4690672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Specific situation: 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 groups, when 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400" b="1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400" b="1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Numerator: 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Variation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(among) group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means</a:t>
            </a:r>
          </a:p>
          <a:p>
            <a:pPr marL="128016" lvl="1" indent="0" algn="ctr">
              <a:buNone/>
            </a:pPr>
            <a:endParaRPr lang="en-US" altLang="en-US" sz="1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‘Variance’ of 2 means multiplied by </a:t>
            </a:r>
            <a:r>
              <a:rPr lang="en-US" altLang="en-US" sz="18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8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i</a:t>
            </a:r>
            <a:endParaRPr lang="en-US" altLang="en-US" sz="18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 Square Between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or Mean Square Treatment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endParaRPr lang="en-US" altLang="en-US" sz="20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Denominator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Pooled variation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groups</a:t>
            </a: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Pooled variance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18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average of 2 variances when 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 are equal</a:t>
            </a:r>
            <a:endParaRPr lang="en-US" altLang="en-US" sz="1800" i="1" baseline="-25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 Square Within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or Mean Square Error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843" y="3818997"/>
            <a:ext cx="2486025" cy="1198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</p:pic>
      <p:sp>
        <p:nvSpPr>
          <p:cNvPr id="7" name="Freeform 6"/>
          <p:cNvSpPr>
            <a:spLocks/>
          </p:cNvSpPr>
          <p:nvPr/>
        </p:nvSpPr>
        <p:spPr bwMode="auto">
          <a:xfrm rot="224465">
            <a:off x="2455595" y="2854256"/>
            <a:ext cx="2764548" cy="1023555"/>
          </a:xfrm>
          <a:custGeom>
            <a:avLst/>
            <a:gdLst>
              <a:gd name="T0" fmla="*/ 889000 w 1616"/>
              <a:gd name="T1" fmla="*/ 0 h 576"/>
              <a:gd name="T2" fmla="*/ 279400 w 1616"/>
              <a:gd name="T3" fmla="*/ 381000 h 576"/>
              <a:gd name="T4" fmla="*/ 2565400 w 1616"/>
              <a:gd name="T5" fmla="*/ 914400 h 576"/>
              <a:gd name="T6" fmla="*/ 0 60000 65536"/>
              <a:gd name="T7" fmla="*/ 0 60000 65536"/>
              <a:gd name="T8" fmla="*/ 0 60000 65536"/>
              <a:gd name="T9" fmla="*/ 0 w 1616"/>
              <a:gd name="T10" fmla="*/ 0 h 576"/>
              <a:gd name="T11" fmla="*/ 1616 w 1616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16" h="576">
                <a:moveTo>
                  <a:pt x="560" y="0"/>
                </a:moveTo>
                <a:cubicBezTo>
                  <a:pt x="280" y="72"/>
                  <a:pt x="0" y="144"/>
                  <a:pt x="176" y="240"/>
                </a:cubicBezTo>
                <a:cubicBezTo>
                  <a:pt x="352" y="336"/>
                  <a:pt x="1376" y="520"/>
                  <a:pt x="1616" y="576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44384" y="4761291"/>
            <a:ext cx="3404837" cy="1309947"/>
          </a:xfrm>
          <a:custGeom>
            <a:avLst/>
            <a:gdLst>
              <a:gd name="T0" fmla="*/ 2438400 w 2176"/>
              <a:gd name="T1" fmla="*/ 838200 h 384"/>
              <a:gd name="T2" fmla="*/ 3048000 w 2176"/>
              <a:gd name="T3" fmla="*/ 209550 h 384"/>
              <a:gd name="T4" fmla="*/ 0 w 2176"/>
              <a:gd name="T5" fmla="*/ 0 h 384"/>
              <a:gd name="T6" fmla="*/ 0 60000 65536"/>
              <a:gd name="T7" fmla="*/ 0 60000 65536"/>
              <a:gd name="T8" fmla="*/ 0 60000 65536"/>
              <a:gd name="T9" fmla="*/ 0 w 2176"/>
              <a:gd name="T10" fmla="*/ 0 h 384"/>
              <a:gd name="T11" fmla="*/ 2176 w 2176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6" h="384">
                <a:moveTo>
                  <a:pt x="1536" y="384"/>
                </a:moveTo>
                <a:cubicBezTo>
                  <a:pt x="1856" y="272"/>
                  <a:pt x="2176" y="160"/>
                  <a:pt x="1920" y="96"/>
                </a:cubicBezTo>
                <a:cubicBezTo>
                  <a:pt x="1664" y="32"/>
                  <a:pt x="832" y="16"/>
                  <a:pt x="0" y="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298700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504" y="246076"/>
            <a:ext cx="9720072" cy="149961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1846" y="1745692"/>
            <a:ext cx="6272021" cy="4690672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Specific situation: 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 groups, when 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400" b="1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400" b="1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Numerator: 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Variation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(among) group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means</a:t>
            </a:r>
          </a:p>
          <a:p>
            <a:pPr marL="128016" lvl="1" indent="0" algn="ctr">
              <a:buNone/>
            </a:pPr>
            <a:endParaRPr lang="en-US" altLang="en-US" sz="1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‘Variance’ of 2 means multiplied by </a:t>
            </a:r>
            <a:r>
              <a:rPr lang="en-US" altLang="en-US" sz="18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8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i</a:t>
            </a:r>
            <a:endParaRPr lang="en-US" altLang="en-US" sz="18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 Square Between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or Mean Square Treatment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endParaRPr lang="en-US" altLang="en-US" sz="20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Denominator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Pooled variation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groups</a:t>
            </a: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Pooled variance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18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average of 2 variances when 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 are equal</a:t>
            </a:r>
            <a:endParaRPr lang="en-US" altLang="en-US" sz="1800" i="1" baseline="-25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 Square Within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or Mean Square Error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843" y="3818997"/>
            <a:ext cx="2486025" cy="1198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</p:pic>
      <p:sp>
        <p:nvSpPr>
          <p:cNvPr id="7" name="Freeform 6"/>
          <p:cNvSpPr>
            <a:spLocks/>
          </p:cNvSpPr>
          <p:nvPr/>
        </p:nvSpPr>
        <p:spPr bwMode="auto">
          <a:xfrm rot="224465">
            <a:off x="2455595" y="2854256"/>
            <a:ext cx="2764548" cy="1023555"/>
          </a:xfrm>
          <a:custGeom>
            <a:avLst/>
            <a:gdLst>
              <a:gd name="T0" fmla="*/ 889000 w 1616"/>
              <a:gd name="T1" fmla="*/ 0 h 576"/>
              <a:gd name="T2" fmla="*/ 279400 w 1616"/>
              <a:gd name="T3" fmla="*/ 381000 h 576"/>
              <a:gd name="T4" fmla="*/ 2565400 w 1616"/>
              <a:gd name="T5" fmla="*/ 914400 h 576"/>
              <a:gd name="T6" fmla="*/ 0 60000 65536"/>
              <a:gd name="T7" fmla="*/ 0 60000 65536"/>
              <a:gd name="T8" fmla="*/ 0 60000 65536"/>
              <a:gd name="T9" fmla="*/ 0 w 1616"/>
              <a:gd name="T10" fmla="*/ 0 h 576"/>
              <a:gd name="T11" fmla="*/ 1616 w 1616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16" h="576">
                <a:moveTo>
                  <a:pt x="560" y="0"/>
                </a:moveTo>
                <a:cubicBezTo>
                  <a:pt x="280" y="72"/>
                  <a:pt x="0" y="144"/>
                  <a:pt x="176" y="240"/>
                </a:cubicBezTo>
                <a:cubicBezTo>
                  <a:pt x="352" y="336"/>
                  <a:pt x="1376" y="520"/>
                  <a:pt x="1616" y="576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44384" y="4761291"/>
            <a:ext cx="3404837" cy="1309947"/>
          </a:xfrm>
          <a:custGeom>
            <a:avLst/>
            <a:gdLst>
              <a:gd name="T0" fmla="*/ 2438400 w 2176"/>
              <a:gd name="T1" fmla="*/ 838200 h 384"/>
              <a:gd name="T2" fmla="*/ 3048000 w 2176"/>
              <a:gd name="T3" fmla="*/ 209550 h 384"/>
              <a:gd name="T4" fmla="*/ 0 w 2176"/>
              <a:gd name="T5" fmla="*/ 0 h 384"/>
              <a:gd name="T6" fmla="*/ 0 60000 65536"/>
              <a:gd name="T7" fmla="*/ 0 60000 65536"/>
              <a:gd name="T8" fmla="*/ 0 60000 65536"/>
              <a:gd name="T9" fmla="*/ 0 w 2176"/>
              <a:gd name="T10" fmla="*/ 0 h 384"/>
              <a:gd name="T11" fmla="*/ 2176 w 2176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6" h="384">
                <a:moveTo>
                  <a:pt x="1536" y="384"/>
                </a:moveTo>
                <a:cubicBezTo>
                  <a:pt x="1856" y="272"/>
                  <a:pt x="2176" y="160"/>
                  <a:pt x="1920" y="96"/>
                </a:cubicBezTo>
                <a:cubicBezTo>
                  <a:pt x="1664" y="32"/>
                  <a:pt x="832" y="16"/>
                  <a:pt x="0" y="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AC31F6-B7EE-C447-8D64-F2BBACEFDBB4}"/>
              </a:ext>
            </a:extLst>
          </p:cNvPr>
          <p:cNvSpPr/>
          <p:nvPr/>
        </p:nvSpPr>
        <p:spPr>
          <a:xfrm>
            <a:off x="765313" y="1630022"/>
            <a:ext cx="10366513" cy="4773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24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‘</a:t>
            </a:r>
            <a:r>
              <a:rPr lang="en-US" altLang="en-US" sz="2400" b="1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Mean Square</a:t>
            </a:r>
            <a:r>
              <a:rPr lang="en-US" altLang="en-US" sz="24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’</a:t>
            </a:r>
            <a:r>
              <a:rPr lang="en-US" altLang="en-US" sz="24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or </a:t>
            </a:r>
            <a:r>
              <a:rPr lang="en-US" altLang="en-US" sz="2400" b="1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algn="ctr">
              <a:lnSpc>
                <a:spcPct val="90000"/>
              </a:lnSpc>
            </a:pPr>
            <a:r>
              <a:rPr lang="en-US" altLang="en-US" sz="2400" u="sng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is another term for the </a:t>
            </a:r>
            <a:r>
              <a:rPr lang="en-US" altLang="en-US" sz="2400" b="1" u="sng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variance</a:t>
            </a:r>
          </a:p>
          <a:p>
            <a:pPr algn="ctr">
              <a:lnSpc>
                <a:spcPct val="90000"/>
              </a:lnSpc>
            </a:pPr>
            <a:endParaRPr lang="en-US" altLang="en-US" sz="2400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9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‘Square’: Refers to the sum of SQUARED (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deviations from the mean</a:t>
            </a:r>
          </a:p>
          <a:p>
            <a:pPr algn="ctr">
              <a:lnSpc>
                <a:spcPct val="90000"/>
              </a:lnSpc>
            </a:pPr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9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Mean: AVERAGE of the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SS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deviations</a:t>
            </a:r>
          </a:p>
          <a:p>
            <a:pPr algn="ctr">
              <a:lnSpc>
                <a:spcPct val="90000"/>
              </a:lnSpc>
            </a:pPr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 algn="ctr">
              <a:lnSpc>
                <a:spcPct val="90000"/>
              </a:lnSpc>
            </a:pP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SS is divided by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or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- 1 to yield variance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So, 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of the sum of 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SQUARED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deviations = Variance</a:t>
            </a:r>
          </a:p>
          <a:p>
            <a:pPr lvl="4">
              <a:lnSpc>
                <a:spcPct val="90000"/>
              </a:lnSpc>
            </a:pP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All we want to know is whether </a:t>
            </a:r>
          </a:p>
          <a:p>
            <a:pPr algn="ctr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variation </a:t>
            </a:r>
            <a:r>
              <a:rPr lang="en-US" altLang="en-US" sz="2400" b="1" u="sng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among group means</a:t>
            </a: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exceeds that </a:t>
            </a:r>
          </a:p>
          <a:p>
            <a:pPr algn="ctr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variation </a:t>
            </a:r>
            <a:r>
              <a:rPr lang="en-US" altLang="en-US" sz="2400" b="1" u="sng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groups</a:t>
            </a:r>
          </a:p>
          <a:p>
            <a:pPr lvl="1">
              <a:lnSpc>
                <a:spcPct val="90000"/>
              </a:lnSpc>
            </a:pPr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 algn="ctr">
              <a:lnSpc>
                <a:spcPct val="9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Will create a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ratio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of the </a:t>
            </a:r>
            <a:r>
              <a:rPr lang="en-US" altLang="en-US" sz="20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the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-statistic, to see if this ratio is significantly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different from 1</a:t>
            </a:r>
          </a:p>
        </p:txBody>
      </p:sp>
    </p:spTree>
    <p:extLst>
      <p:ext uri="{BB962C8B-B14F-4D97-AF65-F5344CB8AC3E}">
        <p14:creationId xmlns:p14="http://schemas.microsoft.com/office/powerpoint/2010/main" val="271869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1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97ABA61-4FC3-8A4A-81F2-15EA057B6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085" y="816428"/>
            <a:ext cx="9715500" cy="5205867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“It is easy to lie with statistics. </a:t>
            </a:r>
            <a:br>
              <a:rPr lang="en-US" alt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</a:b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It is hard to tell the truth without statistics.”</a:t>
            </a:r>
            <a:br>
              <a:rPr lang="en-US" alt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</a:br>
            <a:br>
              <a:rPr lang="en-US" altLang="en-US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</a:br>
            <a:r>
              <a:rPr lang="en-US" altLang="en-US" sz="36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-</a:t>
            </a:r>
            <a:r>
              <a:rPr lang="en-US" altLang="en-US" sz="3600" b="1" i="1" dirty="0" err="1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Andrejs</a:t>
            </a:r>
            <a:r>
              <a:rPr lang="en-US" altLang="en-US" sz="3600" b="1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 </a:t>
            </a:r>
            <a:r>
              <a:rPr lang="en-US" altLang="en-US" sz="3600" b="1" i="1" dirty="0" err="1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Dunkels</a:t>
            </a:r>
            <a:br>
              <a:rPr lang="en-US" alt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</a:br>
            <a:endParaRPr lang="en-US" dirty="0">
              <a:solidFill>
                <a:schemeClr val="bg1">
                  <a:lumMod val="95000"/>
                </a:schemeClr>
              </a:solidFill>
              <a:latin typeface="PT Serif" panose="020A06030405050202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41025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358" y="233934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Prior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927" y="1943347"/>
            <a:ext cx="11326781" cy="4418931"/>
          </a:xfrm>
        </p:spPr>
        <p:txBody>
          <a:bodyPr/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Applying data from independent-samples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 example</a:t>
            </a: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(drug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v.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placebo and depression)</a:t>
            </a:r>
          </a:p>
          <a:p>
            <a:pPr lvl="1">
              <a:buFontTx/>
              <a:buChar char="•"/>
            </a:pP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Recall,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1.96,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.085</a:t>
            </a: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Cohen Chap 12 - </a:t>
            </a:r>
            <a:r>
              <a:rPr lang="en-US" dirty="0" err="1"/>
              <a:t>one-WAY</a:t>
            </a:r>
            <a:r>
              <a:rPr lang="en-US" dirty="0"/>
              <a:t> </a:t>
            </a:r>
            <a:r>
              <a:rPr lang="en-US" dirty="0" err="1"/>
              <a:t>anova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58" y="4800078"/>
            <a:ext cx="6686550" cy="15622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437406" y="3410382"/>
            <a:ext cx="2265364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1.96</a:t>
            </a:r>
            <a:r>
              <a:rPr lang="en-US" altLang="en-US" sz="2400" b="1" baseline="30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= 3.84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39962" y="3949047"/>
                <a:ext cx="1760540" cy="503599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962" y="3949047"/>
                <a:ext cx="1760540" cy="5035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427" y="2821207"/>
            <a:ext cx="3659759" cy="17199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Rectangle 12"/>
          <p:cNvSpPr/>
          <p:nvPr/>
        </p:nvSpPr>
        <p:spPr>
          <a:xfrm>
            <a:off x="2305201" y="4800078"/>
            <a:ext cx="1894114" cy="1807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06070" y="4677285"/>
            <a:ext cx="1027716" cy="1807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47296" y="4755077"/>
            <a:ext cx="1103916" cy="1807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82242" y="4927850"/>
            <a:ext cx="1103916" cy="1807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931427" y="2744166"/>
            <a:ext cx="1731021" cy="1789888"/>
          </a:xfrm>
          <a:prstGeom prst="roundRect">
            <a:avLst>
              <a:gd name="adj" fmla="val 11097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9802312" y="2744166"/>
            <a:ext cx="1731021" cy="1789888"/>
          </a:xfrm>
          <a:prstGeom prst="roundRect">
            <a:avLst>
              <a:gd name="adj" fmla="val 11097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494673" y="4877600"/>
            <a:ext cx="411657" cy="436659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410196" y="5578411"/>
            <a:ext cx="519547" cy="436659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986083" y="4845133"/>
            <a:ext cx="411657" cy="436659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636867" y="5498984"/>
            <a:ext cx="519547" cy="436659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1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Interactive </a:t>
            </a:r>
            <a:br>
              <a:rPr lang="en-US" dirty="0">
                <a:latin typeface="PT Serif" panose="020A0603040505020204" pitchFamily="18" charset="77"/>
              </a:rPr>
            </a:br>
            <a:r>
              <a:rPr lang="en-US" dirty="0">
                <a:latin typeface="PT Serif" panose="020A0603040505020204" pitchFamily="18" charset="77"/>
              </a:rPr>
              <a:t>Applet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671" y="6198561"/>
            <a:ext cx="9720071" cy="40930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http://web.utah.edu/stat/introstats/anovaflash.html</a:t>
            </a:r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275" y="365125"/>
            <a:ext cx="5073467" cy="57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07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6" y="161354"/>
            <a:ext cx="9720072" cy="1499616"/>
          </a:xfrm>
        </p:spPr>
        <p:txBody>
          <a:bodyPr/>
          <a:lstStyle/>
          <a:p>
            <a:r>
              <a:rPr lang="en-US" b="1" dirty="0">
                <a:latin typeface="PT Serif" panose="020A0603040505020204" pitchFamily="18" charset="77"/>
              </a:rPr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6" y="1619250"/>
            <a:ext cx="10623587" cy="512577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accent6"/>
                </a:solidFill>
                <a:latin typeface="PT Serif" panose="020A0603040505020204" pitchFamily="18" charset="77"/>
              </a:rPr>
              <a:t>Independent, Random Sampling (for the IV)</a:t>
            </a:r>
            <a:r>
              <a:rPr lang="en-US" dirty="0">
                <a:solidFill>
                  <a:schemeClr val="accent6"/>
                </a:solidFill>
                <a:latin typeface="PT Serif" panose="020A0603040505020204" pitchFamily="18" charset="77"/>
              </a:rPr>
              <a:t>  </a:t>
            </a:r>
            <a:r>
              <a:rPr lang="en-US" dirty="0">
                <a:solidFill>
                  <a:srgbClr val="7030A0"/>
                </a:solidFill>
                <a:latin typeface="PT Serif" panose="020A0603040505020204" pitchFamily="18" charset="77"/>
                <a:sym typeface="Wingdings" panose="05000000000000000000" pitchFamily="2" charset="2"/>
              </a:rPr>
              <a:t> ensure by planning ahead!</a:t>
            </a:r>
            <a:endParaRPr lang="en-US" dirty="0">
              <a:solidFill>
                <a:srgbClr val="7030A0"/>
              </a:solidFill>
              <a:latin typeface="PT Serif" panose="020A0603040505020204" pitchFamily="18" charset="77"/>
            </a:endParaRPr>
          </a:p>
          <a:p>
            <a:pPr marL="516636" lvl="1" indent="-342900"/>
            <a:r>
              <a:rPr lang="en-US" dirty="0">
                <a:latin typeface="PT Serif" panose="020A0603040505020204" pitchFamily="18" charset="77"/>
              </a:rPr>
              <a:t>For </a:t>
            </a:r>
            <a:r>
              <a:rPr lang="en-US" b="1" dirty="0">
                <a:latin typeface="PT Serif" panose="020A0603040505020204" pitchFamily="18" charset="77"/>
              </a:rPr>
              <a:t>preexisting</a:t>
            </a:r>
            <a:r>
              <a:rPr lang="en-US" dirty="0">
                <a:latin typeface="PT Serif" panose="020A0603040505020204" pitchFamily="18" charset="77"/>
              </a:rPr>
              <a:t> (observed) populations: randomly select a sample from each population</a:t>
            </a:r>
          </a:p>
          <a:p>
            <a:pPr marL="516636" lvl="1" indent="-342900"/>
            <a:r>
              <a:rPr lang="en-US" dirty="0">
                <a:latin typeface="PT Serif" panose="020A0603040505020204" pitchFamily="18" charset="77"/>
              </a:rPr>
              <a:t>For </a:t>
            </a:r>
            <a:r>
              <a:rPr lang="en-US" b="1" dirty="0">
                <a:latin typeface="PT Serif" panose="020A0603040505020204" pitchFamily="18" charset="77"/>
              </a:rPr>
              <a:t>experimental</a:t>
            </a:r>
            <a:r>
              <a:rPr lang="en-US" dirty="0">
                <a:latin typeface="PT Serif" panose="020A0603040505020204" pitchFamily="18" charset="77"/>
              </a:rPr>
              <a:t> (assigned) conditions: randomly divide your sample </a:t>
            </a:r>
            <a:r>
              <a:rPr lang="en-US" i="1" dirty="0">
                <a:latin typeface="PT Serif" panose="020A0603040505020204" pitchFamily="18" charset="77"/>
              </a:rPr>
              <a:t>(of convenience) </a:t>
            </a:r>
            <a:r>
              <a:rPr lang="en-US" dirty="0">
                <a:latin typeface="PT Serif" panose="020A0603040505020204" pitchFamily="18" charset="77"/>
              </a:rPr>
              <a:t>for assignment to groups</a:t>
            </a:r>
          </a:p>
          <a:p>
            <a:pPr marL="516636" lvl="1" indent="-342900"/>
            <a:r>
              <a:rPr lang="en-US" dirty="0">
                <a:latin typeface="PT Serif" panose="020A0603040505020204" pitchFamily="18" charset="77"/>
              </a:rPr>
              <a:t>Ensure no connection between subjects in the different groups (no matching!) </a:t>
            </a:r>
            <a:r>
              <a:rPr lang="en-US" dirty="0">
                <a:latin typeface="PT Serif" panose="020A0603040505020204" pitchFamily="18" charset="77"/>
                <a:sym typeface="Wingdings" panose="05000000000000000000" pitchFamily="2" charset="2"/>
              </a:rPr>
              <a:t> MUST!!!</a:t>
            </a:r>
          </a:p>
          <a:p>
            <a:pPr marL="630936" lvl="1" indent="-457200">
              <a:buFont typeface="Wingdings" panose="05000000000000000000" pitchFamily="2" charset="2"/>
              <a:buChar char="q"/>
            </a:pPr>
            <a:endParaRPr lang="en-US" sz="1400" dirty="0">
              <a:latin typeface="PT Serif" panose="020A0603040505020204" pitchFamily="18" charset="77"/>
            </a:endParaRPr>
          </a:p>
          <a:p>
            <a:pPr marL="0" indent="0">
              <a:buNone/>
            </a:pPr>
            <a:r>
              <a:rPr lang="en-US" b="1" u="sng" dirty="0">
                <a:solidFill>
                  <a:schemeClr val="accent5"/>
                </a:solidFill>
                <a:latin typeface="PT Serif" panose="020A0603040505020204" pitchFamily="18" charset="77"/>
              </a:rPr>
              <a:t>Normally distributed (DV) </a:t>
            </a:r>
            <a:endParaRPr lang="en-US" dirty="0">
              <a:solidFill>
                <a:schemeClr val="accent5"/>
              </a:solidFill>
              <a:latin typeface="PT Serif" panose="020A0603040505020204" pitchFamily="18" charset="77"/>
            </a:endParaRPr>
          </a:p>
          <a:p>
            <a:pPr marL="471487" lvl="1" indent="-342900"/>
            <a:r>
              <a:rPr lang="en-US" dirty="0">
                <a:latin typeface="PT Serif" panose="020A0603040505020204" pitchFamily="18" charset="77"/>
              </a:rPr>
              <a:t> Robust requirement…if samples are large, this isn’t as important</a:t>
            </a:r>
          </a:p>
          <a:p>
            <a:pPr marL="471487" lvl="1" indent="-342900"/>
            <a:r>
              <a:rPr lang="en-US" dirty="0">
                <a:latin typeface="PT Serif" panose="020A0603040505020204" pitchFamily="18" charset="77"/>
              </a:rPr>
              <a:t> If not normal (or small samples)</a:t>
            </a:r>
            <a:endParaRPr 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928687" lvl="2" indent="-34290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alternatives</a:t>
            </a:r>
            <a:r>
              <a:rPr lang="en-US" dirty="0">
                <a:latin typeface="PT Serif" panose="020A0603040505020204" pitchFamily="18" charset="77"/>
              </a:rPr>
              <a:t>: use the </a:t>
            </a:r>
            <a:r>
              <a:rPr lang="en-US" dirty="0" err="1">
                <a:latin typeface="PT Serif" panose="020A0603040505020204" pitchFamily="18" charset="77"/>
              </a:rPr>
              <a:t>Krukal</a:t>
            </a:r>
            <a:r>
              <a:rPr lang="en-US" dirty="0">
                <a:latin typeface="PT Serif" panose="020A0603040505020204" pitchFamily="18" charset="77"/>
              </a:rPr>
              <a:t>-Wallis H test</a:t>
            </a:r>
          </a:p>
          <a:p>
            <a:pPr marL="628650" lvl="1" indent="-500063">
              <a:buFont typeface="Wingdings" panose="05000000000000000000" pitchFamily="2" charset="2"/>
              <a:buChar char="q"/>
            </a:pPr>
            <a:endParaRPr lang="en-US" sz="1400" dirty="0">
              <a:latin typeface="PT Serif" panose="020A0603040505020204" pitchFamily="18" charset="77"/>
            </a:endParaRPr>
          </a:p>
          <a:p>
            <a:pPr marL="0" indent="0">
              <a:buNone/>
            </a:pPr>
            <a:r>
              <a:rPr lang="en-US" b="1" u="sng" dirty="0">
                <a:solidFill>
                  <a:schemeClr val="accent2"/>
                </a:solidFill>
                <a:latin typeface="PT Serif" panose="020A0603040505020204" pitchFamily="18" charset="77"/>
              </a:rPr>
              <a:t>HOV: homogeneity of Variance (DV)</a:t>
            </a:r>
          </a:p>
          <a:p>
            <a:pPr marL="471487" lvl="1" indent="-342900" defTabSz="62865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Since an average variance is computed for denominator of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-statistic, variance should be similar for all groups:  </a:t>
            </a:r>
            <a:r>
              <a:rPr lang="el-GR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l-GR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l-GR" altLang="en-US" b="1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l-GR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b="1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σ</a:t>
            </a:r>
            <a:r>
              <a:rPr lang="el-GR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r>
              <a:rPr lang="el-GR" altLang="en-US" b="1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… = </a:t>
            </a:r>
            <a:r>
              <a:rPr lang="el-GR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l-GR" altLang="en-US" b="1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471487" lvl="1" indent="-342900" defTabSz="628650"/>
            <a:r>
              <a:rPr lang="el-GR" altLang="en-US" i="1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σ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</a:t>
            </a:r>
            <a:r>
              <a:rPr lang="en-US" altLang="en-US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pooled (averaged) variance, must be representative of each group so that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is accurate</a:t>
            </a:r>
          </a:p>
          <a:p>
            <a:pPr marL="471487" lvl="1" indent="-34290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Testing: </a:t>
            </a:r>
            <a:r>
              <a:rPr lang="en-US" altLang="en-US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Levene’s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Test </a:t>
            </a:r>
          </a:p>
          <a:p>
            <a:pPr marL="471487" lvl="1" indent="-34290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All test for HOV are underpowered if samples are small, so you have to use judgement ;)</a:t>
            </a:r>
          </a:p>
          <a:p>
            <a:pPr marL="471487" lvl="1" indent="-34290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NOT HOV</a:t>
            </a:r>
          </a:p>
          <a:p>
            <a:pPr marL="928687" lvl="2" indent="-34290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alternatives: Welch, Brown-Forsythe,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15000" y="44949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Large or multiple violations will GREATLY increase risk of inaccurate </a:t>
            </a:r>
            <a:r>
              <a:rPr lang="en-US" altLang="en-US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-values</a:t>
            </a:r>
          </a:p>
          <a:p>
            <a:pPr lvl="1" algn="ctr"/>
            <a:r>
              <a:rPr lang="en-US" altLang="en-US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Increased probability of Type I or II error</a:t>
            </a:r>
          </a:p>
        </p:txBody>
      </p:sp>
    </p:spTree>
    <p:extLst>
      <p:ext uri="{BB962C8B-B14F-4D97-AF65-F5344CB8AC3E}">
        <p14:creationId xmlns:p14="http://schemas.microsoft.com/office/powerpoint/2010/main" val="119665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402" y="177678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F-statistic: 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  <a:latin typeface="PT Serif" panose="020A0603040505020204" pitchFamily="18" charset="77"/>
              </a:rPr>
              <a:t>numerator = </a:t>
            </a:r>
            <a:r>
              <a:rPr lang="en-US" altLang="en-US" sz="4800" i="1" dirty="0">
                <a:solidFill>
                  <a:schemeClr val="accent5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4800" i="1" baseline="-25000" dirty="0">
                <a:solidFill>
                  <a:schemeClr val="accent5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endParaRPr lang="en-US" sz="4000" dirty="0">
              <a:solidFill>
                <a:schemeClr val="accent5">
                  <a:lumMod val="50000"/>
                </a:schemeClr>
              </a:solidFill>
              <a:latin typeface="PT Serif" panose="020A0603040505020204" pitchFamily="18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04" y="1851079"/>
            <a:ext cx="6170230" cy="47567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sz="2400" b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One estimate of population variance (</a:t>
            </a:r>
            <a:r>
              <a:rPr lang="el-GR" altLang="en-US" sz="2400" b="1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400" b="1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400" b="1" i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endParaRPr lang="en-US" altLang="en-US" sz="2000" b="1" baseline="30000" dirty="0">
              <a:solidFill>
                <a:schemeClr val="accent5"/>
              </a:solidFill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Cannot compute population variance of all possible means as we only have a sample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Estimate population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variance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with sample means and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multiply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by sample size: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Cohen Chap 12 - </a:t>
            </a:r>
            <a:r>
              <a:rPr lang="en-US" dirty="0" err="1"/>
              <a:t>one-WAY</a:t>
            </a:r>
            <a:r>
              <a:rPr lang="en-US" dirty="0"/>
              <a:t> </a:t>
            </a:r>
            <a:r>
              <a:rPr lang="en-US" dirty="0" err="1"/>
              <a:t>anova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511" y="1129818"/>
            <a:ext cx="3381375" cy="593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558" y="814139"/>
            <a:ext cx="371284" cy="30453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57962" y="1911674"/>
            <a:ext cx="5486400" cy="2062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sz="2800" b="1" i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800" b="1" i="1" baseline="-25000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800" b="1" i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true, </a:t>
            </a:r>
            <a:r>
              <a:rPr lang="en-US" altLang="en-US" sz="2800" b="1" i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800" b="1" i="1" baseline="-25000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2800" b="1" i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l-GR" altLang="en-US" sz="2800" b="1" i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800" b="1" i="1" baseline="-25000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800" b="1" i="1" baseline="30000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2800" b="1" dirty="0">
              <a:solidFill>
                <a:schemeClr val="accent2">
                  <a:lumMod val="7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endParaRPr lang="en-US" altLang="en-US" sz="2000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Have drawn </a:t>
            </a:r>
            <a:r>
              <a:rPr lang="en-US" altLang="en-US" sz="20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independent samples </a:t>
            </a:r>
          </a:p>
          <a:p>
            <a:pPr algn="ctr"/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From the SAME population</a:t>
            </a:r>
          </a:p>
          <a:p>
            <a:pPr algn="ctr"/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(i.e. group differences = 0)</a:t>
            </a:r>
          </a:p>
          <a:p>
            <a:pPr lvl="4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57962" y="4163341"/>
            <a:ext cx="5486400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sz="2400" b="1" i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b="1" i="1" baseline="-25000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false, </a:t>
            </a:r>
            <a:r>
              <a:rPr lang="en-US" altLang="en-US" sz="2400" b="1" i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baseline="-25000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2400" b="1" i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≠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400" b="1" i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400" b="1" i="1" baseline="-25000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400" b="1" i="1" baseline="30000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2400" b="1" dirty="0">
              <a:solidFill>
                <a:schemeClr val="accent1">
                  <a:lumMod val="7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endParaRPr lang="en-US" altLang="en-US" i="1" dirty="0">
              <a:solidFill>
                <a:schemeClr val="accent1">
                  <a:lumMod val="7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000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20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reflects BOTH </a:t>
            </a:r>
          </a:p>
          <a:p>
            <a:pPr algn="ctr"/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population variance </a:t>
            </a:r>
          </a:p>
          <a:p>
            <a:pPr algn="ctr"/>
            <a:r>
              <a:rPr lang="en-US" altLang="en-US" sz="2000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AND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algn="ctr"/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group differences</a:t>
            </a:r>
          </a:p>
          <a:p>
            <a:pPr algn="ctr"/>
            <a:endParaRPr lang="en-US" altLang="en-US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98425" y="129724"/>
            <a:ext cx="4767549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Recall from CLT, relationship between </a:t>
            </a:r>
          </a:p>
          <a:p>
            <a:pPr algn="ctr">
              <a:spcBef>
                <a:spcPts val="600"/>
              </a:spcBef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variance of population (</a:t>
            </a:r>
            <a:r>
              <a:rPr lang="el-GR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16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r>
              <a:rPr lang="en-US" altLang="en-US" sz="1600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&amp;</a:t>
            </a:r>
          </a:p>
          <a:p>
            <a:pPr algn="ctr">
              <a:spcBef>
                <a:spcPts val="600"/>
              </a:spcBef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variance of 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SDM 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SE</a:t>
            </a:r>
            <a:r>
              <a:rPr lang="en-US" altLang="en-US" sz="16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endParaRPr lang="en-US" sz="1600" dirty="0">
              <a:latin typeface="PT Serif" panose="020A0603040505020204" pitchFamily="18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50402" y="4163341"/>
                <a:ext cx="2798064" cy="179549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ea typeface="ＭＳ Ｐゴシック" panose="020B0600070205080204" pitchFamily="34" charset="-128"/>
                  </a:rPr>
                  <a:t>Equal </a:t>
                </a:r>
              </a:p>
              <a:p>
                <a:pPr algn="ctr"/>
                <a:r>
                  <a:rPr lang="en-US" altLang="en-US" sz="2400" b="1" dirty="0"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𝑛</m:t>
                      </m:r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en-US" sz="2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  <m:sup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02" y="4163341"/>
                <a:ext cx="2798064" cy="1795492"/>
              </a:xfrm>
              <a:prstGeom prst="rect">
                <a:avLst/>
              </a:prstGeom>
              <a:blipFill>
                <a:blip r:embed="rId4"/>
                <a:stretch>
                  <a:fillRect t="-680"/>
                </a:stretch>
              </a:blipFill>
              <a:ln w="5715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493879" y="4150863"/>
                <a:ext cx="2798064" cy="208813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ea typeface="ＭＳ Ｐゴシック" panose="020B0600070205080204" pitchFamily="34" charset="-128"/>
                  </a:rPr>
                  <a:t>UN-equal </a:t>
                </a:r>
              </a:p>
              <a:p>
                <a:pPr algn="ctr"/>
                <a:r>
                  <a:rPr lang="en-US" altLang="en-US" sz="2400" b="1" dirty="0"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sz="20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en-US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en-US" sz="2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en-US" sz="200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en-US" sz="20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altLang="en-US" sz="200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en-US" sz="20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𝐺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en-US" sz="2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  <m:r>
                            <a:rPr lang="en-US" alt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 −1</m:t>
                          </m:r>
                        </m:den>
                      </m:f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879" y="4150863"/>
                <a:ext cx="2798064" cy="2088136"/>
              </a:xfrm>
              <a:prstGeom prst="rect">
                <a:avLst/>
              </a:prstGeom>
              <a:blipFill>
                <a:blip r:embed="rId5"/>
                <a:stretch>
                  <a:fillRect t="-588" b="-4118"/>
                </a:stretch>
              </a:blipFill>
              <a:ln w="5715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55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99466"/>
            <a:ext cx="9720072" cy="149961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266" y="2123213"/>
            <a:ext cx="587808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latin typeface="PT Serif" panose="020A0603040505020204" pitchFamily="18" charset="77"/>
              </a:rPr>
              <a:t>1.  Find grand mean:</a:t>
            </a: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i="1" dirty="0">
              <a:latin typeface="PT Serif" panose="020A0603040505020204" pitchFamily="18" charset="77"/>
            </a:endParaRPr>
          </a:p>
          <a:p>
            <a:pPr marL="0" indent="0">
              <a:buNone/>
            </a:pPr>
            <a:r>
              <a:rPr lang="en-US" i="1" dirty="0">
                <a:latin typeface="PT Serif" panose="020A0603040505020204" pitchFamily="18" charset="77"/>
              </a:rPr>
              <a:t>2.  Find the SD of the means:</a:t>
            </a:r>
          </a:p>
          <a:p>
            <a:endParaRPr lang="en-US" i="1" dirty="0">
              <a:latin typeface="PT Serif" panose="020A0603040505020204" pitchFamily="18" charset="77"/>
            </a:endParaRPr>
          </a:p>
          <a:p>
            <a:endParaRPr lang="en-US" i="1" dirty="0">
              <a:latin typeface="PT Serif" panose="020A0603040505020204" pitchFamily="18" charset="77"/>
            </a:endParaRPr>
          </a:p>
          <a:p>
            <a:pPr marL="0" indent="0">
              <a:buNone/>
            </a:pPr>
            <a:r>
              <a:rPr lang="en-US" i="1" dirty="0">
                <a:latin typeface="PT Serif" panose="020A0603040505020204" pitchFamily="18" charset="77"/>
              </a:rPr>
              <a:t>3.  Multiply by n</a:t>
            </a:r>
          </a:p>
          <a:p>
            <a:endParaRPr lang="en-US" i="1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493523" y="2658306"/>
                <a:ext cx="3326818" cy="4854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acc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9.2+6.6+6.2</m:t>
                        </m:r>
                      </m:num>
                      <m:den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=7.33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523" y="2658306"/>
                <a:ext cx="3326818" cy="4854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493523" y="4172336"/>
                <a:ext cx="7117077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  <m:sup>
                          <m:r>
                            <a:rPr lang="en-US" alt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9.2−7.33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6.6</m:t>
                                  </m:r>
                                  <m:r>
                                    <a:rPr lang="en-US" alt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−7.33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6.2</m:t>
                                  </m:r>
                                  <m:r>
                                    <a:rPr lang="en-US" alt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−7.33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3−1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5.3067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=2.65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523" y="4172336"/>
                <a:ext cx="7117077" cy="648126"/>
              </a:xfrm>
              <a:prstGeom prst="rect">
                <a:avLst/>
              </a:prstGeom>
              <a:blipFill>
                <a:blip r:embed="rId3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493523" y="5777241"/>
                <a:ext cx="27902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5</m:t>
                      </m:r>
                      <m:r>
                        <a:rPr lang="en-US" alt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∙2.65=</m:t>
                      </m:r>
                      <m:r>
                        <a:rPr lang="en-US" alt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𝟏𝟑</m:t>
                      </m:r>
                      <m:r>
                        <a:rPr lang="en-US" alt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𝟐𝟔𝟕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523" y="5777241"/>
                <a:ext cx="27902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F20C525-97E7-E64C-87AA-BE6C12C4DACB}"/>
                  </a:ext>
                </a:extLst>
              </p:cNvPr>
              <p:cNvSpPr/>
              <p:nvPr/>
            </p:nvSpPr>
            <p:spPr>
              <a:xfrm>
                <a:off x="9034838" y="4340009"/>
                <a:ext cx="2798064" cy="179549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ea typeface="ＭＳ Ｐゴシック" panose="020B0600070205080204" pitchFamily="34" charset="-128"/>
                  </a:rPr>
                  <a:t>Equal </a:t>
                </a:r>
              </a:p>
              <a:p>
                <a:pPr algn="ctr"/>
                <a:r>
                  <a:rPr lang="en-US" altLang="en-US" sz="2400" b="1" dirty="0"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𝑛</m:t>
                      </m:r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en-US" sz="2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  <m:sup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F20C525-97E7-E64C-87AA-BE6C12C4D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4838" y="4340009"/>
                <a:ext cx="2798064" cy="1795492"/>
              </a:xfrm>
              <a:prstGeom prst="rect">
                <a:avLst/>
              </a:prstGeom>
              <a:blipFill>
                <a:blip r:embed="rId5"/>
                <a:stretch>
                  <a:fillRect t="-1361"/>
                </a:stretch>
              </a:blipFill>
              <a:ln w="5715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C7B86941-3435-6546-B9C6-27F4E66776D8}"/>
              </a:ext>
            </a:extLst>
          </p:cNvPr>
          <p:cNvSpPr/>
          <p:nvPr/>
        </p:nvSpPr>
        <p:spPr>
          <a:xfrm>
            <a:off x="6944346" y="1870597"/>
            <a:ext cx="557014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chemeClr val="accent1">
                  <a:lumMod val="75000"/>
                </a:schemeClr>
              </a:solidFill>
              <a:latin typeface="Monaco" pitchFamily="2" charset="77"/>
            </a:endParaRP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                   group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          A         B         C       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          n = 5     n = 5     n = 5     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outcome                                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          9.2 (0.8) 6.6 (1.5) 6.2 (1.6)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</p:txBody>
      </p:sp>
    </p:spTree>
    <p:extLst>
      <p:ext uri="{BB962C8B-B14F-4D97-AF65-F5344CB8AC3E}">
        <p14:creationId xmlns:p14="http://schemas.microsoft.com/office/powerpoint/2010/main" val="128032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002" y="1568075"/>
            <a:ext cx="5876926" cy="46701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Second estimate of population variance (</a:t>
            </a:r>
            <a:r>
              <a:rPr lang="el-GR" altLang="en-US" sz="2400" b="1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400" b="1" i="1" baseline="-25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400" b="1" i="1" baseline="30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endParaRPr lang="en-US" altLang="en-US" sz="2000" b="1" baseline="30000" dirty="0">
              <a:solidFill>
                <a:schemeClr val="accent6">
                  <a:lumMod val="7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4" algn="ctr"/>
            <a:endParaRPr lang="en-US" altLang="en-US" sz="8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Pooling</a:t>
            </a:r>
            <a:r>
              <a:rPr lang="en-US" altLang="en-US" sz="24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sample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variances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yields best estimate</a:t>
            </a:r>
          </a:p>
          <a:p>
            <a:pPr lvl="1"/>
            <a:r>
              <a:rPr lang="el-GR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;    </a:t>
            </a:r>
            <a:r>
              <a:rPr lang="el-GR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s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;    … ;    </a:t>
            </a:r>
            <a:r>
              <a:rPr lang="el-GR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s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2000" baseline="-25000" dirty="0">
              <a:solidFill>
                <a:srgbClr val="0000FF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Average subgroup (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variance: </a:t>
            </a:r>
            <a:r>
              <a:rPr lang="el-GR" altLang="en-US" sz="2400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400" i="1" baseline="-25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400" i="1" baseline="30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4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400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sz="2400" i="1" baseline="-25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400" i="1" baseline="30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</a:p>
          <a:p>
            <a:endParaRPr lang="en-US" altLang="en-US" sz="24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79179" y="4135634"/>
            <a:ext cx="5486400" cy="200054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en-US" sz="28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Regardless of whether </a:t>
            </a:r>
            <a:r>
              <a:rPr lang="en-US" altLang="en-US" sz="28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8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8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8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true:</a:t>
            </a:r>
          </a:p>
          <a:p>
            <a:pPr algn="ctr"/>
            <a:endParaRPr lang="en-US" altLang="en-US" sz="28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8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800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sz="28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l-GR" altLang="en-US" sz="28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800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800" b="1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2800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Not affected by group MEANS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24128" y="270891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PT Serif" panose="020A0603040505020204" pitchFamily="18" charset="77"/>
              </a:rPr>
              <a:t>F-statistic: 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denominator = </a:t>
            </a:r>
            <a:r>
              <a:rPr lang="en-US" altLang="en-US" sz="40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4000" i="1" baseline="-25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endParaRPr lang="en-US" sz="4000" dirty="0">
              <a:solidFill>
                <a:schemeClr val="accent6">
                  <a:lumMod val="75000"/>
                </a:schemeClr>
              </a:solidFill>
              <a:latin typeface="PT Serif" panose="020A0603040505020204" pitchFamily="18" charset="7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1229" y="2899803"/>
            <a:ext cx="31623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k = # subgroups</a:t>
            </a:r>
          </a:p>
          <a:p>
            <a:pPr algn="ctr"/>
            <a:r>
              <a:rPr lang="en-US" altLang="en-US" sz="2000" i="1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j</a:t>
            </a:r>
            <a:r>
              <a:rPr lang="en-US" altLang="en-US" sz="2000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 denotes the </a:t>
            </a:r>
            <a:r>
              <a:rPr lang="en-US" altLang="en-US" sz="2000" i="1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j-</a:t>
            </a:r>
            <a:r>
              <a:rPr lang="en-US" altLang="en-US" sz="2000" i="1" dirty="0" err="1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th</a:t>
            </a:r>
            <a:r>
              <a:rPr lang="en-US" altLang="en-US" sz="2000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 subgroup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80104" y="4590173"/>
                <a:ext cx="2800350" cy="194873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7150"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Equal </a:t>
                </a:r>
              </a:p>
              <a:p>
                <a:pPr algn="ctr"/>
                <a:r>
                  <a:rPr lang="en-US" altLang="en-US" sz="2400" b="1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𝑊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p>
                        <m:sSupPr>
                          <m:ctrlP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𝑒</m:t>
                              </m:r>
                            </m:sub>
                          </m:sSub>
                        </m:e>
                        <m:sup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2</m:t>
                          </m:r>
                        </m:sup>
                      </m:sSup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en-US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en-US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en-US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04" y="4590173"/>
                <a:ext cx="2800350" cy="1948739"/>
              </a:xfrm>
              <a:prstGeom prst="rect">
                <a:avLst/>
              </a:prstGeom>
              <a:blipFill>
                <a:blip r:embed="rId2"/>
                <a:stretch>
                  <a:fillRect t="-625" b="-1250"/>
                </a:stretch>
              </a:blipFill>
              <a:ln w="571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293515" y="4590173"/>
                <a:ext cx="2976413" cy="20630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7150"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UN-equal </a:t>
                </a:r>
              </a:p>
              <a:p>
                <a:pPr algn="ctr"/>
                <a:r>
                  <a:rPr lang="en-US" altLang="en-US" sz="2400" b="1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𝑊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p>
                        <m:sSupPr>
                          <m:ctrlPr>
                            <a:rPr lang="en-US" alt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𝑒</m:t>
                              </m:r>
                            </m:sub>
                          </m:sSub>
                        </m:e>
                        <m:sup>
                          <m:r>
                            <a:rPr lang="en-US" alt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2</m:t>
                          </m:r>
                        </m:sup>
                      </m:sSup>
                      <m:r>
                        <a:rPr lang="en-US" alt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altLang="en-US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en-US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b="0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b="0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en-US" b="0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alt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alt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−</m:t>
                          </m:r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515" y="4590173"/>
                <a:ext cx="2976413" cy="2063001"/>
              </a:xfrm>
              <a:prstGeom prst="rect">
                <a:avLst/>
              </a:prstGeom>
              <a:blipFill>
                <a:blip r:embed="rId3"/>
                <a:stretch>
                  <a:fillRect t="-592"/>
                </a:stretch>
              </a:blipFill>
              <a:ln w="571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7160204" y="1568075"/>
            <a:ext cx="432435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en-US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Goal should be to obtain equal </a:t>
            </a:r>
            <a:r>
              <a:rPr lang="en-US" altLang="en-US" i="1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</a:p>
          <a:p>
            <a:pPr algn="ctr"/>
            <a:r>
              <a:rPr lang="en-US" altLang="en-US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BUT…</a:t>
            </a:r>
          </a:p>
          <a:p>
            <a:pPr algn="ctr"/>
            <a:r>
              <a:rPr lang="en-US" altLang="en-US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 group &gt; 50% larger other group: too much</a:t>
            </a:r>
          </a:p>
        </p:txBody>
      </p:sp>
    </p:spTree>
    <p:extLst>
      <p:ext uri="{BB962C8B-B14F-4D97-AF65-F5344CB8AC3E}">
        <p14:creationId xmlns:p14="http://schemas.microsoft.com/office/powerpoint/2010/main" val="124607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F08B7EC-1790-D544-85B5-EC633DDE9FD2}"/>
              </a:ext>
            </a:extLst>
          </p:cNvPr>
          <p:cNvSpPr/>
          <p:nvPr/>
        </p:nvSpPr>
        <p:spPr>
          <a:xfrm>
            <a:off x="6146514" y="2746348"/>
            <a:ext cx="520728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chemeClr val="accent6">
                  <a:lumMod val="75000"/>
                </a:schemeClr>
              </a:solidFill>
              <a:latin typeface="Monaco" pitchFamily="2" charset="77"/>
            </a:endParaRP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                   group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          A         B         C       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          n = 5     n = 5     n = 5     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outcome                                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          9.2 (0.8) 6.6 (1.5) 6.2 (1.6)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456" y="340183"/>
            <a:ext cx="9720072" cy="149961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456" y="2141527"/>
            <a:ext cx="3776666" cy="1024328"/>
          </a:xfrm>
        </p:spPr>
        <p:txBody>
          <a:bodyPr>
            <a:normAutofit/>
          </a:bodyPr>
          <a:lstStyle/>
          <a:p>
            <a:r>
              <a:rPr lang="en-US" i="1" dirty="0">
                <a:latin typeface="PT Serif" panose="020A0603040505020204" pitchFamily="18" charset="77"/>
              </a:rPr>
              <a:t>1.  Average the </a:t>
            </a:r>
            <a:r>
              <a:rPr lang="en-US" b="1" i="1" u="sng" dirty="0">
                <a:latin typeface="PT Serif" panose="020A0603040505020204" pitchFamily="18" charset="77"/>
              </a:rPr>
              <a:t>VARIANCES’s</a:t>
            </a:r>
            <a:r>
              <a:rPr lang="en-US" i="1" dirty="0">
                <a:latin typeface="PT Serif" panose="020A0603040505020204" pitchFamily="18" charset="77"/>
              </a:rPr>
              <a:t>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06173" y="3129274"/>
                <a:ext cx="4220322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𝑊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0.8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1.5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1.6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3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5.5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3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𝟏</m:t>
                      </m:r>
                      <m:r>
                        <a:rPr lang="en-US" alt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.</m:t>
                      </m:r>
                      <m:r>
                        <a:rPr lang="en-US" alt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𝟗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173" y="3129274"/>
                <a:ext cx="4220322" cy="648126"/>
              </a:xfrm>
              <a:prstGeom prst="rect">
                <a:avLst/>
              </a:prstGeom>
              <a:blipFill>
                <a:blip r:embed="rId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7926126" y="4127800"/>
            <a:ext cx="655444" cy="51525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360496" y="4127800"/>
            <a:ext cx="673989" cy="51525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133113" y="4127800"/>
            <a:ext cx="725714" cy="51525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D255A33-FF6A-EA43-939C-1459A59F19F0}"/>
                  </a:ext>
                </a:extLst>
              </p:cNvPr>
              <p:cNvSpPr/>
              <p:nvPr/>
            </p:nvSpPr>
            <p:spPr>
              <a:xfrm>
                <a:off x="380104" y="4590173"/>
                <a:ext cx="2800350" cy="194873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7150"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Equal </a:t>
                </a:r>
              </a:p>
              <a:p>
                <a:pPr algn="ctr"/>
                <a:r>
                  <a:rPr lang="en-US" altLang="en-US" sz="2400" b="1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𝑊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p>
                        <m:sSupPr>
                          <m:ctrlP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𝑒</m:t>
                              </m:r>
                            </m:sub>
                          </m:sSub>
                        </m:e>
                        <m:sup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2</m:t>
                          </m:r>
                        </m:sup>
                      </m:sSup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en-US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en-US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en-US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D255A33-FF6A-EA43-939C-1459A59F19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04" y="4590173"/>
                <a:ext cx="2800350" cy="1948739"/>
              </a:xfrm>
              <a:prstGeom prst="rect">
                <a:avLst/>
              </a:prstGeom>
              <a:blipFill>
                <a:blip r:embed="rId3"/>
                <a:stretch>
                  <a:fillRect t="-625" b="-1250"/>
                </a:stretch>
              </a:blipFill>
              <a:ln w="571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44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5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678" y="308991"/>
            <a:ext cx="9720072" cy="1499616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Logic</a:t>
            </a:r>
            <a:r>
              <a:rPr lang="en-US" dirty="0">
                <a:latin typeface="PT Serif" panose="020A0603040505020204" pitchFamily="18" charset="77"/>
              </a:rPr>
              <a:t> of “</a:t>
            </a:r>
            <a:r>
              <a:rPr lang="en-US" dirty="0" err="1">
                <a:latin typeface="PT Serif" panose="020A0603040505020204" pitchFamily="18" charset="77"/>
              </a:rPr>
              <a:t>anova</a:t>
            </a:r>
            <a:r>
              <a:rPr lang="en-US" dirty="0">
                <a:latin typeface="PT Serif" panose="020A0603040505020204" pitchFamily="18" charset="77"/>
              </a:rPr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335" y="1808607"/>
            <a:ext cx="7058213" cy="5102740"/>
          </a:xfrm>
        </p:spPr>
        <p:txBody>
          <a:bodyPr>
            <a:noAutofit/>
          </a:bodyPr>
          <a:lstStyle/>
          <a:p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 ANOVA, 2 </a:t>
            </a:r>
            <a:r>
              <a:rPr lang="en-US" altLang="en-US" sz="1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independent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estimates of </a:t>
            </a:r>
            <a:r>
              <a:rPr lang="en-US" altLang="en-US" sz="1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population (error) variance are computed: </a:t>
            </a:r>
            <a:r>
              <a:rPr lang="el-GR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18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,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now called </a:t>
            </a:r>
            <a:r>
              <a:rPr lang="el-GR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18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6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: Variance </a:t>
            </a:r>
            <a:r>
              <a:rPr lang="en-US" altLang="en-US" sz="16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group means corrected by sample sizes (</a:t>
            </a:r>
            <a:r>
              <a:rPr lang="en-US" altLang="en-US" sz="16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6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6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 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Average variance </a:t>
            </a:r>
            <a:r>
              <a:rPr lang="en-US" altLang="en-US" sz="16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groups</a:t>
            </a:r>
            <a:endParaRPr lang="en-US" altLang="en-US" sz="16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Ratio of 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estimates of population variance</a:t>
            </a:r>
          </a:p>
          <a:p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Hence the term </a:t>
            </a:r>
            <a:r>
              <a:rPr lang="en-US" altLang="en-US" sz="20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Analysis of Variance, 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instead of something related to means comparisons (even though that is what we are interested in doing)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Increased </a:t>
            </a:r>
            <a:r>
              <a:rPr lang="en-US" altLang="en-US" sz="2000" b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variance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among means 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indicates means are </a:t>
            </a:r>
            <a:r>
              <a:rPr lang="en-US" altLang="en-US" sz="2000" b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spread out 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&amp; likely differ from one another or come from different populations</a:t>
            </a:r>
          </a:p>
          <a:p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Large 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-ratio indicates differences among means is </a:t>
            </a:r>
            <a:r>
              <a:rPr lang="en-US" altLang="en-US" sz="1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NOT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likely due to chance</a:t>
            </a:r>
          </a:p>
          <a:p>
            <a:pPr lvl="1"/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sz="1800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283" y="800100"/>
            <a:ext cx="3331161" cy="1008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7793661" y="2219061"/>
            <a:ext cx="4262438" cy="3876939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algn="ctr" eaLnBrk="1" hangingPunct="1">
              <a:lnSpc>
                <a:spcPct val="130000"/>
              </a:lnSpc>
              <a:buFontTx/>
              <a:buNone/>
            </a:pPr>
            <a:r>
              <a:rPr lang="en-US" altLang="en-US" sz="2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ANOVA is</a:t>
            </a:r>
            <a:endParaRPr lang="en-US" altLang="en-US" sz="1100" b="1" dirty="0">
              <a:solidFill>
                <a:schemeClr val="accent6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130000"/>
              </a:lnSpc>
              <a:buFontTx/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Between-Group Measure of Variation Due to Estimate of Random Variation (Error) </a:t>
            </a:r>
          </a:p>
          <a:p>
            <a:pPr marL="0" indent="0" algn="ctr" eaLnBrk="1" hangingPunct="1">
              <a:lnSpc>
                <a:spcPct val="130000"/>
              </a:lnSpc>
              <a:buFontTx/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+ </a:t>
            </a:r>
          </a:p>
          <a:p>
            <a:pPr marL="0" indent="0" algn="ctr" eaLnBrk="1" hangingPunct="1">
              <a:lnSpc>
                <a:spcPct val="130000"/>
              </a:lnSpc>
              <a:buFontTx/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Effect of IV (Group)</a:t>
            </a:r>
          </a:p>
          <a:p>
            <a:pPr marL="0" indent="0" algn="ctr" eaLnBrk="1" hangingPunct="1">
              <a:buFontTx/>
              <a:buNone/>
            </a:pPr>
            <a:endParaRPr lang="en-US" altLang="en-US" sz="1800" b="1" dirty="0">
              <a:solidFill>
                <a:schemeClr val="accent6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buFontTx/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Within-Group Estimate of </a:t>
            </a:r>
          </a:p>
          <a:p>
            <a:pPr marL="0" indent="0" algn="ctr" eaLnBrk="1" hangingPunct="1">
              <a:buFontTx/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Random Variation (Error)</a:t>
            </a: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7916586" y="4941672"/>
            <a:ext cx="3962400" cy="0"/>
          </a:xfrm>
          <a:prstGeom prst="line">
            <a:avLst/>
          </a:prstGeom>
          <a:noFill/>
          <a:ln w="38100">
            <a:solidFill>
              <a:schemeClr val="accent6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55D16D-F5EB-D144-89BD-FD619358159D}"/>
              </a:ext>
            </a:extLst>
          </p:cNvPr>
          <p:cNvSpPr/>
          <p:nvPr/>
        </p:nvSpPr>
        <p:spPr>
          <a:xfrm>
            <a:off x="782039" y="3308223"/>
            <a:ext cx="6669085" cy="92675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52678" y="30899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Logic of “</a:t>
            </a:r>
            <a:r>
              <a:rPr lang="en-US" dirty="0" err="1">
                <a:latin typeface="PT Serif" panose="020A0603040505020204" pitchFamily="18" charset="77"/>
              </a:rPr>
              <a:t>anova</a:t>
            </a:r>
            <a:r>
              <a:rPr lang="en-US" dirty="0">
                <a:latin typeface="PT Serif" panose="020A0603040505020204" pitchFamily="18" charset="77"/>
              </a:rPr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919" y="2251800"/>
            <a:ext cx="6679024" cy="40233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When estimates of </a:t>
            </a:r>
            <a:r>
              <a:rPr lang="el-GR" altLang="en-US" sz="2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8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(variances) are…</a:t>
            </a:r>
          </a:p>
          <a:p>
            <a:endParaRPr lang="en-US" altLang="en-US" sz="2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Equal: Fail to reject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</a:p>
          <a:p>
            <a:pPr lvl="2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All means come from </a:t>
            </a:r>
            <a:r>
              <a:rPr lang="en-US" altLang="en-US" sz="20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same population</a:t>
            </a:r>
          </a:p>
          <a:p>
            <a:pPr lvl="2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Both are estimates of the same population variance </a:t>
            </a:r>
            <a:r>
              <a:rPr lang="el-GR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2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lvl="2"/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-ratio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≈ 1</a:t>
            </a:r>
          </a:p>
          <a:p>
            <a:pPr lvl="2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128016" lvl="1" indent="0" algn="ctr">
              <a:buNone/>
            </a:pP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Unequal: Reject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endParaRPr lang="en-US" altLang="en-US" sz="2400" b="1" i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r>
              <a:rPr lang="en-US" altLang="en-US" sz="2000" b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Unlikely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that all means come from same population</a:t>
            </a:r>
          </a:p>
          <a:p>
            <a:pPr lvl="2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Effect of IV surpasses random error/variation within groups</a:t>
            </a:r>
          </a:p>
          <a:p>
            <a:pPr lvl="2"/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-ratio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significantly &gt; 1, </a:t>
            </a:r>
            <a:r>
              <a:rPr lang="en-US" altLang="en-US" sz="2000" b="1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000" b="1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2000" b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&gt; </a:t>
            </a:r>
            <a:r>
              <a:rPr lang="en-US" altLang="en-US" sz="2000" b="1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000" b="1" i="1" baseline="-25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 </a:t>
            </a:r>
            <a:endParaRPr lang="en-US" altLang="en-US" sz="2000" b="1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551714" y="308992"/>
                <a:ext cx="5744935" cy="1672958"/>
              </a:xfrm>
              <a:prstGeom prst="rect">
                <a:avLst/>
              </a:prstGeom>
              <a:solidFill>
                <a:srgbClr val="C00000">
                  <a:alpha val="10588"/>
                </a:srgbClr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I</a:t>
                </a:r>
                <a:r>
                  <a:rPr lang="en-US" altLang="en-US" sz="24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F</a:t>
                </a:r>
                <a:r>
                  <a:rPr lang="en-US" alt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 all samples are the </a:t>
                </a:r>
                <a:r>
                  <a:rPr lang="en-US" altLang="en-US" sz="24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same sizes…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𝑀𝑆</m:t>
                                    </m:r>
                                  </m:e>
                                  <m:sub>
                                    <m:r>
                                      <a:rPr lang="en-US" altLang="en-US" sz="24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altLang="en-US" sz="2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en-US" sz="2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en-US" sz="2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𝑀𝑆</m:t>
                                    </m:r>
                                  </m:e>
                                  <m:sub>
                                    <m:r>
                                      <a:rPr lang="en-US" altLang="en-US" sz="240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𝑊</m:t>
                                    </m:r>
                                  </m:sub>
                                </m:sSub>
                                <m:r>
                                  <a:rPr lang="en-US" alt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en-US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en-US" sz="24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4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en-US" sz="24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en-US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en-US" sz="240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en-US" sz="24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altLang="en-US" sz="24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  <a:ea typeface="ＭＳ Ｐゴシック" panose="020B0600070205080204" pitchFamily="34" charset="-128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en-US" sz="2400" i="1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ＭＳ Ｐゴシック" panose="020B0600070205080204" pitchFamily="34" charset="-128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en-US" sz="2400" i="1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ＭＳ Ｐゴシック" panose="020B0600070205080204" pitchFamily="34" charset="-128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en-US" sz="2400" i="1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ＭＳ Ｐゴシック" panose="020B0600070205080204" pitchFamily="34" charset="-128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en-US" sz="24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  <a:ea typeface="ＭＳ Ｐゴシック" panose="020B0600070205080204" pitchFamily="34" charset="-128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num>
                                  <m:den>
                                    <m:r>
                                      <a:rPr lang="en-US" altLang="en-US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𝑟</m:t>
                          </m:r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𝑎𝑡𝑖𝑜</m:t>
                          </m:r>
                        </m:e>
                      </m:groupChr>
                      <m:r>
                        <a:rPr lang="en-US" altLang="en-US" sz="2400" b="1" i="1" smtClean="0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𝑭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4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𝑀𝑆</m:t>
                              </m:r>
                            </m:e>
                            <m:sub>
                              <m:r>
                                <a:rPr lang="en-US" altLang="en-US" sz="24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en-US" sz="2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𝑀𝑆</m:t>
                              </m:r>
                            </m:e>
                            <m:sub>
                              <m:r>
                                <a:rPr lang="en-US" altLang="en-US" sz="2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𝑊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714" y="308992"/>
                <a:ext cx="5744935" cy="1672958"/>
              </a:xfrm>
              <a:prstGeom prst="rect">
                <a:avLst/>
              </a:prstGeom>
              <a:blipFill>
                <a:blip r:embed="rId2"/>
                <a:stretch>
                  <a:fillRect t="-129710" b="-216667"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Cohen 12_2 - 1-way ANOV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" t="1589" b="50614"/>
          <a:stretch/>
        </p:blipFill>
        <p:spPr bwMode="auto">
          <a:xfrm>
            <a:off x="7169943" y="2603818"/>
            <a:ext cx="4376736" cy="17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hen 12_2 - 1-way ANOV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" t="52949" b="6492"/>
          <a:stretch/>
        </p:blipFill>
        <p:spPr bwMode="auto">
          <a:xfrm>
            <a:off x="7278800" y="4574494"/>
            <a:ext cx="4376736" cy="1513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2462186" y="3984171"/>
            <a:ext cx="446315" cy="4027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30431" y="5733760"/>
            <a:ext cx="446315" cy="4027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9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42316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CALCULATIONS: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51066" y="1510610"/>
            <a:ext cx="59066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PT Serif" panose="020A0603040505020204" pitchFamily="18" charset="77"/>
              </a:rPr>
              <a:t>SUMMARY STATS KNOWN</a:t>
            </a:r>
          </a:p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PT Serif" panose="020A0603040505020204" pitchFamily="18" charset="77"/>
                <a:sym typeface="Wingdings" panose="05000000000000000000" pitchFamily="2" charset="2"/>
              </a:rPr>
              <a:t>  (shown on previous few slides)</a:t>
            </a:r>
            <a:endParaRPr lang="en-US" sz="2800" dirty="0">
              <a:solidFill>
                <a:schemeClr val="accent3">
                  <a:lumMod val="50000"/>
                </a:schemeClr>
              </a:solidFill>
              <a:latin typeface="PT Serif" panose="020A0603040505020204" pitchFamily="18" charset="77"/>
            </a:endParaRPr>
          </a:p>
          <a:p>
            <a:endParaRPr lang="en-US" sz="1050" dirty="0">
              <a:latin typeface="PT Serif" panose="020A0603040505020204" pitchFamily="18" charset="77"/>
            </a:endParaRPr>
          </a:p>
          <a:p>
            <a:r>
              <a:rPr lang="en-US" sz="2800" dirty="0">
                <a:latin typeface="PT Serif" panose="020A0603040505020204" pitchFamily="18" charset="77"/>
              </a:rPr>
              <a:t>SUM OF SQUARES (SS) APPROACH</a:t>
            </a:r>
          </a:p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PT Serif" panose="020A0603040505020204" pitchFamily="18" charset="77"/>
                <a:sym typeface="Wingdings" panose="05000000000000000000" pitchFamily="2" charset="2"/>
              </a:rPr>
              <a:t>  (alternate formulas here)</a:t>
            </a:r>
            <a:endParaRPr lang="en-US" sz="2800" dirty="0">
              <a:solidFill>
                <a:schemeClr val="accent3">
                  <a:lumMod val="50000"/>
                </a:schemeClr>
              </a:solidFill>
              <a:latin typeface="PT Serif" panose="020A0603040505020204" pitchFamily="18" charset="77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064" y="3624074"/>
            <a:ext cx="3574815" cy="1348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85363C-681D-434C-A844-D9CEFD5AD2FE}"/>
              </a:ext>
            </a:extLst>
          </p:cNvPr>
          <p:cNvSpPr txBox="1"/>
          <p:nvPr/>
        </p:nvSpPr>
        <p:spPr>
          <a:xfrm>
            <a:off x="760891" y="1870309"/>
            <a:ext cx="4445897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2"/>
                </a:solidFill>
              </a:rPr>
              <a:t>2 Approaches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BAA183-0AE8-6B43-AC03-8447F1C1056A}"/>
              </a:ext>
            </a:extLst>
          </p:cNvPr>
          <p:cNvSpPr/>
          <p:nvPr/>
        </p:nvSpPr>
        <p:spPr>
          <a:xfrm>
            <a:off x="471055" y="5018139"/>
            <a:ext cx="1145770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 algn="ctr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Can ‘</a:t>
            </a:r>
            <a:r>
              <a:rPr lang="en-US" altLang="en-US" sz="2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partition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variation in DV due to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group effects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(IV) and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error</a:t>
            </a:r>
          </a:p>
          <a:p>
            <a:pPr algn="ctr"/>
            <a:r>
              <a:rPr lang="en-US" altLang="en-US" sz="3200" i="1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i="1" baseline="-25000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3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3200" i="1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b="1" i="1" baseline="-25000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3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3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+ </a:t>
            </a:r>
            <a:r>
              <a:rPr lang="en-US" altLang="en-US" sz="3200" i="1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b="1" i="1" baseline="-25000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endParaRPr lang="en-US" altLang="en-US" sz="3200" b="1" i="1" baseline="-25000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234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828" y="261366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Motivating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828" y="1760982"/>
            <a:ext cx="9834371" cy="4548378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Dr. Vito randomly assigns 30 individuals to 1 of 3 study groups to evaluate whether one of </a:t>
            </a: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new approaches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to therapy for adjustment disorders with mixed anxiety and depressed mood are more effective than the </a:t>
            </a: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standard approach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. Participants are matched on current levels of anxiety and depressed mood at baseline. Scores from the BAI and BDI are collected after 2 months of therapy.</a:t>
            </a:r>
          </a:p>
          <a:p>
            <a:pPr marL="1828800" lvl="4" indent="0">
              <a:buNone/>
            </a:pP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Dr. </a:t>
            </a:r>
            <a:r>
              <a:rPr lang="en-US" altLang="en-US" sz="24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Creft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wishes to assess differences in oral word fluency </a:t>
            </a: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among three groups of participants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Right hemisphere stroke, left hemisphere stroke, and healthy controls. Scores on the COWAT are collected from 20 participants per group and the means of each group are compared.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0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1055" y="5018139"/>
            <a:ext cx="1145770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 algn="ctr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Can ‘</a:t>
            </a:r>
            <a:r>
              <a:rPr lang="en-US" altLang="en-US" sz="2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partition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variation in DV due to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group effects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(IV) and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error</a:t>
            </a:r>
          </a:p>
          <a:p>
            <a:pPr algn="ctr"/>
            <a:r>
              <a:rPr lang="en-US" altLang="en-US" sz="3200" i="1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i="1" baseline="-25000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3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3200" i="1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b="1" i="1" baseline="-25000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3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3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+ </a:t>
            </a:r>
            <a:r>
              <a:rPr lang="en-US" altLang="en-US" sz="3200" i="1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b="1" i="1" baseline="-25000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endParaRPr lang="en-US" altLang="en-US" sz="3200" b="1" i="1" baseline="-25000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F5B6957-CE2F-534A-AC6F-9CFB41AF6C42}"/>
              </a:ext>
            </a:extLst>
          </p:cNvPr>
          <p:cNvSpPr txBox="1">
            <a:spLocks/>
          </p:cNvSpPr>
          <p:nvPr/>
        </p:nvSpPr>
        <p:spPr>
          <a:xfrm>
            <a:off x="471055" y="685543"/>
            <a:ext cx="3657600" cy="3154764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i="1" u="sng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</a:p>
          <a:p>
            <a:pPr algn="ctr">
              <a:lnSpc>
                <a:spcPct val="80000"/>
              </a:lnSpc>
            </a:pPr>
            <a:r>
              <a:rPr lang="en-US" altLang="en-US" sz="18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How different are ALL individuals  from the “GRAND MEAN”</a:t>
            </a:r>
            <a:endParaRPr lang="en-US" altLang="en-US" sz="1200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spcBef>
                <a:spcPts val="600"/>
              </a:spcBef>
            </a:pPr>
            <a:r>
              <a:rPr lang="en-US" sz="1400" b="1" u="sng" dirty="0">
                <a:latin typeface="PT Serif" panose="020A0603040505020204" pitchFamily="18" charset="77"/>
              </a:rPr>
              <a:t>Inner Sum:</a:t>
            </a:r>
            <a:r>
              <a:rPr lang="en-US" sz="1400" dirty="0">
                <a:latin typeface="PT Serif" panose="020A0603040505020204" pitchFamily="18" charset="77"/>
              </a:rPr>
              <a:t> individuals in each subgroup</a:t>
            </a:r>
          </a:p>
          <a:p>
            <a:pPr algn="ctr">
              <a:spcBef>
                <a:spcPts val="600"/>
              </a:spcBef>
            </a:pPr>
            <a:r>
              <a:rPr lang="en-US" sz="1400" b="1" u="sng" dirty="0" err="1">
                <a:latin typeface="PT Serif" panose="020A0603040505020204" pitchFamily="18" charset="77"/>
              </a:rPr>
              <a:t>Outter</a:t>
            </a:r>
            <a:r>
              <a:rPr lang="en-US" sz="1400" b="1" u="sng" dirty="0">
                <a:latin typeface="PT Serif" panose="020A0603040505020204" pitchFamily="18" charset="77"/>
              </a:rPr>
              <a:t> Sum: </a:t>
            </a:r>
            <a:r>
              <a:rPr lang="en-US" sz="1400" dirty="0">
                <a:latin typeface="PT Serif" panose="020A0603040505020204" pitchFamily="18" charset="77"/>
              </a:rPr>
              <a:t>subgroups in the whole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CFDDE44-30D1-7841-A412-EBDF3CD36FF3}"/>
              </a:ext>
            </a:extLst>
          </p:cNvPr>
          <p:cNvSpPr txBox="1">
            <a:spLocks/>
          </p:cNvSpPr>
          <p:nvPr/>
        </p:nvSpPr>
        <p:spPr>
          <a:xfrm>
            <a:off x="4239223" y="685542"/>
            <a:ext cx="3657600" cy="4480063"/>
          </a:xfrm>
          <a:prstGeom prst="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b="1" i="1" u="sng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</a:p>
          <a:p>
            <a:pPr algn="ctr"/>
            <a:r>
              <a:rPr lang="en-US" altLang="en-US" sz="18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How different are “GROUP MEANS”  from the “GRAND MEAN”</a:t>
            </a:r>
          </a:p>
          <a:p>
            <a:pPr algn="ctr"/>
            <a:endParaRPr lang="en-US" sz="2000" b="1" u="sng" dirty="0">
              <a:latin typeface="PT Serif" panose="020A0603040505020204" pitchFamily="18" charset="77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6C71B5-A691-6140-BA8D-167215369713}"/>
              </a:ext>
            </a:extLst>
          </p:cNvPr>
          <p:cNvSpPr txBox="1">
            <a:spLocks/>
          </p:cNvSpPr>
          <p:nvPr/>
        </p:nvSpPr>
        <p:spPr>
          <a:xfrm>
            <a:off x="7981708" y="685542"/>
            <a:ext cx="3657600" cy="4480063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b="1" i="1" u="sng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</a:p>
          <a:p>
            <a:pPr algn="ctr">
              <a:lnSpc>
                <a:spcPct val="80000"/>
              </a:lnSpc>
            </a:pPr>
            <a:r>
              <a:rPr lang="en-US" altLang="en-US" sz="18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How different are individuals from their “GROUP’s MEAN”</a:t>
            </a:r>
            <a:endParaRPr lang="en-US" altLang="en-US" sz="1600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spcBef>
                <a:spcPts val="600"/>
              </a:spcBef>
            </a:pPr>
            <a:r>
              <a:rPr lang="en-US" sz="1400" b="1" u="sng" dirty="0">
                <a:latin typeface="PT Serif" panose="020A0603040505020204" pitchFamily="18" charset="77"/>
              </a:rPr>
              <a:t>Inner Sum:</a:t>
            </a:r>
            <a:r>
              <a:rPr lang="en-US" sz="1400" dirty="0">
                <a:latin typeface="PT Serif" panose="020A0603040505020204" pitchFamily="18" charset="77"/>
              </a:rPr>
              <a:t> individuals in each subgroup</a:t>
            </a:r>
          </a:p>
          <a:p>
            <a:pPr algn="ctr">
              <a:spcBef>
                <a:spcPts val="600"/>
              </a:spcBef>
            </a:pPr>
            <a:r>
              <a:rPr lang="en-US" sz="1400" b="1" u="sng" dirty="0" err="1">
                <a:latin typeface="PT Serif" panose="020A0603040505020204" pitchFamily="18" charset="77"/>
              </a:rPr>
              <a:t>Outter</a:t>
            </a:r>
            <a:r>
              <a:rPr lang="en-US" sz="1400" b="1" u="sng" dirty="0">
                <a:latin typeface="PT Serif" panose="020A0603040505020204" pitchFamily="18" charset="77"/>
              </a:rPr>
              <a:t> Sum: </a:t>
            </a:r>
            <a:r>
              <a:rPr lang="en-US" sz="1400" dirty="0">
                <a:latin typeface="PT Serif" panose="020A0603040505020204" pitchFamily="18" charset="77"/>
              </a:rPr>
              <a:t>subgroups in the whole</a:t>
            </a:r>
          </a:p>
          <a:p>
            <a:pPr algn="ctr"/>
            <a:endParaRPr lang="en-US" altLang="en-US" sz="1400" dirty="0">
              <a:solidFill>
                <a:srgbClr val="00B05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endParaRPr lang="en-US" b="1" u="sng" dirty="0">
              <a:latin typeface="PT Serif" panose="020A0603040505020204" pitchFamily="18" charset="77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F12EEA-FCB7-5147-8CE2-7EEE28F64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14" y="2368343"/>
            <a:ext cx="3234566" cy="8241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EB6596-E0B2-0C48-BF19-B8BA11569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480" y="2406767"/>
            <a:ext cx="3254454" cy="8165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2DB385-DE72-6E40-9859-37E502A150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4591" y="2474492"/>
            <a:ext cx="2743200" cy="7380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3381C5B-5D49-244B-9304-DCEADC867A4D}"/>
                  </a:ext>
                </a:extLst>
              </p:cNvPr>
              <p:cNvSpPr/>
              <p:nvPr/>
            </p:nvSpPr>
            <p:spPr>
              <a:xfrm>
                <a:off x="4721691" y="3359274"/>
                <a:ext cx="1456296" cy="369332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𝑑𝑓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𝒌</m:t>
                      </m:r>
                      <m:r>
                        <a:rPr lang="en-US" altLang="en-US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−</m:t>
                      </m:r>
                      <m:r>
                        <a:rPr lang="en-US" altLang="en-US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3381C5B-5D49-244B-9304-DCEADC867A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691" y="3359274"/>
                <a:ext cx="1456296" cy="369332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4BD423D-231A-AC4C-91F4-E4B8E4B27DB1}"/>
                  </a:ext>
                </a:extLst>
              </p:cNvPr>
              <p:cNvSpPr/>
              <p:nvPr/>
            </p:nvSpPr>
            <p:spPr>
              <a:xfrm>
                <a:off x="8705980" y="3363273"/>
                <a:ext cx="1585627" cy="369332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𝑑𝑓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𝑤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b>
                        <m:sSubPr>
                          <m:ctrlPr>
                            <a:rPr lang="en-US" alt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𝒏</m:t>
                          </m:r>
                        </m:e>
                        <m:sub>
                          <m:r>
                            <a:rPr lang="en-US" alt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𝑻</m:t>
                          </m:r>
                        </m:sub>
                      </m:sSub>
                      <m:r>
                        <a:rPr lang="en-US" alt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−</m:t>
                      </m:r>
                      <m:r>
                        <a:rPr lang="en-US" alt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4BD423D-231A-AC4C-91F4-E4B8E4B27D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980" y="3363273"/>
                <a:ext cx="1585627" cy="369332"/>
              </a:xfrm>
              <a:prstGeom prst="rect">
                <a:avLst/>
              </a:prstGeom>
              <a:blipFill>
                <a:blip r:embed="rId7"/>
                <a:stretch>
                  <a:fillRect b="-9677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EA88F8-A7F9-3B48-968E-BA2F29703725}"/>
                  </a:ext>
                </a:extLst>
              </p:cNvPr>
              <p:cNvSpPr/>
              <p:nvPr/>
            </p:nvSpPr>
            <p:spPr>
              <a:xfrm>
                <a:off x="1427743" y="3354082"/>
                <a:ext cx="1569211" cy="36933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𝑑𝑓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𝑇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b>
                        <m:sSubPr>
                          <m:ctrlP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𝒏</m:t>
                          </m:r>
                        </m:e>
                        <m:sub>
                          <m: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𝑻</m:t>
                          </m:r>
                        </m:sub>
                      </m:sSub>
                      <m:r>
                        <a:rPr lang="en-US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−</m:t>
                      </m:r>
                      <m:r>
                        <a:rPr lang="en-US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EA88F8-A7F9-3B48-968E-BA2F297037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743" y="3354082"/>
                <a:ext cx="1569211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308F79BD-D4AF-B64E-994C-09EE166ECF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4719" y="3833058"/>
            <a:ext cx="3501638" cy="10241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8934471-A360-C94B-9951-8DDD0EBA0B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75583" y="3791971"/>
            <a:ext cx="3321213" cy="102380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013578-0B86-1A48-941A-4D3C02E64242}"/>
              </a:ext>
            </a:extLst>
          </p:cNvPr>
          <p:cNvCxnSpPr/>
          <p:nvPr/>
        </p:nvCxnSpPr>
        <p:spPr>
          <a:xfrm flipH="1">
            <a:off x="4600971" y="2992582"/>
            <a:ext cx="9525" cy="1273191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A11685-2031-334F-A919-8556E6B483B7}"/>
              </a:ext>
            </a:extLst>
          </p:cNvPr>
          <p:cNvCxnSpPr/>
          <p:nvPr/>
        </p:nvCxnSpPr>
        <p:spPr>
          <a:xfrm flipH="1">
            <a:off x="8603511" y="2964471"/>
            <a:ext cx="9525" cy="127319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C7E63145-0C50-C249-BA59-2E3F490C3E6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736" y="4235019"/>
            <a:ext cx="2171700" cy="656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12D16A7-0526-C240-8B98-5EE601C8E7DC}"/>
              </a:ext>
            </a:extLst>
          </p:cNvPr>
          <p:cNvSpPr/>
          <p:nvPr/>
        </p:nvSpPr>
        <p:spPr>
          <a:xfrm>
            <a:off x="457068" y="4115929"/>
            <a:ext cx="2549037" cy="89983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BFF090-9F09-0E42-A671-871CE65CDFDB}"/>
              </a:ext>
            </a:extLst>
          </p:cNvPr>
          <p:cNvCxnSpPr/>
          <p:nvPr/>
        </p:nvCxnSpPr>
        <p:spPr>
          <a:xfrm flipH="1">
            <a:off x="3051425" y="4563152"/>
            <a:ext cx="1147840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87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-tabl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0"/>
          <a:stretch/>
        </p:blipFill>
        <p:spPr bwMode="auto">
          <a:xfrm>
            <a:off x="5745408" y="1485900"/>
            <a:ext cx="6237042" cy="4730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8994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F-statistic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25" y="1989382"/>
            <a:ext cx="5915025" cy="4755642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4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400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r>
              <a:rPr lang="en-US" altLang="en-US" sz="2400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F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-distribution table</a:t>
            </a: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 (different table per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α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el-GR" altLang="en-US" sz="24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 algn="ctr">
              <a:lnSpc>
                <a:spcPct val="80000"/>
              </a:lnSpc>
            </a:pP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Across the top: find </a:t>
            </a:r>
            <a:r>
              <a:rPr lang="en-US" altLang="en-US" sz="2000" i="1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sz="2000" i="1" baseline="-25000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lvl="1" algn="ctr">
              <a:lnSpc>
                <a:spcPct val="80000"/>
              </a:lnSpc>
            </a:pP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Down the side: find </a:t>
            </a:r>
            <a:r>
              <a:rPr lang="en-US" altLang="en-US" sz="2000" i="1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sz="2000" i="1" baseline="-25000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endParaRPr lang="en-US" altLang="en-US" sz="2000" i="1" baseline="-25000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endParaRPr lang="en-US" altLang="en-US" sz="1600" dirty="0">
              <a:solidFill>
                <a:srgbClr val="00B05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b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is true,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 </a:t>
            </a: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endParaRPr lang="en-US" altLang="en-US" sz="2400" b="1" i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lnSpc>
                <a:spcPct val="80000"/>
              </a:lnSpc>
              <a:buNone/>
            </a:pPr>
            <a:r>
              <a:rPr lang="en-US" altLang="en-US" sz="2000" b="1" i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b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-statistic </a:t>
            </a:r>
            <a:r>
              <a:rPr lang="en-US" altLang="en-US" sz="2000" b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≈</a:t>
            </a:r>
            <a:r>
              <a:rPr lang="en-US" altLang="en-US" sz="2000" b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1</a:t>
            </a:r>
          </a:p>
          <a:p>
            <a:pPr marL="128016" lvl="1" indent="0" algn="ctr">
              <a:lnSpc>
                <a:spcPct val="80000"/>
              </a:lnSpc>
              <a:buNone/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Both are estimates of variance of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population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is false,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 </a:t>
            </a: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&gt;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</a:p>
          <a:p>
            <a:pPr marL="128016" lvl="1" indent="0" algn="ctr">
              <a:lnSpc>
                <a:spcPct val="80000"/>
              </a:lnSpc>
              <a:buNone/>
            </a:pPr>
            <a:r>
              <a:rPr lang="en-US" altLang="en-US" sz="2000" b="1" i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F-</a:t>
            </a:r>
            <a:r>
              <a:rPr lang="en-US" altLang="en-US" sz="2000" b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statistic exceeds </a:t>
            </a:r>
            <a:r>
              <a:rPr lang="en-US" altLang="en-US" sz="2000" b="1" i="1" dirty="0" err="1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b="1" i="1" baseline="-25000" dirty="0" err="1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r>
              <a:rPr lang="en-US" altLang="en-US" sz="2000" b="1" i="1" baseline="-250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by some amount</a:t>
            </a:r>
          </a:p>
          <a:p>
            <a:pPr marL="128016" lvl="1" indent="0" algn="ctr">
              <a:lnSpc>
                <a:spcPct val="80000"/>
              </a:lnSpc>
              <a:buNone/>
            </a:pP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At least one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 significantly differs from another</a:t>
            </a:r>
          </a:p>
          <a:p>
            <a:endParaRPr lang="en-US" sz="18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631" y="409031"/>
            <a:ext cx="2171700" cy="656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9261963" y="289941"/>
            <a:ext cx="2549037" cy="899833"/>
          </a:xfrm>
          <a:prstGeom prst="rect">
            <a:avLst/>
          </a:prstGeom>
          <a:solidFill>
            <a:srgbClr val="C00000">
              <a:alpha val="862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79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627" y="278834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786" y="1381127"/>
            <a:ext cx="5231628" cy="22816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u="sng" dirty="0">
                <a:latin typeface="Cambria Math" panose="02040503050406030204" pitchFamily="18" charset="0"/>
              </a:rPr>
              <a:t>Test statistic: F-score observed</a:t>
            </a:r>
          </a:p>
          <a:p>
            <a:endParaRPr lang="en-US" u="sng" dirty="0"/>
          </a:p>
          <a:p>
            <a:endParaRPr lang="en-US" i="1" u="sng" dirty="0">
              <a:latin typeface="Cambria Math" panose="02040503050406030204" pitchFamily="18" charset="0"/>
            </a:endParaRPr>
          </a:p>
          <a:p>
            <a:endParaRPr lang="en-US" i="1" u="sng" dirty="0">
              <a:latin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146464" y="2880743"/>
                <a:ext cx="17842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𝑊</m:t>
                          </m:r>
                        </m:sub>
                      </m:sSub>
                      <m:r>
                        <a:rPr lang="en-US" altLang="en-US" sz="2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𝟏</m:t>
                      </m:r>
                      <m:r>
                        <a:rPr lang="en-US" altLang="en-US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.</m:t>
                      </m:r>
                      <m:r>
                        <a:rPr lang="en-US" altLang="en-US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𝟗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464" y="2880743"/>
                <a:ext cx="1784271" cy="461665"/>
              </a:xfrm>
              <a:prstGeom prst="rect">
                <a:avLst/>
              </a:prstGeom>
              <a:blipFill>
                <a:blip r:embed="rId2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902775" y="2454749"/>
                <a:ext cx="22716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sz="24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𝟏𝟑</m:t>
                      </m:r>
                      <m:r>
                        <a:rPr lang="en-US" altLang="en-US" sz="2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en-US" sz="2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𝟐𝟔𝟕</m:t>
                      </m:r>
                    </m:oMath>
                  </m:oMathPara>
                </a14:m>
                <a:endParaRPr 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775" y="2454749"/>
                <a:ext cx="227164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26800" y="3528806"/>
                <a:ext cx="3526863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13.267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1.90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800" y="3528806"/>
                <a:ext cx="3526863" cy="693844"/>
              </a:xfrm>
              <a:prstGeom prst="rect">
                <a:avLst/>
              </a:prstGeom>
              <a:blipFill>
                <a:blip r:embed="rId4"/>
                <a:stretch>
                  <a:fillRect l="-1075" r="-1434"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55209" y="2008074"/>
                <a:ext cx="41667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sz="2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3−1, 15−3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209" y="2008074"/>
                <a:ext cx="4166782" cy="369332"/>
              </a:xfrm>
              <a:prstGeom prst="rect">
                <a:avLst/>
              </a:prstGeom>
              <a:blipFill>
                <a:blip r:embed="rId5"/>
                <a:stretch>
                  <a:fillRect l="-2128" t="-3333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/>
          <p:cNvSpPr txBox="1">
            <a:spLocks/>
          </p:cNvSpPr>
          <p:nvPr/>
        </p:nvSpPr>
        <p:spPr>
          <a:xfrm>
            <a:off x="7739845" y="1397731"/>
            <a:ext cx="4080764" cy="45919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1" u="sng" dirty="0">
                <a:latin typeface="Cambria Math" panose="02040503050406030204" pitchFamily="18" charset="0"/>
              </a:rPr>
              <a:t>Critical Value: F-</a:t>
            </a:r>
            <a:r>
              <a:rPr lang="en-US" sz="2400" i="1" u="sng" dirty="0" err="1">
                <a:latin typeface="Cambria Math" panose="02040503050406030204" pitchFamily="18" charset="0"/>
              </a:rPr>
              <a:t>crit</a:t>
            </a:r>
            <a:r>
              <a:rPr lang="en-US" sz="2400" i="1" u="sng" dirty="0">
                <a:latin typeface="Cambria Math" panose="02040503050406030204" pitchFamily="18" charset="0"/>
              </a:rPr>
              <a:t> for </a:t>
            </a:r>
            <a:r>
              <a:rPr lang="el-GR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=.05</a:t>
            </a:r>
            <a:endParaRPr lang="en-US" sz="2400" i="1" u="sng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10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627" y="278834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086" y="2584522"/>
            <a:ext cx="4080764" cy="2281604"/>
          </a:xfrm>
        </p:spPr>
        <p:txBody>
          <a:bodyPr>
            <a:normAutofit/>
          </a:bodyPr>
          <a:lstStyle/>
          <a:p>
            <a:pPr algn="ctr"/>
            <a:r>
              <a:rPr lang="en-US" i="1" u="sng" dirty="0">
                <a:latin typeface="Cambria Math" panose="02040503050406030204" pitchFamily="18" charset="0"/>
              </a:rPr>
              <a:t>Test statistic: F-score observed</a:t>
            </a:r>
          </a:p>
          <a:p>
            <a:endParaRPr lang="en-US" u="sng" dirty="0"/>
          </a:p>
          <a:p>
            <a:endParaRPr lang="en-US" i="1" u="sng" dirty="0">
              <a:latin typeface="Cambria Math" panose="02040503050406030204" pitchFamily="18" charset="0"/>
            </a:endParaRPr>
          </a:p>
          <a:p>
            <a:endParaRPr lang="en-US" i="1" u="sng" dirty="0">
              <a:latin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20880" y="3724215"/>
                <a:ext cx="266605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13.267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1.90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US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880" y="3724215"/>
                <a:ext cx="2666051" cy="520399"/>
              </a:xfrm>
              <a:prstGeom prst="rect">
                <a:avLst/>
              </a:prstGeom>
              <a:blipFill>
                <a:blip r:embed="rId2"/>
                <a:stretch>
                  <a:fillRect l="-948" t="-2381" r="-948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82665" y="3133955"/>
                <a:ext cx="31182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3−1, 15−3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665" y="3133955"/>
                <a:ext cx="3118226" cy="276999"/>
              </a:xfrm>
              <a:prstGeom prst="rect">
                <a:avLst/>
              </a:prstGeom>
              <a:blipFill>
                <a:blip r:embed="rId3"/>
                <a:stretch>
                  <a:fillRect l="-2024" t="-8696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/>
          <p:cNvSpPr txBox="1">
            <a:spLocks/>
          </p:cNvSpPr>
          <p:nvPr/>
        </p:nvSpPr>
        <p:spPr>
          <a:xfrm>
            <a:off x="7739846" y="1381128"/>
            <a:ext cx="4080764" cy="228160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1" u="sng" dirty="0">
                <a:latin typeface="Cambria Math" panose="02040503050406030204" pitchFamily="18" charset="0"/>
              </a:rPr>
              <a:t>Critical Value: F-</a:t>
            </a:r>
            <a:r>
              <a:rPr lang="en-US" sz="2400" i="1" u="sng" dirty="0" err="1">
                <a:latin typeface="Cambria Math" panose="02040503050406030204" pitchFamily="18" charset="0"/>
              </a:rPr>
              <a:t>crit</a:t>
            </a:r>
            <a:r>
              <a:rPr lang="en-US" sz="2400" i="1" u="sng" dirty="0">
                <a:latin typeface="Cambria Math" panose="02040503050406030204" pitchFamily="18" charset="0"/>
              </a:rPr>
              <a:t> for </a:t>
            </a:r>
            <a:r>
              <a:rPr lang="el-GR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=.05</a:t>
            </a:r>
            <a:endParaRPr lang="en-US" sz="2400" i="1" u="sng" dirty="0">
              <a:latin typeface="Cambria Math" panose="02040503050406030204" pitchFamily="18" charset="0"/>
            </a:endParaRPr>
          </a:p>
          <a:p>
            <a:endParaRPr lang="en-US" sz="2400" u="sng" dirty="0"/>
          </a:p>
          <a:p>
            <a:endParaRPr lang="en-US" sz="2400" i="1" u="sng" dirty="0">
              <a:latin typeface="Cambria Math" panose="02040503050406030204" pitchFamily="18" charset="0"/>
            </a:endParaRPr>
          </a:p>
          <a:p>
            <a:endParaRPr lang="en-US" sz="2400" i="1" u="sng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222716" y="1845745"/>
                <a:ext cx="31150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  <m:d>
                        <m:d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𝟖𝟗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>
                  <a:solidFill>
                    <a:srgbClr val="FF33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716" y="1845745"/>
                <a:ext cx="3115020" cy="430887"/>
              </a:xfrm>
              <a:prstGeom prst="rect">
                <a:avLst/>
              </a:prstGeom>
              <a:blipFill>
                <a:blip r:embed="rId4"/>
                <a:stretch>
                  <a:fillRect l="-1619" t="-5714" r="-3644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7319128" y="4121931"/>
            <a:ext cx="46825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LEAST ONE noise/music levels has a different mean # of words memorized.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fact it is the no noise/music condition that has the most words memorized.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type of music is playing doesn’t seem to make as much of a difference.</a:t>
            </a:r>
          </a:p>
        </p:txBody>
      </p:sp>
      <p:pic>
        <p:nvPicPr>
          <p:cNvPr id="14" name="Picture 13" descr="F-tabl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0"/>
          <a:stretch/>
        </p:blipFill>
        <p:spPr bwMode="auto">
          <a:xfrm>
            <a:off x="296388" y="1439554"/>
            <a:ext cx="6237042" cy="4730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658735" y="2343927"/>
            <a:ext cx="514374" cy="3928634"/>
          </a:xfrm>
          <a:prstGeom prst="rect">
            <a:avLst/>
          </a:prstGeom>
          <a:noFill/>
          <a:ln w="571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9017" y="3864601"/>
            <a:ext cx="6022416" cy="230817"/>
          </a:xfrm>
          <a:prstGeom prst="rect">
            <a:avLst/>
          </a:prstGeom>
          <a:noFill/>
          <a:ln w="571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180A02-50C9-F349-A7E3-58CB4EC94494}"/>
                  </a:ext>
                </a:extLst>
              </p:cNvPr>
              <p:cNvSpPr txBox="1"/>
              <p:nvPr/>
            </p:nvSpPr>
            <p:spPr>
              <a:xfrm>
                <a:off x="8016795" y="3026634"/>
                <a:ext cx="3526863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13.267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1.90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180A02-50C9-F349-A7E3-58CB4EC94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795" y="3026634"/>
                <a:ext cx="3526863" cy="693844"/>
              </a:xfrm>
              <a:prstGeom prst="rect">
                <a:avLst/>
              </a:prstGeom>
              <a:blipFill>
                <a:blip r:embed="rId6"/>
                <a:stretch>
                  <a:fillRect l="-1434" r="-107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02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04216"/>
            <a:ext cx="9720072" cy="10118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R Code: ANOVA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BF7CFF0-6325-8540-8223-AE370D52A1F6}"/>
              </a:ext>
            </a:extLst>
          </p:cNvPr>
          <p:cNvSpPr/>
          <p:nvPr/>
        </p:nvSpPr>
        <p:spPr>
          <a:xfrm>
            <a:off x="5994401" y="1317707"/>
            <a:ext cx="5570143" cy="1815882"/>
          </a:xfrm>
          <a:prstGeom prst="rect">
            <a:avLst/>
          </a:prstGeom>
          <a:solidFill>
            <a:srgbClr val="DEEBF7">
              <a:alpha val="49412"/>
            </a:srgb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  <a:p>
            <a:r>
              <a:rPr lang="en-US" sz="1600" dirty="0">
                <a:latin typeface="Monaco" pitchFamily="2" charset="77"/>
              </a:rPr>
              <a:t>                   group</a:t>
            </a:r>
          </a:p>
          <a:p>
            <a:r>
              <a:rPr lang="en-US" sz="1600" dirty="0">
                <a:latin typeface="Monaco" pitchFamily="2" charset="77"/>
              </a:rPr>
              <a:t>          A         B         C       </a:t>
            </a:r>
          </a:p>
          <a:p>
            <a:r>
              <a:rPr lang="en-US" sz="1600" dirty="0">
                <a:latin typeface="Monaco" pitchFamily="2" charset="77"/>
              </a:rPr>
              <a:t>          n = 5     n = 5     n = 5     </a:t>
            </a:r>
          </a:p>
          <a:p>
            <a:r>
              <a:rPr lang="en-US" sz="1600" dirty="0">
                <a:latin typeface="Monaco" pitchFamily="2" charset="77"/>
              </a:rPr>
              <a:t>outcome                                </a:t>
            </a:r>
          </a:p>
          <a:p>
            <a:r>
              <a:rPr lang="en-US" sz="1600" dirty="0">
                <a:latin typeface="Monaco" pitchFamily="2" charset="77"/>
              </a:rPr>
              <a:t>          9.2 (0.8) 6.6 (1.5) 6.2 (1.6)</a:t>
            </a:r>
          </a:p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B7AC1E-F793-FA4F-85A3-D158C6D5F492}"/>
              </a:ext>
            </a:extLst>
          </p:cNvPr>
          <p:cNvSpPr/>
          <p:nvPr/>
        </p:nvSpPr>
        <p:spPr>
          <a:xfrm>
            <a:off x="5994401" y="344952"/>
            <a:ext cx="4136571" cy="923330"/>
          </a:xfrm>
          <a:prstGeom prst="rect">
            <a:avLst/>
          </a:prstGeom>
          <a:solidFill>
            <a:srgbClr val="DEEBF7">
              <a:alpha val="49412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1"/>
                </a:solidFill>
                <a:latin typeface="Monaco" pitchFamily="2" charset="77"/>
              </a:rPr>
              <a:t>group_by</a:t>
            </a:r>
            <a:r>
              <a:rPr lang="en-US" dirty="0">
                <a:latin typeface="Monaco" pitchFamily="2" charset="77"/>
              </a:rPr>
              <a:t>(group)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>
                <a:solidFill>
                  <a:schemeClr val="accent6"/>
                </a:solidFill>
                <a:latin typeface="Monaco" pitchFamily="2" charset="77"/>
              </a:rPr>
              <a:t>furniture</a:t>
            </a:r>
            <a:r>
              <a:rPr lang="en-US" dirty="0">
                <a:latin typeface="Monaco" pitchFamily="2" charset="77"/>
              </a:rPr>
              <a:t>::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table1</a:t>
            </a:r>
            <a:r>
              <a:rPr lang="en-US" dirty="0">
                <a:latin typeface="Monaco" pitchFamily="2" charset="77"/>
              </a:rPr>
              <a:t>(outcome)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0BC84B4-EC7A-8D48-856C-5CFAEE409995}"/>
              </a:ext>
            </a:extLst>
          </p:cNvPr>
          <p:cNvGrpSpPr/>
          <p:nvPr/>
        </p:nvGrpSpPr>
        <p:grpSpPr>
          <a:xfrm>
            <a:off x="632241" y="1933260"/>
            <a:ext cx="9144000" cy="2871589"/>
            <a:chOff x="632241" y="1933260"/>
            <a:chExt cx="9144000" cy="287158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A079365-08B0-2241-A1A6-163C57072EC7}"/>
                </a:ext>
              </a:extLst>
            </p:cNvPr>
            <p:cNvSpPr/>
            <p:nvPr/>
          </p:nvSpPr>
          <p:spPr>
            <a:xfrm>
              <a:off x="632241" y="1933260"/>
              <a:ext cx="4897703" cy="1200329"/>
            </a:xfrm>
            <a:prstGeom prst="rect">
              <a:avLst/>
            </a:prstGeom>
            <a:solidFill>
              <a:srgbClr val="E2F0D9">
                <a:alpha val="50196"/>
              </a:srgbClr>
            </a:solidFill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Monaco" pitchFamily="2" charset="77"/>
                </a:rPr>
                <a:t>df</a:t>
              </a:r>
              <a:r>
                <a:rPr lang="en-US" dirty="0">
                  <a:latin typeface="Monaco" pitchFamily="2" charset="77"/>
                </a:rPr>
                <a:t> %&gt;%</a:t>
              </a:r>
            </a:p>
            <a:p>
              <a:r>
                <a:rPr lang="en-US" dirty="0">
                  <a:latin typeface="Monaco" pitchFamily="2" charset="77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Monaco" pitchFamily="2" charset="77"/>
                </a:rPr>
                <a:t>car</a:t>
              </a:r>
              <a:r>
                <a:rPr lang="en-US" dirty="0">
                  <a:latin typeface="Monaco" pitchFamily="2" charset="77"/>
                </a:rPr>
                <a:t>::</a:t>
              </a:r>
              <a:r>
                <a:rPr lang="en-US" dirty="0" err="1">
                  <a:solidFill>
                    <a:schemeClr val="accent5"/>
                  </a:solidFill>
                  <a:latin typeface="Monaco" pitchFamily="2" charset="77"/>
                </a:rPr>
                <a:t>leveneTest</a:t>
              </a:r>
              <a:r>
                <a:rPr lang="en-US" dirty="0">
                  <a:latin typeface="Monaco" pitchFamily="2" charset="77"/>
                </a:rPr>
                <a:t>(outcome ~ group,</a:t>
              </a:r>
            </a:p>
            <a:p>
              <a:r>
                <a:rPr lang="en-US" dirty="0">
                  <a:latin typeface="Monaco" pitchFamily="2" charset="77"/>
                </a:rPr>
                <a:t>                  data = .,</a:t>
              </a:r>
            </a:p>
            <a:p>
              <a:r>
                <a:rPr lang="en-US" dirty="0">
                  <a:latin typeface="Monaco" pitchFamily="2" charset="77"/>
                </a:rPr>
                <a:t>                  center = mean)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C723D13-2ED5-894B-B86C-F625324489E0}"/>
                </a:ext>
              </a:extLst>
            </p:cNvPr>
            <p:cNvSpPr/>
            <p:nvPr/>
          </p:nvSpPr>
          <p:spPr>
            <a:xfrm>
              <a:off x="632241" y="3235189"/>
              <a:ext cx="9144000" cy="1569660"/>
            </a:xfrm>
            <a:prstGeom prst="rect">
              <a:avLst/>
            </a:prstGeom>
            <a:solidFill>
              <a:srgbClr val="E2F0D9">
                <a:alpha val="50196"/>
              </a:srgbClr>
            </a:solidFill>
          </p:spPr>
          <p:txBody>
            <a:bodyPr wrap="square">
              <a:spAutoFit/>
            </a:bodyPr>
            <a:lstStyle/>
            <a:p>
              <a:r>
                <a:rPr lang="en-US" sz="1600" dirty="0" err="1">
                  <a:latin typeface="Monaco" pitchFamily="2" charset="77"/>
                </a:rPr>
                <a:t>Levene's</a:t>
              </a:r>
              <a:r>
                <a:rPr lang="en-US" sz="1600" dirty="0">
                  <a:latin typeface="Monaco" pitchFamily="2" charset="77"/>
                </a:rPr>
                <a:t> Test for Homogeneity of Variance (center = mean)</a:t>
              </a:r>
            </a:p>
            <a:p>
              <a:r>
                <a:rPr lang="en-US" sz="1600" dirty="0">
                  <a:latin typeface="Monaco" pitchFamily="2" charset="77"/>
                </a:rPr>
                <a:t>       </a:t>
              </a:r>
              <a:r>
                <a:rPr lang="en-US" sz="1600" dirty="0" err="1">
                  <a:latin typeface="Monaco" pitchFamily="2" charset="77"/>
                </a:rPr>
                <a:t>Df</a:t>
              </a:r>
              <a:r>
                <a:rPr lang="en-US" sz="1600" dirty="0">
                  <a:latin typeface="Monaco" pitchFamily="2" charset="77"/>
                </a:rPr>
                <a:t> F value  </a:t>
              </a:r>
              <a:r>
                <a:rPr lang="en-US" sz="1600" dirty="0" err="1">
                  <a:latin typeface="Monaco" pitchFamily="2" charset="77"/>
                </a:rPr>
                <a:t>Pr</a:t>
              </a:r>
              <a:r>
                <a:rPr lang="en-US" sz="1600" dirty="0">
                  <a:latin typeface="Monaco" pitchFamily="2" charset="77"/>
                </a:rPr>
                <a:t>(&gt;F)</a:t>
              </a:r>
            </a:p>
            <a:p>
              <a:r>
                <a:rPr lang="en-US" sz="1600" dirty="0">
                  <a:latin typeface="Monaco" pitchFamily="2" charset="77"/>
                </a:rPr>
                <a:t>group  2  2.8213   0.09902 .</a:t>
              </a:r>
            </a:p>
            <a:p>
              <a:r>
                <a:rPr lang="en-US" sz="1600" dirty="0">
                  <a:latin typeface="Monaco" pitchFamily="2" charset="77"/>
                </a:rPr>
                <a:t>      12                  </a:t>
              </a:r>
            </a:p>
            <a:p>
              <a:r>
                <a:rPr lang="en-US" sz="1600" dirty="0">
                  <a:latin typeface="Monaco" pitchFamily="2" charset="77"/>
                </a:rPr>
                <a:t>---</a:t>
              </a:r>
            </a:p>
            <a:p>
              <a:r>
                <a:rPr lang="en-US" sz="1600" dirty="0" err="1">
                  <a:latin typeface="Monaco" pitchFamily="2" charset="77"/>
                </a:rPr>
                <a:t>Signif</a:t>
              </a:r>
              <a:r>
                <a:rPr lang="en-US" sz="1600" dirty="0">
                  <a:latin typeface="Monaco" pitchFamily="2" charset="77"/>
                </a:rPr>
                <a:t>. codes:  0 ‘***’ 0.001 ‘**’ 0.01 ‘*’ 0.05 ‘.’ 0.1 ‘ ’ 1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EA94817-974C-5E46-B271-2F20EA629BF8}"/>
              </a:ext>
            </a:extLst>
          </p:cNvPr>
          <p:cNvGrpSpPr/>
          <p:nvPr/>
        </p:nvGrpSpPr>
        <p:grpSpPr>
          <a:xfrm>
            <a:off x="3106058" y="1317707"/>
            <a:ext cx="2254613" cy="830407"/>
            <a:chOff x="3106058" y="1317707"/>
            <a:chExt cx="2254613" cy="830407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6C25C7D-0A16-7347-8A2A-19CD72CBF0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6058" y="1687039"/>
              <a:ext cx="566056" cy="461075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4016203-F9F7-E246-8D8F-E200713EB2C5}"/>
                </a:ext>
              </a:extLst>
            </p:cNvPr>
            <p:cNvSpPr txBox="1"/>
            <p:nvPr/>
          </p:nvSpPr>
          <p:spPr>
            <a:xfrm>
              <a:off x="3120571" y="1317707"/>
              <a:ext cx="2240100" cy="36933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PT Serif" panose="020A0603040505020204" pitchFamily="18" charset="77"/>
                </a:rPr>
                <a:t>Same as with t-tests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E650AA7-83D8-E441-80D4-8C41ABC1B7E4}"/>
              </a:ext>
            </a:extLst>
          </p:cNvPr>
          <p:cNvGrpSpPr/>
          <p:nvPr/>
        </p:nvGrpSpPr>
        <p:grpSpPr>
          <a:xfrm>
            <a:off x="3672114" y="4020019"/>
            <a:ext cx="2584795" cy="1527920"/>
            <a:chOff x="3038384" y="159119"/>
            <a:chExt cx="2584795" cy="152792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DB9BF6D-AA05-EC47-91AA-F7C313EC09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8384" y="159119"/>
              <a:ext cx="568507" cy="1158588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3FA12D9-A06E-7F42-BC5A-786B21500C78}"/>
                </a:ext>
              </a:extLst>
            </p:cNvPr>
            <p:cNvSpPr txBox="1"/>
            <p:nvPr/>
          </p:nvSpPr>
          <p:spPr>
            <a:xfrm>
              <a:off x="3120571" y="1317707"/>
              <a:ext cx="2502608" cy="36933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PT Serif" panose="020A0603040505020204" pitchFamily="18" charset="77"/>
                </a:rPr>
                <a:t>What does this tell us?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362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04216"/>
            <a:ext cx="9720072" cy="10118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R Code: ANOVA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BF7CFF0-6325-8540-8223-AE370D52A1F6}"/>
              </a:ext>
            </a:extLst>
          </p:cNvPr>
          <p:cNvSpPr/>
          <p:nvPr/>
        </p:nvSpPr>
        <p:spPr>
          <a:xfrm>
            <a:off x="5994401" y="1317707"/>
            <a:ext cx="5570143" cy="1815882"/>
          </a:xfrm>
          <a:prstGeom prst="rect">
            <a:avLst/>
          </a:prstGeom>
          <a:solidFill>
            <a:srgbClr val="DEEBF7">
              <a:alpha val="49412"/>
            </a:srgb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  <a:p>
            <a:r>
              <a:rPr lang="en-US" sz="1600" dirty="0">
                <a:latin typeface="Monaco" pitchFamily="2" charset="77"/>
              </a:rPr>
              <a:t>                   group</a:t>
            </a:r>
          </a:p>
          <a:p>
            <a:r>
              <a:rPr lang="en-US" sz="1600" dirty="0">
                <a:latin typeface="Monaco" pitchFamily="2" charset="77"/>
              </a:rPr>
              <a:t>          A         B         C       </a:t>
            </a:r>
          </a:p>
          <a:p>
            <a:r>
              <a:rPr lang="en-US" sz="1600" dirty="0">
                <a:latin typeface="Monaco" pitchFamily="2" charset="77"/>
              </a:rPr>
              <a:t>          n = 5     n = 5     n = 5     </a:t>
            </a:r>
          </a:p>
          <a:p>
            <a:r>
              <a:rPr lang="en-US" sz="1600" dirty="0">
                <a:latin typeface="Monaco" pitchFamily="2" charset="77"/>
              </a:rPr>
              <a:t>outcome                                </a:t>
            </a:r>
          </a:p>
          <a:p>
            <a:r>
              <a:rPr lang="en-US" sz="1600" dirty="0">
                <a:latin typeface="Monaco" pitchFamily="2" charset="77"/>
              </a:rPr>
              <a:t>          9.2 (0.8) 6.6 (1.5) 6.2 (1.6)</a:t>
            </a:r>
          </a:p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D005D6-0409-A64F-B068-D419AA83D0F7}"/>
              </a:ext>
            </a:extLst>
          </p:cNvPr>
          <p:cNvSpPr/>
          <p:nvPr/>
        </p:nvSpPr>
        <p:spPr>
          <a:xfrm>
            <a:off x="632240" y="5100496"/>
            <a:ext cx="6103097" cy="923330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Monaco" pitchFamily="2" charset="77"/>
              </a:rPr>
              <a:t>fit_anova</a:t>
            </a:r>
            <a:r>
              <a:rPr lang="en-US" dirty="0">
                <a:latin typeface="Monaco" pitchFamily="2" charset="77"/>
              </a:rPr>
              <a:t> &lt;- 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%&gt;%</a:t>
            </a:r>
          </a:p>
          <a:p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onaco" pitchFamily="2" charset="77"/>
              </a:rPr>
              <a:t>afex</a:t>
            </a:r>
            <a:r>
              <a:rPr lang="en-US" dirty="0">
                <a:latin typeface="Monaco" pitchFamily="2" charset="77"/>
              </a:rPr>
              <a:t>::</a:t>
            </a:r>
            <a:r>
              <a:rPr lang="en-US" dirty="0">
                <a:solidFill>
                  <a:schemeClr val="accent5"/>
                </a:solidFill>
                <a:latin typeface="Monaco" pitchFamily="2" charset="77"/>
              </a:rPr>
              <a:t>aov_4</a:t>
            </a:r>
            <a:r>
              <a:rPr lang="en-US" dirty="0">
                <a:latin typeface="Monaco" pitchFamily="2" charset="77"/>
              </a:rPr>
              <a:t>(outcome ~ group + (1|id),</a:t>
            </a:r>
          </a:p>
          <a:p>
            <a:r>
              <a:rPr lang="en-US" dirty="0">
                <a:latin typeface="Monaco" pitchFamily="2" charset="77"/>
              </a:rPr>
              <a:t>      data = .)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B7AC1E-F793-FA4F-85A3-D158C6D5F492}"/>
              </a:ext>
            </a:extLst>
          </p:cNvPr>
          <p:cNvSpPr/>
          <p:nvPr/>
        </p:nvSpPr>
        <p:spPr>
          <a:xfrm>
            <a:off x="5994401" y="344952"/>
            <a:ext cx="4136571" cy="923330"/>
          </a:xfrm>
          <a:prstGeom prst="rect">
            <a:avLst/>
          </a:prstGeom>
          <a:solidFill>
            <a:srgbClr val="DEEBF7">
              <a:alpha val="49412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1"/>
                </a:solidFill>
                <a:latin typeface="Monaco" pitchFamily="2" charset="77"/>
              </a:rPr>
              <a:t>group_by</a:t>
            </a:r>
            <a:r>
              <a:rPr lang="en-US" dirty="0">
                <a:latin typeface="Monaco" pitchFamily="2" charset="77"/>
              </a:rPr>
              <a:t>(group)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>
                <a:solidFill>
                  <a:schemeClr val="accent6"/>
                </a:solidFill>
                <a:latin typeface="Monaco" pitchFamily="2" charset="77"/>
              </a:rPr>
              <a:t>furniture</a:t>
            </a:r>
            <a:r>
              <a:rPr lang="en-US" dirty="0">
                <a:latin typeface="Monaco" pitchFamily="2" charset="77"/>
              </a:rPr>
              <a:t>::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table1</a:t>
            </a:r>
            <a:r>
              <a:rPr lang="en-US" dirty="0">
                <a:latin typeface="Monaco" pitchFamily="2" charset="77"/>
              </a:rPr>
              <a:t>(outcome)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0BC84B4-EC7A-8D48-856C-5CFAEE409995}"/>
              </a:ext>
            </a:extLst>
          </p:cNvPr>
          <p:cNvGrpSpPr/>
          <p:nvPr/>
        </p:nvGrpSpPr>
        <p:grpSpPr>
          <a:xfrm>
            <a:off x="632241" y="1933260"/>
            <a:ext cx="9144000" cy="2871589"/>
            <a:chOff x="632241" y="1933260"/>
            <a:chExt cx="9144000" cy="287158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A079365-08B0-2241-A1A6-163C57072EC7}"/>
                </a:ext>
              </a:extLst>
            </p:cNvPr>
            <p:cNvSpPr/>
            <p:nvPr/>
          </p:nvSpPr>
          <p:spPr>
            <a:xfrm>
              <a:off x="632241" y="1933260"/>
              <a:ext cx="4897703" cy="1200329"/>
            </a:xfrm>
            <a:prstGeom prst="rect">
              <a:avLst/>
            </a:prstGeom>
            <a:solidFill>
              <a:srgbClr val="E2F0D9">
                <a:alpha val="50196"/>
              </a:srgbClr>
            </a:solidFill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Monaco" pitchFamily="2" charset="77"/>
                </a:rPr>
                <a:t>df</a:t>
              </a:r>
              <a:r>
                <a:rPr lang="en-US" dirty="0">
                  <a:latin typeface="Monaco" pitchFamily="2" charset="77"/>
                </a:rPr>
                <a:t> %&gt;%</a:t>
              </a:r>
            </a:p>
            <a:p>
              <a:r>
                <a:rPr lang="en-US" dirty="0">
                  <a:latin typeface="Monaco" pitchFamily="2" charset="77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Monaco" pitchFamily="2" charset="77"/>
                </a:rPr>
                <a:t>car</a:t>
              </a:r>
              <a:r>
                <a:rPr lang="en-US" dirty="0">
                  <a:latin typeface="Monaco" pitchFamily="2" charset="77"/>
                </a:rPr>
                <a:t>::</a:t>
              </a:r>
              <a:r>
                <a:rPr lang="en-US" dirty="0" err="1">
                  <a:solidFill>
                    <a:schemeClr val="accent5"/>
                  </a:solidFill>
                  <a:latin typeface="Monaco" pitchFamily="2" charset="77"/>
                </a:rPr>
                <a:t>leveneTest</a:t>
              </a:r>
              <a:r>
                <a:rPr lang="en-US" dirty="0">
                  <a:latin typeface="Monaco" pitchFamily="2" charset="77"/>
                </a:rPr>
                <a:t>(outcome ~ group,</a:t>
              </a:r>
            </a:p>
            <a:p>
              <a:r>
                <a:rPr lang="en-US" dirty="0">
                  <a:latin typeface="Monaco" pitchFamily="2" charset="77"/>
                </a:rPr>
                <a:t>                  data = .,</a:t>
              </a:r>
            </a:p>
            <a:p>
              <a:r>
                <a:rPr lang="en-US" dirty="0">
                  <a:latin typeface="Monaco" pitchFamily="2" charset="77"/>
                </a:rPr>
                <a:t>                  center = mean)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C723D13-2ED5-894B-B86C-F625324489E0}"/>
                </a:ext>
              </a:extLst>
            </p:cNvPr>
            <p:cNvSpPr/>
            <p:nvPr/>
          </p:nvSpPr>
          <p:spPr>
            <a:xfrm>
              <a:off x="632241" y="3235189"/>
              <a:ext cx="9144000" cy="1569660"/>
            </a:xfrm>
            <a:prstGeom prst="rect">
              <a:avLst/>
            </a:prstGeom>
            <a:solidFill>
              <a:srgbClr val="E2F0D9">
                <a:alpha val="50196"/>
              </a:srgbClr>
            </a:solidFill>
          </p:spPr>
          <p:txBody>
            <a:bodyPr wrap="square">
              <a:spAutoFit/>
            </a:bodyPr>
            <a:lstStyle/>
            <a:p>
              <a:r>
                <a:rPr lang="en-US" sz="1600" dirty="0" err="1">
                  <a:latin typeface="Monaco" pitchFamily="2" charset="77"/>
                </a:rPr>
                <a:t>Levene's</a:t>
              </a:r>
              <a:r>
                <a:rPr lang="en-US" sz="1600" dirty="0">
                  <a:latin typeface="Monaco" pitchFamily="2" charset="77"/>
                </a:rPr>
                <a:t> Test for Homogeneity of Variance (center = mean)</a:t>
              </a:r>
            </a:p>
            <a:p>
              <a:r>
                <a:rPr lang="en-US" sz="1600" dirty="0">
                  <a:latin typeface="Monaco" pitchFamily="2" charset="77"/>
                </a:rPr>
                <a:t>       </a:t>
              </a:r>
              <a:r>
                <a:rPr lang="en-US" sz="1600" dirty="0" err="1">
                  <a:latin typeface="Monaco" pitchFamily="2" charset="77"/>
                </a:rPr>
                <a:t>Df</a:t>
              </a:r>
              <a:r>
                <a:rPr lang="en-US" sz="1600" dirty="0">
                  <a:latin typeface="Monaco" pitchFamily="2" charset="77"/>
                </a:rPr>
                <a:t> F value  </a:t>
              </a:r>
              <a:r>
                <a:rPr lang="en-US" sz="1600" dirty="0" err="1">
                  <a:latin typeface="Monaco" pitchFamily="2" charset="77"/>
                </a:rPr>
                <a:t>Pr</a:t>
              </a:r>
              <a:r>
                <a:rPr lang="en-US" sz="1600" dirty="0">
                  <a:latin typeface="Monaco" pitchFamily="2" charset="77"/>
                </a:rPr>
                <a:t>(&gt;F)</a:t>
              </a:r>
            </a:p>
            <a:p>
              <a:r>
                <a:rPr lang="en-US" sz="1600" dirty="0">
                  <a:latin typeface="Monaco" pitchFamily="2" charset="77"/>
                </a:rPr>
                <a:t>group  2  2.8213   0.09902 .</a:t>
              </a:r>
            </a:p>
            <a:p>
              <a:r>
                <a:rPr lang="en-US" sz="1600" dirty="0">
                  <a:latin typeface="Monaco" pitchFamily="2" charset="77"/>
                </a:rPr>
                <a:t>      12                  </a:t>
              </a:r>
            </a:p>
            <a:p>
              <a:r>
                <a:rPr lang="en-US" sz="1600" dirty="0">
                  <a:latin typeface="Monaco" pitchFamily="2" charset="77"/>
                </a:rPr>
                <a:t>---</a:t>
              </a:r>
            </a:p>
            <a:p>
              <a:r>
                <a:rPr lang="en-US" sz="1600" dirty="0" err="1">
                  <a:latin typeface="Monaco" pitchFamily="2" charset="77"/>
                </a:rPr>
                <a:t>Signif</a:t>
              </a:r>
              <a:r>
                <a:rPr lang="en-US" sz="1600" dirty="0">
                  <a:latin typeface="Monaco" pitchFamily="2" charset="77"/>
                </a:rPr>
                <a:t>. codes:  0 ‘***’ 0.001 ‘**’ 0.01 ‘*’ 0.05 ‘.’ 0.1 ‘ ’ 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D9BB08-F2D8-A847-9832-873A0A9A5CA2}"/>
              </a:ext>
            </a:extLst>
          </p:cNvPr>
          <p:cNvGrpSpPr/>
          <p:nvPr/>
        </p:nvGrpSpPr>
        <p:grpSpPr>
          <a:xfrm>
            <a:off x="1672371" y="4479511"/>
            <a:ext cx="3997078" cy="830407"/>
            <a:chOff x="3106058" y="1317707"/>
            <a:chExt cx="3997078" cy="830407"/>
          </a:xfrm>
          <a:solidFill>
            <a:schemeClr val="accent2"/>
          </a:solidFill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91C583-8FB0-9C4E-A0B6-C05C2BFB76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6058" y="1687039"/>
              <a:ext cx="566056" cy="461075"/>
            </a:xfrm>
            <a:prstGeom prst="straightConnector1">
              <a:avLst/>
            </a:prstGeom>
            <a:grpFill/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CFA400-30E0-DC4D-A62D-AB79E383D5A4}"/>
                </a:ext>
              </a:extLst>
            </p:cNvPr>
            <p:cNvSpPr txBox="1"/>
            <p:nvPr/>
          </p:nvSpPr>
          <p:spPr>
            <a:xfrm>
              <a:off x="3120571" y="1317707"/>
              <a:ext cx="3982565" cy="369332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Monaco" pitchFamily="2" charset="77"/>
                </a:rPr>
                <a:t>aov_4() </a:t>
              </a:r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PT Serif" panose="020A0603040505020204" pitchFamily="18" charset="77"/>
                </a:rPr>
                <a:t>function performs ANOVA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E995A9-C06E-E34C-B1D8-E2BA81B44976}"/>
              </a:ext>
            </a:extLst>
          </p:cNvPr>
          <p:cNvGrpSpPr/>
          <p:nvPr/>
        </p:nvGrpSpPr>
        <p:grpSpPr>
          <a:xfrm>
            <a:off x="4155013" y="5729710"/>
            <a:ext cx="3365024" cy="545769"/>
            <a:chOff x="1686884" y="6236332"/>
            <a:chExt cx="3365024" cy="545769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B6EC90C-6006-ED47-8E10-D594CAFAEC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38427" y="6236332"/>
              <a:ext cx="562830" cy="176437"/>
            </a:xfrm>
            <a:prstGeom prst="straightConnector1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9665CF-48DF-D242-B7F0-9DA1D093FC18}"/>
                </a:ext>
              </a:extLst>
            </p:cNvPr>
            <p:cNvSpPr txBox="1"/>
            <p:nvPr/>
          </p:nvSpPr>
          <p:spPr>
            <a:xfrm>
              <a:off x="1686884" y="6412769"/>
              <a:ext cx="3365024" cy="3693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Monaco" pitchFamily="2" charset="77"/>
                </a:rPr>
                <a:t>(1|id) </a:t>
              </a:r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PT Serif" panose="020A0603040505020204" pitchFamily="18" charset="77"/>
                </a:rPr>
                <a:t>tells it the ID variable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2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04216"/>
            <a:ext cx="9720072" cy="10118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R Code: ANOVA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D005D6-0409-A64F-B068-D419AA83D0F7}"/>
              </a:ext>
            </a:extLst>
          </p:cNvPr>
          <p:cNvSpPr/>
          <p:nvPr/>
        </p:nvSpPr>
        <p:spPr>
          <a:xfrm>
            <a:off x="568917" y="1045356"/>
            <a:ext cx="10630492" cy="1661993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Monaco" pitchFamily="2" charset="77"/>
              </a:rPr>
              <a:t>fit_anova</a:t>
            </a:r>
            <a:r>
              <a:rPr lang="en-US" dirty="0">
                <a:latin typeface="Monaco" pitchFamily="2" charset="77"/>
              </a:rPr>
              <a:t> &lt;- 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6"/>
                </a:solidFill>
                <a:latin typeface="Monaco" pitchFamily="2" charset="77"/>
              </a:rPr>
              <a:t>afex</a:t>
            </a:r>
            <a:r>
              <a:rPr lang="en-US" dirty="0">
                <a:latin typeface="Monaco" pitchFamily="2" charset="77"/>
              </a:rPr>
              <a:t>::</a:t>
            </a:r>
            <a:r>
              <a:rPr lang="en-US" dirty="0">
                <a:solidFill>
                  <a:schemeClr val="accent5"/>
                </a:solidFill>
                <a:latin typeface="Monaco" pitchFamily="2" charset="77"/>
              </a:rPr>
              <a:t>aov_4</a:t>
            </a:r>
            <a:r>
              <a:rPr lang="en-US" dirty="0">
                <a:latin typeface="Monaco" pitchFamily="2" charset="77"/>
              </a:rPr>
              <a:t>(outcome ~ group + (1|id),</a:t>
            </a:r>
          </a:p>
          <a:p>
            <a:r>
              <a:rPr lang="en-US" dirty="0">
                <a:latin typeface="Monaco" pitchFamily="2" charset="77"/>
              </a:rPr>
              <a:t>      data = .)</a:t>
            </a:r>
          </a:p>
          <a:p>
            <a:endParaRPr lang="en-US" sz="900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fit_anova</a:t>
            </a:r>
            <a:endParaRPr lang="en-US" dirty="0">
              <a:latin typeface="Monaco" pitchFamily="2" charset="77"/>
            </a:endParaRPr>
          </a:p>
          <a:p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Monaco" pitchFamily="2" charset="77"/>
              </a:rPr>
              <a:t>fit_anova$anova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Monaco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11BA7F-E97D-7348-A005-F53144F304A9}"/>
              </a:ext>
            </a:extLst>
          </p:cNvPr>
          <p:cNvSpPr/>
          <p:nvPr/>
        </p:nvSpPr>
        <p:spPr>
          <a:xfrm>
            <a:off x="568917" y="2787197"/>
            <a:ext cx="6988098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Anova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Table (Type 3 tests)</a:t>
            </a:r>
          </a:p>
          <a:p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Response: outcome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Effect   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df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MSE       F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ges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p.value</a:t>
            </a:r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1  group 2, 12 1.90 6.98 ** .54    .010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---</a:t>
            </a:r>
          </a:p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Signif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. codes:  0 ‘***’ 0.001 ‘**’ 0.01 ‘*’ 0.05 ‘+’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391984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04216"/>
            <a:ext cx="9720072" cy="10118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R Code: ANOVA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D005D6-0409-A64F-B068-D419AA83D0F7}"/>
              </a:ext>
            </a:extLst>
          </p:cNvPr>
          <p:cNvSpPr/>
          <p:nvPr/>
        </p:nvSpPr>
        <p:spPr>
          <a:xfrm>
            <a:off x="568917" y="1045356"/>
            <a:ext cx="10630492" cy="1661993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Monaco" pitchFamily="2" charset="77"/>
              </a:rPr>
              <a:t>fit_anova</a:t>
            </a:r>
            <a:r>
              <a:rPr lang="en-US" dirty="0">
                <a:latin typeface="Monaco" pitchFamily="2" charset="77"/>
              </a:rPr>
              <a:t> &lt;- 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6"/>
                </a:solidFill>
                <a:latin typeface="Monaco" pitchFamily="2" charset="77"/>
              </a:rPr>
              <a:t>afex</a:t>
            </a:r>
            <a:r>
              <a:rPr lang="en-US" dirty="0">
                <a:latin typeface="Monaco" pitchFamily="2" charset="77"/>
              </a:rPr>
              <a:t>::</a:t>
            </a:r>
            <a:r>
              <a:rPr lang="en-US" dirty="0">
                <a:solidFill>
                  <a:schemeClr val="accent5"/>
                </a:solidFill>
                <a:latin typeface="Monaco" pitchFamily="2" charset="77"/>
              </a:rPr>
              <a:t>aov_4</a:t>
            </a:r>
            <a:r>
              <a:rPr lang="en-US" dirty="0">
                <a:latin typeface="Monaco" pitchFamily="2" charset="77"/>
              </a:rPr>
              <a:t>(outcome ~ group + (1|id),</a:t>
            </a:r>
          </a:p>
          <a:p>
            <a:r>
              <a:rPr lang="en-US" dirty="0">
                <a:latin typeface="Monaco" pitchFamily="2" charset="77"/>
              </a:rPr>
              <a:t>      data = .)</a:t>
            </a:r>
          </a:p>
          <a:p>
            <a:endParaRPr lang="en-US" sz="900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fit_anova</a:t>
            </a:r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fit_anova$anova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11BA7F-E97D-7348-A005-F53144F304A9}"/>
              </a:ext>
            </a:extLst>
          </p:cNvPr>
          <p:cNvSpPr/>
          <p:nvPr/>
        </p:nvSpPr>
        <p:spPr>
          <a:xfrm>
            <a:off x="568917" y="2787197"/>
            <a:ext cx="6988098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Anova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Table (Type 3 tests)</a:t>
            </a:r>
          </a:p>
          <a:p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Response: outcome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Effect   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df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MSE       F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ges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p.value</a:t>
            </a:r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1  group 2, 12 1.90 6.98 ** .54    .010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---</a:t>
            </a:r>
          </a:p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Signif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. codes:  0 ‘***’ 0.001 ‘**’ 0.01 ‘*’ 0.05 ‘+’ 0.1 ‘ ’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62D2AE-EC8D-8E4E-951D-CEBBC38A1E88}"/>
              </a:ext>
            </a:extLst>
          </p:cNvPr>
          <p:cNvSpPr/>
          <p:nvPr/>
        </p:nvSpPr>
        <p:spPr>
          <a:xfrm>
            <a:off x="4969727" y="4467484"/>
            <a:ext cx="6988098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Anova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Table (Type III tests)</a:t>
            </a:r>
          </a:p>
          <a:p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Response: dv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          Sum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Sq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Df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F value   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Pr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(&gt;F)    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(Intercept) 806.67  1 424.5614 9.847e-11 ***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group        26.53  2   6.9825  0.009745 ** 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Residuals    22.80 12                       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---</a:t>
            </a:r>
          </a:p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Signif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16507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04216"/>
            <a:ext cx="9720072" cy="10118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R Code: ANOVA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D005D6-0409-A64F-B068-D419AA83D0F7}"/>
              </a:ext>
            </a:extLst>
          </p:cNvPr>
          <p:cNvSpPr/>
          <p:nvPr/>
        </p:nvSpPr>
        <p:spPr>
          <a:xfrm>
            <a:off x="568917" y="1045356"/>
            <a:ext cx="10630492" cy="1661993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Monaco" pitchFamily="2" charset="77"/>
              </a:rPr>
              <a:t>fit_anova</a:t>
            </a:r>
            <a:r>
              <a:rPr lang="en-US" dirty="0">
                <a:latin typeface="Monaco" pitchFamily="2" charset="77"/>
              </a:rPr>
              <a:t> &lt;- 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6"/>
                </a:solidFill>
                <a:latin typeface="Monaco" pitchFamily="2" charset="77"/>
              </a:rPr>
              <a:t>afex</a:t>
            </a:r>
            <a:r>
              <a:rPr lang="en-US" dirty="0">
                <a:latin typeface="Monaco" pitchFamily="2" charset="77"/>
              </a:rPr>
              <a:t>::</a:t>
            </a:r>
            <a:r>
              <a:rPr lang="en-US" dirty="0">
                <a:solidFill>
                  <a:schemeClr val="accent5"/>
                </a:solidFill>
                <a:latin typeface="Monaco" pitchFamily="2" charset="77"/>
              </a:rPr>
              <a:t>aov_4</a:t>
            </a:r>
            <a:r>
              <a:rPr lang="en-US" dirty="0">
                <a:latin typeface="Monaco" pitchFamily="2" charset="77"/>
              </a:rPr>
              <a:t>(outcome ~ group + (1|id),</a:t>
            </a:r>
          </a:p>
          <a:p>
            <a:r>
              <a:rPr lang="en-US" dirty="0">
                <a:latin typeface="Monaco" pitchFamily="2" charset="77"/>
              </a:rPr>
              <a:t>      data = .)</a:t>
            </a:r>
          </a:p>
          <a:p>
            <a:endParaRPr lang="en-US" sz="900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fit_anova</a:t>
            </a:r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fit_</a:t>
            </a:r>
            <a:r>
              <a:rPr lang="en-US" err="1">
                <a:latin typeface="Monaco" pitchFamily="2" charset="77"/>
              </a:rPr>
              <a:t>anova</a:t>
            </a:r>
            <a:r>
              <a:rPr lang="en-US">
                <a:latin typeface="Monaco" pitchFamily="2" charset="77"/>
              </a:rPr>
              <a:t>$Anova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11BA7F-E97D-7348-A005-F53144F304A9}"/>
              </a:ext>
            </a:extLst>
          </p:cNvPr>
          <p:cNvSpPr/>
          <p:nvPr/>
        </p:nvSpPr>
        <p:spPr>
          <a:xfrm>
            <a:off x="568917" y="2787197"/>
            <a:ext cx="6988098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Anova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Table (Type 3 tests)</a:t>
            </a:r>
          </a:p>
          <a:p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Response: outcome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Effect   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df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MSE       F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ges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p.value</a:t>
            </a:r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1  group 2, 12 1.90 6.98 ** .54    .010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---</a:t>
            </a:r>
          </a:p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Signif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. codes:  0 ‘***’ 0.001 ‘**’ 0.01 ‘*’ 0.05 ‘+’ 0.1 ‘ ’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62D2AE-EC8D-8E4E-951D-CEBBC38A1E88}"/>
              </a:ext>
            </a:extLst>
          </p:cNvPr>
          <p:cNvSpPr/>
          <p:nvPr/>
        </p:nvSpPr>
        <p:spPr>
          <a:xfrm>
            <a:off x="4969727" y="4467484"/>
            <a:ext cx="6988098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Anova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Table (Type III tests)</a:t>
            </a:r>
          </a:p>
          <a:p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Response: dv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          Sum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Sq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Df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F value   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Pr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(&gt;F)    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(Intercept) 806.67  1 424.5614 9.847e-11 ***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group        26.53  2   6.9825  0.009745 ** 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Residuals    22.80 12                       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---</a:t>
            </a:r>
          </a:p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Signif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. codes:  0 ‘***’ 0.001 ‘**’ 0.01 ‘*’ 0.05 ‘.’ 0.1 ‘ ’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F349E-9314-224D-92F7-193321F3E89D}"/>
              </a:ext>
            </a:extLst>
          </p:cNvPr>
          <p:cNvSpPr/>
          <p:nvPr/>
        </p:nvSpPr>
        <p:spPr>
          <a:xfrm>
            <a:off x="568917" y="2263698"/>
            <a:ext cx="2352703" cy="44365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924495-84FA-2749-8455-2C8368A9F898}"/>
              </a:ext>
            </a:extLst>
          </p:cNvPr>
          <p:cNvSpPr txBox="1"/>
          <p:nvPr/>
        </p:nvSpPr>
        <p:spPr>
          <a:xfrm>
            <a:off x="4232043" y="2329911"/>
            <a:ext cx="4350884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PT Serif" panose="020A0603040505020204" pitchFamily="18" charset="77"/>
              </a:rPr>
              <a:t>Reaches into the 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fit_anova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PT Serif" panose="020A0603040505020204" pitchFamily="18" charset="77"/>
              </a:rPr>
              <a:t>object and grabs this more informative 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39BCE6-89C7-3949-A7CE-59A73631D919}"/>
              </a:ext>
            </a:extLst>
          </p:cNvPr>
          <p:cNvCxnSpPr>
            <a:endCxn id="6" idx="1"/>
          </p:cNvCxnSpPr>
          <p:nvPr/>
        </p:nvCxnSpPr>
        <p:spPr>
          <a:xfrm>
            <a:off x="2921620" y="2485523"/>
            <a:ext cx="1310423" cy="16755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B0A2C7-7459-D849-8487-2AF2E6F1EF38}"/>
              </a:ext>
            </a:extLst>
          </p:cNvPr>
          <p:cNvCxnSpPr>
            <a:cxnSpLocks/>
          </p:cNvCxnSpPr>
          <p:nvPr/>
        </p:nvCxnSpPr>
        <p:spPr>
          <a:xfrm>
            <a:off x="6177776" y="2976242"/>
            <a:ext cx="122663" cy="159575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87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04216"/>
            <a:ext cx="9720072" cy="10118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R Code: ANOVA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B7AC1E-F793-FA4F-85A3-D158C6D5F492}"/>
              </a:ext>
            </a:extLst>
          </p:cNvPr>
          <p:cNvSpPr/>
          <p:nvPr/>
        </p:nvSpPr>
        <p:spPr>
          <a:xfrm>
            <a:off x="892134" y="2823884"/>
            <a:ext cx="4237427" cy="830997"/>
          </a:xfrm>
          <a:prstGeom prst="rect">
            <a:avLst/>
          </a:prstGeom>
          <a:solidFill>
            <a:schemeClr val="bg1">
              <a:lumMod val="95000"/>
              <a:alpha val="49412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Monaco" pitchFamily="2" charset="77"/>
              </a:rPr>
              <a:t>df</a:t>
            </a:r>
            <a:r>
              <a:rPr lang="en-US" sz="1600" dirty="0">
                <a:latin typeface="Monaco" pitchFamily="2" charset="77"/>
              </a:rPr>
              <a:t> %&gt;%</a:t>
            </a:r>
          </a:p>
          <a:p>
            <a:r>
              <a:rPr lang="en-US" sz="1600" dirty="0">
                <a:latin typeface="Monaco" pitchFamily="2" charset="77"/>
              </a:rPr>
              <a:t>  </a:t>
            </a:r>
            <a:r>
              <a:rPr lang="en-US" sz="1600" dirty="0" err="1">
                <a:solidFill>
                  <a:schemeClr val="accent6"/>
                </a:solidFill>
                <a:latin typeface="Monaco" pitchFamily="2" charset="77"/>
              </a:rPr>
              <a:t>ggplot</a:t>
            </a:r>
            <a:r>
              <a:rPr lang="en-US" sz="1600" dirty="0">
                <a:latin typeface="Monaco" pitchFamily="2" charset="77"/>
              </a:rPr>
              <a:t>(</a:t>
            </a:r>
            <a:r>
              <a:rPr lang="en-US" sz="1600" dirty="0" err="1">
                <a:solidFill>
                  <a:schemeClr val="accent6"/>
                </a:solidFill>
                <a:latin typeface="Monaco" pitchFamily="2" charset="77"/>
              </a:rPr>
              <a:t>aes</a:t>
            </a:r>
            <a:r>
              <a:rPr lang="en-US" sz="1600" dirty="0">
                <a:latin typeface="Monaco" pitchFamily="2" charset="77"/>
              </a:rPr>
              <a:t>(group, means)) +</a:t>
            </a:r>
          </a:p>
          <a:p>
            <a:r>
              <a:rPr lang="en-US" sz="1600" dirty="0">
                <a:latin typeface="Monaco" pitchFamily="2" charset="77"/>
              </a:rPr>
              <a:t>    </a:t>
            </a:r>
            <a:r>
              <a:rPr lang="en-US" sz="1600" dirty="0" err="1">
                <a:solidFill>
                  <a:schemeClr val="accent6"/>
                </a:solidFill>
                <a:latin typeface="Monaco" pitchFamily="2" charset="77"/>
              </a:rPr>
              <a:t>stat_summary</a:t>
            </a:r>
            <a:r>
              <a:rPr lang="en-US" sz="1600" dirty="0">
                <a:solidFill>
                  <a:schemeClr val="accent6"/>
                </a:solidFill>
                <a:latin typeface="Monaco" pitchFamily="2" charset="77"/>
              </a:rPr>
              <a:t>()</a:t>
            </a:r>
            <a:endParaRPr lang="en-US" sz="1600" dirty="0">
              <a:latin typeface="Monaco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621E0F-4F86-2C49-B81D-728990B20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286" y="347545"/>
            <a:ext cx="6081133" cy="608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50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253" y="261366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Research Design Vocab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660" y="1760982"/>
            <a:ext cx="10820400" cy="448254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400" b="1" i="1" u="sng" dirty="0">
                <a:latin typeface="PT Serif" panose="020A0603040505020204" pitchFamily="18" charset="77"/>
              </a:rPr>
              <a:t>Experimental design</a:t>
            </a:r>
            <a:r>
              <a:rPr lang="en-US" sz="2400" b="1" u="sng" dirty="0">
                <a:latin typeface="PT Serif" panose="020A0603040505020204" pitchFamily="18" charset="77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latin typeface="PT Serif" panose="020A0603040505020204" pitchFamily="18" charset="77"/>
              </a:rPr>
              <a:t>Participants are randomly </a:t>
            </a:r>
            <a:r>
              <a:rPr lang="en-US" sz="2000" b="1" dirty="0">
                <a:latin typeface="PT Serif" panose="020A0603040505020204" pitchFamily="18" charset="77"/>
              </a:rPr>
              <a:t>assigned</a:t>
            </a:r>
            <a:r>
              <a:rPr lang="en-US" sz="2000" dirty="0">
                <a:latin typeface="PT Serif" panose="020A0603040505020204" pitchFamily="18" charset="77"/>
              </a:rPr>
              <a:t> to levels and at least one factor is </a:t>
            </a:r>
            <a:r>
              <a:rPr lang="en-US" sz="2000" b="1" dirty="0">
                <a:latin typeface="PT Serif" panose="020A0603040505020204" pitchFamily="18" charset="77"/>
              </a:rPr>
              <a:t>manipulated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latin typeface="PT Serif" panose="020A0603040505020204" pitchFamily="18" charset="77"/>
              </a:rPr>
              <a:t>Participants are randomly selected from multiple </a:t>
            </a:r>
            <a:r>
              <a:rPr lang="en-US" sz="2000" b="1" dirty="0">
                <a:latin typeface="PT Serif" panose="020A0603040505020204" pitchFamily="18" charset="77"/>
              </a:rPr>
              <a:t>preexisting (observed) </a:t>
            </a:r>
            <a:r>
              <a:rPr lang="en-US" sz="2000" dirty="0">
                <a:latin typeface="PT Serif" panose="020A0603040505020204" pitchFamily="18" charset="77"/>
              </a:rPr>
              <a:t>populations</a:t>
            </a:r>
          </a:p>
          <a:p>
            <a:pPr lvl="1">
              <a:lnSpc>
                <a:spcPct val="80000"/>
              </a:lnSpc>
              <a:defRPr/>
            </a:pPr>
            <a:endParaRPr lang="en-US" sz="300" b="1" dirty="0">
              <a:latin typeface="PT Serif" panose="020A0603040505020204" pitchFamily="18" charset="77"/>
            </a:endParaRPr>
          </a:p>
          <a:p>
            <a:pPr>
              <a:lnSpc>
                <a:spcPct val="80000"/>
              </a:lnSpc>
              <a:defRPr/>
            </a:pPr>
            <a:r>
              <a:rPr lang="en-US" sz="2400" b="1" i="1" u="sng" dirty="0">
                <a:latin typeface="PT Serif" panose="020A0603040505020204" pitchFamily="18" charset="77"/>
              </a:rPr>
              <a:t>Fixed or random effects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dirty="0">
                <a:latin typeface="PT Serif" panose="020A0603040505020204" pitchFamily="18" charset="77"/>
              </a:rPr>
              <a:t>Fixed</a:t>
            </a:r>
            <a:r>
              <a:rPr lang="en-US" sz="2000" dirty="0">
                <a:latin typeface="PT Serif" panose="020A0603040505020204" pitchFamily="18" charset="77"/>
              </a:rPr>
              <a:t> effects design: Levels of each factor systematically chosen by researcher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dirty="0">
                <a:latin typeface="PT Serif" panose="020A0603040505020204" pitchFamily="18" charset="77"/>
              </a:rPr>
              <a:t>Random</a:t>
            </a:r>
            <a:r>
              <a:rPr lang="en-US" sz="2000" dirty="0">
                <a:latin typeface="PT Serif" panose="020A0603040505020204" pitchFamily="18" charset="77"/>
              </a:rPr>
              <a:t> factors design: Levels of each factor are chosen randomly from a larger subset (rarer)</a:t>
            </a:r>
          </a:p>
          <a:p>
            <a:pPr marL="128016" lvl="1" indent="0">
              <a:lnSpc>
                <a:spcPct val="80000"/>
              </a:lnSpc>
              <a:buNone/>
              <a:defRPr/>
            </a:pPr>
            <a:r>
              <a:rPr lang="en-US" sz="200" dirty="0">
                <a:latin typeface="PT Serif" panose="020A0603040505020204" pitchFamily="18" charset="77"/>
              </a:rPr>
              <a:t>			</a:t>
            </a:r>
          </a:p>
          <a:p>
            <a:pPr>
              <a:lnSpc>
                <a:spcPct val="80000"/>
              </a:lnSpc>
              <a:defRPr/>
            </a:pPr>
            <a:r>
              <a:rPr lang="en-US" sz="2400" i="1" u="sng" dirty="0">
                <a:latin typeface="PT Serif" panose="020A0603040505020204" pitchFamily="18" charset="77"/>
              </a:rPr>
              <a:t>I</a:t>
            </a:r>
            <a:r>
              <a:rPr lang="en-US" sz="2400" b="1" i="1" u="sng" dirty="0">
                <a:latin typeface="PT Serif" panose="020A0603040505020204" pitchFamily="18" charset="77"/>
              </a:rPr>
              <a:t>ndependent </a:t>
            </a:r>
            <a:r>
              <a:rPr lang="en-US" sz="2400" i="1" u="sng" dirty="0">
                <a:latin typeface="PT Serif" panose="020A0603040505020204" pitchFamily="18" charset="77"/>
              </a:rPr>
              <a:t>(Between-Subjects) or </a:t>
            </a:r>
            <a:r>
              <a:rPr lang="en-US" sz="2400" b="1" i="1" u="sng" dirty="0">
                <a:latin typeface="PT Serif" panose="020A0603040505020204" pitchFamily="18" charset="77"/>
              </a:rPr>
              <a:t>Repeated</a:t>
            </a:r>
            <a:r>
              <a:rPr lang="en-US" sz="2400" i="1" u="sng" dirty="0">
                <a:latin typeface="PT Serif" panose="020A0603040505020204" pitchFamily="18" charset="77"/>
              </a:rPr>
              <a:t> (Within-Subjects) factors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dirty="0">
                <a:latin typeface="PT Serif" panose="020A0603040505020204" pitchFamily="18" charset="77"/>
              </a:rPr>
              <a:t>Independent</a:t>
            </a:r>
            <a:r>
              <a:rPr lang="en-US" sz="2000" dirty="0">
                <a:latin typeface="PT Serif" panose="020A0603040505020204" pitchFamily="18" charset="77"/>
              </a:rPr>
              <a:t>: Participants randomly allocated to each level of a factor 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dirty="0">
                <a:latin typeface="PT Serif" panose="020A0603040505020204" pitchFamily="18" charset="77"/>
              </a:rPr>
              <a:t>Repeated</a:t>
            </a:r>
            <a:r>
              <a:rPr lang="en-US" sz="2000" dirty="0">
                <a:latin typeface="PT Serif" panose="020A0603040505020204" pitchFamily="18" charset="77"/>
              </a:rPr>
              <a:t> measures design: Participants are paired or a dependency exists (multiple observations)</a:t>
            </a:r>
            <a:endParaRPr lang="en-US" sz="16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4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26106"/>
            <a:ext cx="9720072" cy="1499616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Measures of Association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856067"/>
            <a:ext cx="11010900" cy="4147185"/>
          </a:xfrm>
        </p:spPr>
        <p:txBody>
          <a:bodyPr>
            <a:normAutofit/>
          </a:bodyPr>
          <a:lstStyle/>
          <a:p>
            <a:r>
              <a:rPr lang="en-US" altLang="en-US" sz="28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Term preferred over “</a:t>
            </a:r>
            <a:r>
              <a:rPr lang="en-US" altLang="en-US" sz="2800" b="1" u="sng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Effect size</a:t>
            </a:r>
            <a:r>
              <a:rPr lang="en-US" altLang="en-US" sz="28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” for ANOVA</a:t>
            </a:r>
          </a:p>
          <a:p>
            <a:pPr lvl="1"/>
            <a:r>
              <a:rPr lang="en-US" altLang="en-US" sz="24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Amount or % of variation in DV explained/accounted for by knowledge of group membership (IV)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Correlation between grouping variable (IV) and outcome variable (DV)</a:t>
            </a:r>
          </a:p>
          <a:p>
            <a:pPr lvl="4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8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4 measures: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Eta-squared (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400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Omega-squared (ω</a:t>
            </a:r>
            <a:r>
              <a:rPr lang="en-US" altLang="en-US" sz="2400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Cohen’s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Intra-class Correlation Coefficients (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ρ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)</a:t>
            </a:r>
            <a:endParaRPr lang="el-GR" altLang="en-US" sz="24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13600" y="3879594"/>
            <a:ext cx="4597400" cy="2123658"/>
          </a:xfrm>
          <a:prstGeom prst="rect">
            <a:avLst/>
          </a:prstGeom>
          <a:solidFill>
            <a:srgbClr val="C00000">
              <a:alpha val="9412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l-GR" altLang="en-US" sz="2200" i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ω</a:t>
            </a:r>
            <a:r>
              <a:rPr lang="en-US" altLang="en-US" sz="2200" i="1" baseline="300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200" i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2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is least biased, but unfamiliarity and ‘difficulty’ of computation have limited use</a:t>
            </a:r>
            <a:endParaRPr lang="en-US" altLang="en-US" sz="2200" i="1" dirty="0">
              <a:solidFill>
                <a:srgbClr val="C00000"/>
              </a:solidFill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4" algn="ctr"/>
            <a:endParaRPr lang="en-US" altLang="en-US" sz="2200" dirty="0">
              <a:solidFill>
                <a:srgbClr val="C0000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200" i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200" i="1" baseline="300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2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probably sufficient in many cases</a:t>
            </a:r>
          </a:p>
        </p:txBody>
      </p:sp>
    </p:spTree>
    <p:extLst>
      <p:ext uri="{BB962C8B-B14F-4D97-AF65-F5344CB8AC3E}">
        <p14:creationId xmlns:p14="http://schemas.microsoft.com/office/powerpoint/2010/main" val="42188025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99885" y="443751"/>
            <a:ext cx="9720072" cy="6816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T Serif" panose="020A0603040505020204" pitchFamily="18" charset="77"/>
              </a:rPr>
              <a:t>Measures of Association: </a:t>
            </a:r>
            <a:r>
              <a:rPr lang="en-US" dirty="0">
                <a:solidFill>
                  <a:schemeClr val="accent5"/>
                </a:solidFill>
                <a:latin typeface="PT Serif" panose="020A0603040505020204" pitchFamily="18" charset="77"/>
              </a:rPr>
              <a:t>eta-squared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885" y="1447313"/>
            <a:ext cx="10595429" cy="5235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b="1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400" b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: Measure of % reduction in error IN THIS DATA (SAMPLE) </a:t>
            </a:r>
          </a:p>
          <a:p>
            <a:pPr lvl="1"/>
            <a:r>
              <a:rPr lang="en-US" altLang="en-US" sz="2200" i="1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200" i="1" baseline="-25000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2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Error in DV around grand mean</a:t>
            </a:r>
          </a:p>
          <a:p>
            <a:pPr lvl="1"/>
            <a:r>
              <a:rPr lang="en-US" altLang="en-US" sz="2200" i="1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200" i="1" baseline="-25000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Error around group means</a:t>
            </a:r>
            <a:endParaRPr lang="en-US" altLang="en-US" sz="2200" baseline="-25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By knowing group membership we reduce error by </a:t>
            </a:r>
            <a:r>
              <a:rPr lang="en-US" altLang="en-US" sz="2200" i="1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200" i="1" baseline="-25000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2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2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– </a:t>
            </a:r>
            <a:r>
              <a:rPr lang="en-US" altLang="en-US" sz="22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2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endParaRPr lang="en-US" altLang="en-US" sz="2200" i="1" baseline="-25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% reduction in error expressed as:</a:t>
            </a:r>
            <a:endParaRPr lang="en-US" altLang="en-US" sz="20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can be biased with sample data</a:t>
            </a:r>
          </a:p>
          <a:p>
            <a:pPr lvl="1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Adjusted </a:t>
            </a:r>
            <a:r>
              <a:rPr lang="en-US" altLang="en-US" sz="2400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400" i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</a:t>
            </a:r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Compute using information from ANOVA summary table</a:t>
            </a:r>
          </a:p>
          <a:p>
            <a:pPr lvl="1"/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i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SS</a:t>
            </a:r>
            <a:r>
              <a:rPr lang="en-US" altLang="en-US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/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SS</a:t>
            </a:r>
            <a:r>
              <a:rPr lang="en-US" altLang="en-US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</a:p>
          <a:p>
            <a:pPr lvl="1"/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i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adj</a:t>
            </a:r>
            <a:r>
              <a:rPr lang="en-US" altLang="en-US" i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1 – (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/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MS</a:t>
            </a:r>
            <a:r>
              <a:rPr lang="en-US" altLang="en-US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endParaRPr lang="en-US" sz="1800" dirty="0">
              <a:solidFill>
                <a:schemeClr val="accent5"/>
              </a:solidFill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980" y="3059586"/>
            <a:ext cx="2926620" cy="926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8237917" y="4549548"/>
            <a:ext cx="2985255" cy="1569660"/>
          </a:xfrm>
          <a:prstGeom prst="rect">
            <a:avLst/>
          </a:prstGeom>
          <a:solidFill>
            <a:srgbClr val="C00000">
              <a:alpha val="7059"/>
            </a:srgbClr>
          </a:solidFill>
        </p:spPr>
        <p:txBody>
          <a:bodyPr wrap="square">
            <a:spAutoFit/>
          </a:bodyPr>
          <a:lstStyle/>
          <a:p>
            <a:r>
              <a:rPr lang="en-US" altLang="en-US" sz="2400" b="1" u="sng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Range: 0 to 1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Small:     .01 to .06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Medium: .06 to .14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Large:     &gt; .14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371" y="4386279"/>
            <a:ext cx="976085" cy="75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603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138" y="240955"/>
            <a:ext cx="9720072" cy="104963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993" y="4047068"/>
            <a:ext cx="4080764" cy="1364981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u="sng" dirty="0">
                <a:latin typeface="PT Serif" panose="020A0603040505020204" pitchFamily="18" charset="77"/>
              </a:rPr>
              <a:t>Using SS</a:t>
            </a:r>
            <a:endParaRPr lang="en-US" u="sng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42</a:t>
            </a:fld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233122" y="4047067"/>
            <a:ext cx="4080764" cy="1364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i="1" u="sng" dirty="0">
                <a:latin typeface="Cambria Math" panose="02040503050406030204" pitchFamily="18" charset="0"/>
              </a:rPr>
              <a:t>Using F &amp; </a:t>
            </a:r>
            <a:r>
              <a:rPr lang="en-US" sz="3200" i="1" u="sng" dirty="0" err="1">
                <a:latin typeface="Cambria Math" panose="02040503050406030204" pitchFamily="18" charset="0"/>
              </a:rPr>
              <a:t>df’s</a:t>
            </a:r>
            <a:endParaRPr lang="en-US" sz="3200" i="1" u="sng" dirty="0">
              <a:latin typeface="Cambria Math" panose="020405030504060302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832" y="2623993"/>
            <a:ext cx="3586336" cy="11350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536855" y="1284570"/>
                <a:ext cx="4976299" cy="475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𝑀𝑆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𝑊</m:t>
                        </m:r>
                      </m:sub>
                    </m:sSub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𝟏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𝟗𝟎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"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𝑴𝑺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𝒅𝒇</m:t>
                        </m:r>
                      </m:e>
                    </m:groupChr>
                    <m:sSub>
                      <m:sSubPr>
                        <m:ctrl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𝟏𝟐</m:t>
                        </m:r>
                      </m:e>
                    </m:d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  <a:latin typeface="PT Serif" panose="020A0603040505020204" pitchFamily="18" charset="77"/>
                  </a:rPr>
                  <a:t>22.8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855" y="1284570"/>
                <a:ext cx="4976299" cy="475964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536855" y="1855944"/>
                <a:ext cx="6016262" cy="475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𝑀𝑆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𝐵</m:t>
                        </m:r>
                      </m:sub>
                    </m:sSub>
                    <m:r>
                      <a:rPr lang="en-US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𝟏𝟑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𝟐𝟔𝟕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"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𝑴𝑺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𝒅𝒇</m:t>
                        </m:r>
                      </m:e>
                    </m:groupChr>
                    <m:sSub>
                      <m:sSubPr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</m:e>
                      <m:sub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𝟏𝟑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𝟐𝟔𝟕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𝟓𝟑</m:t>
                    </m:r>
                  </m:oMath>
                </a14:m>
                <a:r>
                  <a:rPr lang="en-US" b="1" dirty="0">
                    <a:solidFill>
                      <a:srgbClr val="0000FF"/>
                    </a:solidFill>
                    <a:latin typeface="PT Serif" panose="020A0603040505020204" pitchFamily="18" charset="77"/>
                  </a:rPr>
                  <a:t>4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855" y="1855944"/>
                <a:ext cx="6016262" cy="475964"/>
              </a:xfrm>
              <a:prstGeom prst="rect">
                <a:avLst/>
              </a:prstGeom>
              <a:blipFill>
                <a:blip r:embed="rId4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507768" y="4657564"/>
                <a:ext cx="3073214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26.534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26.534+22.8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𝟓𝟑𝟕𝟖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768" y="4657564"/>
                <a:ext cx="3073214" cy="530594"/>
              </a:xfrm>
              <a:prstGeom prst="rect">
                <a:avLst/>
              </a:prstGeom>
              <a:blipFill>
                <a:blip r:embed="rId5"/>
                <a:stretch>
                  <a:fillRect l="-1235" t="-2326" r="-82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794365" y="4582551"/>
                <a:ext cx="3121624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∙6.98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∙6.98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𝟓𝟑𝟕𝟖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365" y="4582551"/>
                <a:ext cx="3121624" cy="617348"/>
              </a:xfrm>
              <a:prstGeom prst="rect">
                <a:avLst/>
              </a:prstGeom>
              <a:blipFill>
                <a:blip r:embed="rId6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03993" y="1855944"/>
                <a:ext cx="266605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13.267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1.90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US" b="1" dirty="0">
                  <a:solidFill>
                    <a:srgbClr val="FF00FF"/>
                  </a:solidFill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993" y="1855944"/>
                <a:ext cx="2666051" cy="520399"/>
              </a:xfrm>
              <a:prstGeom prst="rect">
                <a:avLst/>
              </a:prstGeom>
              <a:blipFill>
                <a:blip r:embed="rId7"/>
                <a:stretch>
                  <a:fillRect l="-948" t="-2381" r="-948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24127" y="1443116"/>
                <a:ext cx="31182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3−1, 15−3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rgbClr val="FF9900"/>
                  </a:solidFill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7" y="1443116"/>
                <a:ext cx="3118226" cy="276999"/>
              </a:xfrm>
              <a:prstGeom prst="rect">
                <a:avLst/>
              </a:prstGeom>
              <a:blipFill>
                <a:blip r:embed="rId8"/>
                <a:stretch>
                  <a:fillRect l="-2439" t="-9091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9372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138" y="240955"/>
            <a:ext cx="9720072" cy="104963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993" y="4047068"/>
            <a:ext cx="4080764" cy="1364981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u="sng" dirty="0">
                <a:latin typeface="PT Serif" panose="020A0603040505020204" pitchFamily="18" charset="77"/>
              </a:rPr>
              <a:t>Using SS</a:t>
            </a:r>
            <a:endParaRPr lang="en-US" u="sng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43</a:t>
            </a:fld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233122" y="4047067"/>
            <a:ext cx="4080764" cy="1364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i="1" u="sng" dirty="0">
                <a:latin typeface="Cambria Math" panose="02040503050406030204" pitchFamily="18" charset="0"/>
              </a:rPr>
              <a:t>Using F &amp; </a:t>
            </a:r>
            <a:r>
              <a:rPr lang="en-US" sz="3200" i="1" u="sng" dirty="0" err="1">
                <a:latin typeface="Cambria Math" panose="02040503050406030204" pitchFamily="18" charset="0"/>
              </a:rPr>
              <a:t>df’s</a:t>
            </a:r>
            <a:endParaRPr lang="en-US" sz="3200" i="1" u="sng" dirty="0">
              <a:latin typeface="Cambria Math" panose="020405030504060302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832" y="2623993"/>
            <a:ext cx="3586336" cy="11350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536855" y="1284570"/>
                <a:ext cx="4976299" cy="475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𝑀𝑆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𝑊</m:t>
                        </m:r>
                      </m:sub>
                    </m:sSub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𝟏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𝟗𝟎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"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𝑴𝑺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𝒅𝒇</m:t>
                        </m:r>
                      </m:e>
                    </m:groupChr>
                    <m:sSub>
                      <m:sSubPr>
                        <m:ctrl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𝟏𝟐</m:t>
                        </m:r>
                      </m:e>
                    </m:d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  <a:latin typeface="PT Serif" panose="020A0603040505020204" pitchFamily="18" charset="77"/>
                  </a:rPr>
                  <a:t>22.8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855" y="1284570"/>
                <a:ext cx="4976299" cy="475964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536855" y="1855944"/>
                <a:ext cx="6016262" cy="475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𝑀𝑆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𝐵</m:t>
                        </m:r>
                      </m:sub>
                    </m:sSub>
                    <m:r>
                      <a:rPr lang="en-US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𝟏𝟑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𝟐𝟔𝟕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"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𝑴𝑺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𝒅𝒇</m:t>
                        </m:r>
                      </m:e>
                    </m:groupChr>
                    <m:sSub>
                      <m:sSubPr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</m:e>
                      <m:sub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𝟏𝟑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𝟐𝟔𝟕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𝟓𝟑</m:t>
                    </m:r>
                  </m:oMath>
                </a14:m>
                <a:r>
                  <a:rPr lang="en-US" b="1" dirty="0">
                    <a:solidFill>
                      <a:srgbClr val="0000FF"/>
                    </a:solidFill>
                    <a:latin typeface="PT Serif" panose="020A0603040505020204" pitchFamily="18" charset="77"/>
                  </a:rPr>
                  <a:t>4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855" y="1855944"/>
                <a:ext cx="6016262" cy="475964"/>
              </a:xfrm>
              <a:prstGeom prst="rect">
                <a:avLst/>
              </a:prstGeom>
              <a:blipFill>
                <a:blip r:embed="rId4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507768" y="4657564"/>
                <a:ext cx="3073214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26.534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26.534+22.8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𝟓𝟑𝟕𝟖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768" y="4657564"/>
                <a:ext cx="3073214" cy="530594"/>
              </a:xfrm>
              <a:prstGeom prst="rect">
                <a:avLst/>
              </a:prstGeom>
              <a:blipFill>
                <a:blip r:embed="rId5"/>
                <a:stretch>
                  <a:fillRect l="-1235" t="-2326" r="-82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794365" y="4582551"/>
                <a:ext cx="3121624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∙6.98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∙6.98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𝟓𝟑𝟕𝟖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365" y="4582551"/>
                <a:ext cx="3121624" cy="617348"/>
              </a:xfrm>
              <a:prstGeom prst="rect">
                <a:avLst/>
              </a:prstGeom>
              <a:blipFill>
                <a:blip r:embed="rId6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03993" y="1855944"/>
                <a:ext cx="266605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13.267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1.90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US" b="1" dirty="0">
                  <a:solidFill>
                    <a:srgbClr val="FF00FF"/>
                  </a:solidFill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993" y="1855944"/>
                <a:ext cx="2666051" cy="520399"/>
              </a:xfrm>
              <a:prstGeom prst="rect">
                <a:avLst/>
              </a:prstGeom>
              <a:blipFill>
                <a:blip r:embed="rId7"/>
                <a:stretch>
                  <a:fillRect l="-948" t="-2381" r="-948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24127" y="1443116"/>
                <a:ext cx="31182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3−1, 15−3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rgbClr val="FF9900"/>
                  </a:solidFill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7" y="1443116"/>
                <a:ext cx="3118226" cy="276999"/>
              </a:xfrm>
              <a:prstGeom prst="rect">
                <a:avLst/>
              </a:prstGeom>
              <a:blipFill>
                <a:blip r:embed="rId8"/>
                <a:stretch>
                  <a:fillRect l="-2439" t="-9091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BF40E55-2FCD-B444-AF37-EC236205A448}"/>
              </a:ext>
            </a:extLst>
          </p:cNvPr>
          <p:cNvSpPr txBox="1"/>
          <p:nvPr/>
        </p:nvSpPr>
        <p:spPr>
          <a:xfrm>
            <a:off x="394760" y="5412048"/>
            <a:ext cx="11402480" cy="138499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Conclusion</a:t>
            </a:r>
          </a:p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The type of noise/music in the room accounts for 54% of the variation </a:t>
            </a:r>
          </a:p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in the number of words each person was able to memorize</a:t>
            </a:r>
          </a:p>
        </p:txBody>
      </p:sp>
    </p:spTree>
    <p:extLst>
      <p:ext uri="{BB962C8B-B14F-4D97-AF65-F5344CB8AC3E}">
        <p14:creationId xmlns:p14="http://schemas.microsoft.com/office/powerpoint/2010/main" val="153845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9826" y="642947"/>
            <a:ext cx="10164573" cy="6816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T Serif" panose="020A0603040505020204" pitchFamily="18" charset="77"/>
              </a:rPr>
              <a:t>Measures of Association: </a:t>
            </a:r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OMEGA-squared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075" y="2047875"/>
            <a:ext cx="10706099" cy="4261485"/>
          </a:xfrm>
        </p:spPr>
        <p:txBody>
          <a:bodyPr/>
          <a:lstStyle/>
          <a:p>
            <a:r>
              <a:rPr lang="el-GR" altLang="en-US" sz="2400" b="1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Courier New" panose="02070309020205020404" pitchFamily="49" charset="0"/>
              </a:rPr>
              <a:t>ω</a:t>
            </a:r>
            <a:r>
              <a:rPr lang="en-US" altLang="en-US" sz="2400" b="1" baseline="30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Measure of % reduction in error  IN THIS POPULATION (ESTIMATE TRUTH) </a:t>
            </a: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Alternative for </a:t>
            </a: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“fixed-effects” ANOVA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More conservative than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(and less biased)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Range: 0 to 1 (can be negative when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&lt; 1)</a:t>
            </a:r>
          </a:p>
          <a:p>
            <a:pPr lvl="2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interpretation as 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16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Compute using information from ANOVA summary table</a:t>
            </a:r>
          </a:p>
          <a:p>
            <a:pPr lvl="2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Equation for fixed effects ANOVA only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4975025"/>
            <a:ext cx="6637915" cy="10379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3ECDA4-8700-454A-9180-1ACCDEAF691D}"/>
              </a:ext>
            </a:extLst>
          </p:cNvPr>
          <p:cNvSpPr/>
          <p:nvPr/>
        </p:nvSpPr>
        <p:spPr>
          <a:xfrm>
            <a:off x="8701919" y="4443303"/>
            <a:ext cx="2985255" cy="1569660"/>
          </a:xfrm>
          <a:prstGeom prst="rect">
            <a:avLst/>
          </a:prstGeom>
          <a:solidFill>
            <a:srgbClr val="C00000">
              <a:alpha val="7059"/>
            </a:srgbClr>
          </a:solidFill>
        </p:spPr>
        <p:txBody>
          <a:bodyPr wrap="square">
            <a:spAutoFit/>
          </a:bodyPr>
          <a:lstStyle/>
          <a:p>
            <a:r>
              <a:rPr lang="en-US" altLang="en-US" sz="2400" b="1" u="sng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Range: 0 to 1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Small:     .01 to .06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Medium: .06 to .14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Large:     &gt; .14</a:t>
            </a:r>
          </a:p>
        </p:txBody>
      </p:sp>
    </p:spTree>
    <p:extLst>
      <p:ext uri="{BB962C8B-B14F-4D97-AF65-F5344CB8AC3E}">
        <p14:creationId xmlns:p14="http://schemas.microsoft.com/office/powerpoint/2010/main" val="6813482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9827" y="642947"/>
            <a:ext cx="9720072" cy="6816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T Serif" panose="020A0603040505020204" pitchFamily="18" charset="77"/>
              </a:rPr>
              <a:t>Measures of association: </a:t>
            </a:r>
            <a:r>
              <a:rPr lang="en-US" dirty="0">
                <a:solidFill>
                  <a:schemeClr val="accent4"/>
                </a:solidFill>
                <a:latin typeface="PT Serif" panose="020A0603040505020204" pitchFamily="18" charset="77"/>
              </a:rPr>
              <a:t>Cohen’s </a:t>
            </a:r>
            <a:r>
              <a:rPr lang="en-US" i="1" dirty="0">
                <a:solidFill>
                  <a:schemeClr val="accent4"/>
                </a:solidFill>
                <a:latin typeface="PT Serif" panose="020A0603040505020204" pitchFamily="18" charset="77"/>
              </a:rPr>
              <a:t>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650" y="1720165"/>
            <a:ext cx="9734549" cy="4589195"/>
          </a:xfrm>
        </p:spPr>
        <p:txBody>
          <a:bodyPr>
            <a:normAutofit/>
          </a:bodyPr>
          <a:lstStyle/>
          <a:p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Traditional effect size index</a:t>
            </a:r>
          </a:p>
          <a:p>
            <a:pPr lvl="1"/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Not a measure of association</a:t>
            </a:r>
          </a:p>
          <a:p>
            <a:pPr lvl="1"/>
            <a:r>
              <a:rPr lang="en-US" altLang="en-US" sz="2000" dirty="0">
                <a:solidFill>
                  <a:schemeClr val="accent4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Generalization of Cohen’s </a:t>
            </a:r>
            <a:r>
              <a:rPr lang="en-US" altLang="en-US" sz="2000" i="1" dirty="0">
                <a:solidFill>
                  <a:schemeClr val="accent4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 </a:t>
            </a:r>
            <a:r>
              <a:rPr lang="en-US" altLang="en-US" sz="2000" dirty="0">
                <a:solidFill>
                  <a:schemeClr val="accent4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to ANOVA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Compute using ANOVA summary information </a:t>
            </a: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Converting from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f 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to ω</a:t>
            </a:r>
            <a:r>
              <a:rPr lang="en-US" altLang="en-US" sz="24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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117" y="3200427"/>
            <a:ext cx="4514035" cy="14085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035" y="5200040"/>
            <a:ext cx="1600200" cy="9487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06899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9827" y="642947"/>
            <a:ext cx="10967848" cy="6816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T Serif" panose="020A0603040505020204" pitchFamily="18" charset="77"/>
              </a:rPr>
              <a:t>Measures of Association: </a:t>
            </a:r>
            <a:r>
              <a:rPr lang="en-US" dirty="0">
                <a:solidFill>
                  <a:schemeClr val="accent1"/>
                </a:solidFill>
                <a:latin typeface="PT Serif" panose="020A0603040505020204" pitchFamily="18" charset="77"/>
              </a:rPr>
              <a:t>Intra-class correlation coefficient (ICC)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781175"/>
            <a:ext cx="9715499" cy="4528185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Measure of association for </a:t>
            </a:r>
            <a:r>
              <a:rPr lang="en-US" altLang="en-US" sz="2400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random-effects</a:t>
            </a:r>
            <a:r>
              <a:rPr lang="en-US" altLang="en-US" sz="24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ANOVA</a:t>
            </a:r>
          </a:p>
          <a:p>
            <a:pPr lvl="4"/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At least 6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ICC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 available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Type selected depends on data structure</a:t>
            </a: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Range: 0 to 1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Commonly used measure of agreement for continuous data</a:t>
            </a: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Basic form:</a:t>
            </a: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Measures extent to which observations within a treatment are similar to one another relative to observations in different treatments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527" y="4159338"/>
            <a:ext cx="4227086" cy="1065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17943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816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T Serif" panose="020A0603040505020204" pitchFamily="18" charset="77"/>
              </a:rPr>
              <a:t>APA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28" y="1832029"/>
            <a:ext cx="5333129" cy="4775835"/>
          </a:xfrm>
        </p:spPr>
        <p:txBody>
          <a:bodyPr>
            <a:normAutofit lnSpcReduction="10000"/>
          </a:bodyPr>
          <a:lstStyle/>
          <a:p>
            <a:pPr marL="128016" lvl="1" indent="0">
              <a:buNone/>
            </a:pP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Methods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Describe statistical and sample size analyses</a:t>
            </a: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Describe factor and its levels</a:t>
            </a: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Results of data screening</a:t>
            </a:r>
          </a:p>
          <a:p>
            <a:pPr marL="128016" lvl="1" indent="0">
              <a:buNone/>
            </a:pP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Results</a:t>
            </a:r>
            <a:endParaRPr lang="en-US" altLang="en-US" sz="24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Reporting 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-test: </a:t>
            </a:r>
          </a:p>
          <a:p>
            <a:pPr lvl="2"/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=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-statistic,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/ &lt;, measure of association and effect/effect size, power (optional)</a:t>
            </a: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Don’t need to include 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MSE 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(or 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as Cohen suggests</a:t>
            </a: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Discuss any follow-up tests, if any (next lecture)</a:t>
            </a:r>
          </a:p>
          <a:p>
            <a:endParaRPr lang="en-US" sz="28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Cohen Chap 12 - </a:t>
            </a:r>
            <a:r>
              <a:rPr lang="en-US" dirty="0" err="1"/>
              <a:t>one-WAY</a:t>
            </a:r>
            <a:r>
              <a:rPr lang="en-US" dirty="0"/>
              <a:t> </a:t>
            </a:r>
            <a:r>
              <a:rPr lang="en-US" dirty="0" err="1"/>
              <a:t>anova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81486" y="1832029"/>
            <a:ext cx="5898678" cy="42042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900" b="1" u="sng" dirty="0">
              <a:solidFill>
                <a:schemeClr val="accent6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b="1" u="sng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Method</a:t>
            </a:r>
          </a:p>
          <a:p>
            <a:pPr marL="628650" lvl="1">
              <a:lnSpc>
                <a:spcPct val="80000"/>
              </a:lnSpc>
            </a:pP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“A one-way ANOVA was used to test the hypothesis that the means of the three groups (Control, Moderate Noise, and Extreme Noise) were different following the experiment. A sample size analysis conducted prior to beginning the study indicated that five participants per group would be sufficient to reject the null hypothesis with at least 80% power if the effect size were moderate (Cohen’s </a:t>
            </a:r>
            <a:r>
              <a:rPr lang="en-US" altLang="en-US" sz="2000" i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.95).”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solidFill>
                <a:schemeClr val="accent6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b="1" u="sng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Results</a:t>
            </a:r>
          </a:p>
          <a:p>
            <a:pPr marL="628650" lvl="1">
              <a:lnSpc>
                <a:spcPct val="80000"/>
              </a:lnSpc>
            </a:pP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“Results indicated a significant difference among the group means, </a:t>
            </a:r>
            <a:r>
              <a:rPr lang="en-US" altLang="en-US" sz="2000" i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(2, 12) = 6.98, </a:t>
            </a:r>
          </a:p>
          <a:p>
            <a:pPr marL="628650" lvl="1">
              <a:lnSpc>
                <a:spcPct val="80000"/>
              </a:lnSpc>
            </a:pPr>
            <a:r>
              <a:rPr lang="en-US" altLang="en-US" sz="2000" i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 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&lt; .01, </a:t>
            </a:r>
            <a:r>
              <a:rPr lang="el-GR" altLang="en-US" sz="2000" i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ω</a:t>
            </a:r>
            <a:r>
              <a:rPr lang="en-US" altLang="en-US" sz="2000" baseline="30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= .44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3336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ANOVA vs. multiple t-tests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24025"/>
            <a:ext cx="9720071" cy="458533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Why not run series of independent-samples </a:t>
            </a:r>
            <a:r>
              <a:rPr lang="en-US" altLang="en-US" sz="2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-tests?</a:t>
            </a:r>
          </a:p>
          <a:p>
            <a:pPr lvl="4">
              <a:lnSpc>
                <a:spcPct val="8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Could, and will usually get same results, but this approach becomes more difficult under 2 conditions: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Large </a:t>
            </a:r>
            <a:r>
              <a:rPr lang="en-US" altLang="en-US" sz="2400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</a:p>
          <a:p>
            <a:pPr lvl="2">
              <a:lnSpc>
                <a:spcPct val="80000"/>
              </a:lnSpc>
            </a:pP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k-1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/ 2 different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-tests!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Factorial designs</a:t>
            </a:r>
          </a:p>
          <a:p>
            <a:pPr lvl="4">
              <a:lnSpc>
                <a:spcPct val="8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Danger of increased risk of Type I error when conducting multiple </a:t>
            </a:r>
            <a:r>
              <a:rPr lang="en-US" altLang="en-US" sz="2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-tests on same data set</a:t>
            </a:r>
          </a:p>
          <a:p>
            <a:pPr lvl="1">
              <a:lnSpc>
                <a:spcPct val="80000"/>
              </a:lnSpc>
            </a:pP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 next lecture we explain ways to potentially limit this risk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5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Power: use </a:t>
            </a:r>
            <a:r>
              <a:rPr lang="en-US" dirty="0">
                <a:solidFill>
                  <a:schemeClr val="tx2"/>
                </a:solidFill>
                <a:latin typeface="PT Serif" panose="020A0603040505020204" pitchFamily="18" charset="77"/>
              </a:rPr>
              <a:t>G*Power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1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253" y="261366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Research Design Vocab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660" y="1760982"/>
            <a:ext cx="10820400" cy="448254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400" b="1" i="1" u="sng" dirty="0">
                <a:latin typeface="PT Serif" panose="020A0603040505020204" pitchFamily="18" charset="77"/>
              </a:rPr>
              <a:t>Experimental design</a:t>
            </a:r>
            <a:r>
              <a:rPr lang="en-US" sz="2400" b="1" u="sng" dirty="0">
                <a:latin typeface="PT Serif" panose="020A0603040505020204" pitchFamily="18" charset="77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latin typeface="PT Serif" panose="020A0603040505020204" pitchFamily="18" charset="77"/>
              </a:rPr>
              <a:t>Participants are randomly </a:t>
            </a:r>
            <a:r>
              <a:rPr lang="en-US" sz="2000" b="1" dirty="0">
                <a:latin typeface="PT Serif" panose="020A0603040505020204" pitchFamily="18" charset="77"/>
              </a:rPr>
              <a:t>assigned</a:t>
            </a:r>
            <a:r>
              <a:rPr lang="en-US" sz="2000" dirty="0">
                <a:latin typeface="PT Serif" panose="020A0603040505020204" pitchFamily="18" charset="77"/>
              </a:rPr>
              <a:t> to levels and at least one factor is </a:t>
            </a:r>
            <a:r>
              <a:rPr lang="en-US" sz="2000" b="1" dirty="0">
                <a:latin typeface="PT Serif" panose="020A0603040505020204" pitchFamily="18" charset="77"/>
              </a:rPr>
              <a:t>manipulated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latin typeface="PT Serif" panose="020A0603040505020204" pitchFamily="18" charset="77"/>
              </a:rPr>
              <a:t>Participants are randomly selected from multiple </a:t>
            </a:r>
            <a:r>
              <a:rPr lang="en-US" sz="2000" b="1" dirty="0">
                <a:latin typeface="PT Serif" panose="020A0603040505020204" pitchFamily="18" charset="77"/>
              </a:rPr>
              <a:t>preexisting (observed) </a:t>
            </a:r>
            <a:r>
              <a:rPr lang="en-US" sz="2000" dirty="0">
                <a:latin typeface="PT Serif" panose="020A0603040505020204" pitchFamily="18" charset="77"/>
              </a:rPr>
              <a:t>populations</a:t>
            </a:r>
          </a:p>
          <a:p>
            <a:pPr lvl="1">
              <a:lnSpc>
                <a:spcPct val="80000"/>
              </a:lnSpc>
              <a:defRPr/>
            </a:pPr>
            <a:endParaRPr lang="en-US" sz="300" b="1" dirty="0">
              <a:latin typeface="PT Serif" panose="020A0603040505020204" pitchFamily="18" charset="77"/>
            </a:endParaRPr>
          </a:p>
          <a:p>
            <a:pPr>
              <a:lnSpc>
                <a:spcPct val="80000"/>
              </a:lnSpc>
              <a:defRPr/>
            </a:pPr>
            <a:r>
              <a:rPr lang="en-US" sz="2400" b="1" i="1" u="sng" dirty="0">
                <a:latin typeface="PT Serif" panose="020A0603040505020204" pitchFamily="18" charset="77"/>
              </a:rPr>
              <a:t>Fixed or random effects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i="1" dirty="0">
                <a:latin typeface="PT Serif" panose="020A0603040505020204" pitchFamily="18" charset="77"/>
              </a:rPr>
              <a:t>Fixed</a:t>
            </a:r>
            <a:r>
              <a:rPr lang="en-US" sz="2000" i="1" dirty="0">
                <a:latin typeface="PT Serif" panose="020A0603040505020204" pitchFamily="18" charset="77"/>
              </a:rPr>
              <a:t> effects design: </a:t>
            </a:r>
            <a:r>
              <a:rPr lang="en-US" sz="2000" dirty="0">
                <a:latin typeface="PT Serif" panose="020A0603040505020204" pitchFamily="18" charset="77"/>
              </a:rPr>
              <a:t>Levels of each factor systematically chosen by researcher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i="1" dirty="0">
                <a:latin typeface="PT Serif" panose="020A0603040505020204" pitchFamily="18" charset="77"/>
              </a:rPr>
              <a:t>Random</a:t>
            </a:r>
            <a:r>
              <a:rPr lang="en-US" sz="2000" i="1" dirty="0">
                <a:latin typeface="PT Serif" panose="020A0603040505020204" pitchFamily="18" charset="77"/>
              </a:rPr>
              <a:t> factors design</a:t>
            </a:r>
            <a:r>
              <a:rPr lang="en-US" sz="2000" dirty="0">
                <a:latin typeface="PT Serif" panose="020A0603040505020204" pitchFamily="18" charset="77"/>
              </a:rPr>
              <a:t>: Levels of each factor are chosen randomly from a larger subset (rarer)</a:t>
            </a:r>
          </a:p>
          <a:p>
            <a:pPr marL="128016" lvl="1" indent="0">
              <a:lnSpc>
                <a:spcPct val="80000"/>
              </a:lnSpc>
              <a:buNone/>
              <a:defRPr/>
            </a:pPr>
            <a:r>
              <a:rPr lang="en-US" sz="200" dirty="0">
                <a:latin typeface="PT Serif" panose="020A0603040505020204" pitchFamily="18" charset="77"/>
              </a:rPr>
              <a:t>			</a:t>
            </a:r>
          </a:p>
          <a:p>
            <a:pPr>
              <a:lnSpc>
                <a:spcPct val="80000"/>
              </a:lnSpc>
              <a:defRPr/>
            </a:pPr>
            <a:r>
              <a:rPr lang="en-US" sz="2400" i="1" u="sng" dirty="0">
                <a:latin typeface="PT Serif" panose="020A0603040505020204" pitchFamily="18" charset="77"/>
              </a:rPr>
              <a:t>I</a:t>
            </a:r>
            <a:r>
              <a:rPr lang="en-US" sz="2400" b="1" i="1" u="sng" dirty="0">
                <a:latin typeface="PT Serif" panose="020A0603040505020204" pitchFamily="18" charset="77"/>
              </a:rPr>
              <a:t>ndependent </a:t>
            </a:r>
            <a:r>
              <a:rPr lang="en-US" sz="2400" i="1" u="sng" dirty="0">
                <a:latin typeface="PT Serif" panose="020A0603040505020204" pitchFamily="18" charset="77"/>
              </a:rPr>
              <a:t>(Between-Subjects) or </a:t>
            </a:r>
            <a:r>
              <a:rPr lang="en-US" sz="2400" b="1" i="1" u="sng" dirty="0">
                <a:latin typeface="PT Serif" panose="020A0603040505020204" pitchFamily="18" charset="77"/>
              </a:rPr>
              <a:t>Repeated</a:t>
            </a:r>
            <a:r>
              <a:rPr lang="en-US" sz="2400" i="1" u="sng" dirty="0">
                <a:latin typeface="PT Serif" panose="020A0603040505020204" pitchFamily="18" charset="77"/>
              </a:rPr>
              <a:t> (Within-Subjects) factors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i="1" dirty="0">
                <a:latin typeface="PT Serif" panose="020A0603040505020204" pitchFamily="18" charset="77"/>
              </a:rPr>
              <a:t>Independent</a:t>
            </a:r>
            <a:r>
              <a:rPr lang="en-US" sz="2000" dirty="0">
                <a:latin typeface="PT Serif" panose="020A0603040505020204" pitchFamily="18" charset="77"/>
              </a:rPr>
              <a:t>: Participants randomly allocated to each level of a factor 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i="1" dirty="0">
                <a:latin typeface="PT Serif" panose="020A0603040505020204" pitchFamily="18" charset="77"/>
              </a:rPr>
              <a:t>Repeated</a:t>
            </a:r>
            <a:r>
              <a:rPr lang="en-US" sz="2000" i="1" dirty="0">
                <a:latin typeface="PT Serif" panose="020A0603040505020204" pitchFamily="18" charset="77"/>
              </a:rPr>
              <a:t> measures design</a:t>
            </a:r>
            <a:r>
              <a:rPr lang="en-US" sz="2000" dirty="0">
                <a:latin typeface="PT Serif" panose="020A0603040505020204" pitchFamily="18" charset="77"/>
              </a:rPr>
              <a:t>: Participants are paired or a dependency exists (multiple observations)</a:t>
            </a:r>
            <a:endParaRPr lang="en-US" sz="1600" i="1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1B4C77-87E0-6649-826E-D14622DD38E0}"/>
              </a:ext>
            </a:extLst>
          </p:cNvPr>
          <p:cNvSpPr/>
          <p:nvPr/>
        </p:nvSpPr>
        <p:spPr>
          <a:xfrm>
            <a:off x="881253" y="2685321"/>
            <a:ext cx="10638199" cy="3354765"/>
          </a:xfrm>
          <a:prstGeom prst="rect">
            <a:avLst/>
          </a:prstGeom>
          <a:solidFill>
            <a:srgbClr val="E2F0D9">
              <a:alpha val="94510"/>
            </a:srgbClr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If the levels of the grouping variable are </a:t>
            </a:r>
            <a:r>
              <a:rPr lang="en-US" sz="2800" b="1" u="sng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highly ordinal or continuous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in nature, </a:t>
            </a:r>
            <a:r>
              <a:rPr lang="en-US" sz="2800" b="1" u="sng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regression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 or a rank type test will be more powerful than ANOVA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ANOVA is appropriate in cases where the groups are more nominal in nature.</a:t>
            </a:r>
          </a:p>
          <a:p>
            <a:pPr>
              <a:spcBef>
                <a:spcPct val="20000"/>
              </a:spcBef>
            </a:pPr>
            <a:r>
              <a:rPr lang="en-US" altLang="en-US" sz="32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Some variables can be construed as both!!! (e.g. Grade level)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probably want to analyze both ways</a:t>
            </a:r>
            <a:endParaRPr lang="en-US" sz="2400" i="1" dirty="0">
              <a:solidFill>
                <a:schemeClr val="accent6">
                  <a:lumMod val="75000"/>
                </a:schemeClr>
              </a:solidFill>
              <a:latin typeface="PT Serif" panose="020A06030405050202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6770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904" y="111252"/>
            <a:ext cx="9720072" cy="1499616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PT Serif" panose="020A0603040505020204" pitchFamily="18" charset="77"/>
              </a:rPr>
              <a:t>An</a:t>
            </a:r>
            <a:r>
              <a:rPr lang="en-US" dirty="0">
                <a:latin typeface="PT Serif" panose="020A0603040505020204" pitchFamily="18" charset="77"/>
              </a:rPr>
              <a:t>alysis </a:t>
            </a:r>
            <a:r>
              <a:rPr lang="en-US" dirty="0">
                <a:solidFill>
                  <a:schemeClr val="accent5"/>
                </a:solidFill>
                <a:latin typeface="PT Serif" panose="020A0603040505020204" pitchFamily="18" charset="77"/>
              </a:rPr>
              <a:t>o</a:t>
            </a:r>
            <a:r>
              <a:rPr lang="en-US" dirty="0">
                <a:latin typeface="PT Serif" panose="020A0603040505020204" pitchFamily="18" charset="77"/>
              </a:rPr>
              <a:t>f </a:t>
            </a:r>
            <a:r>
              <a:rPr lang="en-US" dirty="0">
                <a:solidFill>
                  <a:schemeClr val="accent5"/>
                </a:solidFill>
                <a:latin typeface="PT Serif" panose="020A0603040505020204" pitchFamily="18" charset="77"/>
              </a:rPr>
              <a:t>Va</a:t>
            </a:r>
            <a:r>
              <a:rPr lang="en-US" dirty="0">
                <a:latin typeface="PT Serif" panose="020A0603040505020204" pitchFamily="18" charset="77"/>
              </a:rPr>
              <a:t>riance (</a:t>
            </a:r>
            <a:r>
              <a:rPr lang="en-US" dirty="0">
                <a:solidFill>
                  <a:schemeClr val="accent5"/>
                </a:solidFill>
                <a:latin typeface="PT Serif" panose="020A0603040505020204" pitchFamily="18" charset="77"/>
              </a:rPr>
              <a:t>ANOVA</a:t>
            </a:r>
            <a:r>
              <a:rPr lang="en-US" dirty="0">
                <a:latin typeface="PT Serif" panose="020A0603040505020204" pitchFamily="18" charset="77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905" y="1421295"/>
            <a:ext cx="5795696" cy="5148470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ANOVA designs can be used for…</a:t>
            </a:r>
          </a:p>
          <a:p>
            <a:pPr lvl="1"/>
            <a:r>
              <a:rPr lang="en-US" altLang="en-US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Experimental research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Quasi-experimental studies</a:t>
            </a:r>
          </a:p>
          <a:p>
            <a:pPr lvl="1"/>
            <a:r>
              <a:rPr lang="en-US" altLang="en-US" dirty="0">
                <a:solidFill>
                  <a:srgbClr val="9411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Field/observational research</a:t>
            </a:r>
          </a:p>
          <a:p>
            <a:pPr lvl="4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Other names for 1-way ANOVA…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Single factor ANOVA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lvl="2">
              <a:lnSpc>
                <a:spcPct val="80000"/>
              </a:lnSpc>
            </a:pP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Univariate ANOVA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Simple ANOVA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Independent-ANOVA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Between-subjects ANOVA</a:t>
            </a:r>
          </a:p>
          <a:p>
            <a:pPr lvl="2">
              <a:lnSpc>
                <a:spcPct val="80000"/>
              </a:lnSpc>
            </a:pPr>
            <a:endParaRPr lang="en-US" altLang="en-US" sz="10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>
              <a:lnSpc>
                <a:spcPct val="80000"/>
              </a:lnSpc>
              <a:buNone/>
            </a:pPr>
            <a:endParaRPr lang="en-US" altLang="en-US" sz="300" b="1" dirty="0">
              <a:solidFill>
                <a:srgbClr val="94110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>
              <a:lnSpc>
                <a:spcPct val="80000"/>
              </a:lnSpc>
              <a:buNone/>
            </a:pPr>
            <a:r>
              <a:rPr lang="en-US" altLang="en-US" sz="28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Omnibus test for group (MEAN) differences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24600" y="1416425"/>
            <a:ext cx="5486400" cy="21605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en-US" sz="1200" b="1" u="sng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b="1" u="sng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ONE Dependent Variable (DV) </a:t>
            </a: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“outcome”</a:t>
            </a:r>
          </a:p>
          <a:p>
            <a:pPr algn="ctr">
              <a:lnSpc>
                <a:spcPct val="80000"/>
              </a:lnSpc>
            </a:pPr>
            <a:endParaRPr lang="en-US" altLang="en-US" sz="2400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Continuous (interval/ratio) </a:t>
            </a: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&amp;</a:t>
            </a: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normally distributed</a:t>
            </a:r>
          </a:p>
          <a:p>
            <a:pPr algn="ctr">
              <a:lnSpc>
                <a:spcPct val="80000"/>
              </a:lnSpc>
            </a:pPr>
            <a:endParaRPr lang="en-US" altLang="en-US" sz="1050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24600" y="3750343"/>
            <a:ext cx="548640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en-US" sz="1050" b="1" u="sng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b="1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ONE Independent Variable (IV) </a:t>
            </a: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“predictor”</a:t>
            </a:r>
          </a:p>
          <a:p>
            <a:pPr algn="ctr">
              <a:lnSpc>
                <a:spcPct val="80000"/>
              </a:lnSpc>
            </a:pPr>
            <a:endParaRPr lang="en-US" altLang="en-US" sz="2400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Categorical (nominal)</a:t>
            </a:r>
          </a:p>
          <a:p>
            <a:pPr algn="ctr">
              <a:lnSpc>
                <a:spcPct val="80000"/>
              </a:lnSpc>
            </a:pP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≥ 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3 </a:t>
            </a:r>
            <a:r>
              <a:rPr lang="en-US" altLang="en-US" sz="2000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independent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samples or groups</a:t>
            </a:r>
          </a:p>
          <a:p>
            <a:pPr algn="ctr">
              <a:lnSpc>
                <a:spcPct val="80000"/>
              </a:lnSpc>
            </a:pPr>
            <a:r>
              <a:rPr lang="en-US" altLang="en-US" sz="2000" i="1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Factor</a:t>
            </a:r>
            <a:r>
              <a:rPr lang="en-US" altLang="en-US" sz="20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 </a:t>
            </a:r>
            <a:r>
              <a:rPr lang="en-US" altLang="en-US" sz="20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i="1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levels</a:t>
            </a:r>
          </a:p>
          <a:p>
            <a:pPr algn="ctr">
              <a:lnSpc>
                <a:spcPct val="80000"/>
              </a:lnSpc>
            </a:pPr>
            <a:endParaRPr lang="en-US" altLang="en-US" sz="1000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684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88" y="299466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488" y="1799082"/>
            <a:ext cx="10739683" cy="454108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Study to determine if noise inhibits learning </a:t>
            </a:r>
            <a:r>
              <a:rPr lang="en-US" altLang="en-US" sz="28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</a:t>
            </a:r>
            <a:r>
              <a:rPr lang="en-US" altLang="en-US" sz="2800" i="1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8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15)</a:t>
            </a:r>
          </a:p>
          <a:p>
            <a:pPr lvl="4">
              <a:lnSpc>
                <a:spcPct val="8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Students </a:t>
            </a:r>
            <a:r>
              <a:rPr lang="en-US" altLang="en-US" sz="2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randomized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to 1 of 3 groups </a:t>
            </a:r>
            <a:r>
              <a:rPr lang="en-US" altLang="en-US" sz="28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(k = 3 &amp; </a:t>
            </a:r>
            <a:r>
              <a:rPr lang="en-US" altLang="en-US" sz="2800" i="1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8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5)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IV = grouping factor with 3 levels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Group A: 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No</a:t>
            </a: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noise (no music, quiet room)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Group B: 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Moderate</a:t>
            </a: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noise (classical music)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Group C: 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Extreme</a:t>
            </a: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noise (rock music)</a:t>
            </a:r>
          </a:p>
          <a:p>
            <a:pPr lvl="4">
              <a:lnSpc>
                <a:spcPct val="8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Participants are given 1 minutes to memorize list of 15 nonsense words</a:t>
            </a: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DV = # of correct nonsense words recalled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396" y="433413"/>
            <a:ext cx="1452563" cy="2971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946175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31462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Steps of a </a:t>
            </a:r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Hypothesis test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83149"/>
            <a:ext cx="10548466" cy="4921131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State the </a:t>
            </a:r>
            <a:r>
              <a:rPr lang="en-US" b="1" dirty="0">
                <a:latin typeface="PT Serif" panose="020A0603040505020204" pitchFamily="18" charset="77"/>
              </a:rPr>
              <a:t>Hypotheses</a:t>
            </a:r>
            <a:r>
              <a:rPr lang="en-US" dirty="0">
                <a:latin typeface="PT Serif" panose="020A0603040505020204" pitchFamily="18" charset="77"/>
              </a:rPr>
              <a:t> (Null &amp; Alternative)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Select the </a:t>
            </a:r>
            <a:r>
              <a:rPr lang="en-US" b="1" dirty="0">
                <a:latin typeface="PT Serif" panose="020A0603040505020204" pitchFamily="18" charset="77"/>
              </a:rPr>
              <a:t>Statistical Test </a:t>
            </a:r>
            <a:r>
              <a:rPr lang="en-US" dirty="0">
                <a:latin typeface="PT Serif" panose="020A0603040505020204" pitchFamily="18" charset="77"/>
              </a:rPr>
              <a:t>&amp; Significance Level</a:t>
            </a:r>
          </a:p>
          <a:p>
            <a:pPr marL="685800" lvl="1" indent="-136525">
              <a:buFont typeface="Arial" panose="020B0604020202020204" pitchFamily="34" charset="0"/>
              <a:buChar char="•"/>
            </a:pPr>
            <a:r>
              <a:rPr lang="en-US" i="1" dirty="0">
                <a:latin typeface="PT Serif" panose="020A0603040505020204" pitchFamily="18" charset="77"/>
              </a:rPr>
              <a:t>Examples include: z, t, F, </a:t>
            </a:r>
            <a:r>
              <a:rPr lang="el-GR" i="1" dirty="0">
                <a:latin typeface="PT Serif" panose="020A0603040505020204" pitchFamily="18" charset="77"/>
                <a:cs typeface="Times New Roman" panose="02020603050405020304" pitchFamily="18" charset="0"/>
              </a:rPr>
              <a:t>χ</a:t>
            </a:r>
            <a:r>
              <a:rPr lang="en-US" i="1" baseline="30000" dirty="0">
                <a:latin typeface="PT Serif" panose="020A0603040505020204" pitchFamily="18" charset="77"/>
                <a:cs typeface="Times New Roman" panose="02020603050405020304" pitchFamily="18" charset="0"/>
              </a:rPr>
              <a:t>2</a:t>
            </a:r>
            <a:endParaRPr lang="en-US" i="1" baseline="30000" dirty="0">
              <a:latin typeface="PT Serif" panose="020A0603040505020204" pitchFamily="18" charset="77"/>
            </a:endParaRPr>
          </a:p>
          <a:p>
            <a:pPr marL="685800" lvl="1" indent="-136525">
              <a:buFont typeface="Arial" panose="020B0604020202020204" pitchFamily="34" charset="0"/>
              <a:buChar char="•"/>
            </a:pPr>
            <a:r>
              <a:rPr lang="el-GR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PT Serif" panose="020A0603040505020204" pitchFamily="18" charset="77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PT Serif" panose="020A0603040505020204" pitchFamily="18" charset="77"/>
              </a:rPr>
              <a:t>level </a:t>
            </a:r>
            <a:r>
              <a:rPr lang="en-US" sz="1600" i="1" dirty="0">
                <a:latin typeface="PT Serif" panose="020A0603040505020204" pitchFamily="18" charset="77"/>
              </a:rPr>
              <a:t>(commonly use .05)</a:t>
            </a:r>
          </a:p>
          <a:p>
            <a:pPr marL="685800" lvl="1" indent="-136525">
              <a:buFont typeface="Arial" panose="020B0604020202020204" pitchFamily="34" charset="0"/>
              <a:buChar char="•"/>
            </a:pPr>
            <a:r>
              <a:rPr lang="en-US" i="1" dirty="0">
                <a:latin typeface="PT Serif" panose="020A0603040505020204" pitchFamily="18" charset="77"/>
              </a:rPr>
              <a:t>One vs. Two tails </a:t>
            </a:r>
            <a:r>
              <a:rPr lang="en-US" sz="1600" i="1" dirty="0">
                <a:latin typeface="PT Serif" panose="020A0603040505020204" pitchFamily="18" charset="77"/>
              </a:rPr>
              <a:t>(usually prefer 2)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Select random </a:t>
            </a:r>
            <a:r>
              <a:rPr lang="en-US" b="1" dirty="0">
                <a:latin typeface="PT Serif" panose="020A0603040505020204" pitchFamily="18" charset="77"/>
              </a:rPr>
              <a:t>samples</a:t>
            </a:r>
            <a:r>
              <a:rPr lang="en-US" dirty="0">
                <a:latin typeface="PT Serif" panose="020A0603040505020204" pitchFamily="18" charset="77"/>
              </a:rPr>
              <a:t> and </a:t>
            </a:r>
            <a:r>
              <a:rPr lang="en-US" b="1" dirty="0">
                <a:latin typeface="PT Serif" panose="020A0603040505020204" pitchFamily="18" charset="77"/>
              </a:rPr>
              <a:t>collect</a:t>
            </a:r>
            <a:r>
              <a:rPr lang="en-US" dirty="0">
                <a:latin typeface="PT Serif" panose="020A0603040505020204" pitchFamily="18" charset="77"/>
              </a:rPr>
              <a:t> data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Find the region of </a:t>
            </a:r>
            <a:r>
              <a:rPr lang="en-US" b="1" dirty="0">
                <a:latin typeface="PT Serif" panose="020A0603040505020204" pitchFamily="18" charset="77"/>
              </a:rPr>
              <a:t>Rejection</a:t>
            </a:r>
          </a:p>
          <a:p>
            <a:pPr marL="685800" lvl="1" indent="-174625">
              <a:buFont typeface="Arial" panose="020B0604020202020204" pitchFamily="34" charset="0"/>
              <a:buChar char="•"/>
            </a:pPr>
            <a:r>
              <a:rPr lang="en-US" i="1" dirty="0">
                <a:latin typeface="PT Serif" panose="020A0603040505020204" pitchFamily="18" charset="77"/>
              </a:rPr>
              <a:t>Based on </a:t>
            </a:r>
            <a:r>
              <a:rPr lang="el-GR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PT Serif" panose="020A0603040505020204" pitchFamily="18" charset="77"/>
                <a:cs typeface="Times New Roman" panose="02020603050405020304" pitchFamily="18" charset="0"/>
              </a:rPr>
              <a:t> </a:t>
            </a:r>
            <a:r>
              <a:rPr lang="en-US" sz="1200" i="1" dirty="0">
                <a:latin typeface="PT Serif" panose="020A0603040505020204" pitchFamily="18" charset="77"/>
                <a:cs typeface="Times New Roman" panose="02020603050405020304" pitchFamily="18" charset="0"/>
              </a:rPr>
              <a:t>&amp; # of tails</a:t>
            </a:r>
            <a:endParaRPr lang="en-US" sz="1200" i="1" dirty="0">
              <a:latin typeface="PT Serif" panose="020A0603040505020204" pitchFamily="18" charset="77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Calculate the </a:t>
            </a:r>
            <a:r>
              <a:rPr lang="en-US" b="1" dirty="0">
                <a:latin typeface="PT Serif" panose="020A0603040505020204" pitchFamily="18" charset="77"/>
              </a:rPr>
              <a:t>Test Statistic</a:t>
            </a:r>
          </a:p>
          <a:p>
            <a:pPr marL="685800" lvl="1" indent="-136525">
              <a:buFont typeface="Arial" panose="020B0604020202020204" pitchFamily="34" charset="0"/>
              <a:buChar char="•"/>
            </a:pPr>
            <a:r>
              <a:rPr lang="en-US" i="1" dirty="0">
                <a:latin typeface="PT Serif" panose="020A0603040505020204" pitchFamily="18" charset="77"/>
              </a:rPr>
              <a:t>Select the appropriate formula</a:t>
            </a:r>
          </a:p>
          <a:p>
            <a:pPr marL="685800" lvl="1" indent="-136525">
              <a:buFont typeface="Arial" panose="020B0604020202020204" pitchFamily="34" charset="0"/>
              <a:buChar char="•"/>
            </a:pPr>
            <a:r>
              <a:rPr lang="en-US" i="1" dirty="0">
                <a:latin typeface="PT Serif" panose="020A0603040505020204" pitchFamily="18" charset="77"/>
              </a:rPr>
              <a:t>May need to find degrees of freedom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Make the Statistical </a:t>
            </a:r>
            <a:r>
              <a:rPr lang="en-US" b="1" dirty="0">
                <a:latin typeface="PT Serif" panose="020A0603040505020204" pitchFamily="18" charset="77"/>
              </a:rPr>
              <a:t>Decision</a:t>
            </a:r>
            <a:endParaRPr lang="en-US" sz="2200" b="1" dirty="0">
              <a:solidFill>
                <a:srgbClr val="FF0000"/>
              </a:solidFill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>
                <a:latin typeface="PT Serif" panose="020A0603040505020204" pitchFamily="18" charset="77"/>
              </a:rPr>
              <a:t>8</a:t>
            </a:fld>
            <a:endParaRPr lang="en-US">
              <a:latin typeface="PT Serif" panose="020A06030405050202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36635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30" y="220127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Hypotheses of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835" y="1903276"/>
            <a:ext cx="4532243" cy="4406084"/>
          </a:xfrm>
        </p:spPr>
        <p:txBody>
          <a:bodyPr>
            <a:normAutofit/>
          </a:bodyPr>
          <a:lstStyle/>
          <a:p>
            <a:r>
              <a:rPr lang="en-US" altLang="en-US" sz="24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Means: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…,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n-US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</a:p>
          <a:p>
            <a:r>
              <a:rPr lang="en-US" altLang="en-US" sz="24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Variances: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l-GR" altLang="en-US" sz="24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sz="24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σ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r>
              <a:rPr lang="el-GR" altLang="en-US" sz="24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…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σ</a:t>
            </a:r>
            <a:r>
              <a:rPr lang="en-US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l-GR" altLang="en-US" sz="24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24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19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19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19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19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9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Many ways to reject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NOT </a:t>
            </a:r>
            <a:r>
              <a:rPr lang="en-US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000" b="1" i="1" baseline="-25000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: </a:t>
            </a:r>
            <a:r>
              <a:rPr lang="el-GR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000" b="1" i="1" baseline="-25000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≠</a:t>
            </a:r>
            <a:r>
              <a:rPr lang="el-GR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000" b="1" i="1" baseline="-25000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≠</a:t>
            </a:r>
            <a:r>
              <a:rPr lang="el-GR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000" b="1" i="1" baseline="-25000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r>
              <a:rPr lang="el-GR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≠</a:t>
            </a:r>
            <a:r>
              <a:rPr lang="el-GR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μ</a:t>
            </a:r>
            <a:r>
              <a:rPr lang="en-US" altLang="en-US" sz="2000" b="1" i="1" baseline="-25000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endParaRPr lang="en-US" altLang="en-US" sz="2000" b="1" dirty="0">
              <a:solidFill>
                <a:srgbClr val="FF000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76022" y="1409568"/>
            <a:ext cx="6669156" cy="46433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 b="1" u="sng" dirty="0">
              <a:solidFill>
                <a:schemeClr val="accent2"/>
              </a:solidFill>
              <a:latin typeface="PT Serif" panose="020A0603040505020204" pitchFamily="18" charset="77"/>
            </a:endParaRPr>
          </a:p>
          <a:p>
            <a:pPr algn="ctr"/>
            <a:r>
              <a:rPr lang="en-US" b="1" u="sng" dirty="0">
                <a:solidFill>
                  <a:srgbClr val="941100"/>
                </a:solidFill>
                <a:latin typeface="PT Serif" panose="020A0603040505020204" pitchFamily="18" charset="77"/>
              </a:rPr>
              <a:t>Example: Noise &amp; Words Memorized</a:t>
            </a:r>
            <a:endParaRPr lang="en-US" b="1" u="sng" dirty="0">
              <a:solidFill>
                <a:schemeClr val="accent2"/>
              </a:solidFill>
              <a:latin typeface="PT Serif" panose="020A0603040505020204" pitchFamily="18" charset="77"/>
            </a:endParaRPr>
          </a:p>
          <a:p>
            <a:pPr algn="ctr"/>
            <a:r>
              <a:rPr lang="en-US" b="1" dirty="0">
                <a:solidFill>
                  <a:schemeClr val="accent2"/>
                </a:solidFill>
                <a:latin typeface="PT Serif" panose="020A0603040505020204" pitchFamily="18" charset="77"/>
              </a:rPr>
              <a:t>Null Hypothesis:</a:t>
            </a:r>
          </a:p>
          <a:p>
            <a:pPr algn="ctr"/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The number of words recalled is the same regardless of the music/noise.</a:t>
            </a:r>
          </a:p>
          <a:p>
            <a:pPr algn="ctr"/>
            <a:r>
              <a:rPr lang="en-US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: </a:t>
            </a:r>
            <a:r>
              <a:rPr lang="el-GR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none</a:t>
            </a: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moderate</a:t>
            </a: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extreme</a:t>
            </a:r>
            <a:r>
              <a:rPr lang="el-GR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endParaRPr lang="en-US" altLang="en-US" sz="2400" i="1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sz="900" dirty="0">
              <a:solidFill>
                <a:schemeClr val="accent2"/>
              </a:solidFill>
              <a:latin typeface="PT Serif" panose="020A0603040505020204" pitchFamily="18" charset="77"/>
            </a:endParaRPr>
          </a:p>
          <a:p>
            <a:pPr algn="ctr"/>
            <a:r>
              <a:rPr lang="en-US" b="1" dirty="0">
                <a:solidFill>
                  <a:schemeClr val="accent2"/>
                </a:solidFill>
                <a:latin typeface="PT Serif" panose="020A0603040505020204" pitchFamily="18" charset="77"/>
              </a:rPr>
              <a:t>Alternative Hypothesis: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  <a:latin typeface="PT Serif" panose="020A0603040505020204" pitchFamily="18" charset="77"/>
              </a:rPr>
              <a:t>At least one </a:t>
            </a:r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music/noise level results in a </a:t>
            </a:r>
            <a:r>
              <a:rPr lang="en-US" b="1" dirty="0">
                <a:solidFill>
                  <a:schemeClr val="accent2"/>
                </a:solidFill>
                <a:latin typeface="PT Serif" panose="020A0603040505020204" pitchFamily="18" charset="77"/>
              </a:rPr>
              <a:t>different</a:t>
            </a:r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 number of words recalled.</a:t>
            </a:r>
          </a:p>
          <a:p>
            <a:pPr algn="ctr"/>
            <a:r>
              <a:rPr lang="en-US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: Not </a:t>
            </a:r>
            <a:r>
              <a:rPr lang="en-US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AEA5F-C482-BA4E-92DD-99DEED47566B}"/>
              </a:ext>
            </a:extLst>
          </p:cNvPr>
          <p:cNvSpPr/>
          <p:nvPr/>
        </p:nvSpPr>
        <p:spPr>
          <a:xfrm>
            <a:off x="516835" y="3029100"/>
            <a:ext cx="422270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: </a:t>
            </a:r>
            <a:r>
              <a:rPr lang="el-GR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r>
              <a:rPr lang="el-GR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=…=</a:t>
            </a:r>
            <a:r>
              <a:rPr lang="el-GR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μ</a:t>
            </a:r>
            <a:r>
              <a:rPr lang="en-US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</a:p>
          <a:p>
            <a:r>
              <a:rPr lang="en-US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: Not </a:t>
            </a:r>
            <a:r>
              <a:rPr lang="en-US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2214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8068</TotalTime>
  <Words>4542</Words>
  <Application>Microsoft Macintosh PowerPoint</Application>
  <PresentationFormat>Widescreen</PresentationFormat>
  <Paragraphs>791</Paragraphs>
  <Slides>49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2" baseType="lpstr">
      <vt:lpstr>ＭＳ Ｐゴシック</vt:lpstr>
      <vt:lpstr>Arial</vt:lpstr>
      <vt:lpstr>Calibri</vt:lpstr>
      <vt:lpstr>Calibri Light</vt:lpstr>
      <vt:lpstr>Cambria Math</vt:lpstr>
      <vt:lpstr>Consolas</vt:lpstr>
      <vt:lpstr>Courier New</vt:lpstr>
      <vt:lpstr>Monaco</vt:lpstr>
      <vt:lpstr>PT Serif</vt:lpstr>
      <vt:lpstr>Times New Roman</vt:lpstr>
      <vt:lpstr>Tw Cen MT</vt:lpstr>
      <vt:lpstr>Wingdings</vt:lpstr>
      <vt:lpstr>Office Theme</vt:lpstr>
      <vt:lpstr>One-Way ANOVA Cohen Chapter 12</vt:lpstr>
      <vt:lpstr>“It is easy to lie with statistics.  It is hard to tell the truth without statistics.”  -Andrejs Dunkels </vt:lpstr>
      <vt:lpstr>Motivating examples</vt:lpstr>
      <vt:lpstr>Research Design Vocab</vt:lpstr>
      <vt:lpstr>Research Design Vocab</vt:lpstr>
      <vt:lpstr>Analysis of Variance (ANOVA)</vt:lpstr>
      <vt:lpstr>Example: noise &amp; words memorized</vt:lpstr>
      <vt:lpstr>Steps of a Hypothesis test </vt:lpstr>
      <vt:lpstr>Hypotheses of ANOVA</vt:lpstr>
      <vt:lpstr>Example: noise &amp; words memorized</vt:lpstr>
      <vt:lpstr>Link:  Independent sample “t-test” &amp; ANOVA</vt:lpstr>
      <vt:lpstr>Link:  Independent sample “t-test” &amp; ANOVA</vt:lpstr>
      <vt:lpstr>Link:  Independent sample “t-test” &amp; ANOVA</vt:lpstr>
      <vt:lpstr>Link:  Independent sample “t-test” &amp; ANOVA</vt:lpstr>
      <vt:lpstr>Link:  Independent sample “t-test” &amp; ANOVA</vt:lpstr>
      <vt:lpstr>F-distribution</vt:lpstr>
      <vt:lpstr>PowerPoint Presentation</vt:lpstr>
      <vt:lpstr>Link:  Independent sample “t-test” &amp; ANOVA</vt:lpstr>
      <vt:lpstr>Link:  Independent sample “t-test” &amp; ANOVA</vt:lpstr>
      <vt:lpstr>Prior example</vt:lpstr>
      <vt:lpstr>Interactive  Applet</vt:lpstr>
      <vt:lpstr>Assumptions</vt:lpstr>
      <vt:lpstr>F-statistic: numerator = MSB</vt:lpstr>
      <vt:lpstr>Example: noise &amp; words memorized</vt:lpstr>
      <vt:lpstr>PowerPoint Presentation</vt:lpstr>
      <vt:lpstr>Example: noise &amp; words memorized</vt:lpstr>
      <vt:lpstr>Logic of “anova”</vt:lpstr>
      <vt:lpstr>Logic of “anova”</vt:lpstr>
      <vt:lpstr>CALCULATIONS: </vt:lpstr>
      <vt:lpstr>PowerPoint Presentation</vt:lpstr>
      <vt:lpstr>F-statistic</vt:lpstr>
      <vt:lpstr>Example: noise &amp; words memorized</vt:lpstr>
      <vt:lpstr>Example: noise &amp; words memorized</vt:lpstr>
      <vt:lpstr>R Code: ANOVA</vt:lpstr>
      <vt:lpstr>R Code: ANOVA</vt:lpstr>
      <vt:lpstr>R Code: ANOVA</vt:lpstr>
      <vt:lpstr>R Code: ANOVA</vt:lpstr>
      <vt:lpstr>R Code: ANOVA</vt:lpstr>
      <vt:lpstr>R Code: ANOVA</vt:lpstr>
      <vt:lpstr>Measures of Association</vt:lpstr>
      <vt:lpstr>Measures of Association: eta-squared</vt:lpstr>
      <vt:lpstr>Example: noise &amp; words memorized</vt:lpstr>
      <vt:lpstr>Example: noise &amp; words memorized</vt:lpstr>
      <vt:lpstr>Measures of Association: OMEGA-squared</vt:lpstr>
      <vt:lpstr>Measures of association: Cohen’s f </vt:lpstr>
      <vt:lpstr>Measures of Association: Intra-class correlation coefficient (ICC) </vt:lpstr>
      <vt:lpstr>APA Results</vt:lpstr>
      <vt:lpstr>ANOVA vs. multiple t-tests</vt:lpstr>
      <vt:lpstr>Power: use G*Power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Cohen chap 6. estimation &amp; t</dc:title>
  <dc:creator>Sarah Schwartz</dc:creator>
  <cp:lastModifiedBy>Tyson Barrett</cp:lastModifiedBy>
  <cp:revision>202</cp:revision>
  <dcterms:created xsi:type="dcterms:W3CDTF">2015-07-08T09:52:47Z</dcterms:created>
  <dcterms:modified xsi:type="dcterms:W3CDTF">2018-03-20T22:46:26Z</dcterms:modified>
</cp:coreProperties>
</file>