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9" r:id="rId5"/>
    <p:sldId id="270" r:id="rId6"/>
    <p:sldId id="271" r:id="rId7"/>
    <p:sldId id="273" r:id="rId8"/>
    <p:sldId id="274" r:id="rId9"/>
    <p:sldId id="258" r:id="rId10"/>
    <p:sldId id="276" r:id="rId11"/>
    <p:sldId id="277" r:id="rId12"/>
    <p:sldId id="278" r:id="rId13"/>
    <p:sldId id="259" r:id="rId14"/>
    <p:sldId id="279" r:id="rId15"/>
    <p:sldId id="281" r:id="rId16"/>
    <p:sldId id="282" r:id="rId17"/>
    <p:sldId id="260" r:id="rId18"/>
    <p:sldId id="261" r:id="rId19"/>
    <p:sldId id="262" r:id="rId20"/>
    <p:sldId id="263" r:id="rId21"/>
    <p:sldId id="264" r:id="rId22"/>
    <p:sldId id="265" r:id="rId23"/>
    <p:sldId id="280"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1" d="100"/>
          <a:sy n="91" d="100"/>
        </p:scale>
        <p:origin x="34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20/11/2024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IN" dirty="0"/>
              <a:t>Patient-Case-Similarity(Skin Smart)</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a:t>
            </a:r>
          </a:p>
          <a:p>
            <a:pPr algn="l"/>
            <a:endParaRPr lang="en-GB" dirty="0"/>
          </a:p>
        </p:txBody>
      </p:sp>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err="1"/>
              <a:t>Dr.</a:t>
            </a:r>
            <a:r>
              <a:rPr lang="en-GB" sz="1700" dirty="0"/>
              <a:t> </a:t>
            </a:r>
            <a:r>
              <a:rPr lang="en-GB" sz="1700" b="1" dirty="0">
                <a:solidFill>
                  <a:srgbClr val="17365D"/>
                </a:solidFill>
                <a:latin typeface="Cambria" panose="02040503050406030204" pitchFamily="18" charset="0"/>
                <a:ea typeface="Cambria" panose="02040503050406030204" pitchFamily="18" charset="0"/>
                <a:sym typeface="Verdana"/>
              </a:rPr>
              <a:t>P Sudha</a:t>
            </a:r>
          </a:p>
          <a:p>
            <a:pPr algn="l"/>
            <a:r>
              <a:rPr lang="en-GB" sz="1700" dirty="0"/>
              <a:t>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Review-2</a:t>
            </a:r>
          </a:p>
        </p:txBody>
      </p:sp>
      <p:pic>
        <p:nvPicPr>
          <p:cNvPr id="7" name="Picture 6">
            <a:extLst>
              <a:ext uri="{FF2B5EF4-FFF2-40B4-BE49-F238E27FC236}">
                <a16:creationId xmlns:a16="http://schemas.microsoft.com/office/drawing/2014/main" id="{836B3C90-0EDA-1F56-900F-4DB6E7433BDD}"/>
              </a:ext>
            </a:extLst>
          </p:cNvPr>
          <p:cNvPicPr>
            <a:picLocks noChangeAspect="1"/>
          </p:cNvPicPr>
          <p:nvPr/>
        </p:nvPicPr>
        <p:blipFill>
          <a:blip r:embed="rId2"/>
          <a:stretch>
            <a:fillRect/>
          </a:stretch>
        </p:blipFill>
        <p:spPr>
          <a:xfrm>
            <a:off x="790469" y="3194064"/>
            <a:ext cx="5596613" cy="2249619"/>
          </a:xfrm>
          <a:prstGeom prst="rect">
            <a:avLst/>
          </a:prstGeom>
        </p:spPr>
      </p:pic>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52DF-CD1F-F49B-E596-8D8CC7730A74}"/>
              </a:ext>
            </a:extLst>
          </p:cNvPr>
          <p:cNvSpPr>
            <a:spLocks noGrp="1"/>
          </p:cNvSpPr>
          <p:nvPr>
            <p:ph type="title"/>
          </p:nvPr>
        </p:nvSpPr>
        <p:spPr/>
        <p:txBody>
          <a:bodyPr/>
          <a:lstStyle/>
          <a:p>
            <a:r>
              <a:rPr lang="en-IN" dirty="0"/>
              <a:t>Conti..</a:t>
            </a:r>
          </a:p>
        </p:txBody>
      </p:sp>
      <p:pic>
        <p:nvPicPr>
          <p:cNvPr id="4" name="table">
            <a:extLst>
              <a:ext uri="{FF2B5EF4-FFF2-40B4-BE49-F238E27FC236}">
                <a16:creationId xmlns:a16="http://schemas.microsoft.com/office/drawing/2014/main" id="{C2FE89B3-3643-7CC7-0773-6F7FC4B9109C}"/>
              </a:ext>
            </a:extLst>
          </p:cNvPr>
          <p:cNvPicPr>
            <a:picLocks noChangeAspect="1"/>
          </p:cNvPicPr>
          <p:nvPr/>
        </p:nvPicPr>
        <p:blipFill>
          <a:blip r:embed="rId2"/>
          <a:stretch>
            <a:fillRect/>
          </a:stretch>
        </p:blipFill>
        <p:spPr>
          <a:xfrm>
            <a:off x="812800" y="2211296"/>
            <a:ext cx="10558684" cy="2435408"/>
          </a:xfrm>
          <a:prstGeom prst="rect">
            <a:avLst/>
          </a:prstGeom>
        </p:spPr>
      </p:pic>
    </p:spTree>
    <p:extLst>
      <p:ext uri="{BB962C8B-B14F-4D97-AF65-F5344CB8AC3E}">
        <p14:creationId xmlns:p14="http://schemas.microsoft.com/office/powerpoint/2010/main" val="276365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8A29-CCC7-A558-784F-835B23E9036C}"/>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EXISTING SYSTEM</a:t>
            </a:r>
            <a:endParaRPr lang="en-IN" dirty="0"/>
          </a:p>
        </p:txBody>
      </p:sp>
      <p:sp>
        <p:nvSpPr>
          <p:cNvPr id="3" name="Content Placeholder 2">
            <a:extLst>
              <a:ext uri="{FF2B5EF4-FFF2-40B4-BE49-F238E27FC236}">
                <a16:creationId xmlns:a16="http://schemas.microsoft.com/office/drawing/2014/main" id="{30F2BDA9-DC0F-3A21-DBCA-365F7096219F}"/>
              </a:ext>
            </a:extLst>
          </p:cNvPr>
          <p:cNvSpPr>
            <a:spLocks noGrp="1"/>
          </p:cNvSpPr>
          <p:nvPr>
            <p:ph idx="1"/>
          </p:nvPr>
        </p:nvSpPr>
        <p:spPr/>
        <p:txBody>
          <a:bodyPr/>
          <a:lstStyle/>
          <a:p>
            <a:r>
              <a:rPr lang="en-US" altLang="en-US" sz="2400" dirty="0">
                <a:latin typeface="Times New Roman" panose="02020603050405020304" pitchFamily="18" charset="0"/>
                <a:cs typeface="Times New Roman" panose="02020603050405020304" pitchFamily="18" charset="0"/>
              </a:rPr>
              <a:t>Current systems for skin disease management typically involve manual processes, where patients must visit dermatologists for diagnosis and treatment. There is limited use of technology for early detection and management, leading to delayed treatments. Appointment scheduling and patient history tracking are often inefficient, relying on paper records or basic digital systems. Additionally, finding nearby specialized hospitals can be cumbersome, lacking integration and user-friendly interfaces for comprehensive care.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04163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9824-5F3D-8387-C0BC-4A57C200CBA4}"/>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 DISADVANTAGES</a:t>
            </a:r>
            <a:endParaRPr lang="en-IN" dirty="0"/>
          </a:p>
        </p:txBody>
      </p:sp>
      <p:sp>
        <p:nvSpPr>
          <p:cNvPr id="3" name="Content Placeholder 2">
            <a:extLst>
              <a:ext uri="{FF2B5EF4-FFF2-40B4-BE49-F238E27FC236}">
                <a16:creationId xmlns:a16="http://schemas.microsoft.com/office/drawing/2014/main" id="{127673FD-4F04-F640-D734-A4FE6518152F}"/>
              </a:ext>
            </a:extLst>
          </p:cNvPr>
          <p:cNvSpPr>
            <a:spLocks noGrp="1"/>
          </p:cNvSpPr>
          <p:nvPr>
            <p:ph idx="1"/>
          </p:nvPr>
        </p:nvSpPr>
        <p:spPr/>
        <p:txBody>
          <a:bodyPr>
            <a:norm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Reliance on manual diagnosis and treatment scheduling leads to delays and inefficiencies in patient care.</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Lack of centralized digital records makes tracking patient history and managing appointments cumbersome.</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Difficulty in finding nearby specialized hospitals and lack of integrated, user-friendly interfaces hinder timely and effective treatment.</a:t>
            </a:r>
          </a:p>
        </p:txBody>
      </p:sp>
    </p:spTree>
    <p:extLst>
      <p:ext uri="{BB962C8B-B14F-4D97-AF65-F5344CB8AC3E}">
        <p14:creationId xmlns:p14="http://schemas.microsoft.com/office/powerpoint/2010/main" val="356352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ea typeface="Calibri" panose="020F0502020204030204" pitchFamily="34" charset="0"/>
                <a:cs typeface="Times New Roman" panose="02020603050405020304" pitchFamily="18" charset="0"/>
              </a:rPr>
              <a:t>The proposed system is a mobile application designed for comprehensive skin disease management. Built with Android XML for the frontend and Kotlin for the backend, it caters to three user roles: Admin, Hospitals, and Users. Admins can log in, add hospitals, and view users. Hospitals can log in to view patient appointments. Users can log in to scan for skin diseases using image recognition technology, view nearby hospitals, schedule appointments, and maintain a history of their consultations. This system aims to streamline skin disease detection and treatment, providing an integrated and user-friendly platform for all stakeholders. Here we are using the Mobile net algorithm. These model is used for the image processing to detected the image.</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AFD9D-9919-0069-3134-63872986F8CC}"/>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 ADVANTAGES</a:t>
            </a:r>
            <a:endParaRPr lang="en-IN" dirty="0"/>
          </a:p>
        </p:txBody>
      </p:sp>
      <p:sp>
        <p:nvSpPr>
          <p:cNvPr id="3" name="Content Placeholder 2">
            <a:extLst>
              <a:ext uri="{FF2B5EF4-FFF2-40B4-BE49-F238E27FC236}">
                <a16:creationId xmlns:a16="http://schemas.microsoft.com/office/drawing/2014/main" id="{E583CF58-8E34-0989-7802-AB36C4E61B10}"/>
              </a:ext>
            </a:extLst>
          </p:cNvPr>
          <p:cNvSpPr>
            <a:spLocks noGrp="1"/>
          </p:cNvSpPr>
          <p:nvPr>
            <p:ph idx="1"/>
          </p:nvPr>
        </p:nvSpPr>
        <p:spPr/>
        <p:txBody>
          <a:bodyPr/>
          <a:lstStyle/>
          <a:p>
            <a:pPr marL="342900" lvl="0" indent="-342900" algn="just">
              <a:lnSpc>
                <a:spcPct val="150000"/>
              </a:lnSpc>
              <a:spcBef>
                <a:spcPts val="12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Android XML ensures an intuitive and accessible frontend for all users.</a:t>
            </a:r>
          </a:p>
          <a:p>
            <a:pPr marL="342900" lvl="0" indent="-342900" algn="just">
              <a:lnSpc>
                <a:spcPct val="150000"/>
              </a:lnSpc>
              <a:spcBef>
                <a:spcPts val="12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Users can easily find nearby hospitals, schedule appointments, and maintain a detailed history of their treatments.</a:t>
            </a:r>
          </a:p>
          <a:p>
            <a:pPr marL="342900" lvl="0" indent="-342900" algn="just">
              <a:lnSpc>
                <a:spcPct val="150000"/>
              </a:lnSpc>
              <a:spcBef>
                <a:spcPts val="12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Kotlin backend provides robust performance and smooth integration of features, ensuring a reliable application experience.</a:t>
            </a:r>
          </a:p>
        </p:txBody>
      </p:sp>
    </p:spTree>
    <p:extLst>
      <p:ext uri="{BB962C8B-B14F-4D97-AF65-F5344CB8AC3E}">
        <p14:creationId xmlns:p14="http://schemas.microsoft.com/office/powerpoint/2010/main" val="1220571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3428-C1F0-7349-DEE6-D983B5F92FE6}"/>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 PROJECT WORKFLOW</a:t>
            </a:r>
            <a:endParaRPr lang="en-IN" dirty="0"/>
          </a:p>
        </p:txBody>
      </p:sp>
      <p:pic>
        <p:nvPicPr>
          <p:cNvPr id="4" name="Content Placeholder 3">
            <a:extLst>
              <a:ext uri="{FF2B5EF4-FFF2-40B4-BE49-F238E27FC236}">
                <a16:creationId xmlns:a16="http://schemas.microsoft.com/office/drawing/2014/main" id="{2769B12C-2129-36D4-5EA0-6847F85EE5D2}"/>
              </a:ext>
            </a:extLst>
          </p:cNvPr>
          <p:cNvPicPr>
            <a:picLocks noGrp="1" noChangeAspect="1"/>
          </p:cNvPicPr>
          <p:nvPr>
            <p:ph idx="1"/>
          </p:nvPr>
        </p:nvPicPr>
        <p:blipFill>
          <a:blip r:embed="rId2"/>
          <a:stretch>
            <a:fillRect/>
          </a:stretch>
        </p:blipFill>
        <p:spPr>
          <a:xfrm>
            <a:off x="812800" y="1092168"/>
            <a:ext cx="10668000" cy="4800713"/>
          </a:xfrm>
          <a:prstGeom prst="rect">
            <a:avLst/>
          </a:prstGeom>
        </p:spPr>
      </p:pic>
    </p:spTree>
    <p:extLst>
      <p:ext uri="{BB962C8B-B14F-4D97-AF65-F5344CB8AC3E}">
        <p14:creationId xmlns:p14="http://schemas.microsoft.com/office/powerpoint/2010/main" val="3302855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733A-ACB5-38B6-CB3A-48CBB7150787}"/>
              </a:ext>
            </a:extLst>
          </p:cNvPr>
          <p:cNvSpPr>
            <a:spLocks noGrp="1"/>
          </p:cNvSpPr>
          <p:nvPr>
            <p:ph type="title"/>
          </p:nvPr>
        </p:nvSpPr>
        <p:spPr/>
        <p:txBody>
          <a:bodyPr/>
          <a:lstStyle/>
          <a:p>
            <a:r>
              <a:rPr lang="en-US" altLang="en-US" sz="2800" b="1" dirty="0">
                <a:latin typeface="Times New Roman" panose="02020603050405020304" pitchFamily="18"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id="{8F562359-ACBA-3297-132B-7D8F451B7911}"/>
              </a:ext>
            </a:extLst>
          </p:cNvPr>
          <p:cNvSpPr>
            <a:spLocks noGrp="1"/>
          </p:cNvSpPr>
          <p:nvPr>
            <p:ph idx="1"/>
          </p:nvPr>
        </p:nvSpPr>
        <p:spPr/>
        <p:txBody>
          <a:bodyPr/>
          <a:lstStyle/>
          <a:p>
            <a:pPr algn="just">
              <a:lnSpc>
                <a:spcPct val="150000"/>
              </a:lnSpc>
              <a:spcAft>
                <a:spcPts val="0"/>
              </a:spcAft>
            </a:pPr>
            <a:r>
              <a:rPr lang="en-US" b="1" dirty="0">
                <a:latin typeface="Times New Roman" panose="02020603050405020304" pitchFamily="18" charset="0"/>
                <a:ea typeface="Times New Roman" panose="02020603050405020304" pitchFamily="18" charset="0"/>
              </a:rPr>
              <a:t>USERS:</a:t>
            </a:r>
            <a:r>
              <a:rPr lang="en-US" dirty="0">
                <a:latin typeface="Times New Roman" panose="02020603050405020304" pitchFamily="18" charset="0"/>
                <a:ea typeface="Times New Roman" panose="02020603050405020304" pitchFamily="18" charset="0"/>
              </a:rPr>
              <a:t> Users can register, login, scan skin diseases using image recognition, view nearby hospitals, add appointments, and maintain a medical history all through a user-friendly mobile application.</a:t>
            </a:r>
            <a:endParaRPr lang="en-IN" dirty="0">
              <a:latin typeface="Times New Roman" panose="02020603050405020304" pitchFamily="18" charset="0"/>
              <a:ea typeface="Times New Roman" panose="02020603050405020304" pitchFamily="18" charset="0"/>
            </a:endParaRPr>
          </a:p>
          <a:p>
            <a:pPr algn="just">
              <a:lnSpc>
                <a:spcPct val="150000"/>
              </a:lnSpc>
              <a:spcAft>
                <a:spcPts val="0"/>
              </a:spcAft>
            </a:pPr>
            <a:r>
              <a:rPr lang="en-US" b="1" dirty="0">
                <a:latin typeface="Times New Roman" panose="02020603050405020304" pitchFamily="18" charset="0"/>
                <a:ea typeface="Times New Roman" panose="02020603050405020304" pitchFamily="18" charset="0"/>
              </a:rPr>
              <a:t>ADMIN</a:t>
            </a:r>
            <a:r>
              <a:rPr lang="en-US" dirty="0">
                <a:latin typeface="Times New Roman" panose="02020603050405020304" pitchFamily="18" charset="0"/>
                <a:ea typeface="Times New Roman" panose="02020603050405020304" pitchFamily="18" charset="0"/>
              </a:rPr>
              <a:t>: Admins can securely login, add new hospitals to the system, and view registered users' details using the mobile application interface.</a:t>
            </a:r>
            <a:endParaRPr lang="en-IN" dirty="0">
              <a:latin typeface="Times New Roman" panose="02020603050405020304" pitchFamily="18" charset="0"/>
              <a:ea typeface="Times New Roman" panose="02020603050405020304" pitchFamily="18" charset="0"/>
            </a:endParaRPr>
          </a:p>
          <a:p>
            <a:pPr algn="just">
              <a:lnSpc>
                <a:spcPct val="150000"/>
              </a:lnSpc>
              <a:spcAft>
                <a:spcPts val="0"/>
              </a:spcAft>
            </a:pPr>
            <a:r>
              <a:rPr lang="en-US" b="1" dirty="0">
                <a:latin typeface="Times New Roman" panose="02020603050405020304" pitchFamily="18" charset="0"/>
                <a:ea typeface="Times New Roman" panose="02020603050405020304" pitchFamily="18" charset="0"/>
              </a:rPr>
              <a:t>HOSPITAL</a:t>
            </a:r>
            <a:r>
              <a:rPr lang="en-US" dirty="0">
                <a:latin typeface="Times New Roman" panose="02020603050405020304" pitchFamily="18" charset="0"/>
                <a:ea typeface="Times New Roman" panose="02020603050405020304" pitchFamily="18" charset="0"/>
              </a:rPr>
              <a:t>: Hospitals can log in securely and access their dedicated interface to view scheduled appointments made by users through the mobile application.</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17252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Develop an intuitive mobile application using Android XML and Kotlin for efficient skin disease detection and management.</a:t>
            </a:r>
          </a:p>
          <a:p>
            <a:r>
              <a:rPr lang="en-US" dirty="0">
                <a:latin typeface="Times New Roman" panose="02020603050405020304" pitchFamily="18" charset="0"/>
                <a:cs typeface="Times New Roman" panose="02020603050405020304" pitchFamily="18" charset="0"/>
              </a:rPr>
              <a:t>Implement advanced image recognition technology for early and accurate diagnosis of skin diseases.</a:t>
            </a:r>
          </a:p>
          <a:p>
            <a:r>
              <a:rPr lang="en-US" dirty="0">
                <a:latin typeface="Times New Roman" panose="02020603050405020304" pitchFamily="18" charset="0"/>
                <a:cs typeface="Times New Roman" panose="02020603050405020304" pitchFamily="18" charset="0"/>
              </a:rPr>
              <a:t>Enable secure multi-role access for administrators, hospitals, and </a:t>
            </a:r>
            <a:r>
              <a:rPr lang="en-US" dirty="0" err="1">
                <a:latin typeface="Times New Roman" panose="02020603050405020304" pitchFamily="18" charset="0"/>
                <a:cs typeface="Times New Roman" panose="02020603050405020304" pitchFamily="18" charset="0"/>
              </a:rPr>
              <a:t>users.Streamline</a:t>
            </a:r>
            <a:r>
              <a:rPr lang="en-US" dirty="0">
                <a:latin typeface="Times New Roman" panose="02020603050405020304" pitchFamily="18" charset="0"/>
                <a:cs typeface="Times New Roman" panose="02020603050405020304" pitchFamily="18" charset="0"/>
              </a:rPr>
              <a:t> appointment scheduling and patient history tracking.</a:t>
            </a:r>
          </a:p>
          <a:p>
            <a:r>
              <a:rPr lang="en-US" dirty="0">
                <a:latin typeface="Times New Roman" panose="02020603050405020304" pitchFamily="18" charset="0"/>
                <a:cs typeface="Times New Roman" panose="02020603050405020304" pitchFamily="18" charset="0"/>
              </a:rPr>
              <a:t>Enhance accessibility to specialized healthcare services and improve overall patient outcomes.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fontScale="92500" lnSpcReduction="20000"/>
          </a:bodyPr>
          <a:lstStyle/>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Requirement Analysis</a:t>
            </a:r>
            <a:r>
              <a:rPr lang="en-US" dirty="0">
                <a:latin typeface="Times New Roman" panose="02020603050405020304" pitchFamily="18" charset="0"/>
                <a:cs typeface="Times New Roman" panose="02020603050405020304" pitchFamily="18" charset="0"/>
              </a:rPr>
              <a:t>: Define the functional and non-functional requirements based on user needs and existing gaps in dermatology care.</a:t>
            </a: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System Design</a:t>
            </a:r>
            <a:r>
              <a:rPr lang="en-US" dirty="0">
                <a:latin typeface="Times New Roman" panose="02020603050405020304" pitchFamily="18" charset="0"/>
                <a:cs typeface="Times New Roman" panose="02020603050405020304" pitchFamily="18" charset="0"/>
              </a:rPr>
              <a:t>: Create architecture diagrams, UML models, and workflow systems tailored to the application's multi-user capabilities.</a:t>
            </a: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Development</a:t>
            </a:r>
            <a:r>
              <a:rPr lang="en-US" dirty="0">
                <a:latin typeface="Times New Roman" panose="02020603050405020304" pitchFamily="18" charset="0"/>
                <a:cs typeface="Times New Roman" panose="02020603050405020304" pitchFamily="18" charset="0"/>
              </a:rPr>
              <a:t>:</a:t>
            </a:r>
          </a:p>
          <a:p>
            <a:pPr marL="857250" lvl="1" indent="-457200" algn="just">
              <a:buFont typeface="+mj-lt"/>
              <a:buAutoNum type="arabicPeriod"/>
            </a:pPr>
            <a:r>
              <a:rPr lang="en-US" dirty="0">
                <a:latin typeface="Times New Roman" panose="02020603050405020304" pitchFamily="18" charset="0"/>
                <a:cs typeface="Times New Roman" panose="02020603050405020304" pitchFamily="18" charset="0"/>
              </a:rPr>
              <a:t>Frontend: Utilize Android XML for a user-friendly interface.</a:t>
            </a:r>
          </a:p>
          <a:p>
            <a:pPr marL="857250" lvl="1" indent="-457200" algn="just">
              <a:buFont typeface="+mj-lt"/>
              <a:buAutoNum type="arabicPeriod"/>
            </a:pPr>
            <a:r>
              <a:rPr lang="en-US" dirty="0">
                <a:latin typeface="Times New Roman" panose="02020603050405020304" pitchFamily="18" charset="0"/>
                <a:cs typeface="Times New Roman" panose="02020603050405020304" pitchFamily="18" charset="0"/>
              </a:rPr>
              <a:t>Backend: Leverage Kotlin to ensure robust application performance and seamless integration of features.</a:t>
            </a: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Algorithm Implementation</a:t>
            </a:r>
            <a:r>
              <a:rPr lang="en-US" dirty="0">
                <a:latin typeface="Times New Roman" panose="02020603050405020304" pitchFamily="18" charset="0"/>
                <a:cs typeface="Times New Roman" panose="02020603050405020304" pitchFamily="18" charset="0"/>
              </a:rPr>
              <a:t>: Integrate the Mobile Net algorithm for image recognition and processing to enable skin disease detection.</a:t>
            </a: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Database Integration</a:t>
            </a:r>
            <a:r>
              <a:rPr lang="en-US" dirty="0">
                <a:latin typeface="Times New Roman" panose="02020603050405020304" pitchFamily="18" charset="0"/>
                <a:cs typeface="Times New Roman" panose="02020603050405020304" pitchFamily="18" charset="0"/>
              </a:rPr>
              <a:t>: Use MySQL to manage user data, appointments, and hospital records efficiently.</a:t>
            </a: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Testing and Validation</a:t>
            </a:r>
            <a:r>
              <a:rPr lang="en-US" dirty="0">
                <a:latin typeface="Times New Roman" panose="02020603050405020304" pitchFamily="18" charset="0"/>
                <a:cs typeface="Times New Roman" panose="02020603050405020304" pitchFamily="18" charset="0"/>
              </a:rPr>
              <a:t>: Conduct extensive testing to ensure functionality, accuracy, and performance across all user roles and scenarios.</a:t>
            </a: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Deployment and Maintenance</a:t>
            </a:r>
            <a:r>
              <a:rPr lang="en-US" dirty="0">
                <a:latin typeface="Times New Roman" panose="02020603050405020304" pitchFamily="18" charset="0"/>
                <a:cs typeface="Times New Roman" panose="02020603050405020304" pitchFamily="18" charset="0"/>
              </a:rPr>
              <a:t>: Launch the application and provide regular updates to incorporate user feedback and technological advancements.</a:t>
            </a:r>
          </a:p>
          <a:p>
            <a:pPr algn="just"/>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3074" name="Picture 2" descr="Output image">
            <a:extLst>
              <a:ext uri="{FF2B5EF4-FFF2-40B4-BE49-F238E27FC236}">
                <a16:creationId xmlns:a16="http://schemas.microsoft.com/office/drawing/2014/main" id="{455AE01E-0E09-B9F5-5767-DC356C66F1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3416" y="1143000"/>
            <a:ext cx="8306768"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33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 ABSTRACT</a:t>
            </a:r>
            <a:endParaRPr lang="en-GB" dirty="0"/>
          </a:p>
        </p:txBody>
      </p:sp>
      <p:sp>
        <p:nvSpPr>
          <p:cNvPr id="5" name="Rectangle 4">
            <a:extLst>
              <a:ext uri="{FF2B5EF4-FFF2-40B4-BE49-F238E27FC236}">
                <a16:creationId xmlns:a16="http://schemas.microsoft.com/office/drawing/2014/main" id="{0C99AE05-63EE-F07B-1413-8DCE657D1BFC}"/>
              </a:ext>
            </a:extLst>
          </p:cNvPr>
          <p:cNvSpPr/>
          <p:nvPr/>
        </p:nvSpPr>
        <p:spPr>
          <a:xfrm>
            <a:off x="922350" y="1217706"/>
            <a:ext cx="10347300" cy="5178149"/>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dirty="0">
                <a:latin typeface="Times New Roman" panose="02020603050405020304" pitchFamily="18" charset="0"/>
                <a:ea typeface="Times New Roman" panose="02020603050405020304" pitchFamily="18" charset="0"/>
              </a:rPr>
              <a:t>This project entails the development of a mobile application for skin disease detection and management, utilizing Android XML for frontend design and Kotlin for backend functionality. The application is structured to serve three primary user roles: Admin, Hospitals, and Users, each with distinct capabilities. For the Admin, the application provides secure login, functionalities to add and manage hospital details, and view registered users, ensuring efficient oversight and administration of the system. Hospitals can log in to their dedicated interface to view patient appointments, facilitating streamlined appointment management and patient care. Users, the core beneficiaries, can log in to access various features aimed at improving skin health management. The application enables users to scan and detect skin diseases using advanced image recognition technology. Additionally, users can view nearby hospitals, add appointments with dermatologists, and maintain a history of their medical consultations and treatments. This feature-rich application ensures a seamless and integrated experience for managing skin health, from initial diagnosis to ongoing care. Overall, this mobile application aims to provide a comprehensive solution for skin disease management, leveraging the robustness of Kotlin for backend processes and the flexibility of Android XML for an intuitive user interface.</a:t>
            </a:r>
          </a:p>
          <a:p>
            <a:pPr algn="just">
              <a:lnSpc>
                <a:spcPct val="150000"/>
              </a:lnSpc>
            </a:pPr>
            <a:r>
              <a:rPr lang="en-US" sz="1600" dirty="0">
                <a:latin typeface="Times New Roman" panose="02020603050405020304" pitchFamily="18" charset="0"/>
                <a:ea typeface="Times New Roman" panose="02020603050405020304" pitchFamily="18" charset="0"/>
              </a:rPr>
              <a:t>KEYWORDS: Mobile application, Android.</a:t>
            </a:r>
          </a:p>
          <a:p>
            <a:pPr algn="just">
              <a:lnSpc>
                <a:spcPct val="150000"/>
              </a:lnSpc>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lgn="just"/>
            <a:r>
              <a:rPr lang="en-US" sz="2000" b="1" dirty="0">
                <a:latin typeface="Times New Roman" panose="02020603050405020304" pitchFamily="18" charset="0"/>
                <a:cs typeface="Times New Roman" panose="02020603050405020304" pitchFamily="18" charset="0"/>
              </a:rPr>
              <a:t>Early Detection</a:t>
            </a:r>
            <a:r>
              <a:rPr lang="en-US" sz="2000" dirty="0">
                <a:latin typeface="Times New Roman" panose="02020603050405020304" pitchFamily="18" charset="0"/>
                <a:cs typeface="Times New Roman" panose="02020603050405020304" pitchFamily="18" charset="0"/>
              </a:rPr>
              <a:t>: Facilitate prompt identification of skin diseases using advanced image recognition technology.</a:t>
            </a:r>
          </a:p>
          <a:p>
            <a:pPr algn="just"/>
            <a:r>
              <a:rPr lang="en-US" sz="2000" b="1" dirty="0">
                <a:latin typeface="Times New Roman" panose="02020603050405020304" pitchFamily="18" charset="0"/>
                <a:cs typeface="Times New Roman" panose="02020603050405020304" pitchFamily="18" charset="0"/>
              </a:rPr>
              <a:t>Improved Accessibility</a:t>
            </a:r>
            <a:r>
              <a:rPr lang="en-US" sz="2000" dirty="0">
                <a:latin typeface="Times New Roman" panose="02020603050405020304" pitchFamily="18" charset="0"/>
                <a:cs typeface="Times New Roman" panose="02020603050405020304" pitchFamily="18" charset="0"/>
              </a:rPr>
              <a:t>: Ensure easier access to dermatology care by integrating functionalities like nearby hospital location and appointment scheduling.</a:t>
            </a:r>
          </a:p>
          <a:p>
            <a:pPr algn="just"/>
            <a:r>
              <a:rPr lang="en-US" sz="2000" b="1" dirty="0">
                <a:latin typeface="Times New Roman" panose="02020603050405020304" pitchFamily="18" charset="0"/>
                <a:cs typeface="Times New Roman" panose="02020603050405020304" pitchFamily="18" charset="0"/>
              </a:rPr>
              <a:t>Enhanced Patient Care</a:t>
            </a:r>
            <a:r>
              <a:rPr lang="en-US" sz="2000" dirty="0">
                <a:latin typeface="Times New Roman" panose="02020603050405020304" pitchFamily="18" charset="0"/>
                <a:cs typeface="Times New Roman" panose="02020603050405020304" pitchFamily="18" charset="0"/>
              </a:rPr>
              <a:t>: Provide users with tools to maintain a detailed medical history, aiding continuous and integrated care.</a:t>
            </a:r>
          </a:p>
          <a:p>
            <a:pPr algn="just"/>
            <a:r>
              <a:rPr lang="en-US" sz="2000" b="1" dirty="0">
                <a:latin typeface="Times New Roman" panose="02020603050405020304" pitchFamily="18" charset="0"/>
                <a:cs typeface="Times New Roman" panose="02020603050405020304" pitchFamily="18" charset="0"/>
              </a:rPr>
              <a:t>Streamlined Processes</a:t>
            </a:r>
            <a:r>
              <a:rPr lang="en-US" sz="2000" dirty="0">
                <a:latin typeface="Times New Roman" panose="02020603050405020304" pitchFamily="18" charset="0"/>
                <a:cs typeface="Times New Roman" panose="02020603050405020304" pitchFamily="18" charset="0"/>
              </a:rPr>
              <a:t>: Offer a centralized platform for users, hospitals, and administrators, reducing inefficiencies in diagnosis and treatment management.</a:t>
            </a:r>
          </a:p>
          <a:p>
            <a:pPr algn="just"/>
            <a:r>
              <a:rPr lang="en-US" sz="2000" b="1" dirty="0">
                <a:latin typeface="Times New Roman" panose="02020603050405020304" pitchFamily="18" charset="0"/>
                <a:cs typeface="Times New Roman" panose="02020603050405020304" pitchFamily="18" charset="0"/>
              </a:rPr>
              <a:t>Better Healthcare Delivery</a:t>
            </a:r>
            <a:r>
              <a:rPr lang="en-US" sz="2000" dirty="0">
                <a:latin typeface="Times New Roman" panose="02020603050405020304" pitchFamily="18" charset="0"/>
                <a:cs typeface="Times New Roman" panose="02020603050405020304" pitchFamily="18" charset="0"/>
              </a:rPr>
              <a:t>: Improve the overall dermatology care ecosystem through a cohesive and technologically advanced application.</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SkinSmart</a:t>
            </a:r>
            <a:r>
              <a:rPr lang="en-US" dirty="0">
                <a:latin typeface="Times New Roman" panose="02020603050405020304" pitchFamily="18" charset="0"/>
                <a:cs typeface="Times New Roman" panose="02020603050405020304" pitchFamily="18" charset="0"/>
              </a:rPr>
              <a:t> mobile application represents a significant step forward in dermatology care by leveraging cutting-edge technology for efficient skin disease detection and management. By integrating advanced image recognition, user-friendly interfaces, and robust backend functionality, the application effectively bridges the gap between patients and healthcare providers. This innovation not only streamlines the diagnostic and treatment processes but also ensures improved healthcare delivery and patient outcomes. With its comprehensive suite of features, </a:t>
            </a:r>
            <a:r>
              <a:rPr lang="en-US" dirty="0" err="1">
                <a:latin typeface="Times New Roman" panose="02020603050405020304" pitchFamily="18" charset="0"/>
                <a:cs typeface="Times New Roman" panose="02020603050405020304" pitchFamily="18" charset="0"/>
              </a:rPr>
              <a:t>SkinSmart</a:t>
            </a:r>
            <a:r>
              <a:rPr lang="en-US" dirty="0">
                <a:latin typeface="Times New Roman" panose="02020603050405020304" pitchFamily="18" charset="0"/>
                <a:cs typeface="Times New Roman" panose="02020603050405020304" pitchFamily="18" charset="0"/>
              </a:rPr>
              <a:t> has the potential to revolutionize dermatology care, providing users with accessible, timely, and effective solutions for skin health management.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7500" lnSpcReduction="20000"/>
          </a:bodyPr>
          <a:lstStyle/>
          <a:p>
            <a:pPr marL="342900" lvl="0" indent="-342900" algn="just">
              <a:lnSpc>
                <a:spcPct val="150000"/>
              </a:lnSpc>
              <a:buFont typeface="Arial" panose="020B0604020202020204" pitchFamily="34" charset="0"/>
              <a:buChar char="•"/>
            </a:pPr>
            <a:r>
              <a:rPr lang="en-IN" sz="2400" dirty="0" err="1">
                <a:latin typeface="Times New Roman" panose="02020603050405020304" pitchFamily="18" charset="0"/>
                <a:ea typeface="Calibri" panose="020F0502020204030204" pitchFamily="34" charset="0"/>
                <a:cs typeface="Times New Roman" panose="02020603050405020304" pitchFamily="18" charset="0"/>
              </a:rPr>
              <a:t>Abuzaghleh</a:t>
            </a:r>
            <a:r>
              <a:rPr lang="en-IN" sz="2400" dirty="0">
                <a:latin typeface="Times New Roman" panose="02020603050405020304" pitchFamily="18" charset="0"/>
                <a:ea typeface="Calibri" panose="020F0502020204030204" pitchFamily="34" charset="0"/>
                <a:cs typeface="Times New Roman" panose="02020603050405020304" pitchFamily="18" charset="0"/>
              </a:rPr>
              <a:t>, O., </a:t>
            </a:r>
            <a:r>
              <a:rPr lang="en-IN" sz="2400" dirty="0" err="1">
                <a:latin typeface="Times New Roman" panose="02020603050405020304" pitchFamily="18" charset="0"/>
                <a:ea typeface="Calibri" panose="020F0502020204030204" pitchFamily="34" charset="0"/>
                <a:cs typeface="Times New Roman" panose="02020603050405020304" pitchFamily="18" charset="0"/>
              </a:rPr>
              <a:t>Barkana</a:t>
            </a:r>
            <a:r>
              <a:rPr lang="en-IN" sz="2400" dirty="0">
                <a:latin typeface="Times New Roman" panose="02020603050405020304" pitchFamily="18" charset="0"/>
                <a:ea typeface="Calibri" panose="020F0502020204030204" pitchFamily="34" charset="0"/>
                <a:cs typeface="Times New Roman" panose="02020603050405020304" pitchFamily="18" charset="0"/>
              </a:rPr>
              <a:t>, B. D., &amp; </a:t>
            </a:r>
            <a:r>
              <a:rPr lang="en-IN" sz="2400" dirty="0" err="1">
                <a:latin typeface="Times New Roman" panose="02020603050405020304" pitchFamily="18" charset="0"/>
                <a:ea typeface="Calibri" panose="020F0502020204030204" pitchFamily="34" charset="0"/>
                <a:cs typeface="Times New Roman" panose="02020603050405020304" pitchFamily="18" charset="0"/>
              </a:rPr>
              <a:t>Faezipour</a:t>
            </a:r>
            <a:r>
              <a:rPr lang="en-IN" sz="2400" dirty="0">
                <a:latin typeface="Times New Roman" panose="02020603050405020304" pitchFamily="18" charset="0"/>
                <a:ea typeface="Calibri" panose="020F0502020204030204" pitchFamily="34" charset="0"/>
                <a:cs typeface="Times New Roman" panose="02020603050405020304" pitchFamily="18" charset="0"/>
              </a:rPr>
              <a:t>, M. (2023). Mobile-based skin lesion detection using deep learning and smart feature selection. In 2023 IEEE 20th International Symposium on Biomedical Imaging (ISBI) (pp. 1-4). IEEE.</a:t>
            </a:r>
          </a:p>
          <a:p>
            <a:pPr marL="342900" lvl="0" indent="-342900" algn="just">
              <a:lnSpc>
                <a:spcPct val="150000"/>
              </a:lnSpc>
              <a:buFont typeface="Arial" panose="020B0604020202020204" pitchFamily="34" charset="0"/>
              <a:buChar char="•"/>
            </a:pPr>
            <a:r>
              <a:rPr lang="en-IN" sz="2400" dirty="0">
                <a:latin typeface="Times New Roman" panose="02020603050405020304" pitchFamily="18" charset="0"/>
                <a:ea typeface="Calibri" panose="020F0502020204030204" pitchFamily="34" charset="0"/>
                <a:cs typeface="Times New Roman" panose="02020603050405020304" pitchFamily="18" charset="0"/>
              </a:rPr>
              <a:t>Mishra, R., &amp; </a:t>
            </a:r>
            <a:r>
              <a:rPr lang="en-IN" sz="2400" dirty="0" err="1">
                <a:latin typeface="Times New Roman" panose="02020603050405020304" pitchFamily="18" charset="0"/>
                <a:ea typeface="Calibri" panose="020F0502020204030204" pitchFamily="34" charset="0"/>
                <a:cs typeface="Times New Roman" panose="02020603050405020304" pitchFamily="18" charset="0"/>
              </a:rPr>
              <a:t>Ghorai</a:t>
            </a:r>
            <a:r>
              <a:rPr lang="en-IN" sz="2400" dirty="0">
                <a:latin typeface="Times New Roman" panose="02020603050405020304" pitchFamily="18" charset="0"/>
                <a:ea typeface="Calibri" panose="020F0502020204030204" pitchFamily="34" charset="0"/>
                <a:cs typeface="Times New Roman" panose="02020603050405020304" pitchFamily="18" charset="0"/>
              </a:rPr>
              <a:t>, S. (2022). Skin lesion detection using machine learning: a systematic review. Journal of Ambient Intelligence and Humanized Computing, 13(2), 1021-1034.</a:t>
            </a:r>
          </a:p>
          <a:p>
            <a:pPr marL="342900" lvl="0" indent="-342900" algn="just">
              <a:lnSpc>
                <a:spcPct val="150000"/>
              </a:lnSpc>
              <a:buFont typeface="Arial" panose="020B0604020202020204" pitchFamily="34" charset="0"/>
              <a:buChar char="•"/>
            </a:pPr>
            <a:r>
              <a:rPr lang="en-IN" sz="2400" dirty="0">
                <a:latin typeface="Times New Roman" panose="02020603050405020304" pitchFamily="18" charset="0"/>
                <a:ea typeface="Calibri" panose="020F0502020204030204" pitchFamily="34" charset="0"/>
                <a:cs typeface="Times New Roman" panose="02020603050405020304" pitchFamily="18" charset="0"/>
              </a:rPr>
              <a:t>Nguyen, Q. T., &amp; Nguyen, B. P. (2022). AI-based mobile application for skin cancer detection using image processing techniques. Journal of Medical Imaging and Health Informatics, 12(2), 345-352.</a:t>
            </a:r>
          </a:p>
          <a:p>
            <a:pPr marL="342900" lvl="0" indent="-342900" algn="just">
              <a:lnSpc>
                <a:spcPct val="150000"/>
              </a:lnSpc>
              <a:buFont typeface="Arial" panose="020B0604020202020204" pitchFamily="34" charset="0"/>
              <a:buChar char="•"/>
            </a:pPr>
            <a:r>
              <a:rPr lang="en-IN" sz="2400" dirty="0" err="1">
                <a:latin typeface="Times New Roman" panose="02020603050405020304" pitchFamily="18" charset="0"/>
                <a:ea typeface="Calibri" panose="020F0502020204030204" pitchFamily="34" charset="0"/>
                <a:cs typeface="Times New Roman" panose="02020603050405020304" pitchFamily="18" charset="0"/>
              </a:rPr>
              <a:t>Moleanu</a:t>
            </a:r>
            <a:r>
              <a:rPr lang="en-IN" sz="2400" dirty="0">
                <a:latin typeface="Times New Roman" panose="02020603050405020304" pitchFamily="18" charset="0"/>
                <a:ea typeface="Calibri" panose="020F0502020204030204" pitchFamily="34" charset="0"/>
                <a:cs typeface="Times New Roman" panose="02020603050405020304" pitchFamily="18" charset="0"/>
              </a:rPr>
              <a:t>, I., Diaconu, R., &amp; Marcu, L. (2021). Mobile application for skin cancer detection using artificial intelligence. In 2021 International Conference on e-Health and Bioengineering (EHB) (pp. 1-4). IEEE.</a:t>
            </a:r>
          </a:p>
          <a:p>
            <a:pPr marL="342900" lvl="0" indent="-342900" algn="just">
              <a:lnSpc>
                <a:spcPct val="150000"/>
              </a:lnSpc>
              <a:buFont typeface="Arial" panose="020B0604020202020204" pitchFamily="34" charset="0"/>
              <a:buChar char="•"/>
            </a:pPr>
            <a:r>
              <a:rPr lang="en-IN" sz="2400" dirty="0">
                <a:latin typeface="Times New Roman" panose="02020603050405020304" pitchFamily="18" charset="0"/>
                <a:ea typeface="Calibri" panose="020F0502020204030204" pitchFamily="34" charset="0"/>
                <a:cs typeface="Times New Roman" panose="02020603050405020304" pitchFamily="18" charset="0"/>
              </a:rPr>
              <a:t>Gupta, A., Tomar, D., &amp; Gautam, A. (2021). Skin disease detection using convolutional neural network. Procedia Computer Science, 167, 2419-2428.</a:t>
            </a:r>
          </a:p>
          <a:p>
            <a:pPr marL="342900" lvl="0" indent="-342900" algn="just">
              <a:lnSpc>
                <a:spcPct val="150000"/>
              </a:lnSpc>
              <a:buFont typeface="Arial" panose="020B0604020202020204" pitchFamily="34" charset="0"/>
              <a:buChar char="•"/>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FFBFD-043D-4C4E-CDCA-E4062C36C2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E0C93A-AE48-314C-BDF2-6CA19E02D25A}"/>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BCCA56BE-D11C-ADDF-792A-A42C443892C4}"/>
              </a:ext>
            </a:extLst>
          </p:cNvPr>
          <p:cNvSpPr>
            <a:spLocks noGrp="1"/>
          </p:cNvSpPr>
          <p:nvPr>
            <p:ph idx="1"/>
          </p:nvPr>
        </p:nvSpPr>
        <p:spPr/>
        <p:txBody>
          <a:bodyPr>
            <a:normAutofit fontScale="70000" lnSpcReduction="20000"/>
          </a:bodyPr>
          <a:lstStyle/>
          <a:p>
            <a:pPr marL="342900" lvl="0" indent="-342900" algn="just">
              <a:lnSpc>
                <a:spcPct val="150000"/>
              </a:lnSpc>
              <a:buFont typeface="Arial" panose="020B0604020202020204" pitchFamily="34" charset="0"/>
              <a:buChar char="•"/>
            </a:pPr>
            <a:r>
              <a:rPr lang="en-IN" sz="2400" dirty="0">
                <a:latin typeface="Times New Roman" panose="02020603050405020304" pitchFamily="18" charset="0"/>
                <a:ea typeface="Calibri" panose="020F0502020204030204" pitchFamily="34" charset="0"/>
                <a:cs typeface="Times New Roman" panose="02020603050405020304" pitchFamily="18" charset="0"/>
              </a:rPr>
              <a:t>Han, S. S., Kim, M. S., Lim, W., Park, G. H., Park, I., &amp; Chang, S. E. (2020). Classification of the clinical images for benign and malignant cutaneous </a:t>
            </a:r>
            <a:r>
              <a:rPr lang="en-IN" sz="2400" dirty="0" err="1">
                <a:latin typeface="Times New Roman" panose="02020603050405020304" pitchFamily="18" charset="0"/>
                <a:ea typeface="Calibri" panose="020F0502020204030204" pitchFamily="34" charset="0"/>
                <a:cs typeface="Times New Roman" panose="02020603050405020304" pitchFamily="18" charset="0"/>
              </a:rPr>
              <a:t>tumors</a:t>
            </a:r>
            <a:r>
              <a:rPr lang="en-IN" sz="2400" dirty="0">
                <a:latin typeface="Times New Roman" panose="02020603050405020304" pitchFamily="18" charset="0"/>
                <a:ea typeface="Calibri" panose="020F0502020204030204" pitchFamily="34" charset="0"/>
                <a:cs typeface="Times New Roman" panose="02020603050405020304" pitchFamily="18" charset="0"/>
              </a:rPr>
              <a:t> using a deep learning algorithm. Journal of Investigative Dermatology, 140(7), 1538-1546.</a:t>
            </a:r>
          </a:p>
          <a:p>
            <a:pPr marL="342900" lvl="0" indent="-342900" algn="just">
              <a:lnSpc>
                <a:spcPct val="150000"/>
              </a:lnSpc>
              <a:buFont typeface="Arial" panose="020B0604020202020204" pitchFamily="34" charset="0"/>
              <a:buChar char="•"/>
            </a:pPr>
            <a:r>
              <a:rPr lang="en-IN" sz="2400" dirty="0" err="1">
                <a:latin typeface="Times New Roman" panose="02020603050405020304" pitchFamily="18" charset="0"/>
                <a:ea typeface="Calibri" panose="020F0502020204030204" pitchFamily="34" charset="0"/>
                <a:cs typeface="Times New Roman" panose="02020603050405020304" pitchFamily="18" charset="0"/>
              </a:rPr>
              <a:t>Tschandl</a:t>
            </a:r>
            <a:r>
              <a:rPr lang="en-IN" sz="2400" dirty="0">
                <a:latin typeface="Times New Roman" panose="02020603050405020304" pitchFamily="18" charset="0"/>
                <a:ea typeface="Calibri" panose="020F0502020204030204" pitchFamily="34" charset="0"/>
                <a:cs typeface="Times New Roman" panose="02020603050405020304" pitchFamily="18" charset="0"/>
              </a:rPr>
              <a:t>, P., </a:t>
            </a:r>
            <a:r>
              <a:rPr lang="en-IN" sz="2400" dirty="0" err="1">
                <a:latin typeface="Times New Roman" panose="02020603050405020304" pitchFamily="18" charset="0"/>
                <a:ea typeface="Calibri" panose="020F0502020204030204" pitchFamily="34" charset="0"/>
                <a:cs typeface="Times New Roman" panose="02020603050405020304" pitchFamily="18" charset="0"/>
              </a:rPr>
              <a:t>Rinner</a:t>
            </a:r>
            <a:r>
              <a:rPr lang="en-IN" sz="2400" dirty="0">
                <a:latin typeface="Times New Roman" panose="02020603050405020304" pitchFamily="18" charset="0"/>
                <a:ea typeface="Calibri" panose="020F0502020204030204" pitchFamily="34" charset="0"/>
                <a:cs typeface="Times New Roman" panose="02020603050405020304" pitchFamily="18" charset="0"/>
              </a:rPr>
              <a:t>, C., </a:t>
            </a:r>
            <a:r>
              <a:rPr lang="en-IN" sz="2400" dirty="0" err="1">
                <a:latin typeface="Times New Roman" panose="02020603050405020304" pitchFamily="18" charset="0"/>
                <a:ea typeface="Calibri" panose="020F0502020204030204" pitchFamily="34" charset="0"/>
                <a:cs typeface="Times New Roman" panose="02020603050405020304" pitchFamily="18" charset="0"/>
              </a:rPr>
              <a:t>Apalla</a:t>
            </a:r>
            <a:r>
              <a:rPr lang="en-IN" sz="2400" dirty="0">
                <a:latin typeface="Times New Roman" panose="02020603050405020304" pitchFamily="18" charset="0"/>
                <a:ea typeface="Calibri" panose="020F0502020204030204" pitchFamily="34" charset="0"/>
                <a:cs typeface="Times New Roman" panose="02020603050405020304" pitchFamily="18" charset="0"/>
              </a:rPr>
              <a:t>, Z., </a:t>
            </a:r>
            <a:r>
              <a:rPr lang="en-IN" sz="2400" dirty="0" err="1">
                <a:latin typeface="Times New Roman" panose="02020603050405020304" pitchFamily="18" charset="0"/>
                <a:ea typeface="Calibri" panose="020F0502020204030204" pitchFamily="34" charset="0"/>
                <a:cs typeface="Times New Roman" panose="02020603050405020304" pitchFamily="18" charset="0"/>
              </a:rPr>
              <a:t>Argenziano</a:t>
            </a:r>
            <a:r>
              <a:rPr lang="en-IN" sz="2400" dirty="0">
                <a:latin typeface="Times New Roman" panose="02020603050405020304" pitchFamily="18" charset="0"/>
                <a:ea typeface="Calibri" panose="020F0502020204030204" pitchFamily="34" charset="0"/>
                <a:cs typeface="Times New Roman" panose="02020603050405020304" pitchFamily="18" charset="0"/>
              </a:rPr>
              <a:t>, G., </a:t>
            </a:r>
            <a:r>
              <a:rPr lang="en-IN" sz="2400" dirty="0" err="1">
                <a:latin typeface="Times New Roman" panose="02020603050405020304" pitchFamily="18" charset="0"/>
                <a:ea typeface="Calibri" panose="020F0502020204030204" pitchFamily="34" charset="0"/>
                <a:cs typeface="Times New Roman" panose="02020603050405020304" pitchFamily="18" charset="0"/>
              </a:rPr>
              <a:t>Codella</a:t>
            </a:r>
            <a:r>
              <a:rPr lang="en-IN" sz="2400" dirty="0">
                <a:latin typeface="Times New Roman" panose="02020603050405020304" pitchFamily="18" charset="0"/>
                <a:ea typeface="Calibri" panose="020F0502020204030204" pitchFamily="34" charset="0"/>
                <a:cs typeface="Times New Roman" panose="02020603050405020304" pitchFamily="18" charset="0"/>
              </a:rPr>
              <a:t>, N., Halpern, A., &amp; Kittler, H. (2020). Human–computer collaboration for skin cancer recognition. Nature Medicine, 26(8), 1229-1234.</a:t>
            </a:r>
          </a:p>
          <a:p>
            <a:pPr marL="342900" lvl="0" indent="-342900" algn="just">
              <a:lnSpc>
                <a:spcPct val="150000"/>
              </a:lnSpc>
              <a:buFont typeface="Arial" panose="020B0604020202020204" pitchFamily="34" charset="0"/>
              <a:buChar char="•"/>
            </a:pPr>
            <a:r>
              <a:rPr lang="en-IN" sz="2400" dirty="0">
                <a:latin typeface="Times New Roman" panose="02020603050405020304" pitchFamily="18" charset="0"/>
                <a:ea typeface="Calibri" panose="020F0502020204030204" pitchFamily="34" charset="0"/>
                <a:cs typeface="Times New Roman" panose="02020603050405020304" pitchFamily="18" charset="0"/>
              </a:rPr>
              <a:t>Liu, Y., Jain, A., Eng, C., Way, D. H., Lee, K., Bui, P., &amp; Coz, D. (2020). A deep learning system for differential diagnosis of skin diseases. Nature Medicine, 26(6), 900-908.</a:t>
            </a:r>
          </a:p>
          <a:p>
            <a:pPr marL="342900" lvl="0" indent="-342900" algn="just">
              <a:lnSpc>
                <a:spcPct val="150000"/>
              </a:lnSpc>
              <a:buFont typeface="Arial" panose="020B0604020202020204" pitchFamily="34" charset="0"/>
              <a:buChar char="•"/>
            </a:pPr>
            <a:r>
              <a:rPr lang="en-IN" sz="2400" dirty="0" err="1">
                <a:latin typeface="Times New Roman" panose="02020603050405020304" pitchFamily="18" charset="0"/>
                <a:ea typeface="Calibri" panose="020F0502020204030204" pitchFamily="34" charset="0"/>
                <a:cs typeface="Times New Roman" panose="02020603050405020304" pitchFamily="18" charset="0"/>
              </a:rPr>
              <a:t>Esteva</a:t>
            </a:r>
            <a:r>
              <a:rPr lang="en-IN" sz="2400" dirty="0">
                <a:latin typeface="Times New Roman" panose="02020603050405020304" pitchFamily="18" charset="0"/>
                <a:ea typeface="Calibri" panose="020F0502020204030204" pitchFamily="34" charset="0"/>
                <a:cs typeface="Times New Roman" panose="02020603050405020304" pitchFamily="18" charset="0"/>
              </a:rPr>
              <a:t>, A., </a:t>
            </a:r>
            <a:r>
              <a:rPr lang="en-IN" sz="2400" dirty="0" err="1">
                <a:latin typeface="Times New Roman" panose="02020603050405020304" pitchFamily="18" charset="0"/>
                <a:ea typeface="Calibri" panose="020F0502020204030204" pitchFamily="34" charset="0"/>
                <a:cs typeface="Times New Roman" panose="02020603050405020304" pitchFamily="18" charset="0"/>
              </a:rPr>
              <a:t>Kuprel</a:t>
            </a:r>
            <a:r>
              <a:rPr lang="en-IN" sz="2400" dirty="0">
                <a:latin typeface="Times New Roman" panose="02020603050405020304" pitchFamily="18" charset="0"/>
                <a:ea typeface="Calibri" panose="020F0502020204030204" pitchFamily="34" charset="0"/>
                <a:cs typeface="Times New Roman" panose="02020603050405020304" pitchFamily="18" charset="0"/>
              </a:rPr>
              <a:t>, B., Novoa, R. A., Ko, J., </a:t>
            </a:r>
            <a:r>
              <a:rPr lang="en-IN" sz="2400" dirty="0" err="1">
                <a:latin typeface="Times New Roman" panose="02020603050405020304" pitchFamily="18" charset="0"/>
                <a:ea typeface="Calibri" panose="020F0502020204030204" pitchFamily="34" charset="0"/>
                <a:cs typeface="Times New Roman" panose="02020603050405020304" pitchFamily="18" charset="0"/>
              </a:rPr>
              <a:t>Swetter</a:t>
            </a:r>
            <a:r>
              <a:rPr lang="en-IN" sz="2400" dirty="0">
                <a:latin typeface="Times New Roman" panose="02020603050405020304" pitchFamily="18" charset="0"/>
                <a:ea typeface="Calibri" panose="020F0502020204030204" pitchFamily="34" charset="0"/>
                <a:cs typeface="Times New Roman" panose="02020603050405020304" pitchFamily="18" charset="0"/>
              </a:rPr>
              <a:t>, S. M., Blau, H. M., &amp; Thrun, S. (2017). Dermatologist-level classification of skin cancer with deep neural networks. Nature, 542(7639), 115-118.</a:t>
            </a:r>
          </a:p>
          <a:p>
            <a:pPr marL="342900" lvl="0" indent="-342900" algn="just">
              <a:lnSpc>
                <a:spcPct val="150000"/>
              </a:lnSpc>
              <a:buFont typeface="Arial" panose="020B0604020202020204" pitchFamily="34" charset="0"/>
              <a:buChar char="•"/>
            </a:pPr>
            <a:r>
              <a:rPr lang="en-IN" sz="2400" dirty="0">
                <a:latin typeface="Times New Roman" panose="02020603050405020304" pitchFamily="18" charset="0"/>
                <a:ea typeface="Calibri" panose="020F0502020204030204" pitchFamily="34" charset="0"/>
                <a:cs typeface="Times New Roman" panose="02020603050405020304" pitchFamily="18" charset="0"/>
              </a:rPr>
              <a:t>Brinker, T. J., </a:t>
            </a:r>
            <a:r>
              <a:rPr lang="en-IN" sz="2400" dirty="0" err="1">
                <a:latin typeface="Times New Roman" panose="02020603050405020304" pitchFamily="18" charset="0"/>
                <a:ea typeface="Calibri" panose="020F0502020204030204" pitchFamily="34" charset="0"/>
                <a:cs typeface="Times New Roman" panose="02020603050405020304" pitchFamily="18" charset="0"/>
              </a:rPr>
              <a:t>Hekler</a:t>
            </a:r>
            <a:r>
              <a:rPr lang="en-IN" sz="2400" dirty="0">
                <a:latin typeface="Times New Roman" panose="02020603050405020304" pitchFamily="18" charset="0"/>
                <a:ea typeface="Calibri" panose="020F0502020204030204" pitchFamily="34" charset="0"/>
                <a:cs typeface="Times New Roman" panose="02020603050405020304" pitchFamily="18" charset="0"/>
              </a:rPr>
              <a:t>, A., </a:t>
            </a:r>
            <a:r>
              <a:rPr lang="en-IN" sz="2400" dirty="0" err="1">
                <a:latin typeface="Times New Roman" panose="02020603050405020304" pitchFamily="18" charset="0"/>
                <a:ea typeface="Calibri" panose="020F0502020204030204" pitchFamily="34" charset="0"/>
                <a:cs typeface="Times New Roman" panose="02020603050405020304" pitchFamily="18" charset="0"/>
              </a:rPr>
              <a:t>Enk</a:t>
            </a:r>
            <a:r>
              <a:rPr lang="en-IN" sz="2400" dirty="0">
                <a:latin typeface="Times New Roman" panose="02020603050405020304" pitchFamily="18" charset="0"/>
                <a:ea typeface="Calibri" panose="020F0502020204030204" pitchFamily="34" charset="0"/>
                <a:cs typeface="Times New Roman" panose="02020603050405020304" pitchFamily="18" charset="0"/>
              </a:rPr>
              <a:t>, A. H., </a:t>
            </a:r>
            <a:r>
              <a:rPr lang="en-IN" sz="2400" dirty="0" err="1">
                <a:latin typeface="Times New Roman" panose="02020603050405020304" pitchFamily="18" charset="0"/>
                <a:ea typeface="Calibri" panose="020F0502020204030204" pitchFamily="34" charset="0"/>
                <a:cs typeface="Times New Roman" panose="02020603050405020304" pitchFamily="18" charset="0"/>
              </a:rPr>
              <a:t>Berking</a:t>
            </a:r>
            <a:r>
              <a:rPr lang="en-IN" sz="2400" dirty="0">
                <a:latin typeface="Times New Roman" panose="02020603050405020304" pitchFamily="18" charset="0"/>
                <a:ea typeface="Calibri" panose="020F0502020204030204" pitchFamily="34" charset="0"/>
                <a:cs typeface="Times New Roman" panose="02020603050405020304" pitchFamily="18" charset="0"/>
              </a:rPr>
              <a:t>, C., </a:t>
            </a:r>
            <a:r>
              <a:rPr lang="en-IN" sz="2400" dirty="0" err="1">
                <a:latin typeface="Times New Roman" panose="02020603050405020304" pitchFamily="18" charset="0"/>
                <a:ea typeface="Calibri" panose="020F0502020204030204" pitchFamily="34" charset="0"/>
                <a:cs typeface="Times New Roman" panose="02020603050405020304" pitchFamily="18" charset="0"/>
              </a:rPr>
              <a:t>Haferkamp</a:t>
            </a:r>
            <a:r>
              <a:rPr lang="en-IN" sz="2400" dirty="0">
                <a:latin typeface="Times New Roman" panose="02020603050405020304" pitchFamily="18" charset="0"/>
                <a:ea typeface="Calibri" panose="020F0502020204030204" pitchFamily="34" charset="0"/>
                <a:cs typeface="Times New Roman" panose="02020603050405020304" pitchFamily="18" charset="0"/>
              </a:rPr>
              <a:t>, S., Hauschild, A., ... &amp; von Kalle, C. (2019). Deep neural networks are superior to dermatologists in melanoma image classification. European Journal of Cancer, 119, 11-17.</a:t>
            </a:r>
          </a:p>
          <a:p>
            <a:pPr marL="342900" lvl="0" indent="-342900" algn="just">
              <a:lnSpc>
                <a:spcPct val="150000"/>
              </a:lnSpc>
              <a:buFont typeface="Arial" panose="020B0604020202020204" pitchFamily="34" charset="0"/>
              <a:buChar char="•"/>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0507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F9EB2-760B-B267-0CDC-AE82932FA0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DA0826-2D4C-65BF-4065-6901C792BE0E}"/>
              </a:ext>
            </a:extLst>
          </p:cNvPr>
          <p:cNvSpPr>
            <a:spLocks noGrp="1"/>
          </p:cNvSpPr>
          <p:nvPr>
            <p:ph type="title"/>
          </p:nvPr>
        </p:nvSpPr>
        <p:spPr/>
        <p:txBody>
          <a:bodyPr/>
          <a:lstStyle/>
          <a:p>
            <a:pPr lvl="2" algn="l">
              <a:lnSpc>
                <a:spcPct val="170000"/>
              </a:lnSpc>
            </a:pPr>
            <a:r>
              <a:rPr lang="en-US" sz="2800" b="1" dirty="0">
                <a:latin typeface="Times New Roman" panose="02020603050405020304" pitchFamily="18" charset="0"/>
                <a:cs typeface="Times New Roman" panose="02020603050405020304" pitchFamily="18" charset="0"/>
              </a:rPr>
              <a:t>OBJECTIVE OF PROJECT</a:t>
            </a:r>
          </a:p>
        </p:txBody>
      </p:sp>
      <p:sp>
        <p:nvSpPr>
          <p:cNvPr id="5" name="Rectangle 4">
            <a:extLst>
              <a:ext uri="{FF2B5EF4-FFF2-40B4-BE49-F238E27FC236}">
                <a16:creationId xmlns:a16="http://schemas.microsoft.com/office/drawing/2014/main" id="{83B7C50B-9BAF-784F-1428-F11EF478CCA4}"/>
              </a:ext>
            </a:extLst>
          </p:cNvPr>
          <p:cNvSpPr/>
          <p:nvPr/>
        </p:nvSpPr>
        <p:spPr>
          <a:xfrm>
            <a:off x="922350" y="1217706"/>
            <a:ext cx="10347300" cy="307853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2200" dirty="0">
                <a:latin typeface="Times New Roman" panose="02020603050405020304" pitchFamily="18" charset="0"/>
                <a:ea typeface="Times New Roman" panose="02020603050405020304" pitchFamily="18" charset="0"/>
              </a:rPr>
              <a:t>The objective of this project is to develop a mobile application using Android XML and Kotlin for efficient management of skin diseases. The application aims to provide early detection through image recognition, streamline appointment scheduling, and facilitate easy access to specialized healthcare services. By enhancing user experience with a user-friendly interface and robust backend functionality, the project seeks to improve overall healthcare delivery and patient outcomes in the management of skin conditions.</a:t>
            </a:r>
            <a:endParaRPr lang="en-IN" sz="2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7355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AD46D-D347-9598-5855-BBF5A82A946C}"/>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a:extLst>
              <a:ext uri="{FF2B5EF4-FFF2-40B4-BE49-F238E27FC236}">
                <a16:creationId xmlns:a16="http://schemas.microsoft.com/office/drawing/2014/main" id="{F2EA0A06-1A81-5567-7184-8F619962578F}"/>
              </a:ext>
            </a:extLst>
          </p:cNvPr>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The current managing skin diseases is inefficient, relying on manual processes for diagnosis and appointment scheduling, leading to delays in treatment. The lack of centralized digital records complicates patient history tracking, while finding nearby specialized hospitals remains cumbersome. These limitations hinder timely and effective care, necessitating an integrated, user-friendly solution to streamline skin disease detection, management, and access to healthcare services</a:t>
            </a:r>
            <a:endParaRPr lang="en-IN" sz="2200" dirty="0">
              <a:latin typeface="Times New Roman" panose="02020603050405020304" pitchFamily="18" charset="0"/>
              <a:cs typeface="Times New Roman" panose="02020603050405020304" pitchFamily="18" charset="0"/>
            </a:endParaRPr>
          </a:p>
          <a:p>
            <a:pPr algn="just"/>
            <a:endParaRPr lang="en-IN" sz="2200" dirty="0"/>
          </a:p>
        </p:txBody>
      </p:sp>
    </p:spTree>
    <p:extLst>
      <p:ext uri="{BB962C8B-B14F-4D97-AF65-F5344CB8AC3E}">
        <p14:creationId xmlns:p14="http://schemas.microsoft.com/office/powerpoint/2010/main" val="344346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30B1-CB58-A2A8-9BB0-2C18A649D8FB}"/>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SCOPE</a:t>
            </a:r>
            <a:endParaRPr lang="en-IN" dirty="0"/>
          </a:p>
        </p:txBody>
      </p:sp>
      <p:sp>
        <p:nvSpPr>
          <p:cNvPr id="3" name="Content Placeholder 2">
            <a:extLst>
              <a:ext uri="{FF2B5EF4-FFF2-40B4-BE49-F238E27FC236}">
                <a16:creationId xmlns:a16="http://schemas.microsoft.com/office/drawing/2014/main" id="{962411BC-84BE-4D59-9979-BA7E540C581A}"/>
              </a:ext>
            </a:extLst>
          </p:cNvPr>
          <p:cNvSpPr>
            <a:spLocks noGrp="1"/>
          </p:cNvSpPr>
          <p:nvPr>
            <p:ph idx="1"/>
          </p:nvPr>
        </p:nvSpPr>
        <p:spPr/>
        <p:txBody>
          <a:bodyPr/>
          <a:lstStyle/>
          <a:p>
            <a:r>
              <a:rPr lang="en-US" altLang="en-US" dirty="0">
                <a:latin typeface="Times New Roman" panose="02020603050405020304" pitchFamily="18" charset="0"/>
                <a:cs typeface="Times New Roman" panose="02020603050405020304" pitchFamily="18" charset="0"/>
              </a:rPr>
              <a:t>The scope of this project includes developing a mobile application for comprehensive skin disease management using Android XML and Kotlin. The application will feature secure login for Admins, Hospitals, and Users, enabling functionalities such as skin disease detection, hospital management, appointment scheduling, and patient history tracking. By integrating advanced image recognition technology and providing a user-friendly interface, the project aims to streamline healthcare processes and improve accessibility to specialized skin disease treatment.</a:t>
            </a: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751013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42EFC-F492-ACDA-09DB-36103BDAC8FB}"/>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MOTIVATION</a:t>
            </a:r>
            <a:endParaRPr lang="en-IN" dirty="0"/>
          </a:p>
        </p:txBody>
      </p:sp>
      <p:sp>
        <p:nvSpPr>
          <p:cNvPr id="3" name="Content Placeholder 2">
            <a:extLst>
              <a:ext uri="{FF2B5EF4-FFF2-40B4-BE49-F238E27FC236}">
                <a16:creationId xmlns:a16="http://schemas.microsoft.com/office/drawing/2014/main" id="{B75E72D4-BF9A-A0AA-0055-C236B65217F7}"/>
              </a:ext>
            </a:extLst>
          </p:cNvPr>
          <p:cNvSpPr>
            <a:spLocks noGrp="1"/>
          </p:cNvSpPr>
          <p:nvPr>
            <p:ph idx="1"/>
          </p:nvPr>
        </p:nvSpPr>
        <p:spPr/>
        <p:txBody>
          <a:bodyPr>
            <a:normAutofit/>
          </a:bodyPr>
          <a:lstStyle/>
          <a:p>
            <a:r>
              <a:rPr lang="en-US" sz="2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motivation behind this project is to leverage mobile technology and AI to enhance dermatology care. Skin diseases affect millions globally, necessitating accessible and efficient management tools. By providing advanced image recognition for disease detection, streamlined appointment management, and comprehensive care features, this application aims to bridge the gap between patients and healthcare providers, improving overall skin health outcomes.</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473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78AC-EAAE-CC23-6753-514845A0F8ED}"/>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315FEF92-6BD4-0B5E-D6C7-5C3937E6D55D}"/>
              </a:ext>
            </a:extLst>
          </p:cNvPr>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In recent years, advancements in mobile technology and artificial intelligence have significantly transformed the healthcare industry. The development of mobile applications for health management has enabled individuals to access healthcare services more efficiently and conveniently. One such critical area of health that can benefit from technological innovation is dermatology. Skin diseases affect millions of people worldwide, necessitating a reliable, accessible, and efficient method for detection and management. This project aims to address this need by developing a comprehensive mobile application for skin disease detection and management, utilizing the Android platform with Kotlin for backend functionality and Android XML for frontend design. The application is designed to cater to three primary user roles: Admin, Hospitals, and Users. Each role is equipped with distinct capabilities to enhance the overall functionality and user experience of the system. Admins are provided with a secure login interface and functionalities to add and manage hospital details and view registered users. </a:t>
            </a:r>
          </a:p>
          <a:p>
            <a:pPr algn="just"/>
            <a:endParaRPr lang="en-IN" sz="2200" dirty="0"/>
          </a:p>
        </p:txBody>
      </p:sp>
    </p:spTree>
    <p:extLst>
      <p:ext uri="{BB962C8B-B14F-4D97-AF65-F5344CB8AC3E}">
        <p14:creationId xmlns:p14="http://schemas.microsoft.com/office/powerpoint/2010/main" val="781423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EC93-4583-B150-1B9E-569C8A470B40}"/>
              </a:ext>
            </a:extLst>
          </p:cNvPr>
          <p:cNvSpPr>
            <a:spLocks noGrp="1"/>
          </p:cNvSpPr>
          <p:nvPr>
            <p:ph type="title"/>
          </p:nvPr>
        </p:nvSpPr>
        <p:spPr/>
        <p:txBody>
          <a:bodyPr/>
          <a:lstStyle/>
          <a:p>
            <a:r>
              <a:rPr lang="en-IN" dirty="0"/>
              <a:t>Conti..</a:t>
            </a:r>
          </a:p>
        </p:txBody>
      </p:sp>
      <p:sp>
        <p:nvSpPr>
          <p:cNvPr id="3" name="Content Placeholder 2">
            <a:extLst>
              <a:ext uri="{FF2B5EF4-FFF2-40B4-BE49-F238E27FC236}">
                <a16:creationId xmlns:a16="http://schemas.microsoft.com/office/drawing/2014/main" id="{683F8D6C-F5C2-7D13-06ED-E604385EA67D}"/>
              </a:ext>
            </a:extLst>
          </p:cNvPr>
          <p:cNvSpPr>
            <a:spLocks noGrp="1"/>
          </p:cNvSpPr>
          <p:nvPr>
            <p:ph idx="1"/>
          </p:nvPr>
        </p:nvSpPr>
        <p:spPr/>
        <p:txBody>
          <a:bodyPr>
            <a:normAutofit fontScale="92500"/>
          </a:bodyPr>
          <a:lstStyle/>
          <a:p>
            <a:pPr algn="just"/>
            <a:r>
              <a:rPr lang="en-US" dirty="0">
                <a:latin typeface="Times New Roman" panose="02020603050405020304" pitchFamily="18" charset="0"/>
                <a:cs typeface="Times New Roman" panose="02020603050405020304" pitchFamily="18" charset="0"/>
              </a:rPr>
              <a:t>Users, the core beneficiaries of the application, can log in to access features aimed at improving skin health management. For users, the application offers advanced image recognition technology to scan and detect skin diseases. This feature empowers users with the ability to perform initial diagnostics from the comfort of their homes. Additionally, users can view nearby hospitals, add appointments with dermatologists, and maintain a history of their medical consultations and treatments. This comprehensive suite of features ensures that users receive continuous and integrated care for their skin health. The integration of advanced image recognition technology for disease detection, coupled with functionalities for appointment management and medical history maintenance, positions this application as a revolutionary tool in dermatology care. The use of Kotlin for backend processes ensures robust performance, while Android XML provides a flexible and intuitive user interface. Overall, this mobile application aims to bridge the gap between patients and healthcare providers, offering a seamless and integrated experience for managing skin health, from initial diagnosis to ongoing care.</a:t>
            </a:r>
          </a:p>
          <a:p>
            <a:pPr algn="just"/>
            <a:endParaRPr lang="en-IN" dirty="0"/>
          </a:p>
        </p:txBody>
      </p:sp>
    </p:spTree>
    <p:extLst>
      <p:ext uri="{BB962C8B-B14F-4D97-AF65-F5344CB8AC3E}">
        <p14:creationId xmlns:p14="http://schemas.microsoft.com/office/powerpoint/2010/main" val="41008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pic>
        <p:nvPicPr>
          <p:cNvPr id="7" name="table">
            <a:extLst>
              <a:ext uri="{FF2B5EF4-FFF2-40B4-BE49-F238E27FC236}">
                <a16:creationId xmlns:a16="http://schemas.microsoft.com/office/drawing/2014/main" id="{B47D5E23-BF84-7573-2328-32450571A96C}"/>
              </a:ext>
            </a:extLst>
          </p:cNvPr>
          <p:cNvPicPr>
            <a:picLocks noChangeAspect="1"/>
          </p:cNvPicPr>
          <p:nvPr/>
        </p:nvPicPr>
        <p:blipFill>
          <a:blip r:embed="rId2"/>
          <a:stretch>
            <a:fillRect/>
          </a:stretch>
        </p:blipFill>
        <p:spPr>
          <a:xfrm>
            <a:off x="816658" y="1150691"/>
            <a:ext cx="10664142" cy="3791520"/>
          </a:xfrm>
          <a:prstGeom prst="rect">
            <a:avLst/>
          </a:prstGeom>
        </p:spPr>
      </p:pic>
    </p:spTree>
    <p:extLst>
      <p:ext uri="{BB962C8B-B14F-4D97-AF65-F5344CB8AC3E}">
        <p14:creationId xmlns:p14="http://schemas.microsoft.com/office/powerpoint/2010/main" val="376771116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127</TotalTime>
  <Words>2226</Words>
  <Application>Microsoft Office PowerPoint</Application>
  <PresentationFormat>Widescreen</PresentationFormat>
  <Paragraphs>83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Bookman Old Style</vt:lpstr>
      <vt:lpstr>Calibri</vt:lpstr>
      <vt:lpstr>Cambria</vt:lpstr>
      <vt:lpstr>Times New Roman</vt:lpstr>
      <vt:lpstr>Verdana</vt:lpstr>
      <vt:lpstr>Bioinformatics</vt:lpstr>
      <vt:lpstr>Patient-Case-Similarity(Skin Smart)</vt:lpstr>
      <vt:lpstr> ABSTRACT</vt:lpstr>
      <vt:lpstr>OBJECTIVE OF PROJECT</vt:lpstr>
      <vt:lpstr>PROBLEM STATEMENT</vt:lpstr>
      <vt:lpstr>SCOPE</vt:lpstr>
      <vt:lpstr>MOTIVATION</vt:lpstr>
      <vt:lpstr>INTRODUCTION</vt:lpstr>
      <vt:lpstr>Conti..</vt:lpstr>
      <vt:lpstr>Literature Review</vt:lpstr>
      <vt:lpstr>Conti..</vt:lpstr>
      <vt:lpstr>EXISTING SYSTEM</vt:lpstr>
      <vt:lpstr> DISADVANTAGES</vt:lpstr>
      <vt:lpstr>Proposed Method</vt:lpstr>
      <vt:lpstr> ADVANTAGES</vt:lpstr>
      <vt:lpstr> PROJECT WORKFLOW</vt:lpstr>
      <vt:lpstr>Modules</vt:lpstr>
      <vt:lpstr>Objectives</vt:lpstr>
      <vt:lpstr>Methodology</vt:lpstr>
      <vt:lpstr>Timeline of Project</vt:lpstr>
      <vt:lpstr>Expected Outcomes</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Akshath Kumar Reddy</cp:lastModifiedBy>
  <cp:revision>14</cp:revision>
  <dcterms:created xsi:type="dcterms:W3CDTF">2023-03-16T03:26:27Z</dcterms:created>
  <dcterms:modified xsi:type="dcterms:W3CDTF">2024-11-20T16:06:04Z</dcterms:modified>
</cp:coreProperties>
</file>