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80" r:id="rId5"/>
    <p:sldId id="276" r:id="rId6"/>
    <p:sldId id="259" r:id="rId7"/>
    <p:sldId id="279" r:id="rId8"/>
    <p:sldId id="260" r:id="rId9"/>
    <p:sldId id="261" r:id="rId10"/>
    <p:sldId id="275" r:id="rId11"/>
    <p:sldId id="277" r:id="rId12"/>
    <p:sldId id="262" r:id="rId13"/>
    <p:sldId id="263" r:id="rId14"/>
    <p:sldId id="264" r:id="rId15"/>
    <p:sldId id="268" r:id="rId16"/>
    <p:sldId id="265"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eam65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9463443" TargetMode="External"/><Relationship Id="rId2" Type="http://schemas.openxmlformats.org/officeDocument/2006/relationships/hyperlink" Target="https://ieeexplore.ieee.org/document/8357995" TargetMode="External"/><Relationship Id="rId1" Type="http://schemas.openxmlformats.org/officeDocument/2006/relationships/slideLayout" Target="../slideLayouts/slideLayout2.xml"/><Relationship Id="rId6" Type="http://schemas.openxmlformats.org/officeDocument/2006/relationships/hyperlink" Target="https://ieeexplore.ieee.org/document/8637040" TargetMode="External"/><Relationship Id="rId5" Type="http://schemas.openxmlformats.org/officeDocument/2006/relationships/hyperlink" Target="https://ieeexplore.ieee.org/document/9651229" TargetMode="External"/><Relationship Id="rId4" Type="http://schemas.openxmlformats.org/officeDocument/2006/relationships/hyperlink" Target="https://ieeexplore.ieee.org/document/898779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Density-based%20spatial%20clustering%20of%20applications%20with%20noi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000" dirty="0">
                <a:solidFill>
                  <a:schemeClr val="tx1"/>
                </a:solidFill>
                <a:latin typeface="Cambria" panose="02040503050406030204" pitchFamily="18" charset="0"/>
                <a:ea typeface="Cambria" panose="02040503050406030204" pitchFamily="18" charset="0"/>
              </a:rPr>
              <a:t>Patient Case Similarity</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CEI-08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63417" y="2376920"/>
            <a:ext cx="5514300" cy="20205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2000" b="1" dirty="0" err="1">
                <a:solidFill>
                  <a:srgbClr val="17365D"/>
                </a:solidFill>
                <a:latin typeface="Cambria" panose="02040503050406030204" pitchFamily="18" charset="0"/>
                <a:ea typeface="Cambria" panose="02040503050406030204" pitchFamily="18" charset="0"/>
                <a:sym typeface="Verdana"/>
              </a:rPr>
              <a:t>Dr.</a:t>
            </a:r>
            <a:r>
              <a:rPr lang="en-GB" sz="2000" b="1" dirty="0">
                <a:solidFill>
                  <a:srgbClr val="17365D"/>
                </a:solidFill>
                <a:latin typeface="Cambria" panose="02040503050406030204" pitchFamily="18" charset="0"/>
                <a:ea typeface="Cambria" panose="02040503050406030204" pitchFamily="18" charset="0"/>
                <a:sym typeface="Verdana"/>
              </a:rPr>
              <a:t> P Sudha</a:t>
            </a:r>
          </a:p>
          <a:p>
            <a:pPr>
              <a:spcBef>
                <a:spcPts val="340"/>
              </a:spcBef>
              <a:buClr>
                <a:srgbClr val="17365D"/>
              </a:buClr>
              <a:buSzPts val="1700"/>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4110750" y="206267"/>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0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5501" y="47424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Engineering AI and ML(CEI)</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Gopal </a:t>
            </a:r>
            <a:r>
              <a:rPr lang="en-US" sz="2000" b="1" dirty="0" err="1">
                <a:solidFill>
                  <a:schemeClr val="tx1"/>
                </a:solidFill>
                <a:latin typeface="Cambria" panose="02040503050406030204" pitchFamily="18" charset="0"/>
                <a:ea typeface="Cambria" panose="02040503050406030204" pitchFamily="18" charset="0"/>
                <a:cs typeface="Verdana"/>
                <a:sym typeface="Verdana"/>
              </a:rPr>
              <a:t>shyam</a:t>
            </a:r>
            <a:r>
              <a:rPr lang="en-US" sz="2000" b="1" dirty="0">
                <a:solidFill>
                  <a:schemeClr val="tx1"/>
                </a:solidFill>
                <a:latin typeface="Cambria" panose="02040503050406030204" pitchFamily="18" charset="0"/>
                <a:ea typeface="Cambria" panose="02040503050406030204" pitchFamily="18" charset="0"/>
                <a:cs typeface="Verdana"/>
                <a:sym typeface="Verdana"/>
              </a:rPr>
              <a:t> </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P Sudha </a:t>
            </a:r>
            <a:r>
              <a:rPr lang="en-US" sz="2000" i="0" u="none" strike="noStrike" cap="none" dirty="0">
                <a:solidFill>
                  <a:schemeClr val="tx1"/>
                </a:solidFill>
                <a:latin typeface="Cambria" panose="02040503050406030204" pitchFamily="18" charset="0"/>
                <a:ea typeface="Cambria" panose="02040503050406030204" pitchFamily="18" charset="0"/>
                <a:cs typeface="Verdana"/>
                <a:sym typeface="Verdana"/>
              </a:rPr>
              <a:t>Expert: AI, ML and Application Development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Google Shape;89;p13">
            <a:extLst>
              <a:ext uri="{FF2B5EF4-FFF2-40B4-BE49-F238E27FC236}">
                <a16:creationId xmlns:a16="http://schemas.microsoft.com/office/drawing/2014/main" id="{6DF0F987-F8D9-C491-3B35-DCF958691CC4}"/>
              </a:ext>
            </a:extLst>
          </p:cNvPr>
          <p:cNvGraphicFramePr/>
          <p:nvPr>
            <p:extLst>
              <p:ext uri="{D42A27DB-BD31-4B8C-83A1-F6EECF244321}">
                <p14:modId xmlns:p14="http://schemas.microsoft.com/office/powerpoint/2010/main" val="668171888"/>
              </p:ext>
            </p:extLst>
          </p:nvPr>
        </p:nvGraphicFramePr>
        <p:xfrm>
          <a:off x="790469" y="2609236"/>
          <a:ext cx="5591477" cy="2216765"/>
        </p:xfrm>
        <a:graphic>
          <a:graphicData uri="http://schemas.openxmlformats.org/drawingml/2006/table">
            <a:tbl>
              <a:tblPr firstRow="1" bandRow="1">
                <a:noFill/>
              </a:tblPr>
              <a:tblGrid>
                <a:gridCol w="2151491">
                  <a:extLst>
                    <a:ext uri="{9D8B030D-6E8A-4147-A177-3AD203B41FA5}">
                      <a16:colId xmlns:a16="http://schemas.microsoft.com/office/drawing/2014/main" val="20000"/>
                    </a:ext>
                  </a:extLst>
                </a:gridCol>
                <a:gridCol w="3439986">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7915">
                <a:tc>
                  <a:txBody>
                    <a:bodyPr/>
                    <a:lstStyle/>
                    <a:p>
                      <a:pPr marL="0" marR="0" lvl="0" indent="0" algn="ctr" rtl="0">
                        <a:spcBef>
                          <a:spcPts val="0"/>
                        </a:spcBef>
                        <a:spcAft>
                          <a:spcPts val="0"/>
                        </a:spcAft>
                        <a:buFont typeface="+mj-lt"/>
                        <a:buNone/>
                      </a:pPr>
                      <a:r>
                        <a:rPr lang="en-US" sz="1800" u="none" strike="noStrike" cap="none" dirty="0"/>
                        <a:t>20211CEI0121</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PASALA JASWANTH</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20211CEI0137</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P ABHINAY KUMAR</a:t>
                      </a: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20211CEI0152</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Y AKSHATH KUMAR REDDY</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20211CEI0153</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PERISETTY UDAYKIRAN</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a:xfrm>
            <a:off x="812800" y="140414"/>
            <a:ext cx="10668000" cy="487362"/>
          </a:xfrm>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BC87A949-8948-1E2C-0EF3-246E1ECA9E66}"/>
              </a:ext>
            </a:extLst>
          </p:cNvPr>
          <p:cNvPicPr>
            <a:picLocks noGrp="1" noChangeAspect="1"/>
          </p:cNvPicPr>
          <p:nvPr>
            <p:ph idx="1"/>
          </p:nvPr>
        </p:nvPicPr>
        <p:blipFill>
          <a:blip r:embed="rId2"/>
          <a:stretch>
            <a:fillRect/>
          </a:stretch>
        </p:blipFill>
        <p:spPr>
          <a:xfrm>
            <a:off x="812800" y="859172"/>
            <a:ext cx="10668000" cy="513965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a:buFont typeface="Arial" panose="020B0604020202020204" pitchFamily="34" charset="0"/>
              <a:buChar char="•"/>
            </a:pPr>
            <a:r>
              <a:rPr lang="en-US" b="1" dirty="0">
                <a:latin typeface="Cambria" panose="02040503050406030204" pitchFamily="18" charset="0"/>
                <a:ea typeface="Cambria" panose="02040503050406030204" pitchFamily="18" charset="0"/>
              </a:rPr>
              <a:t>Hardware</a:t>
            </a:r>
            <a:r>
              <a:rPr lang="en-US" dirty="0">
                <a:latin typeface="Cambria" panose="02040503050406030204" pitchFamily="18" charset="0"/>
                <a:ea typeface="Cambria" panose="02040503050406030204" pitchFamily="18" charset="0"/>
              </a:rPr>
              <a:t>: Server infrastructure, user devices, and networking equipment.</a:t>
            </a:r>
            <a:endParaRPr lang="en-US"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Software</a:t>
            </a:r>
            <a:r>
              <a:rPr lang="en-US" dirty="0">
                <a:latin typeface="Cambria" panose="02040503050406030204" pitchFamily="18" charset="0"/>
                <a:ea typeface="Cambria" panose="02040503050406030204" pitchFamily="18" charset="0"/>
              </a:rPr>
              <a:t>: Operating systems, web frameworks, database management systems, machine learning libraries, data processing tools, security measures, and development tools.</a:t>
            </a:r>
          </a:p>
          <a:p>
            <a:r>
              <a:rPr lang="en-US" dirty="0">
                <a:latin typeface="Cambria" panose="02040503050406030204" pitchFamily="18" charset="0"/>
                <a:ea typeface="Cambria" panose="02040503050406030204" pitchFamily="18" charset="0"/>
              </a:rPr>
              <a:t>These components will work together to create a robust and secure Patient Case Similarity application that meets the needs of healthcare professionals and researchers.</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E08814AB-6B21-40B2-BCB1-E8D39A189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416" y="1143000"/>
            <a:ext cx="8306768"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The Patient Case Similarity project aims to achieve several important results that will benefit healthcare professionals and researchers. Here’s a simplified summary of the expected outcomes:</a:t>
            </a:r>
          </a:p>
          <a:p>
            <a:pPr lvl="1"/>
            <a:r>
              <a:rPr lang="en-US" dirty="0">
                <a:latin typeface="Cambria" panose="02040503050406030204" pitchFamily="18" charset="0"/>
                <a:ea typeface="Cambria" panose="02040503050406030204" pitchFamily="18" charset="0"/>
              </a:rPr>
              <a:t>Better Diagnoses</a:t>
            </a:r>
          </a:p>
          <a:p>
            <a:pPr lvl="1"/>
            <a:r>
              <a:rPr lang="en-IN" dirty="0">
                <a:latin typeface="Cambria" panose="02040503050406030204" pitchFamily="18" charset="0"/>
                <a:ea typeface="Cambria" panose="02040503050406030204" pitchFamily="18" charset="0"/>
              </a:rPr>
              <a:t>Efficient Patient Management</a:t>
            </a:r>
          </a:p>
          <a:p>
            <a:pPr lvl="1"/>
            <a:r>
              <a:rPr lang="en-IN" dirty="0">
                <a:latin typeface="Cambria" panose="02040503050406030204" pitchFamily="18" charset="0"/>
                <a:ea typeface="Cambria" panose="02040503050406030204" pitchFamily="18" charset="0"/>
              </a:rPr>
              <a:t>Enhanced Research Opportunities</a:t>
            </a:r>
          </a:p>
          <a:p>
            <a:pPr lvl="1"/>
            <a:r>
              <a:rPr lang="en-IN" dirty="0">
                <a:latin typeface="Cambria" panose="02040503050406030204" pitchFamily="18" charset="0"/>
                <a:ea typeface="Cambria" panose="02040503050406030204" pitchFamily="18" charset="0"/>
              </a:rPr>
              <a:t>User-Friendly Design</a:t>
            </a:r>
          </a:p>
          <a:p>
            <a:pPr lvl="1"/>
            <a:r>
              <a:rPr lang="en-IN" dirty="0">
                <a:latin typeface="Cambria" panose="02040503050406030204" pitchFamily="18" charset="0"/>
                <a:ea typeface="Cambria" panose="02040503050406030204" pitchFamily="18" charset="0"/>
              </a:rPr>
              <a:t>Scalable System</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The Patient Case Similarity project aims to improve healthcare by using data from Electronic Health Records (EHRs). By applying machine learning, the application will help doctors and researchers analyze patient cases more effectively.</a:t>
            </a:r>
          </a:p>
          <a:p>
            <a:r>
              <a:rPr lang="en-US" dirty="0">
                <a:latin typeface="Cambria" panose="02040503050406030204" pitchFamily="18" charset="0"/>
                <a:ea typeface="Cambria" panose="02040503050406030204" pitchFamily="18" charset="0"/>
              </a:rPr>
              <a:t>For doctors, the application will provide quick access to similar past cases, enabling better diagnosis and personalized treatment plans. For researchers, it will offer tools to conduct studies and find participants for clinical trials, leading to valuable insights in medicine.</a:t>
            </a:r>
          </a:p>
          <a:p>
            <a:r>
              <a:rPr lang="en-US" dirty="0">
                <a:latin typeface="Cambria" panose="02040503050406030204" pitchFamily="18" charset="0"/>
                <a:ea typeface="Cambria" panose="02040503050406030204" pitchFamily="18" charset="0"/>
              </a:rPr>
              <a:t>Overall, this project emphasizes the power of data in healthcare. By making it easier to access and analyze patient information, the Patient Case Similarity application will enhance clinical decision-making and advance medical research, ultimately benefiting patients and healthcare providers alike.</a:t>
            </a: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https://github.com/Team658</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a:bodyPr>
          <a:lstStyle/>
          <a:p>
            <a:r>
              <a:rPr lang="en-IN" dirty="0"/>
              <a:t>Referred</a:t>
            </a:r>
            <a:r>
              <a:rPr lang="en-US" dirty="0"/>
              <a:t> Papers containing similar problems: </a:t>
            </a:r>
          </a:p>
          <a:p>
            <a:pPr marL="514350" lvl="1" indent="0">
              <a:buNone/>
            </a:pPr>
            <a:r>
              <a:rPr lang="en-IN" b="1" dirty="0"/>
              <a:t>	EHR Data Analysis</a:t>
            </a:r>
            <a:r>
              <a:rPr lang="en-IN" dirty="0"/>
              <a:t>:</a:t>
            </a:r>
          </a:p>
          <a:p>
            <a:pPr marL="1714500" lvl="3" indent="-342900"/>
            <a:r>
              <a:rPr lang="en-US" dirty="0"/>
              <a:t>R. J. McNaughton, K. C. Kuhl, J. P. M. Sousa, and A. K. Gupta, "A Machine Learning Approach to Electronic Health Record Data Analysis," </a:t>
            </a:r>
            <a:r>
              <a:rPr lang="en-US" i="1" dirty="0"/>
              <a:t>IEEE Journal of Biomedical and Health Informatics</a:t>
            </a:r>
            <a:r>
              <a:rPr lang="en-US" dirty="0"/>
              <a:t>, vol. 22, no. 4, pp. 1183-1190, 2018.</a:t>
            </a:r>
            <a:r>
              <a:rPr lang="en-US" dirty="0">
                <a:hlinkClick r:id="rId2"/>
              </a:rPr>
              <a:t>Link</a:t>
            </a:r>
            <a:endParaRPr lang="en-US" dirty="0"/>
          </a:p>
          <a:p>
            <a:pPr marL="514350" lvl="1" indent="0">
              <a:buNone/>
            </a:pPr>
            <a:r>
              <a:rPr lang="en-US" b="1" dirty="0"/>
              <a:t>	Patient Similarity Measures</a:t>
            </a:r>
            <a:r>
              <a:rPr lang="en-US" dirty="0"/>
              <a:t>:</a:t>
            </a:r>
          </a:p>
          <a:p>
            <a:pPr marL="1714500" lvl="3" indent="-342900"/>
            <a:r>
              <a:rPr lang="en-US" dirty="0"/>
              <a:t>N. Elhassan and A. M. Al-</a:t>
            </a:r>
            <a:r>
              <a:rPr lang="en-US" dirty="0" err="1"/>
              <a:t>Shammari</a:t>
            </a:r>
            <a:r>
              <a:rPr lang="en-US" dirty="0"/>
              <a:t>, "Comparative Study of Patient Similarity Measures in Electronic Health Records," </a:t>
            </a:r>
            <a:r>
              <a:rPr lang="en-US" i="1" dirty="0"/>
              <a:t>IEEE Access</a:t>
            </a:r>
            <a:r>
              <a:rPr lang="en-US" dirty="0"/>
              <a:t>, vol. 9, pp. 74691-74705, 2021.</a:t>
            </a:r>
            <a:r>
              <a:rPr lang="en-US" dirty="0">
                <a:hlinkClick r:id="rId3"/>
              </a:rPr>
              <a:t>Link</a:t>
            </a:r>
            <a:endParaRPr lang="en-US" dirty="0"/>
          </a:p>
          <a:p>
            <a:pPr marL="914400" lvl="2" indent="0">
              <a:buNone/>
            </a:pPr>
            <a:r>
              <a:rPr lang="en-US" b="1" dirty="0"/>
              <a:t>Health Informatics and Machine Learning</a:t>
            </a:r>
            <a:r>
              <a:rPr lang="en-US" dirty="0"/>
              <a:t>:</a:t>
            </a:r>
          </a:p>
          <a:p>
            <a:pPr lvl="3" indent="-285750"/>
            <a:r>
              <a:rPr lang="en-US" dirty="0"/>
              <a:t>H. Liu, L. Wang, L. Zhang, Y. Li, and Z. Chen, "Application of Machine Learning in Healthcare: A Systematic Review," </a:t>
            </a:r>
            <a:r>
              <a:rPr lang="en-US" i="1" dirty="0"/>
              <a:t>IEEE Access</a:t>
            </a:r>
            <a:r>
              <a:rPr lang="en-US" dirty="0"/>
              <a:t>, vol. 8, pp. 74759-74773, 2020.</a:t>
            </a:r>
            <a:r>
              <a:rPr lang="en-US" dirty="0">
                <a:hlinkClick r:id="rId4" tooltip="https://ieeexplore.ieee.org/document/8987790"/>
              </a:rPr>
              <a:t>Link</a:t>
            </a:r>
            <a:endParaRPr lang="en-US" dirty="0"/>
          </a:p>
          <a:p>
            <a:pPr marL="0" indent="0">
              <a:buNone/>
            </a:pPr>
            <a:r>
              <a:rPr lang="en-US" b="1" dirty="0"/>
              <a:t>	Machine Learning for Clinical Decision Support</a:t>
            </a:r>
            <a:r>
              <a:rPr lang="en-US" dirty="0"/>
              <a:t>:</a:t>
            </a:r>
          </a:p>
          <a:p>
            <a:pPr lvl="3"/>
            <a:r>
              <a:rPr lang="en-US" dirty="0"/>
              <a:t>A. S. Talab, M. H. A. E. Kamal, and S. I. B. Mahfouz, "Clinical Decision Support Systems: A Machine Learning Perspective," </a:t>
            </a:r>
            <a:r>
              <a:rPr lang="en-US" i="1" dirty="0"/>
              <a:t>IEEE Access</a:t>
            </a:r>
            <a:r>
              <a:rPr lang="en-US" dirty="0"/>
              <a:t>, vol. 10, pp. 10140-10152, 2022. </a:t>
            </a:r>
            <a:r>
              <a:rPr lang="en-US" dirty="0">
                <a:hlinkClick r:id="rId5"/>
              </a:rPr>
              <a:t>Link</a:t>
            </a:r>
            <a:endParaRPr lang="en-US" dirty="0"/>
          </a:p>
          <a:p>
            <a:pPr marL="914400" lvl="2" indent="0">
              <a:buNone/>
            </a:pPr>
            <a:r>
              <a:rPr lang="en-IN" b="1" dirty="0"/>
              <a:t>Healthcare Data Analytics</a:t>
            </a:r>
            <a:r>
              <a:rPr lang="en-IN" dirty="0"/>
              <a:t>:</a:t>
            </a:r>
          </a:p>
          <a:p>
            <a:pPr lvl="3"/>
            <a:r>
              <a:rPr lang="en-IN" dirty="0"/>
              <a:t>M. U. Rahman, K. N. R. Kumar, and N. M. B. R. Narayanan, "Data Analytics in Healthcare: A Review," </a:t>
            </a:r>
            <a:r>
              <a:rPr lang="en-IN" i="1" dirty="0"/>
              <a:t>IEEE Access</a:t>
            </a:r>
            <a:r>
              <a:rPr lang="en-IN" dirty="0"/>
              <a:t>, vol. 7, pp. 20367-20384, 2019. </a:t>
            </a:r>
            <a:r>
              <a:rPr lang="en-IN" dirty="0">
                <a:hlinkClick r:id="rId6"/>
              </a:rPr>
              <a:t>Link</a:t>
            </a:r>
            <a:endParaRPr lang="en-IN" dirty="0"/>
          </a:p>
          <a:p>
            <a:pPr lvl="3"/>
            <a:endParaRPr lang="en-US" dirty="0"/>
          </a:p>
          <a:p>
            <a:pPr marL="1314450" lvl="3" indent="0">
              <a:buNone/>
            </a:pPr>
            <a:endParaRPr lang="en-US" dirty="0"/>
          </a:p>
          <a:p>
            <a:pPr marL="1257300" lvl="2" indent="-342900"/>
            <a:endParaRPr lang="en-US" dirty="0"/>
          </a:p>
          <a:p>
            <a:pPr marL="857250" lvl="1" indent="-342900"/>
            <a:endParaRPr lang="en-US"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r>
              <a:rPr lang="en-US" sz="2000" dirty="0">
                <a:latin typeface="Cambria" panose="02040503050406030204" pitchFamily="18" charset="0"/>
                <a:ea typeface="Cambria" panose="02040503050406030204" pitchFamily="18" charset="0"/>
              </a:rPr>
              <a:t>The Patient Case Similarity project aims to improve healthcare by using data from Electronic Health Records (EHRs). EHRs contain important information about patients, such as their medical history, treatments, and outcomes. Analyzing this data can help doctors make better decisions and improve patient care.</a:t>
            </a:r>
          </a:p>
          <a:p>
            <a:r>
              <a:rPr lang="en-US" sz="2000" dirty="0">
                <a:latin typeface="Cambria" panose="02040503050406030204" pitchFamily="18" charset="0"/>
                <a:ea typeface="Cambria" panose="02040503050406030204" pitchFamily="18" charset="0"/>
              </a:rPr>
              <a:t>This project will create a web application that helps two main groups:</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USERS: </a:t>
            </a:r>
            <a:r>
              <a:rPr lang="en-US" dirty="0">
                <a:latin typeface="Cambria" panose="02040503050406030204" pitchFamily="18" charset="0"/>
                <a:ea typeface="Cambria" panose="02040503050406030204" pitchFamily="18" charset="0"/>
              </a:rPr>
              <a:t>Users can register, login, scan skin diseases using image recognition, view nearby hospitals, add appointments, and maintain a medical history all through a user-friendly mobile application</a:t>
            </a:r>
            <a:r>
              <a:rPr lang="en-US" b="1" dirty="0">
                <a:latin typeface="Cambria" panose="02040503050406030204" pitchFamily="18" charset="0"/>
                <a:ea typeface="Cambria" panose="02040503050406030204" pitchFamily="18" charset="0"/>
              </a:rPr>
              <a:t>.</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ADMIN: </a:t>
            </a:r>
            <a:r>
              <a:rPr lang="en-US" dirty="0">
                <a:latin typeface="Cambria" panose="02040503050406030204" pitchFamily="18" charset="0"/>
                <a:ea typeface="Cambria" panose="02040503050406030204" pitchFamily="18" charset="0"/>
              </a:rPr>
              <a:t>Admins can securely login, add new hospitals to the system, and view registered users' details using the mobile application interface.</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HOSPITAL: </a:t>
            </a:r>
            <a:r>
              <a:rPr lang="en-US" dirty="0">
                <a:latin typeface="Cambria" panose="02040503050406030204" pitchFamily="18" charset="0"/>
                <a:ea typeface="Cambria" panose="02040503050406030204" pitchFamily="18" charset="0"/>
              </a:rPr>
              <a:t>Hospitals can log in securely and access their dedicated interface to view scheduled appointments made by users through the mobile application.</a:t>
            </a:r>
            <a:endParaRPr lang="en-US" b="1"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 making it easier to access and analyze patient data, the Patient Case Similarity system aims to enhance healthcare outcomes for both patients and medical professionals.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55000" lnSpcReduction="20000"/>
          </a:bodyPr>
          <a:lstStyle/>
          <a:p>
            <a:r>
              <a:rPr lang="en-US" sz="4600" dirty="0">
                <a:latin typeface="Cambria" panose="02040503050406030204" pitchFamily="18" charset="0"/>
                <a:ea typeface="Cambria" panose="02040503050406030204" pitchFamily="18" charset="0"/>
              </a:rPr>
              <a:t>This literature review focuses on key research and methodologies relevant to the Patient Case Similarity project, emphasizing patient clustering, machine learning, and the use of electronic health records (EHRs).</a:t>
            </a:r>
          </a:p>
          <a:p>
            <a:pPr lvl="1">
              <a:buFont typeface="+mj-lt"/>
              <a:buAutoNum type="arabicPeriod"/>
            </a:pPr>
            <a:r>
              <a:rPr lang="en-US" sz="2900" b="1" dirty="0">
                <a:latin typeface="Cambria" panose="02040503050406030204" pitchFamily="18" charset="0"/>
                <a:ea typeface="Cambria" panose="02040503050406030204" pitchFamily="18" charset="0"/>
              </a:rPr>
              <a:t>Machine Learning in Healthcare</a:t>
            </a:r>
            <a:r>
              <a:rPr lang="en-US" sz="2900" dirty="0">
                <a:latin typeface="Cambria" panose="02040503050406030204" pitchFamily="18" charset="0"/>
                <a:ea typeface="Cambria" panose="02040503050406030204" pitchFamily="18" charset="0"/>
              </a:rPr>
              <a:t>: Liu et al. (2020) highlight how machine learning algorithms can analyze EHR data to improve patient care and clinical decision-making, revealing patterns in large datasets.</a:t>
            </a:r>
          </a:p>
          <a:p>
            <a:pPr lvl="1">
              <a:buFont typeface="+mj-lt"/>
              <a:buAutoNum type="arabicPeriod"/>
            </a:pPr>
            <a:r>
              <a:rPr lang="en-US" sz="2900" b="1" dirty="0">
                <a:latin typeface="Cambria" panose="02040503050406030204" pitchFamily="18" charset="0"/>
                <a:ea typeface="Cambria" panose="02040503050406030204" pitchFamily="18" charset="0"/>
              </a:rPr>
              <a:t>Patient Clustering</a:t>
            </a:r>
            <a:r>
              <a:rPr lang="en-US" sz="2900" dirty="0">
                <a:latin typeface="Cambria" panose="02040503050406030204" pitchFamily="18" charset="0"/>
                <a:ea typeface="Cambria" panose="02040503050406030204" pitchFamily="18" charset="0"/>
              </a:rPr>
              <a:t>: Elhassan and Al-</a:t>
            </a:r>
            <a:r>
              <a:rPr lang="en-US" sz="2900" dirty="0" err="1">
                <a:latin typeface="Cambria" panose="02040503050406030204" pitchFamily="18" charset="0"/>
                <a:ea typeface="Cambria" panose="02040503050406030204" pitchFamily="18" charset="0"/>
              </a:rPr>
              <a:t>Shammari</a:t>
            </a:r>
            <a:r>
              <a:rPr lang="en-US" sz="2900" dirty="0">
                <a:latin typeface="Cambria" panose="02040503050406030204" pitchFamily="18" charset="0"/>
                <a:ea typeface="Cambria" panose="02040503050406030204" pitchFamily="18" charset="0"/>
              </a:rPr>
              <a:t> (2021) explore various patient similarity measures, showing that effective clustering enhances treatment strategies by identifying patients with similar medical histories.</a:t>
            </a:r>
          </a:p>
          <a:p>
            <a:pPr lvl="1">
              <a:buFont typeface="+mj-lt"/>
              <a:buAutoNum type="arabicPeriod"/>
            </a:pPr>
            <a:r>
              <a:rPr lang="en-US" sz="2900" b="1" dirty="0">
                <a:latin typeface="Cambria" panose="02040503050406030204" pitchFamily="18" charset="0"/>
                <a:ea typeface="Cambria" panose="02040503050406030204" pitchFamily="18" charset="0"/>
              </a:rPr>
              <a:t>Data Privacy</a:t>
            </a:r>
            <a:r>
              <a:rPr lang="en-US" sz="2900" dirty="0">
                <a:latin typeface="Cambria" panose="02040503050406030204" pitchFamily="18" charset="0"/>
                <a:ea typeface="Cambria" panose="02040503050406030204" pitchFamily="18" charset="0"/>
              </a:rPr>
              <a:t>: Dhamija et al. (2010) emphasize the importance of robust security measures to protect sensitive patient data from breaches, underlining the need for strong privacy protocols in the project.</a:t>
            </a:r>
          </a:p>
          <a:p>
            <a:pPr lvl="1">
              <a:buFont typeface="+mj-lt"/>
              <a:buAutoNum type="arabicPeriod"/>
            </a:pPr>
            <a:r>
              <a:rPr lang="en-US" sz="2900" b="1" dirty="0">
                <a:latin typeface="Cambria" panose="02040503050406030204" pitchFamily="18" charset="0"/>
                <a:ea typeface="Cambria" panose="02040503050406030204" pitchFamily="18" charset="0"/>
              </a:rPr>
              <a:t>Clinical Decision Support Systems (CDSS)</a:t>
            </a:r>
            <a:r>
              <a:rPr lang="en-US" sz="2900" dirty="0">
                <a:latin typeface="Cambria" panose="02040503050406030204" pitchFamily="18" charset="0"/>
                <a:ea typeface="Cambria" panose="02040503050406030204" pitchFamily="18" charset="0"/>
              </a:rPr>
              <a:t>: Talab et al. (2022) discuss how integrating machine learning into CDSS can aid doctors by providing relevant patient information and similarity scores for better diagnosis.</a:t>
            </a:r>
          </a:p>
          <a:p>
            <a:pPr lvl="1">
              <a:buFont typeface="+mj-lt"/>
              <a:buAutoNum type="arabicPeriod"/>
            </a:pPr>
            <a:r>
              <a:rPr lang="en-US" sz="2900" b="1" dirty="0">
                <a:latin typeface="Cambria" panose="02040503050406030204" pitchFamily="18" charset="0"/>
                <a:ea typeface="Cambria" panose="02040503050406030204" pitchFamily="18" charset="0"/>
              </a:rPr>
              <a:t>Challenges in EHR Utilization</a:t>
            </a:r>
            <a:r>
              <a:rPr lang="en-US" sz="2900" dirty="0">
                <a:latin typeface="Cambria" panose="02040503050406030204" pitchFamily="18" charset="0"/>
                <a:ea typeface="Cambria" panose="02040503050406030204" pitchFamily="18" charset="0"/>
              </a:rPr>
              <a:t>: Rahman et al. (2019) address challenges like data heterogeneity and missing values, proposing strategies to ensure effective use of EHRs for research and clinical practice.</a:t>
            </a:r>
          </a:p>
          <a:p>
            <a:pPr lvl="1">
              <a:buFont typeface="+mj-lt"/>
              <a:buAutoNum type="arabicPeriod"/>
            </a:pPr>
            <a:r>
              <a:rPr lang="en-US" sz="2900" b="1" dirty="0">
                <a:latin typeface="Cambria" panose="02040503050406030204" pitchFamily="18" charset="0"/>
                <a:ea typeface="Cambria" panose="02040503050406030204" pitchFamily="18" charset="0"/>
              </a:rPr>
              <a:t>Data-Driven Insights for Research</a:t>
            </a:r>
            <a:r>
              <a:rPr lang="en-US" sz="2900" dirty="0">
                <a:latin typeface="Cambria" panose="02040503050406030204" pitchFamily="18" charset="0"/>
                <a:ea typeface="Cambria" panose="02040503050406030204" pitchFamily="18" charset="0"/>
              </a:rPr>
              <a:t>: Ashraf and Haque (2022) highlight the role of EHRs in facilitating clinical research, demonstrating that patient similarity data can improve trial design and outcomes.</a:t>
            </a:r>
          </a:p>
          <a:p>
            <a:pPr lvl="1">
              <a:buFont typeface="+mj-lt"/>
              <a:buAutoNum type="arabicPeriod"/>
            </a:pPr>
            <a:r>
              <a:rPr lang="en-US" sz="2900" b="1" dirty="0">
                <a:latin typeface="Cambria" panose="02040503050406030204" pitchFamily="18" charset="0"/>
                <a:ea typeface="Cambria" panose="02040503050406030204" pitchFamily="18" charset="0"/>
              </a:rPr>
              <a:t>Predictive Analytics</a:t>
            </a:r>
            <a:r>
              <a:rPr lang="en-US" sz="2900" dirty="0">
                <a:latin typeface="Cambria" panose="02040503050406030204" pitchFamily="18" charset="0"/>
                <a:ea typeface="Cambria" panose="02040503050406030204" pitchFamily="18" charset="0"/>
              </a:rPr>
              <a:t>: O'Sullivan and Thakral (2021) review how machine learning can predict patient outcomes, suggesting that similarity scores provide valuable context for clinical decisions.</a:t>
            </a:r>
          </a:p>
          <a:p>
            <a:pPr lvl="1">
              <a:buFont typeface="+mj-lt"/>
              <a:buAutoNum type="arabicPeriod"/>
            </a:pPr>
            <a:r>
              <a:rPr lang="en-US" sz="2900" b="1" dirty="0">
                <a:latin typeface="Cambria" panose="02040503050406030204" pitchFamily="18" charset="0"/>
                <a:ea typeface="Cambria" panose="02040503050406030204" pitchFamily="18" charset="0"/>
              </a:rPr>
              <a:t>Big Data Analytics</a:t>
            </a:r>
            <a:r>
              <a:rPr lang="en-US" sz="2900" dirty="0">
                <a:latin typeface="Cambria" panose="02040503050406030204" pitchFamily="18" charset="0"/>
                <a:ea typeface="Cambria" panose="02040503050406030204" pitchFamily="18" charset="0"/>
              </a:rPr>
              <a:t>: Saha et al. (2021) discuss the potential of big data in healthcare, noting that analyzing large datasets can inform clinical practice and improve understanding of patient populations.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9164-4B29-3D3D-E674-CA343EB137FA}"/>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6D6AF7BE-8063-C9FC-0495-26C9FDF9F5C6}"/>
              </a:ext>
            </a:extLst>
          </p:cNvPr>
          <p:cNvSpPr>
            <a:spLocks noGrp="1"/>
          </p:cNvSpPr>
          <p:nvPr>
            <p:ph idx="1"/>
          </p:nvPr>
        </p:nvSpPr>
        <p:spPr/>
        <p:txBody>
          <a:bodyPr>
            <a:normAutofit lnSpcReduction="10000"/>
          </a:bodyPr>
          <a:lstStyle/>
          <a:p>
            <a:r>
              <a:rPr lang="en-US" dirty="0">
                <a:latin typeface="Cambria" panose="02040503050406030204" pitchFamily="18" charset="0"/>
                <a:ea typeface="Cambria" panose="02040503050406030204" pitchFamily="18" charset="0"/>
              </a:rPr>
              <a:t>H. Liu et al., "Application of Machine Learning in Healthcare: A Systematic Review," </a:t>
            </a:r>
            <a:r>
              <a:rPr lang="en-US" i="1" dirty="0">
                <a:latin typeface="Cambria" panose="02040503050406030204" pitchFamily="18" charset="0"/>
                <a:ea typeface="Cambria" panose="02040503050406030204" pitchFamily="18" charset="0"/>
              </a:rPr>
              <a:t>IEEE Access</a:t>
            </a:r>
            <a:r>
              <a:rPr lang="en-US" dirty="0">
                <a:latin typeface="Cambria" panose="02040503050406030204" pitchFamily="18" charset="0"/>
                <a:ea typeface="Cambria" panose="02040503050406030204" pitchFamily="18" charset="0"/>
              </a:rPr>
              <a:t>, vol. 8, pp. 74759-74773, 2020.</a:t>
            </a:r>
          </a:p>
          <a:p>
            <a:r>
              <a:rPr lang="en-US" dirty="0">
                <a:latin typeface="Cambria" panose="02040503050406030204" pitchFamily="18" charset="0"/>
                <a:ea typeface="Cambria" panose="02040503050406030204" pitchFamily="18" charset="0"/>
              </a:rPr>
              <a:t>N. Elhassan and A. M. Al-</a:t>
            </a:r>
            <a:r>
              <a:rPr lang="en-US" dirty="0" err="1">
                <a:latin typeface="Cambria" panose="02040503050406030204" pitchFamily="18" charset="0"/>
                <a:ea typeface="Cambria" panose="02040503050406030204" pitchFamily="18" charset="0"/>
              </a:rPr>
              <a:t>Shammari</a:t>
            </a:r>
            <a:r>
              <a:rPr lang="en-US" dirty="0">
                <a:latin typeface="Cambria" panose="02040503050406030204" pitchFamily="18" charset="0"/>
                <a:ea typeface="Cambria" panose="02040503050406030204" pitchFamily="18" charset="0"/>
              </a:rPr>
              <a:t>, "Comparative Study of Patient Similarity Measures in Electronic Health Records," </a:t>
            </a:r>
            <a:r>
              <a:rPr lang="en-US" i="1" dirty="0">
                <a:latin typeface="Cambria" panose="02040503050406030204" pitchFamily="18" charset="0"/>
                <a:ea typeface="Cambria" panose="02040503050406030204" pitchFamily="18" charset="0"/>
              </a:rPr>
              <a:t>IEEE Access</a:t>
            </a:r>
            <a:r>
              <a:rPr lang="en-US" dirty="0">
                <a:latin typeface="Cambria" panose="02040503050406030204" pitchFamily="18" charset="0"/>
                <a:ea typeface="Cambria" panose="02040503050406030204" pitchFamily="18" charset="0"/>
              </a:rPr>
              <a:t>, vol. 9, pp. 74691-74705, 2021.</a:t>
            </a:r>
          </a:p>
          <a:p>
            <a:r>
              <a:rPr lang="en-US" dirty="0">
                <a:latin typeface="Cambria" panose="02040503050406030204" pitchFamily="18" charset="0"/>
                <a:ea typeface="Cambria" panose="02040503050406030204" pitchFamily="18" charset="0"/>
              </a:rPr>
              <a:t>H. Liu, L. Wang, L. Zhang, Y. Li, and Z. Chen, "Application of Machine Learning in Healthcare: A Systematic Review," </a:t>
            </a:r>
            <a:r>
              <a:rPr lang="en-US" i="1" dirty="0">
                <a:latin typeface="Cambria" panose="02040503050406030204" pitchFamily="18" charset="0"/>
                <a:ea typeface="Cambria" panose="02040503050406030204" pitchFamily="18" charset="0"/>
              </a:rPr>
              <a:t>IEEE Access</a:t>
            </a:r>
            <a:r>
              <a:rPr lang="en-US" dirty="0">
                <a:latin typeface="Cambria" panose="02040503050406030204" pitchFamily="18" charset="0"/>
                <a:ea typeface="Cambria" panose="02040503050406030204" pitchFamily="18" charset="0"/>
              </a:rPr>
              <a:t>, vol. 8, pp. 74759-74773, 2020. </a:t>
            </a:r>
          </a:p>
          <a:p>
            <a:r>
              <a:rPr lang="en-US" dirty="0">
                <a:latin typeface="Cambria" panose="02040503050406030204" pitchFamily="18" charset="0"/>
                <a:ea typeface="Cambria" panose="02040503050406030204" pitchFamily="18" charset="0"/>
              </a:rPr>
              <a:t>A. S. Talab, M. H. A. E. Kamal, and S. I. B. Mahfouz, "Clinical Decision Support Systems: A Machine Learning Perspective," </a:t>
            </a:r>
            <a:r>
              <a:rPr lang="en-US" i="1" dirty="0">
                <a:latin typeface="Cambria" panose="02040503050406030204" pitchFamily="18" charset="0"/>
                <a:ea typeface="Cambria" panose="02040503050406030204" pitchFamily="18" charset="0"/>
              </a:rPr>
              <a:t>IEEE Access</a:t>
            </a:r>
            <a:r>
              <a:rPr lang="en-US" dirty="0">
                <a:latin typeface="Cambria" panose="02040503050406030204" pitchFamily="18" charset="0"/>
                <a:ea typeface="Cambria" panose="02040503050406030204" pitchFamily="18" charset="0"/>
              </a:rPr>
              <a:t>, vol. 10, pp. 10140-10152, 2022. </a:t>
            </a:r>
          </a:p>
          <a:p>
            <a:r>
              <a:rPr lang="en-IN" dirty="0">
                <a:latin typeface="Cambria" panose="02040503050406030204" pitchFamily="18" charset="0"/>
                <a:ea typeface="Cambria" panose="02040503050406030204" pitchFamily="18" charset="0"/>
              </a:rPr>
              <a:t>M. U. Rahman, K. N. R. Kumar, and N. M. B. R. Narayanan, "Data Analytics in Healthcare: A Review," </a:t>
            </a:r>
            <a:r>
              <a:rPr lang="en-IN" i="1" dirty="0">
                <a:latin typeface="Cambria" panose="02040503050406030204" pitchFamily="18" charset="0"/>
                <a:ea typeface="Cambria" panose="02040503050406030204" pitchFamily="18" charset="0"/>
              </a:rPr>
              <a:t>IEEE Access</a:t>
            </a:r>
            <a:r>
              <a:rPr lang="en-IN" dirty="0">
                <a:latin typeface="Cambria" panose="02040503050406030204" pitchFamily="18" charset="0"/>
                <a:ea typeface="Cambria" panose="02040503050406030204" pitchFamily="18" charset="0"/>
              </a:rPr>
              <a:t>, vol. 7, pp. 20367-20384, 2019.</a:t>
            </a:r>
          </a:p>
        </p:txBody>
      </p:sp>
    </p:spTree>
    <p:extLst>
      <p:ext uri="{BB962C8B-B14F-4D97-AF65-F5344CB8AC3E}">
        <p14:creationId xmlns:p14="http://schemas.microsoft.com/office/powerpoint/2010/main" val="266217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10000"/>
          </a:bodyPr>
          <a:lstStyle/>
          <a:p>
            <a:r>
              <a:rPr lang="en-US" sz="2000" dirty="0">
                <a:latin typeface="Cambria" panose="02040503050406030204" pitchFamily="18" charset="0"/>
                <a:ea typeface="Cambria" panose="02040503050406030204" pitchFamily="18" charset="0"/>
              </a:rPr>
              <a:t>Here we Discuss methods like K-Means clustering, </a:t>
            </a:r>
            <a:r>
              <a:rPr lang="en-US" sz="2000" dirty="0">
                <a:latin typeface="Cambria" panose="02040503050406030204" pitchFamily="18" charset="0"/>
                <a:ea typeface="Cambria" panose="02040503050406030204" pitchFamily="18" charset="0"/>
                <a:hlinkClick r:id="rId2" action="ppaction://hlinkfile"/>
              </a:rPr>
              <a:t>DBSCAN</a:t>
            </a:r>
            <a:r>
              <a:rPr lang="en-US" sz="2000" dirty="0">
                <a:latin typeface="Cambria" panose="02040503050406030204" pitchFamily="18" charset="0"/>
                <a:ea typeface="Cambria" panose="02040503050406030204" pitchFamily="18" charset="0"/>
              </a:rPr>
              <a:t>, hierarchical clustering, or other classification models used for patient grouping.</a:t>
            </a:r>
          </a:p>
          <a:p>
            <a:r>
              <a:rPr lang="en-US" sz="2000" b="1" dirty="0">
                <a:latin typeface="Cambria" panose="02040503050406030204" pitchFamily="18" charset="0"/>
                <a:ea typeface="Cambria" panose="02040503050406030204" pitchFamily="18" charset="0"/>
              </a:rPr>
              <a:t>K-Means Clustering</a:t>
            </a:r>
            <a:r>
              <a:rPr lang="en-US" sz="2000" dirty="0">
                <a:latin typeface="Cambria" panose="02040503050406030204" pitchFamily="18" charset="0"/>
                <a:ea typeface="Cambria" panose="02040503050406030204" pitchFamily="18" charset="0"/>
              </a:rPr>
              <a:t>: Used to cluster patients with similar medical histories or symptoms, helping in the classification of new cases.</a:t>
            </a:r>
          </a:p>
          <a:p>
            <a:r>
              <a:rPr lang="en-US" sz="2000" b="1" dirty="0">
                <a:latin typeface="Cambria" panose="02040503050406030204" pitchFamily="18" charset="0"/>
                <a:ea typeface="Cambria" panose="02040503050406030204" pitchFamily="18" charset="0"/>
              </a:rPr>
              <a:t>Hierarchical Clustering</a:t>
            </a:r>
            <a:r>
              <a:rPr lang="en-US" sz="2000" dirty="0">
                <a:latin typeface="Cambria" panose="02040503050406030204" pitchFamily="18" charset="0"/>
                <a:ea typeface="Cambria" panose="02040503050406030204" pitchFamily="18" charset="0"/>
              </a:rPr>
              <a:t>: Useful in medical research for discovering relationships between various patient groups or conditions, where the number of clusters isn’t fixed.</a:t>
            </a:r>
          </a:p>
          <a:p>
            <a:r>
              <a:rPr lang="en-US" sz="2000" b="1" dirty="0">
                <a:latin typeface="Cambria" panose="02040503050406030204" pitchFamily="18" charset="0"/>
                <a:ea typeface="Cambria" panose="02040503050406030204" pitchFamily="18" charset="0"/>
              </a:rPr>
              <a:t>Feature Engineering</a:t>
            </a:r>
            <a:r>
              <a:rPr lang="en-US" sz="2000" dirty="0">
                <a:latin typeface="Cambria" panose="02040503050406030204" pitchFamily="18" charset="0"/>
                <a:ea typeface="Cambria" panose="02040503050406030204" pitchFamily="18" charset="0"/>
              </a:rPr>
              <a:t>: Most existing methods require substantial manual feature engineering, which is time-consuming and prone to error.</a:t>
            </a:r>
          </a:p>
          <a:p>
            <a:r>
              <a:rPr lang="en-US" sz="2000" b="1" dirty="0">
                <a:latin typeface="Cambria" panose="02040503050406030204" pitchFamily="18" charset="0"/>
                <a:ea typeface="Cambria" panose="02040503050406030204" pitchFamily="18" charset="0"/>
              </a:rPr>
              <a:t>Scalability</a:t>
            </a:r>
            <a:r>
              <a:rPr lang="en-US" sz="2000" dirty="0">
                <a:latin typeface="Cambria" panose="02040503050406030204" pitchFamily="18" charset="0"/>
                <a:ea typeface="Cambria" panose="02040503050406030204" pitchFamily="18" charset="0"/>
              </a:rPr>
              <a:t>: Many clustering methods don’t scale well with large patient datasets, which is a key issue when dealing with massive EHR databases.</a:t>
            </a:r>
          </a:p>
          <a:p>
            <a:r>
              <a:rPr lang="en-US" sz="2000" b="1" dirty="0">
                <a:latin typeface="Cambria" panose="02040503050406030204" pitchFamily="18" charset="0"/>
                <a:ea typeface="Cambria" panose="02040503050406030204" pitchFamily="18" charset="0"/>
              </a:rPr>
              <a:t>Handling of Outliers</a:t>
            </a:r>
            <a:r>
              <a:rPr lang="en-US" sz="2000" dirty="0">
                <a:latin typeface="Cambria" panose="02040503050406030204" pitchFamily="18" charset="0"/>
                <a:ea typeface="Cambria" panose="02040503050406030204" pitchFamily="18" charset="0"/>
              </a:rPr>
              <a:t>: Some methods, like K-Means and Euclidean distance, are sensitive to outliers, which can reduce the quality of clusters and similarity scores.</a:t>
            </a:r>
          </a:p>
          <a:p>
            <a:r>
              <a:rPr lang="en-US" sz="2000" b="1" dirty="0">
                <a:latin typeface="Cambria" panose="02040503050406030204" pitchFamily="18" charset="0"/>
                <a:ea typeface="Cambria" panose="02040503050406030204" pitchFamily="18" charset="0"/>
              </a:rPr>
              <a:t>Dimensionality Issues</a:t>
            </a:r>
            <a:r>
              <a:rPr lang="en-US" sz="2000" dirty="0">
                <a:latin typeface="Cambria" panose="02040503050406030204" pitchFamily="18" charset="0"/>
                <a:ea typeface="Cambria" panose="02040503050406030204" pitchFamily="18" charset="0"/>
              </a:rPr>
              <a:t>: High-dimensional EHR data can cause challenges for distance-based, leading to poor differentiation between patients.</a:t>
            </a:r>
          </a:p>
          <a:p>
            <a:r>
              <a:rPr lang="en-US" sz="2000" b="1" dirty="0">
                <a:latin typeface="Cambria" panose="02040503050406030204" pitchFamily="18" charset="0"/>
                <a:ea typeface="Cambria" panose="02040503050406030204" pitchFamily="18" charset="0"/>
              </a:rPr>
              <a:t>Interpretability</a:t>
            </a:r>
            <a:r>
              <a:rPr lang="en-US" sz="2000" dirty="0">
                <a:latin typeface="Cambria" panose="02040503050406030204" pitchFamily="18" charset="0"/>
                <a:ea typeface="Cambria" panose="02040503050406030204" pitchFamily="18" charset="0"/>
              </a:rPr>
              <a:t>: Clinicians need to understand how models arrive at a similarity score. Some methods may not provide interpretable insights in non-linear healthcare data.</a:t>
            </a:r>
            <a:endParaRPr lang="en-IN"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The proposed method for developing the Patient Case Similarity application involves several key components: data preprocessing, machine learning model implementation, and interface design for researchers and doctors. Below is a step-by-step breakdown of how this method will be applied to the project:</a:t>
            </a:r>
          </a:p>
          <a:p>
            <a:r>
              <a:rPr lang="en-US" b="1" dirty="0">
                <a:latin typeface="Cambria" panose="02040503050406030204" pitchFamily="18" charset="0"/>
                <a:ea typeface="Cambria" panose="02040503050406030204" pitchFamily="18" charset="0"/>
              </a:rPr>
              <a:t>Data Collection and Preprocessing</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Data Source</a:t>
            </a:r>
            <a:r>
              <a:rPr lang="en-US" dirty="0">
                <a:latin typeface="Cambria" panose="02040503050406030204" pitchFamily="18" charset="0"/>
                <a:ea typeface="Cambria" panose="02040503050406030204" pitchFamily="18" charset="0"/>
              </a:rPr>
              <a:t>: The EHR (Electronic Health Records) database will serve as the central repository for patient information, including demographics, medical conditions, treatments, and outcomes.</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Data Cleaning</a:t>
            </a:r>
            <a:r>
              <a:rPr lang="en-US" dirty="0">
                <a:latin typeface="Cambria" panose="02040503050406030204" pitchFamily="18" charset="0"/>
                <a:ea typeface="Cambria" panose="02040503050406030204" pitchFamily="18" charset="0"/>
              </a:rPr>
              <a:t>: Remove incomplete or inconsistent data, such as missing values or errors in patient records.</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Data Transformation</a:t>
            </a:r>
            <a:r>
              <a:rPr lang="en-US" dirty="0">
                <a:latin typeface="Cambria" panose="02040503050406030204" pitchFamily="18" charset="0"/>
                <a:ea typeface="Cambria" panose="02040503050406030204" pitchFamily="18" charset="0"/>
              </a:rPr>
              <a:t>: Convert the raw data into a structured format suitable for machine learning algorithms.</a:t>
            </a:r>
          </a:p>
          <a:p>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22BF-448E-EA2F-2978-418871AF7899}"/>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9140D766-FE1D-7C42-7154-F3F509E6FD0E}"/>
              </a:ext>
            </a:extLst>
          </p:cNvPr>
          <p:cNvSpPr>
            <a:spLocks noGrp="1"/>
          </p:cNvSpPr>
          <p:nvPr>
            <p:ph idx="1"/>
          </p:nvPr>
        </p:nvSpPr>
        <p:spPr/>
        <p:txBody>
          <a:bodyPr>
            <a:normAutofit fontScale="92500" lnSpcReduction="10000"/>
          </a:bodyPr>
          <a:lstStyle/>
          <a:p>
            <a:r>
              <a:rPr lang="en-US" b="1" dirty="0">
                <a:latin typeface="Cambria" panose="02040503050406030204" pitchFamily="18" charset="0"/>
                <a:ea typeface="Cambria" panose="02040503050406030204" pitchFamily="18" charset="0"/>
              </a:rPr>
              <a:t>Machine Learning Model</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Clustering Patients</a:t>
            </a:r>
            <a:r>
              <a:rPr lang="en-US" dirty="0">
                <a:latin typeface="Cambria" panose="02040503050406030204" pitchFamily="18" charset="0"/>
                <a:ea typeface="Cambria" panose="02040503050406030204" pitchFamily="18" charset="0"/>
              </a:rPr>
              <a:t>:</a:t>
            </a:r>
          </a:p>
          <a:p>
            <a:pPr lvl="2" indent="-285750"/>
            <a:r>
              <a:rPr lang="en-US" b="1" dirty="0">
                <a:latin typeface="Cambria" panose="02040503050406030204" pitchFamily="18" charset="0"/>
                <a:ea typeface="Cambria" panose="02040503050406030204" pitchFamily="18" charset="0"/>
              </a:rPr>
              <a:t>Algorithm</a:t>
            </a:r>
            <a:r>
              <a:rPr lang="en-US" dirty="0">
                <a:latin typeface="Cambria" panose="02040503050406030204" pitchFamily="18" charset="0"/>
                <a:ea typeface="Cambria" panose="02040503050406030204" pitchFamily="18" charset="0"/>
              </a:rPr>
              <a:t>: Use an unsupervised learning algorithm such as </a:t>
            </a:r>
            <a:r>
              <a:rPr lang="en-US" b="1" dirty="0">
                <a:latin typeface="Cambria" panose="02040503050406030204" pitchFamily="18" charset="0"/>
                <a:ea typeface="Cambria" panose="02040503050406030204" pitchFamily="18" charset="0"/>
              </a:rPr>
              <a:t>K-Means</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Hierarchical Clustering</a:t>
            </a:r>
            <a:r>
              <a:rPr lang="en-US" dirty="0">
                <a:latin typeface="Cambria" panose="02040503050406030204" pitchFamily="18" charset="0"/>
                <a:ea typeface="Cambria" panose="02040503050406030204" pitchFamily="18" charset="0"/>
              </a:rPr>
              <a:t>, or </a:t>
            </a:r>
            <a:r>
              <a:rPr lang="en-US" b="1" dirty="0">
                <a:latin typeface="Cambria" panose="02040503050406030204" pitchFamily="18" charset="0"/>
                <a:ea typeface="Cambria" panose="02040503050406030204" pitchFamily="18" charset="0"/>
              </a:rPr>
              <a:t>DBSCAN</a:t>
            </a:r>
            <a:r>
              <a:rPr lang="en-US" dirty="0">
                <a:latin typeface="Cambria" panose="02040503050406030204" pitchFamily="18" charset="0"/>
                <a:ea typeface="Cambria" panose="02040503050406030204" pitchFamily="18" charset="0"/>
              </a:rPr>
              <a:t> to group patients based on their medical conditions, symptoms, and treatment history.</a:t>
            </a:r>
          </a:p>
          <a:p>
            <a:r>
              <a:rPr lang="en-US" b="1" dirty="0">
                <a:latin typeface="Cambria" panose="02040503050406030204" pitchFamily="18" charset="0"/>
                <a:ea typeface="Cambria" panose="02040503050406030204" pitchFamily="18" charset="0"/>
              </a:rPr>
              <a:t>Evaluation Metric: RMSE</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Root Mean Square Error (RMSE)</a:t>
            </a:r>
            <a:r>
              <a:rPr lang="en-US" dirty="0">
                <a:latin typeface="Cambria" panose="02040503050406030204" pitchFamily="18" charset="0"/>
                <a:ea typeface="Cambria" panose="02040503050406030204" pitchFamily="18" charset="0"/>
              </a:rPr>
              <a:t>: The similarity scores generated by the model will be evaluated using RMSE to assess the model’s accuracy in predicting patient similarities.</a:t>
            </a:r>
          </a:p>
          <a:p>
            <a:pPr lvl="1">
              <a:buFont typeface="Arial" panose="020B0604020202020204" pitchFamily="34" charset="0"/>
              <a:buChar char="•"/>
            </a:pPr>
            <a:r>
              <a:rPr lang="en-US" b="1" dirty="0">
                <a:latin typeface="Cambria" panose="02040503050406030204" pitchFamily="18" charset="0"/>
                <a:ea typeface="Cambria" panose="02040503050406030204" pitchFamily="18" charset="0"/>
              </a:rPr>
              <a:t>Ground Truth</a:t>
            </a:r>
            <a:r>
              <a:rPr lang="en-US" dirty="0">
                <a:latin typeface="Cambria" panose="02040503050406030204" pitchFamily="18" charset="0"/>
                <a:ea typeface="Cambria" panose="02040503050406030204" pitchFamily="18" charset="0"/>
              </a:rPr>
              <a:t>: The RMSE can be calculated based on known similarities in the data or verified case studies, where similarity scores are compared with expected outcomes.</a:t>
            </a:r>
          </a:p>
          <a:p>
            <a:r>
              <a:rPr lang="en-US" b="1" dirty="0">
                <a:latin typeface="Cambria" panose="02040503050406030204" pitchFamily="18" charset="0"/>
                <a:ea typeface="Cambria" panose="02040503050406030204" pitchFamily="18" charset="0"/>
              </a:rPr>
              <a:t>System Architecture</a:t>
            </a:r>
          </a:p>
          <a:p>
            <a:pPr lvl="1">
              <a:buFont typeface="Arial" panose="020B0604020202020204" pitchFamily="34" charset="0"/>
              <a:buChar char="•"/>
            </a:pPr>
            <a:r>
              <a:rPr lang="en-US" dirty="0">
                <a:latin typeface="Cambria" panose="02040503050406030204" pitchFamily="18" charset="0"/>
                <a:ea typeface="Cambria" panose="02040503050406030204" pitchFamily="18" charset="0"/>
              </a:rPr>
              <a:t>The system consists of three core layers:</a:t>
            </a:r>
          </a:p>
          <a:p>
            <a:pPr lvl="2" indent="-285750"/>
            <a:r>
              <a:rPr lang="en-US" b="1" dirty="0">
                <a:latin typeface="Cambria" panose="02040503050406030204" pitchFamily="18" charset="0"/>
                <a:ea typeface="Cambria" panose="02040503050406030204" pitchFamily="18" charset="0"/>
              </a:rPr>
              <a:t>Data Layer</a:t>
            </a:r>
            <a:r>
              <a:rPr lang="en-US" dirty="0">
                <a:latin typeface="Cambria" panose="02040503050406030204" pitchFamily="18" charset="0"/>
                <a:ea typeface="Cambria" panose="02040503050406030204" pitchFamily="18" charset="0"/>
              </a:rPr>
              <a:t>: The EHR database containing all patient data.</a:t>
            </a:r>
          </a:p>
          <a:p>
            <a:pPr lvl="2" indent="-285750"/>
            <a:r>
              <a:rPr lang="en-US" b="1" dirty="0">
                <a:latin typeface="Cambria" panose="02040503050406030204" pitchFamily="18" charset="0"/>
                <a:ea typeface="Cambria" panose="02040503050406030204" pitchFamily="18" charset="0"/>
              </a:rPr>
              <a:t>Processing Layer</a:t>
            </a:r>
            <a:r>
              <a:rPr lang="en-US" dirty="0">
                <a:latin typeface="Cambria" panose="02040503050406030204" pitchFamily="18" charset="0"/>
                <a:ea typeface="Cambria" panose="02040503050406030204" pitchFamily="18" charset="0"/>
              </a:rPr>
              <a:t>: Data preprocessing and the machine learning model (for clustering and similarity scoring).</a:t>
            </a:r>
          </a:p>
          <a:p>
            <a:pPr lvl="2" indent="-285750"/>
            <a:r>
              <a:rPr lang="en-US" b="1" dirty="0">
                <a:latin typeface="Cambria" panose="02040503050406030204" pitchFamily="18" charset="0"/>
                <a:ea typeface="Cambria" panose="02040503050406030204" pitchFamily="18" charset="0"/>
              </a:rPr>
              <a:t>Interface Layer</a:t>
            </a:r>
            <a:r>
              <a:rPr lang="en-US" dirty="0">
                <a:latin typeface="Cambria" panose="02040503050406030204" pitchFamily="18" charset="0"/>
                <a:ea typeface="Cambria" panose="02040503050406030204" pitchFamily="18" charset="0"/>
              </a:rPr>
              <a:t>: The web-based interface for researchers and doctors to query the system and retrieve similarity results.</a:t>
            </a:r>
          </a:p>
        </p:txBody>
      </p:sp>
    </p:spTree>
    <p:extLst>
      <p:ext uri="{BB962C8B-B14F-4D97-AF65-F5344CB8AC3E}">
        <p14:creationId xmlns:p14="http://schemas.microsoft.com/office/powerpoint/2010/main" val="45590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buFont typeface="+mj-lt"/>
              <a:buAutoNum type="arabicPeriod"/>
            </a:pPr>
            <a:r>
              <a:rPr lang="en-US" sz="2000" b="1" dirty="0">
                <a:latin typeface="Cambria" panose="02040503050406030204" pitchFamily="18" charset="0"/>
                <a:ea typeface="Cambria" panose="02040503050406030204" pitchFamily="18" charset="0"/>
              </a:rPr>
              <a:t>Develop a Machine Learning Model</a:t>
            </a:r>
            <a:r>
              <a:rPr lang="en-US" sz="2000" dirty="0">
                <a:latin typeface="Cambria" panose="02040503050406030204" pitchFamily="18" charset="0"/>
                <a:ea typeface="Cambria" panose="02040503050406030204" pitchFamily="18" charset="0"/>
              </a:rPr>
              <a:t>: Create algorithms to group patients and calculate similarity scores.</a:t>
            </a:r>
          </a:p>
          <a:p>
            <a:pPr>
              <a:buFont typeface="+mj-lt"/>
              <a:buAutoNum type="arabicPeriod"/>
            </a:pPr>
            <a:r>
              <a:rPr lang="en-US" sz="2000" b="1" dirty="0">
                <a:latin typeface="Cambria" panose="02040503050406030204" pitchFamily="18" charset="0"/>
                <a:ea typeface="Cambria" panose="02040503050406030204" pitchFamily="18" charset="0"/>
              </a:rPr>
              <a:t>Design User-Friendly Interfaces</a:t>
            </a:r>
            <a:r>
              <a:rPr lang="en-US" sz="2000" dirty="0">
                <a:latin typeface="Cambria" panose="02040503050406030204" pitchFamily="18" charset="0"/>
                <a:ea typeface="Cambria" panose="02040503050406030204" pitchFamily="18" charset="0"/>
              </a:rPr>
              <a:t>: Build easy-to-use platforms for doctors and researchers.</a:t>
            </a:r>
          </a:p>
          <a:p>
            <a:pPr>
              <a:buFont typeface="+mj-lt"/>
              <a:buAutoNum type="arabicPeriod"/>
            </a:pPr>
            <a:r>
              <a:rPr lang="en-US" sz="2000" b="1" dirty="0">
                <a:latin typeface="Cambria" panose="02040503050406030204" pitchFamily="18" charset="0"/>
                <a:ea typeface="Cambria" panose="02040503050406030204" pitchFamily="18" charset="0"/>
              </a:rPr>
              <a:t>Improve Diagnosis</a:t>
            </a:r>
            <a:r>
              <a:rPr lang="en-US" sz="2000" dirty="0">
                <a:latin typeface="Cambria" panose="02040503050406030204" pitchFamily="18" charset="0"/>
                <a:ea typeface="Cambria" panose="02040503050406030204" pitchFamily="18" charset="0"/>
              </a:rPr>
              <a:t>: Help doctors access insights from similar past cases.</a:t>
            </a:r>
          </a:p>
          <a:p>
            <a:pPr>
              <a:buFont typeface="+mj-lt"/>
              <a:buAutoNum type="arabicPeriod"/>
            </a:pPr>
            <a:r>
              <a:rPr lang="en-US" sz="2000" b="1" dirty="0">
                <a:latin typeface="Cambria" panose="02040503050406030204" pitchFamily="18" charset="0"/>
                <a:ea typeface="Cambria" panose="02040503050406030204" pitchFamily="18" charset="0"/>
              </a:rPr>
              <a:t>Support Research</a:t>
            </a:r>
            <a:r>
              <a:rPr lang="en-US" sz="2000" dirty="0">
                <a:latin typeface="Cambria" panose="02040503050406030204" pitchFamily="18" charset="0"/>
                <a:ea typeface="Cambria" panose="02040503050406030204" pitchFamily="18" charset="0"/>
              </a:rPr>
              <a:t>: Enable researchers to conduct studies using patient data.</a:t>
            </a:r>
          </a:p>
          <a:p>
            <a:pPr>
              <a:buFont typeface="+mj-lt"/>
              <a:buAutoNum type="arabicPeriod"/>
            </a:pPr>
            <a:r>
              <a:rPr lang="en-US" sz="2000" b="1" dirty="0">
                <a:latin typeface="Cambria" panose="02040503050406030204" pitchFamily="18" charset="0"/>
                <a:ea typeface="Cambria" panose="02040503050406030204" pitchFamily="18" charset="0"/>
              </a:rPr>
              <a:t>Ensure Data Security</a:t>
            </a:r>
            <a:r>
              <a:rPr lang="en-US" sz="2000" dirty="0">
                <a:latin typeface="Cambria" panose="02040503050406030204" pitchFamily="18" charset="0"/>
                <a:ea typeface="Cambria" panose="02040503050406030204" pitchFamily="18" charset="0"/>
              </a:rPr>
              <a:t>: Protect patient information with strong security measures.</a:t>
            </a:r>
          </a:p>
          <a:p>
            <a:pPr>
              <a:buFont typeface="+mj-lt"/>
              <a:buAutoNum type="arabicPeriod"/>
            </a:pPr>
            <a:r>
              <a:rPr lang="en-US" sz="2000" b="1" dirty="0">
                <a:latin typeface="Cambria" panose="02040503050406030204" pitchFamily="18" charset="0"/>
                <a:ea typeface="Cambria" panose="02040503050406030204" pitchFamily="18" charset="0"/>
              </a:rPr>
              <a:t>Evaluate Accuracy</a:t>
            </a:r>
            <a:r>
              <a:rPr lang="en-US" sz="2000" dirty="0">
                <a:latin typeface="Cambria" panose="02040503050406030204" pitchFamily="18" charset="0"/>
                <a:ea typeface="Cambria" panose="02040503050406030204" pitchFamily="18" charset="0"/>
              </a:rPr>
              <a:t>: Use metrics like RMSE to assess score reliability.</a:t>
            </a:r>
          </a:p>
          <a:p>
            <a:pPr>
              <a:buFont typeface="+mj-lt"/>
              <a:buAutoNum type="arabicPeriod"/>
            </a:pPr>
            <a:r>
              <a:rPr lang="en-US" sz="2000" b="1" dirty="0">
                <a:latin typeface="Cambria" panose="02040503050406030204" pitchFamily="18" charset="0"/>
                <a:ea typeface="Cambria" panose="02040503050406030204" pitchFamily="18" charset="0"/>
              </a:rPr>
              <a:t>Provide Training</a:t>
            </a:r>
            <a:r>
              <a:rPr lang="en-US" sz="2000" dirty="0">
                <a:latin typeface="Cambria" panose="02040503050406030204" pitchFamily="18" charset="0"/>
                <a:ea typeface="Cambria" panose="02040503050406030204" pitchFamily="18" charset="0"/>
              </a:rPr>
              <a:t>: Offer support to help users navigate the application.</a:t>
            </a:r>
          </a:p>
          <a:p>
            <a:pPr>
              <a:buFont typeface="+mj-lt"/>
              <a:buAutoNum type="arabicPeriod"/>
            </a:pPr>
            <a:r>
              <a:rPr lang="en-US" sz="2000" b="1" dirty="0">
                <a:latin typeface="Cambria" panose="02040503050406030204" pitchFamily="18" charset="0"/>
                <a:ea typeface="Cambria" panose="02040503050406030204" pitchFamily="18" charset="0"/>
              </a:rPr>
              <a:t>Encourage Feedback</a:t>
            </a:r>
            <a:r>
              <a:rPr lang="en-US" sz="2000" dirty="0">
                <a:latin typeface="Cambria" panose="02040503050406030204" pitchFamily="18" charset="0"/>
                <a:ea typeface="Cambria" panose="02040503050406030204" pitchFamily="18" charset="0"/>
              </a:rPr>
              <a:t>: Gather user input for continuous improvement.</a:t>
            </a:r>
          </a:p>
          <a:p>
            <a:pPr>
              <a:buFont typeface="+mj-lt"/>
              <a:buAutoNum type="arabicPeriod"/>
            </a:pPr>
            <a:r>
              <a:rPr lang="en-US" sz="2000" b="1" dirty="0">
                <a:latin typeface="Cambria" panose="02040503050406030204" pitchFamily="18" charset="0"/>
                <a:ea typeface="Cambria" panose="02040503050406030204" pitchFamily="18" charset="0"/>
              </a:rPr>
              <a:t>Promote Data-Driven Decisions</a:t>
            </a:r>
            <a:r>
              <a:rPr lang="en-US" sz="2000" dirty="0">
                <a:latin typeface="Cambria" panose="02040503050406030204" pitchFamily="18" charset="0"/>
                <a:ea typeface="Cambria" panose="02040503050406030204" pitchFamily="18" charset="0"/>
              </a:rPr>
              <a:t>: Enhance patient care with data analytics.</a:t>
            </a:r>
          </a:p>
          <a:p>
            <a:pPr>
              <a:buFont typeface="+mj-lt"/>
              <a:buAutoNum type="arabicPeriod"/>
            </a:pPr>
            <a:r>
              <a:rPr lang="en-US" sz="2000" b="1" dirty="0">
                <a:latin typeface="Cambria" panose="02040503050406030204" pitchFamily="18" charset="0"/>
                <a:ea typeface="Cambria" panose="02040503050406030204" pitchFamily="18" charset="0"/>
              </a:rPr>
              <a:t>Foster Collaboration</a:t>
            </a:r>
            <a:r>
              <a:rPr lang="en-US" sz="2000" dirty="0">
                <a:latin typeface="Cambria" panose="02040503050406030204" pitchFamily="18" charset="0"/>
                <a:ea typeface="Cambria" panose="02040503050406030204" pitchFamily="18" charset="0"/>
              </a:rPr>
              <a:t>: Build partnerships to share knowledge and improve the application.</a:t>
            </a:r>
          </a:p>
          <a:p>
            <a:r>
              <a:rPr lang="en-US" sz="2000" dirty="0">
                <a:latin typeface="Cambria" panose="02040503050406030204" pitchFamily="18" charset="0"/>
                <a:ea typeface="Cambria" panose="02040503050406030204" pitchFamily="18" charset="0"/>
              </a:rPr>
              <a:t>These objectives focus on enhancing user experience and improving healthcare outcomes.</a:t>
            </a:r>
          </a:p>
          <a:p>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ea typeface="Cambria" panose="02040503050406030204" pitchFamily="18" charset="0"/>
              </a:rPr>
              <a:t>To develop the Patient Case Similarity application, the project will be divided into several key modules. Each module is responsible for a specific part of the system, from data handling to machine learning processing and user interaction. The overall methodology follows a structured approach to ensure each aspect is thoroughly addressed. Below is a detailed breakdown of each module:</a:t>
            </a:r>
          </a:p>
          <a:p>
            <a:pPr lvl="1">
              <a:buFont typeface="+mj-lt"/>
              <a:buAutoNum type="arabicPeriod"/>
            </a:pPr>
            <a:r>
              <a:rPr lang="en-US" b="1" dirty="0">
                <a:latin typeface="Cambria" panose="02040503050406030204" pitchFamily="18" charset="0"/>
                <a:ea typeface="Cambria" panose="02040503050406030204" pitchFamily="18" charset="0"/>
              </a:rPr>
              <a:t>Data Collection &amp; Preprocessing</a:t>
            </a:r>
            <a:r>
              <a:rPr lang="en-US" dirty="0">
                <a:latin typeface="Cambria" panose="02040503050406030204" pitchFamily="18" charset="0"/>
                <a:ea typeface="Cambria" panose="02040503050406030204" pitchFamily="18" charset="0"/>
              </a:rPr>
              <a:t>: Cleans and prepares patient data for analysis.</a:t>
            </a:r>
          </a:p>
          <a:p>
            <a:pPr lvl="1">
              <a:buFont typeface="+mj-lt"/>
              <a:buAutoNum type="arabicPeriod"/>
            </a:pPr>
            <a:r>
              <a:rPr lang="en-US" b="1" dirty="0">
                <a:latin typeface="Cambria" panose="02040503050406030204" pitchFamily="18" charset="0"/>
                <a:ea typeface="Cambria" panose="02040503050406030204" pitchFamily="18" charset="0"/>
              </a:rPr>
              <a:t>Machine Learning</a:t>
            </a:r>
            <a:r>
              <a:rPr lang="en-US" dirty="0">
                <a:latin typeface="Cambria" panose="02040503050406030204" pitchFamily="18" charset="0"/>
                <a:ea typeface="Cambria" panose="02040503050406030204" pitchFamily="18" charset="0"/>
              </a:rPr>
              <a:t>: Clusters patients and calculates similarity scores.</a:t>
            </a:r>
          </a:p>
          <a:p>
            <a:pPr lvl="1">
              <a:buFont typeface="+mj-lt"/>
              <a:buAutoNum type="arabicPeriod"/>
            </a:pPr>
            <a:r>
              <a:rPr lang="en-US" b="1" dirty="0">
                <a:latin typeface="Cambria" panose="02040503050406030204" pitchFamily="18" charset="0"/>
                <a:ea typeface="Cambria" panose="02040503050406030204" pitchFamily="18" charset="0"/>
              </a:rPr>
              <a:t>Query System</a:t>
            </a:r>
            <a:r>
              <a:rPr lang="en-US" dirty="0">
                <a:latin typeface="Cambria" panose="02040503050406030204" pitchFamily="18" charset="0"/>
                <a:ea typeface="Cambria" panose="02040503050406030204" pitchFamily="18" charset="0"/>
              </a:rPr>
              <a:t>: Allows users (doctors/researchers) to query and analyze patient similarities.</a:t>
            </a:r>
          </a:p>
          <a:p>
            <a:pPr lvl="1">
              <a:buFont typeface="+mj-lt"/>
              <a:buAutoNum type="arabicPeriod"/>
            </a:pPr>
            <a:r>
              <a:rPr lang="en-US" b="1" dirty="0">
                <a:latin typeface="Cambria" panose="02040503050406030204" pitchFamily="18" charset="0"/>
                <a:ea typeface="Cambria" panose="02040503050406030204" pitchFamily="18" charset="0"/>
              </a:rPr>
              <a:t>Evaluation</a:t>
            </a:r>
            <a:r>
              <a:rPr lang="en-US" dirty="0">
                <a:latin typeface="Cambria" panose="02040503050406030204" pitchFamily="18" charset="0"/>
                <a:ea typeface="Cambria" panose="02040503050406030204" pitchFamily="18" charset="0"/>
              </a:rPr>
              <a:t>: Ensures accuracy of similarity scores using RMSE.</a:t>
            </a:r>
          </a:p>
          <a:p>
            <a:pPr lvl="1">
              <a:buFont typeface="+mj-lt"/>
              <a:buAutoNum type="arabicPeriod"/>
            </a:pPr>
            <a:r>
              <a:rPr lang="en-US" b="1" dirty="0">
                <a:latin typeface="Cambria" panose="02040503050406030204" pitchFamily="18" charset="0"/>
                <a:ea typeface="Cambria" panose="02040503050406030204" pitchFamily="18" charset="0"/>
              </a:rPr>
              <a:t>User Interface</a:t>
            </a:r>
            <a:r>
              <a:rPr lang="en-US" dirty="0">
                <a:latin typeface="Cambria" panose="02040503050406030204" pitchFamily="18" charset="0"/>
                <a:ea typeface="Cambria" panose="02040503050406030204" pitchFamily="18" charset="0"/>
              </a:rPr>
              <a:t>: Provides tailored tools for doctors and researchers to interact with the system.</a:t>
            </a:r>
          </a:p>
          <a:p>
            <a:pPr marL="457200" lvl="1" indent="0">
              <a:buNone/>
            </a:pPr>
            <a:r>
              <a:rPr lang="en-US" dirty="0">
                <a:latin typeface="Cambria" panose="02040503050406030204" pitchFamily="18" charset="0"/>
                <a:ea typeface="Cambria" panose="02040503050406030204" pitchFamily="18" charset="0"/>
              </a:rPr>
              <a:t>This simplified structure keeps the process clear, efficient, and user-friendly for all stakeholders involved.</a:t>
            </a:r>
          </a:p>
          <a:p>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187</TotalTime>
  <Words>2108</Words>
  <Application>Microsoft Office PowerPoint</Application>
  <PresentationFormat>Widescreen</PresentationFormat>
  <Paragraphs>143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Cambria</vt:lpstr>
      <vt:lpstr>Verdana</vt:lpstr>
      <vt:lpstr>Bioinformatics</vt:lpstr>
      <vt:lpstr>Patient Case Similarity</vt:lpstr>
      <vt:lpstr>Introduction</vt:lpstr>
      <vt:lpstr>Literature Review</vt:lpstr>
      <vt:lpstr>Reference</vt:lpstr>
      <vt:lpstr>Existing method Drawback</vt:lpstr>
      <vt:lpstr>Proposed Method</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Akshath Kumar Reddy</cp:lastModifiedBy>
  <cp:revision>21</cp:revision>
  <dcterms:created xsi:type="dcterms:W3CDTF">2023-03-16T03:26:27Z</dcterms:created>
  <dcterms:modified xsi:type="dcterms:W3CDTF">2024-10-18T09:37:07Z</dcterms:modified>
</cp:coreProperties>
</file>