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2" r:id="rId6"/>
    <p:sldId id="271" r:id="rId7"/>
    <p:sldId id="270" r:id="rId8"/>
    <p:sldId id="273"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Number:CEI-08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7378733"/>
              </p:ext>
            </p:extLst>
          </p:nvPr>
        </p:nvGraphicFramePr>
        <p:xfrm>
          <a:off x="790469" y="2609236"/>
          <a:ext cx="5591477" cy="2216765"/>
        </p:xfrm>
        <a:graphic>
          <a:graphicData uri="http://schemas.openxmlformats.org/drawingml/2006/table">
            <a:tbl>
              <a:tblPr firstRow="1" bandRow="1">
                <a:noFill/>
                <a:tableStyleId>{57690726-49DA-4552-BDEB-330DD8EA8BD9}</a:tableStyleId>
              </a:tblPr>
              <a:tblGrid>
                <a:gridCol w="2151491">
                  <a:extLst>
                    <a:ext uri="{9D8B030D-6E8A-4147-A177-3AD203B41FA5}">
                      <a16:colId xmlns:a16="http://schemas.microsoft.com/office/drawing/2014/main" val="20000"/>
                    </a:ext>
                  </a:extLst>
                </a:gridCol>
                <a:gridCol w="3439986">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7915">
                <a:tc>
                  <a:txBody>
                    <a:bodyPr/>
                    <a:lstStyle/>
                    <a:p>
                      <a:pPr marL="0" marR="0" lvl="0" indent="0" algn="ctr" rtl="0">
                        <a:spcBef>
                          <a:spcPts val="0"/>
                        </a:spcBef>
                        <a:spcAft>
                          <a:spcPts val="0"/>
                        </a:spcAft>
                        <a:buFont typeface="+mj-lt"/>
                        <a:buNone/>
                      </a:pPr>
                      <a:r>
                        <a:rPr lang="en-US" sz="1800" u="none" strike="noStrike" cap="none" dirty="0"/>
                        <a:t>20211CEI0121</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PASALA JASWANTH</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20211CEI0137</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P ABHINAY KUMAR</a:t>
                      </a: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20211CEI0152</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Y AKSHATH KUMAR REDDY</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20211CEI0153</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PERISETTY UDAYKIRAN</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sym typeface="Verdana"/>
              </a:rPr>
              <a:t>Dr.</a:t>
            </a:r>
            <a:r>
              <a:rPr lang="en-GB" sz="1700" b="1" dirty="0">
                <a:solidFill>
                  <a:srgbClr val="17365D"/>
                </a:solidFill>
                <a:latin typeface="Cambria" panose="02040503050406030204" pitchFamily="18" charset="0"/>
                <a:ea typeface="Cambria" panose="02040503050406030204" pitchFamily="18" charset="0"/>
                <a:sym typeface="Verdana"/>
              </a:rPr>
              <a:t> P Sudha</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 (COM&amp;CEI)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Engineering AI and ML(CEI)</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Gopal Sam </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P Sudha </a:t>
            </a:r>
            <a:r>
              <a:rPr lang="en-US" sz="2000" i="0" u="none" strike="noStrike" cap="none" dirty="0">
                <a:solidFill>
                  <a:schemeClr val="tx1"/>
                </a:solidFill>
                <a:latin typeface="Cambria" panose="02040503050406030204" pitchFamily="18" charset="0"/>
                <a:ea typeface="Cambria" panose="02040503050406030204" pitchFamily="18" charset="0"/>
                <a:cs typeface="Verdana"/>
                <a:sym typeface="Verdana"/>
              </a:rPr>
              <a:t>Expert: AI, ML and Application Development </a:t>
            </a:r>
            <a:endParaRPr lang="en-US" sz="2000"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IN" b="1" dirty="0" err="1">
                <a:latin typeface="Cambria" panose="02040503050406030204" pitchFamily="18" charset="0"/>
                <a:ea typeface="Cambria" panose="02040503050406030204" pitchFamily="18" charset="0"/>
              </a:rPr>
              <a:t>ezDI</a:t>
            </a:r>
            <a:r>
              <a:rPr lang="en-IN" b="1" dirty="0">
                <a:latin typeface="Cambria" panose="02040503050406030204" pitchFamily="18" charset="0"/>
                <a:ea typeface="Cambria" panose="02040503050406030204" pitchFamily="18" charset="0"/>
              </a:rPr>
              <a:t> - Healthcare &amp; Biomedical Devices</a:t>
            </a:r>
            <a:endParaRPr lang="en-US" b="1"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76200" indent="0">
              <a:buNone/>
            </a:pPr>
            <a:r>
              <a:rPr lang="en-US" dirty="0">
                <a:latin typeface="Cambria" panose="02040503050406030204" pitchFamily="18" charset="0"/>
                <a:ea typeface="Cambria" panose="02040503050406030204" pitchFamily="18" charset="0"/>
              </a:rPr>
              <a:t>Problem Description : </a:t>
            </a:r>
            <a:r>
              <a:rPr lang="en-US" dirty="0">
                <a:solidFill>
                  <a:srgbClr val="0D0D0D"/>
                </a:solidFill>
                <a:latin typeface="Cambria" panose="02040503050406030204" pitchFamily="18" charset="0"/>
                <a:ea typeface="Cambria" panose="02040503050406030204" pitchFamily="18" charset="0"/>
              </a:rPr>
              <a:t>Analyze EHR data using Machine Learning to assist Clinicians and Researchers.</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Machine Learning + Web / Mobile App (</a:t>
            </a:r>
            <a:r>
              <a:rPr lang="en-US" b="1" dirty="0">
                <a:latin typeface="Cambria" panose="02040503050406030204" pitchFamily="18" charset="0"/>
                <a:ea typeface="Cambria" panose="02040503050406030204" pitchFamily="18" charset="0"/>
              </a:rPr>
              <a:t>Medium</a:t>
            </a:r>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76200" indent="0">
              <a:buNone/>
            </a:pPr>
            <a:r>
              <a:rPr lang="en-US" b="1" dirty="0">
                <a:solidFill>
                  <a:srgbClr val="0D0D0D"/>
                </a:solidFill>
                <a:latin typeface="Cambria" panose="02040503050406030204" pitchFamily="18" charset="0"/>
                <a:ea typeface="Cambria" panose="02040503050406030204" pitchFamily="18" charset="0"/>
              </a:rPr>
              <a:t>Web Application Summary:</a:t>
            </a:r>
            <a:endParaRPr lang="en-US" dirty="0">
              <a:solidFill>
                <a:srgbClr val="0D0D0D"/>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Purpose:</a:t>
            </a:r>
            <a:r>
              <a:rPr lang="en-US" dirty="0">
                <a:solidFill>
                  <a:srgbClr val="0D0D0D"/>
                </a:solidFill>
                <a:latin typeface="Cambria" panose="02040503050406030204" pitchFamily="18" charset="0"/>
                <a:ea typeface="Cambria" panose="02040503050406030204" pitchFamily="18" charset="0"/>
              </a:rPr>
              <a:t> </a:t>
            </a:r>
            <a:r>
              <a:rPr lang="en-US" sz="1800" i="0" dirty="0">
                <a:solidFill>
                  <a:srgbClr val="1F2328"/>
                </a:solidFill>
                <a:effectLst/>
                <a:latin typeface="Cambria" panose="02040503050406030204" pitchFamily="18" charset="0"/>
                <a:ea typeface="Cambria" panose="02040503050406030204" pitchFamily="18" charset="0"/>
              </a:rPr>
              <a:t>Calculation of Patient Similarity based on Patient Demographic and Case Details extracted from XML annotations, Electronic Health Record (EHR)</a:t>
            </a:r>
            <a:endParaRPr lang="en-US" dirty="0">
              <a:solidFill>
                <a:srgbClr val="0D0D0D"/>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Features:</a:t>
            </a:r>
            <a:endParaRPr lang="en-US" dirty="0">
              <a:solidFill>
                <a:srgbClr val="0D0D0D"/>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User Registration/Login:</a:t>
            </a:r>
            <a:r>
              <a:rPr lang="en-US" dirty="0">
                <a:solidFill>
                  <a:srgbClr val="0D0D0D"/>
                </a:solidFill>
                <a:latin typeface="Cambria" panose="02040503050406030204" pitchFamily="18" charset="0"/>
                <a:ea typeface="Cambria" panose="02040503050406030204" pitchFamily="18" charset="0"/>
              </a:rPr>
              <a:t> Users register by role (Researcher or Doctor) and log in.</a:t>
            </a:r>
          </a:p>
          <a:p>
            <a:pPr marL="742950" lvl="1" indent="-285750">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Researcher Interface:</a:t>
            </a:r>
            <a:endParaRPr lang="en-US" dirty="0">
              <a:solidFill>
                <a:srgbClr val="0D0D0D"/>
              </a:solidFill>
              <a:latin typeface="Cambria" panose="02040503050406030204" pitchFamily="18" charset="0"/>
              <a:ea typeface="Cambria" panose="02040503050406030204" pitchFamily="18" charset="0"/>
            </a:endParaRPr>
          </a:p>
          <a:p>
            <a:pPr marL="1143000" lvl="2" indent="-22860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Query the database for patient similarity scores.</a:t>
            </a:r>
          </a:p>
          <a:p>
            <a:pPr marL="1143000" lvl="2" indent="-22860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Conduct medical research, case-control studies, and clinical trials.</a:t>
            </a:r>
          </a:p>
          <a:p>
            <a:pPr marL="742950" lvl="1" indent="-285750">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Doctor Interface:</a:t>
            </a:r>
            <a:endParaRPr lang="en-US" dirty="0">
              <a:solidFill>
                <a:srgbClr val="0D0D0D"/>
              </a:solidFill>
              <a:latin typeface="Cambria" panose="02040503050406030204" pitchFamily="18" charset="0"/>
              <a:ea typeface="Cambria" panose="02040503050406030204" pitchFamily="18" charset="0"/>
            </a:endParaRPr>
          </a:p>
          <a:p>
            <a:pPr marL="1143000" lvl="2" indent="-22860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Query using patient symptoms to classify and find similar cases.</a:t>
            </a:r>
          </a:p>
          <a:p>
            <a:pPr marL="1143000" lvl="2" indent="-22860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Use findings for diagnosis and treatment recommendations.</a:t>
            </a:r>
          </a:p>
          <a:p>
            <a:pPr>
              <a:buFont typeface="Arial" panose="020B0604020202020204" pitchFamily="34" charset="0"/>
              <a:buChar char="•"/>
            </a:pPr>
            <a:r>
              <a:rPr lang="en-US" b="1" dirty="0">
                <a:solidFill>
                  <a:srgbClr val="0D0D0D"/>
                </a:solidFill>
                <a:latin typeface="Cambria" panose="02040503050406030204" pitchFamily="18" charset="0"/>
                <a:ea typeface="Cambria" panose="02040503050406030204" pitchFamily="18" charset="0"/>
              </a:rPr>
              <a:t>Technical Aspects:</a:t>
            </a:r>
            <a:endParaRPr lang="en-US" dirty="0">
              <a:solidFill>
                <a:srgbClr val="0D0D0D"/>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Patients are clustered based on medical conditions.</a:t>
            </a:r>
          </a:p>
          <a:p>
            <a:pPr marL="742950" lvl="1" indent="-285750">
              <a:buFont typeface="Arial" panose="020B0604020202020204" pitchFamily="34" charset="0"/>
              <a:buChar char="•"/>
            </a:pPr>
            <a:r>
              <a:rPr lang="en-US" dirty="0">
                <a:solidFill>
                  <a:srgbClr val="0D0D0D"/>
                </a:solidFill>
                <a:latin typeface="Cambria" panose="02040503050406030204" pitchFamily="18" charset="0"/>
                <a:ea typeface="Cambria" panose="02040503050406030204" pitchFamily="18" charset="0"/>
              </a:rPr>
              <a:t>Similarity scores are assessed using RMSE for accuracy.</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Certainly! When it comes to finding similarity between patient cases, there are a few key aspects to consider. Could you clarify what type of patient cases you're interested in? For example:</a:t>
            </a:r>
          </a:p>
          <a:p>
            <a:pPr lvl="1">
              <a:buFont typeface="+mj-lt"/>
              <a:buAutoNum type="arabicPeriod"/>
            </a:pPr>
            <a:r>
              <a:rPr lang="en-US" b="1" dirty="0">
                <a:latin typeface="Cambria" panose="02040503050406030204" pitchFamily="18" charset="0"/>
                <a:ea typeface="Cambria" panose="02040503050406030204" pitchFamily="18" charset="0"/>
              </a:rPr>
              <a:t>Medical Conditions</a:t>
            </a:r>
            <a:r>
              <a:rPr lang="en-US" dirty="0">
                <a:latin typeface="Cambria" panose="02040503050406030204" pitchFamily="18" charset="0"/>
                <a:ea typeface="Cambria" panose="02040503050406030204" pitchFamily="18" charset="0"/>
              </a:rPr>
              <a:t>: Are you looking for similarities in terms of symptoms, diagnoses, or treatment responses?</a:t>
            </a:r>
          </a:p>
          <a:p>
            <a:pPr lvl="1">
              <a:buFont typeface="+mj-lt"/>
              <a:buAutoNum type="arabicPeriod"/>
            </a:pPr>
            <a:r>
              <a:rPr lang="en-US" b="1" dirty="0">
                <a:latin typeface="Cambria" panose="02040503050406030204" pitchFamily="18" charset="0"/>
                <a:ea typeface="Cambria" panose="02040503050406030204" pitchFamily="18" charset="0"/>
              </a:rPr>
              <a:t>Treatment Outcomes</a:t>
            </a:r>
            <a:r>
              <a:rPr lang="en-US" dirty="0">
                <a:latin typeface="Cambria" panose="02040503050406030204" pitchFamily="18" charset="0"/>
                <a:ea typeface="Cambria" panose="02040503050406030204" pitchFamily="18" charset="0"/>
              </a:rPr>
              <a:t>: Are you focusing on how different patients with the same condition respond to the same treatment?</a:t>
            </a:r>
          </a:p>
          <a:p>
            <a:pPr lvl="1">
              <a:buFont typeface="+mj-lt"/>
              <a:buAutoNum type="arabicPeriod"/>
            </a:pPr>
            <a:r>
              <a:rPr lang="en-US" b="1" dirty="0">
                <a:latin typeface="Cambria" panose="02040503050406030204" pitchFamily="18" charset="0"/>
                <a:ea typeface="Cambria" panose="02040503050406030204" pitchFamily="18" charset="0"/>
              </a:rPr>
              <a:t>Demographic Factors</a:t>
            </a:r>
            <a:r>
              <a:rPr lang="en-US" dirty="0">
                <a:latin typeface="Cambria" panose="02040503050406030204" pitchFamily="18" charset="0"/>
                <a:ea typeface="Cambria" panose="02040503050406030204" pitchFamily="18" charset="0"/>
              </a:rPr>
              <a:t>: Are you comparing cases based on age, gender, lifestyle, or other demographic information?</a:t>
            </a:r>
          </a:p>
          <a:p>
            <a:pPr lvl="1">
              <a:buFont typeface="+mj-lt"/>
              <a:buAutoNum type="arabicPeriod"/>
            </a:pPr>
            <a:r>
              <a:rPr lang="en-US" b="1" dirty="0">
                <a:latin typeface="Cambria" panose="02040503050406030204" pitchFamily="18" charset="0"/>
                <a:ea typeface="Cambria" panose="02040503050406030204" pitchFamily="18" charset="0"/>
              </a:rPr>
              <a:t>Medical History</a:t>
            </a:r>
            <a:r>
              <a:rPr lang="en-US" dirty="0">
                <a:latin typeface="Cambria" panose="02040503050406030204" pitchFamily="18" charset="0"/>
                <a:ea typeface="Cambria" panose="02040503050406030204" pitchFamily="18" charset="0"/>
              </a:rPr>
              <a:t>: Are you interested in how patients with similar past medical histories fare with certain conditions or treatments?</a:t>
            </a: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rtl="0">
              <a:lnSpc>
                <a:spcPct val="11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METHODOLOGY:</a:t>
            </a:r>
          </a:p>
          <a:p>
            <a:pPr marL="342900" lvl="0" indent="-190500"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The proposed Flask web app integrates modern web development, machine learning (ML), and natural language processing (NLP) to address healthcare tech gaps, enhancing medication recommendations and disease predictions. ML algorithms, like Random Forests or Neural Networks, decode intricate health data trained on extensive patient datasets. NLP analyzes patient-reported symptoms, transforming natural language inputs for precise ML interpretation. The Flask UI ensures accessibility for users with varying technical expertise, seamlessly connecting with ML and NLP for real-time predictions in healthcare.</a:t>
            </a:r>
          </a:p>
          <a:p>
            <a:pPr marL="952500" lvl="1" indent="-342900">
              <a:spcBef>
                <a:spcPts val="0"/>
              </a:spcBef>
              <a:buSzPct val="100000"/>
            </a:pPr>
            <a:r>
              <a:rPr lang="en-IN" dirty="0">
                <a:latin typeface="Cambria" panose="02040503050406030204" pitchFamily="18" charset="0"/>
                <a:ea typeface="Cambria" panose="02040503050406030204" pitchFamily="18" charset="0"/>
              </a:rPr>
              <a:t>Data Acquisition and Preprocessing</a:t>
            </a:r>
            <a:endParaRPr lang="en-US" dirty="0">
              <a:latin typeface="Cambria" panose="02040503050406030204" pitchFamily="18" charset="0"/>
              <a:ea typeface="Cambria" panose="02040503050406030204" pitchFamily="18" charset="0"/>
            </a:endParaRPr>
          </a:p>
          <a:p>
            <a:pPr marL="952500" lvl="1" indent="-342900">
              <a:spcBef>
                <a:spcPts val="0"/>
              </a:spcBef>
              <a:buSzPct val="100000"/>
            </a:pPr>
            <a:r>
              <a:rPr lang="en-IN" dirty="0">
                <a:latin typeface="Cambria" panose="02040503050406030204" pitchFamily="18" charset="0"/>
                <a:ea typeface="Cambria" panose="02040503050406030204" pitchFamily="18" charset="0"/>
              </a:rPr>
              <a:t>Machine Learning Model Development</a:t>
            </a:r>
            <a:endParaRPr lang="en-US" dirty="0">
              <a:latin typeface="Cambria" panose="02040503050406030204" pitchFamily="18" charset="0"/>
              <a:ea typeface="Cambria" panose="02040503050406030204" pitchFamily="18" charset="0"/>
            </a:endParaRPr>
          </a:p>
          <a:p>
            <a:pPr marL="952500" lvl="1" indent="-342900">
              <a:spcBef>
                <a:spcPts val="0"/>
              </a:spcBef>
              <a:buSzPct val="100000"/>
            </a:pPr>
            <a:r>
              <a:rPr lang="en-US" dirty="0">
                <a:latin typeface="Cambria" panose="02040503050406030204" pitchFamily="18" charset="0"/>
                <a:ea typeface="Cambria" panose="02040503050406030204" pitchFamily="18" charset="0"/>
              </a:rPr>
              <a:t>Natural Language Processing for Symptom Analysis</a:t>
            </a:r>
          </a:p>
          <a:p>
            <a:pPr marL="952500" lvl="1" indent="-342900">
              <a:spcBef>
                <a:spcPts val="0"/>
              </a:spcBef>
              <a:buSzPct val="100000"/>
            </a:pPr>
            <a:r>
              <a:rPr lang="en-US" dirty="0">
                <a:latin typeface="Cambria" panose="02040503050406030204" pitchFamily="18" charset="0"/>
                <a:ea typeface="Cambria" panose="02040503050406030204" pitchFamily="18" charset="0"/>
              </a:rPr>
              <a:t>Development of the Flask Web Application</a:t>
            </a:r>
          </a:p>
          <a:p>
            <a:pPr marL="952500" lvl="1" indent="-342900">
              <a:spcBef>
                <a:spcPts val="0"/>
              </a:spcBef>
              <a:buSzPct val="100000"/>
            </a:pPr>
            <a:r>
              <a:rPr lang="en-IN" dirty="0">
                <a:latin typeface="Cambria" panose="02040503050406030204" pitchFamily="18" charset="0"/>
                <a:ea typeface="Cambria" panose="02040503050406030204" pitchFamily="18" charset="0"/>
              </a:rPr>
              <a:t>Validation and Testing</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1B8F5185-ECDA-3CB1-FB64-88121349F974}"/>
              </a:ext>
            </a:extLst>
          </p:cNvPr>
          <p:cNvGraphicFramePr>
            <a:graphicFrameLocks noGrp="1"/>
          </p:cNvGraphicFramePr>
          <p:nvPr>
            <p:extLst>
              <p:ext uri="{D42A27DB-BD31-4B8C-83A1-F6EECF244321}">
                <p14:modId xmlns:p14="http://schemas.microsoft.com/office/powerpoint/2010/main" val="321712894"/>
              </p:ext>
            </p:extLst>
          </p:nvPr>
        </p:nvGraphicFramePr>
        <p:xfrm>
          <a:off x="2573215" y="2321689"/>
          <a:ext cx="7147169" cy="2224781"/>
        </p:xfrm>
        <a:graphic>
          <a:graphicData uri="http://schemas.openxmlformats.org/drawingml/2006/table">
            <a:tbl>
              <a:tblPr firstRow="1" bandRow="1">
                <a:tableStyleId>{3C2FFA5D-87B4-456A-9821-1D502468CF0F}</a:tableStyleId>
              </a:tblPr>
              <a:tblGrid>
                <a:gridCol w="746369">
                  <a:extLst>
                    <a:ext uri="{9D8B030D-6E8A-4147-A177-3AD203B41FA5}">
                      <a16:colId xmlns:a16="http://schemas.microsoft.com/office/drawing/2014/main" val="2108447504"/>
                    </a:ext>
                  </a:extLst>
                </a:gridCol>
                <a:gridCol w="3358662">
                  <a:extLst>
                    <a:ext uri="{9D8B030D-6E8A-4147-A177-3AD203B41FA5}">
                      <a16:colId xmlns:a16="http://schemas.microsoft.com/office/drawing/2014/main" val="809207508"/>
                    </a:ext>
                  </a:extLst>
                </a:gridCol>
                <a:gridCol w="3042138">
                  <a:extLst>
                    <a:ext uri="{9D8B030D-6E8A-4147-A177-3AD203B41FA5}">
                      <a16:colId xmlns:a16="http://schemas.microsoft.com/office/drawing/2014/main" val="1450571592"/>
                    </a:ext>
                  </a:extLst>
                </a:gridCol>
              </a:tblGrid>
              <a:tr h="370581">
                <a:tc>
                  <a:txBody>
                    <a:bodyPr/>
                    <a:lstStyle/>
                    <a:p>
                      <a:pPr algn="ctr"/>
                      <a:r>
                        <a:rPr lang="en-IN" dirty="0" err="1">
                          <a:latin typeface="Cambria" panose="02040503050406030204" pitchFamily="18" charset="0"/>
                          <a:ea typeface="Cambria" panose="02040503050406030204" pitchFamily="18" charset="0"/>
                        </a:rPr>
                        <a:t>S.No</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latin typeface="Cambria" panose="02040503050406030204" pitchFamily="18" charset="0"/>
                          <a:ea typeface="Cambria" panose="02040503050406030204" pitchFamily="18" charset="0"/>
                        </a:rPr>
                        <a:t>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latin typeface="Cambria" panose="02040503050406030204" pitchFamily="18" charset="0"/>
                          <a:ea typeface="Cambria" panose="02040503050406030204" pitchFamily="18" charset="0"/>
                        </a:rPr>
                        <a:t>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0400958"/>
                  </a:ext>
                </a:extLst>
              </a:tr>
              <a:tr h="370840">
                <a:tc>
                  <a:txBody>
                    <a:bodyPr/>
                    <a:lstStyle/>
                    <a:p>
                      <a:pPr algn="ctr"/>
                      <a:r>
                        <a:rPr lang="en-IN" dirty="0">
                          <a:latin typeface="Cambria" panose="02040503050406030204" pitchFamily="18" charset="0"/>
                          <a:ea typeface="Cambria" panose="0204050305040603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Review-0</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latin typeface="Cambria" panose="02040503050406030204" pitchFamily="18" charset="0"/>
                          <a:ea typeface="Cambria" panose="02040503050406030204" pitchFamily="18" charset="0"/>
                        </a:rPr>
                        <a:t>18-09-2024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319137"/>
                  </a:ext>
                </a:extLst>
              </a:tr>
              <a:tr h="370840">
                <a:tc>
                  <a:txBody>
                    <a:bodyPr/>
                    <a:lstStyle/>
                    <a:p>
                      <a:pPr algn="ctr"/>
                      <a:r>
                        <a:rPr lang="en-IN"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Review-01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124955"/>
                  </a:ext>
                </a:extLst>
              </a:tr>
              <a:tr h="370840">
                <a:tc>
                  <a:txBody>
                    <a:bodyPr/>
                    <a:lstStyle/>
                    <a:p>
                      <a:pPr algn="ctr"/>
                      <a:r>
                        <a:rPr lang="en-IN"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Review-02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5843121"/>
                  </a:ext>
                </a:extLst>
              </a:tr>
              <a:tr h="370840">
                <a:tc>
                  <a:txBody>
                    <a:bodyPr/>
                    <a:lstStyle/>
                    <a:p>
                      <a:pPr algn="ctr"/>
                      <a:r>
                        <a:rPr lang="en-IN"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Review-03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9273359"/>
                  </a:ext>
                </a:extLst>
              </a:tr>
              <a:tr h="370840">
                <a:tc>
                  <a:txBody>
                    <a:bodyPr/>
                    <a:lstStyle/>
                    <a:p>
                      <a:pPr algn="ctr"/>
                      <a:r>
                        <a:rPr lang="en-IN"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latin typeface="Cambria" panose="02040503050406030204" pitchFamily="18" charset="0"/>
                          <a:ea typeface="Cambria" panose="02040503050406030204" pitchFamily="18" charset="0"/>
                        </a:rPr>
                        <a:t>Final Viva Voice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337208"/>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9B01-A68A-1F9D-2884-622836EF13E5}"/>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the Project (Gantt Chart)</a:t>
            </a:r>
            <a:endParaRPr lang="en-IN" dirty="0"/>
          </a:p>
        </p:txBody>
      </p:sp>
      <p:sp>
        <p:nvSpPr>
          <p:cNvPr id="3" name="Text Placeholder 2">
            <a:extLst>
              <a:ext uri="{FF2B5EF4-FFF2-40B4-BE49-F238E27FC236}">
                <a16:creationId xmlns:a16="http://schemas.microsoft.com/office/drawing/2014/main" id="{4D003213-FF49-3D8B-A1DE-1A22913D3529}"/>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154E5971-5C1A-8444-E8AD-B901C20CC361}"/>
              </a:ext>
            </a:extLst>
          </p:cNvPr>
          <p:cNvPicPr>
            <a:picLocks noChangeAspect="1"/>
          </p:cNvPicPr>
          <p:nvPr/>
        </p:nvPicPr>
        <p:blipFill>
          <a:blip r:embed="rId2"/>
          <a:stretch>
            <a:fillRect/>
          </a:stretch>
        </p:blipFill>
        <p:spPr>
          <a:xfrm>
            <a:off x="812801" y="945862"/>
            <a:ext cx="10668000" cy="5347277"/>
          </a:xfrm>
          <a:prstGeom prst="rect">
            <a:avLst/>
          </a:prstGeom>
        </p:spPr>
      </p:pic>
    </p:spTree>
    <p:extLst>
      <p:ext uri="{BB962C8B-B14F-4D97-AF65-F5344CB8AC3E}">
        <p14:creationId xmlns:p14="http://schemas.microsoft.com/office/powerpoint/2010/main" val="1155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C1BD3BD-95D3-503A-DF46-569706493123}"/>
              </a:ext>
            </a:extLst>
          </p:cNvPr>
          <p:cNvSpPr>
            <a:spLocks noGrp="1"/>
          </p:cNvSpPr>
          <p:nvPr>
            <p:ph type="body" idx="1"/>
          </p:nvPr>
        </p:nvSpPr>
        <p:spPr/>
        <p:txBody>
          <a:bodyPr/>
          <a:lstStyle/>
          <a:p>
            <a:r>
              <a:rPr lang="en-US" b="0" i="0" dirty="0">
                <a:solidFill>
                  <a:srgbClr val="1F2328"/>
                </a:solidFill>
                <a:effectLst/>
                <a:latin typeface="Cambria" panose="02040503050406030204" pitchFamily="18" charset="0"/>
                <a:ea typeface="Cambria" panose="02040503050406030204" pitchFamily="18" charset="0"/>
              </a:rPr>
              <a:t>NLP Project developed for Grand Finale (National Level, Software Edition) of Smart India Hackathon 2019 for </a:t>
            </a:r>
            <a:r>
              <a:rPr lang="en-US" b="0" i="0" dirty="0" err="1">
                <a:solidFill>
                  <a:srgbClr val="1F2328"/>
                </a:solidFill>
                <a:effectLst/>
                <a:latin typeface="Cambria" panose="02040503050406030204" pitchFamily="18" charset="0"/>
                <a:ea typeface="Cambria" panose="02040503050406030204" pitchFamily="18" charset="0"/>
              </a:rPr>
              <a:t>ezDI</a:t>
            </a:r>
            <a:r>
              <a:rPr lang="en-US" b="0" i="0" dirty="0">
                <a:solidFill>
                  <a:srgbClr val="1F2328"/>
                </a:solidFill>
                <a:effectLst/>
                <a:latin typeface="Cambria" panose="02040503050406030204" pitchFamily="18" charset="0"/>
                <a:ea typeface="Cambria" panose="02040503050406030204" pitchFamily="18" charset="0"/>
              </a:rPr>
              <a:t>.</a:t>
            </a:r>
          </a:p>
          <a:p>
            <a:r>
              <a:rPr lang="en-US" b="0" i="0" dirty="0">
                <a:solidFill>
                  <a:srgbClr val="1F2328"/>
                </a:solidFill>
                <a:effectLst/>
                <a:latin typeface="Cambria" panose="02040503050406030204" pitchFamily="18" charset="0"/>
                <a:ea typeface="Cambria" panose="02040503050406030204" pitchFamily="18" charset="0"/>
              </a:rPr>
              <a:t>An ensemble model consisting of both Word Mover’s Distance (WMD) and General Feature Extraction</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621</Words>
  <Application>Microsoft Office PowerPoint</Application>
  <PresentationFormat>Widescreen</PresentationFormat>
  <Paragraphs>80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Patient Case Similarity</vt:lpstr>
      <vt:lpstr>Content</vt:lpstr>
      <vt:lpstr>Problem Statement Number: </vt:lpstr>
      <vt:lpstr>Analysis of Problem Statement</vt:lpstr>
      <vt:lpstr>Analysis of Problem Statement (contd...)</vt:lpstr>
      <vt:lpstr>Analysis of Problem Statement (contd...)</vt:lpstr>
      <vt:lpstr>Timeline of the Project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Akshath Kumar Reddy</cp:lastModifiedBy>
  <cp:revision>37</cp:revision>
  <dcterms:modified xsi:type="dcterms:W3CDTF">2024-09-17T17:19:18Z</dcterms:modified>
</cp:coreProperties>
</file>