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79" r:id="rId5"/>
    <p:sldId id="280" r:id="rId6"/>
    <p:sldId id="281" r:id="rId7"/>
    <p:sldId id="286" r:id="rId8"/>
    <p:sldId id="259" r:id="rId9"/>
    <p:sldId id="287" r:id="rId10"/>
    <p:sldId id="288" r:id="rId11"/>
    <p:sldId id="260" r:id="rId12"/>
    <p:sldId id="282" r:id="rId13"/>
    <p:sldId id="289" r:id="rId14"/>
    <p:sldId id="284" r:id="rId15"/>
    <p:sldId id="277" r:id="rId16"/>
    <p:sldId id="262" r:id="rId17"/>
    <p:sldId id="263" r:id="rId18"/>
    <p:sldId id="264" r:id="rId19"/>
    <p:sldId id="265" r:id="rId20"/>
    <p:sldId id="274" r:id="rId21"/>
    <p:sldId id="290" r:id="rId22"/>
    <p:sldId id="291" r:id="rId23"/>
    <p:sldId id="292" r:id="rId24"/>
    <p:sldId id="285"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41" autoAdjust="0"/>
  </p:normalViewPr>
  <p:slideViewPr>
    <p:cSldViewPr snapToGrid="0">
      <p:cViewPr>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6EC8B7-7AE0-485D-8CE3-A3E29B97A364}" type="slidenum">
              <a:rPr lang="en-IN" smtClean="0"/>
              <a:t>14</a:t>
            </a:fld>
            <a:endParaRPr lang="en-IN"/>
          </a:p>
        </p:txBody>
      </p:sp>
    </p:spTree>
    <p:extLst>
      <p:ext uri="{BB962C8B-B14F-4D97-AF65-F5344CB8AC3E}">
        <p14:creationId xmlns:p14="http://schemas.microsoft.com/office/powerpoint/2010/main" val="3734558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6EC8B7-7AE0-485D-8CE3-A3E29B97A364}" type="slidenum">
              <a:rPr lang="en-IN" smtClean="0"/>
              <a:t>17</a:t>
            </a:fld>
            <a:endParaRPr lang="en-IN"/>
          </a:p>
        </p:txBody>
      </p:sp>
    </p:spTree>
    <p:extLst>
      <p:ext uri="{BB962C8B-B14F-4D97-AF65-F5344CB8AC3E}">
        <p14:creationId xmlns:p14="http://schemas.microsoft.com/office/powerpoint/2010/main" val="2851827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6EC8B7-7AE0-485D-8CE3-A3E29B97A364}" type="slidenum">
              <a:rPr lang="en-IN" smtClean="0"/>
              <a:t>19</a:t>
            </a:fld>
            <a:endParaRPr lang="en-IN"/>
          </a:p>
        </p:txBody>
      </p:sp>
    </p:spTree>
    <p:extLst>
      <p:ext uri="{BB962C8B-B14F-4D97-AF65-F5344CB8AC3E}">
        <p14:creationId xmlns:p14="http://schemas.microsoft.com/office/powerpoint/2010/main" val="2528828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19/05/2025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19/05/2025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19/05/2025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19/05/2025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8" y="1016563"/>
            <a:ext cx="10753831" cy="873893"/>
          </a:xfrm>
          <a:prstGeom prst="rect">
            <a:avLst/>
          </a:prstGeom>
          <a:noFill/>
          <a:ln>
            <a:noFill/>
          </a:ln>
        </p:spPr>
        <p:txBody>
          <a:bodyPr spcFirstLastPara="1" wrap="square" lIns="91425" tIns="45700" rIns="91425" bIns="45700" anchor="ctr" anchorCtr="0">
            <a:noAutofit/>
          </a:bodyPr>
          <a:lstStyle/>
          <a:p>
            <a:pPr algn="ctr"/>
            <a:r>
              <a:rPr lang="en-US" sz="2400" dirty="0"/>
              <a:t>IDENTIFICATION OF MEDICINAL PLANTS AND RAW MATERIALS THROUGH IMAGE PROCESSING AND MACHINE LEARNING</a:t>
            </a:r>
            <a:endParaRPr lang="en-IN" sz="2400" dirty="0"/>
          </a:p>
        </p:txBody>
      </p:sp>
      <p:sp>
        <p:nvSpPr>
          <p:cNvPr id="88" name="Google Shape;88;p13"/>
          <p:cNvSpPr txBox="1">
            <a:spLocks noGrp="1"/>
          </p:cNvSpPr>
          <p:nvPr>
            <p:ph type="subTitle" idx="1"/>
          </p:nvPr>
        </p:nvSpPr>
        <p:spPr>
          <a:xfrm>
            <a:off x="280168" y="1890456"/>
            <a:ext cx="3970500" cy="43835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dirty="0" smtClean="0">
                <a:latin typeface="Cambria" panose="02040503050406030204" pitchFamily="18" charset="0"/>
                <a:ea typeface="Cambria" panose="02040503050406030204" pitchFamily="18" charset="0"/>
              </a:rPr>
              <a:t>: G-9</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434786414"/>
              </p:ext>
            </p:extLst>
          </p:nvPr>
        </p:nvGraphicFramePr>
        <p:xfrm>
          <a:off x="429096" y="2382787"/>
          <a:ext cx="5418675" cy="2403120"/>
        </p:xfrm>
        <a:graphic>
          <a:graphicData uri="http://schemas.openxmlformats.org/drawingml/2006/table">
            <a:tbl>
              <a:tblPr firstRow="1" bandRow="1">
                <a:noFill/>
              </a:tblPr>
              <a:tblGrid>
                <a:gridCol w="2085000">
                  <a:extLst>
                    <a:ext uri="{9D8B030D-6E8A-4147-A177-3AD203B41FA5}">
                      <a16:colId xmlns="" xmlns:a16="http://schemas.microsoft.com/office/drawing/2014/main" val="20000"/>
                    </a:ext>
                  </a:extLst>
                </a:gridCol>
                <a:gridCol w="3333675">
                  <a:extLst>
                    <a:ext uri="{9D8B030D-6E8A-4147-A177-3AD203B41FA5}">
                      <a16:colId xmlns="" xmlns:a16="http://schemas.microsoft.com/office/drawing/2014/main" val="20001"/>
                    </a:ext>
                  </a:extLst>
                </a:gridCol>
              </a:tblGrid>
              <a:tr h="400520">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endParaRPr lang="en-IN"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0"/>
                  </a:ext>
                </a:extLst>
              </a:tr>
              <a:tr h="400520">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endParaRPr lang="en-IN"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1"/>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2"/>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3"/>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4"/>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lvl="0">
              <a:spcBef>
                <a:spcPts val="340"/>
              </a:spcBef>
              <a:buClr>
                <a:srgbClr val="17365D"/>
              </a:buClr>
              <a:buSzPts val="1700"/>
            </a:pPr>
            <a:r>
              <a:rPr lang="en-US" sz="1700" b="1" dirty="0">
                <a:latin typeface="Times New Roman" panose="02020603050405020304" pitchFamily="18" charset="0"/>
                <a:ea typeface="Cambria" panose="02040503050406030204" pitchFamily="18" charset="0"/>
                <a:cs typeface="Times New Roman" panose="02020603050405020304" pitchFamily="18" charset="0"/>
                <a:sym typeface="Verdana"/>
              </a:rPr>
              <a:t>Dr. Joe </a:t>
            </a:r>
            <a:r>
              <a:rPr lang="en-US" sz="1700" b="1" dirty="0" err="1" smtClean="0">
                <a:latin typeface="Times New Roman" panose="02020603050405020304" pitchFamily="18" charset="0"/>
                <a:ea typeface="Cambria" panose="02040503050406030204" pitchFamily="18" charset="0"/>
                <a:cs typeface="Times New Roman" panose="02020603050405020304" pitchFamily="18" charset="0"/>
                <a:sym typeface="Verdana"/>
              </a:rPr>
              <a:t>Arun</a:t>
            </a:r>
            <a:r>
              <a:rPr lang="en-US" sz="1700" b="1" dirty="0" smtClean="0">
                <a:latin typeface="Times New Roman" panose="02020603050405020304" pitchFamily="18" charset="0"/>
                <a:ea typeface="Cambria" panose="02040503050406030204" pitchFamily="18" charset="0"/>
                <a:cs typeface="Times New Roman" panose="02020603050405020304" pitchFamily="18" charset="0"/>
                <a:sym typeface="Verdana"/>
              </a:rPr>
              <a:t> Raja</a:t>
            </a:r>
          </a:p>
          <a:p>
            <a:pPr lvl="0">
              <a:spcBef>
                <a:spcPts val="340"/>
              </a:spcBef>
              <a:buClr>
                <a:srgbClr val="17365D"/>
              </a:buClr>
              <a:buSzPts val="1700"/>
            </a:pPr>
            <a:r>
              <a:rPr lang="en-US" sz="1700" dirty="0" smtClean="0">
                <a:latin typeface="Times New Roman" panose="02020603050405020304" pitchFamily="18" charset="0"/>
                <a:ea typeface="Cambria" panose="02040503050406030204" pitchFamily="18" charset="0"/>
                <a:cs typeface="Times New Roman" panose="02020603050405020304" pitchFamily="18" charset="0"/>
                <a:sym typeface="Verdana"/>
              </a:rPr>
              <a:t>Associate Professor</a:t>
            </a: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lvl="0">
              <a:spcBef>
                <a:spcPts val="340"/>
              </a:spcBef>
              <a:buClr>
                <a:srgbClr val="17365D"/>
              </a:buClr>
              <a:buSzPts val="1700"/>
            </a:pPr>
            <a:r>
              <a:rPr lang="en-US" sz="1700" dirty="0">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lvl="0">
              <a:spcBef>
                <a:spcPts val="340"/>
              </a:spcBef>
              <a:buClr>
                <a:srgbClr val="17365D"/>
              </a:buClr>
              <a:buSzPts val="1700"/>
            </a:pPr>
            <a:r>
              <a:rPr lang="en-US" sz="1700" dirty="0">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PSCS184 </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dirty="0" smtClean="0">
                <a:solidFill>
                  <a:srgbClr val="17365D"/>
                </a:solidFill>
                <a:latin typeface="Cambria" panose="02040503050406030204" pitchFamily="18" charset="0"/>
                <a:ea typeface="Cambria" panose="02040503050406030204" pitchFamily="18" charset="0"/>
                <a:cs typeface="Verdana"/>
                <a:sym typeface="Verdana"/>
              </a:rPr>
              <a:t>VIVA - VOCE</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lvl="0">
              <a:buClr>
                <a:srgbClr val="17365D"/>
              </a:buClr>
              <a:buSzPct val="100000"/>
            </a:pPr>
            <a:endPar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sz="2000" b="1" dirty="0" err="1">
                <a:latin typeface="Times New Roman" panose="02020603050405020304" pitchFamily="18" charset="0"/>
                <a:ea typeface="Cambria" panose="02040503050406030204" pitchFamily="18" charset="0"/>
                <a:cs typeface="Times New Roman" panose="02020603050405020304" pitchFamily="18" charset="0"/>
                <a:sym typeface="Verdana"/>
              </a:rPr>
              <a:t>B.Tech</a:t>
            </a:r>
            <a:endPar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a:t>
            </a:r>
            <a:r>
              <a:rPr lang="en-US" sz="2000" b="1" dirty="0" err="1">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HoD</a:t>
            </a: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 </a:t>
            </a:r>
            <a:r>
              <a:rPr lang="en-US" sz="2000" b="1" dirty="0">
                <a:latin typeface="Times New Roman" panose="02020603050405020304" pitchFamily="18" charset="0"/>
                <a:ea typeface="Cambria" panose="02040503050406030204" pitchFamily="18" charset="0"/>
                <a:cs typeface="Times New Roman" panose="02020603050405020304" pitchFamily="18" charset="0"/>
                <a:sym typeface="Verdana"/>
              </a:rPr>
              <a:t>Dr. Gopal Krishna </a:t>
            </a:r>
            <a:r>
              <a:rPr lang="en-US" sz="2000" b="1" dirty="0" err="1">
                <a:latin typeface="Times New Roman" panose="02020603050405020304" pitchFamily="18" charset="0"/>
                <a:ea typeface="Cambria" panose="02040503050406030204" pitchFamily="18" charset="0"/>
                <a:cs typeface="Times New Roman" panose="02020603050405020304" pitchFamily="18" charset="0"/>
                <a:sym typeface="Verdana"/>
              </a:rPr>
              <a:t>Shyam</a:t>
            </a:r>
            <a:endPar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lvl="0">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US" sz="2000" b="1" dirty="0">
                <a:latin typeface="Times New Roman" panose="02020603050405020304" pitchFamily="18" charset="0"/>
                <a:ea typeface="Cambria" panose="02040503050406030204" pitchFamily="18" charset="0"/>
                <a:cs typeface="Times New Roman" panose="02020603050405020304" pitchFamily="18" charset="0"/>
                <a:sym typeface="Verdana"/>
              </a:rPr>
              <a:t>Dr. </a:t>
            </a:r>
            <a:r>
              <a:rPr lang="en-US" sz="2000" b="1" dirty="0" err="1">
                <a:latin typeface="Times New Roman" panose="02020603050405020304" pitchFamily="18" charset="0"/>
                <a:ea typeface="Cambria" panose="02040503050406030204" pitchFamily="18" charset="0"/>
                <a:cs typeface="Times New Roman" panose="02020603050405020304" pitchFamily="18" charset="0"/>
                <a:sym typeface="Verdana"/>
              </a:rPr>
              <a:t>Sudha</a:t>
            </a:r>
            <a:r>
              <a:rPr lang="en-US" sz="2000" b="1" dirty="0">
                <a:latin typeface="Times New Roman" panose="02020603050405020304" pitchFamily="18" charset="0"/>
                <a:ea typeface="Cambria" panose="02040503050406030204" pitchFamily="18" charset="0"/>
                <a:cs typeface="Times New Roman" panose="02020603050405020304" pitchFamily="18" charset="0"/>
                <a:sym typeface="Verdana"/>
              </a:rPr>
              <a:t> P</a:t>
            </a:r>
            <a:endPar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lvl="0">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School Project Coordinators: </a:t>
            </a:r>
            <a:r>
              <a:rPr lang="en-US" sz="2000" b="1" dirty="0">
                <a:latin typeface="Times New Roman" panose="02020603050405020304" pitchFamily="18" charset="0"/>
                <a:ea typeface="Cambria" panose="02040503050406030204" pitchFamily="18" charset="0"/>
                <a:cs typeface="Times New Roman" panose="02020603050405020304" pitchFamily="18" charset="0"/>
                <a:sym typeface="Verdana"/>
              </a:rPr>
              <a:t>Dr. </a:t>
            </a:r>
            <a:r>
              <a:rPr lang="en-US" sz="2000" b="1" dirty="0" err="1">
                <a:latin typeface="Times New Roman" panose="02020603050405020304" pitchFamily="18" charset="0"/>
                <a:ea typeface="Cambria" panose="02040503050406030204" pitchFamily="18" charset="0"/>
                <a:cs typeface="Times New Roman" panose="02020603050405020304" pitchFamily="18" charset="0"/>
                <a:sym typeface="Verdana"/>
              </a:rPr>
              <a:t>Sampath</a:t>
            </a:r>
            <a:r>
              <a:rPr lang="en-US" sz="2000" b="1" dirty="0">
                <a:latin typeface="Times New Roman" panose="02020603050405020304" pitchFamily="18" charset="0"/>
                <a:ea typeface="Cambria" panose="02040503050406030204" pitchFamily="18" charset="0"/>
                <a:cs typeface="Times New Roman" panose="02020603050405020304" pitchFamily="18" charset="0"/>
                <a:sym typeface="Verdana"/>
              </a:rPr>
              <a:t> A K </a:t>
            </a:r>
            <a:r>
              <a:rPr lang="en-US" sz="2000" b="1" dirty="0" smtClean="0">
                <a:latin typeface="Times New Roman" panose="02020603050405020304" pitchFamily="18" charset="0"/>
                <a:ea typeface="Cambria" panose="02040503050406030204" pitchFamily="18" charset="0"/>
                <a:cs typeface="Times New Roman" panose="02020603050405020304" pitchFamily="18" charset="0"/>
                <a:sym typeface="Verdana"/>
              </a:rPr>
              <a:t>/ </a:t>
            </a:r>
            <a:r>
              <a:rPr lang="en-US" sz="2000" b="1" dirty="0">
                <a:latin typeface="Times New Roman" panose="02020603050405020304" pitchFamily="18" charset="0"/>
                <a:ea typeface="Cambria" panose="02040503050406030204" pitchFamily="18" charset="0"/>
                <a:cs typeface="Times New Roman" panose="02020603050405020304" pitchFamily="18" charset="0"/>
                <a:sym typeface="Verdana"/>
              </a:rPr>
              <a:t>Mr. </a:t>
            </a:r>
            <a:r>
              <a:rPr lang="en-US" sz="2000" b="1" dirty="0" err="1">
                <a:latin typeface="Times New Roman" panose="02020603050405020304" pitchFamily="18" charset="0"/>
                <a:ea typeface="Cambria" panose="02040503050406030204" pitchFamily="18" charset="0"/>
                <a:cs typeface="Times New Roman" panose="02020603050405020304" pitchFamily="18" charset="0"/>
                <a:sym typeface="Verdana"/>
              </a:rPr>
              <a:t>Md</a:t>
            </a:r>
            <a:r>
              <a:rPr lang="en-US" sz="2000" b="1" dirty="0">
                <a:latin typeface="Times New Roman" panose="02020603050405020304" pitchFamily="18" charset="0"/>
                <a:ea typeface="Cambria" panose="02040503050406030204" pitchFamily="18" charset="0"/>
                <a:cs typeface="Times New Roman" panose="02020603050405020304" pitchFamily="18" charset="0"/>
                <a:sym typeface="Verdana"/>
              </a:rPr>
              <a:t> Zia Ur Rahman</a:t>
            </a:r>
          </a:p>
        </p:txBody>
      </p:sp>
      <p:graphicFrame>
        <p:nvGraphicFramePr>
          <p:cNvPr id="4" name="Table 3"/>
          <p:cNvGraphicFramePr>
            <a:graphicFrameLocks noGrp="1"/>
          </p:cNvGraphicFramePr>
          <p:nvPr>
            <p:extLst>
              <p:ext uri="{D42A27DB-BD31-4B8C-83A1-F6EECF244321}">
                <p14:modId xmlns:p14="http://schemas.microsoft.com/office/powerpoint/2010/main" val="4220536948"/>
              </p:ext>
            </p:extLst>
          </p:nvPr>
        </p:nvGraphicFramePr>
        <p:xfrm>
          <a:off x="280166" y="2220041"/>
          <a:ext cx="5944610" cy="2565866"/>
        </p:xfrm>
        <a:graphic>
          <a:graphicData uri="http://schemas.openxmlformats.org/drawingml/2006/table">
            <a:tbl>
              <a:tblPr firstRow="1" bandRow="1">
                <a:tableStyleId>{5C22544A-7EE6-4342-B048-85BDC9FD1C3A}</a:tableStyleId>
              </a:tblPr>
              <a:tblGrid>
                <a:gridCol w="2972305"/>
                <a:gridCol w="2972305"/>
              </a:tblGrid>
              <a:tr h="418733">
                <a:tc>
                  <a:txBody>
                    <a:bodyPr/>
                    <a:lstStyle/>
                    <a:p>
                      <a:r>
                        <a:rPr lang="en-GB" sz="1800" b="1" u="none" strike="noStrike" cap="none" dirty="0" smtClean="0">
                          <a:solidFill>
                            <a:srgbClr val="17365D"/>
                          </a:solidFill>
                          <a:latin typeface="Times New Roman" panose="02020603050405020304" pitchFamily="18" charset="0"/>
                          <a:cs typeface="Times New Roman" panose="02020603050405020304" pitchFamily="18" charset="0"/>
                        </a:rPr>
                        <a:t>STUDENT NAME</a:t>
                      </a:r>
                      <a:endParaRPr lang="en-IN" dirty="0">
                        <a:latin typeface="Times New Roman" panose="02020603050405020304" pitchFamily="18" charset="0"/>
                        <a:cs typeface="Times New Roman" panose="02020603050405020304" pitchFamily="18" charset="0"/>
                      </a:endParaRPr>
                    </a:p>
                  </a:txBody>
                  <a:tcPr/>
                </a:tc>
                <a:tc>
                  <a:txBody>
                    <a:bodyPr/>
                    <a:lstStyle/>
                    <a:p>
                      <a:r>
                        <a:rPr lang="en-GB" sz="1800" b="1" u="none" strike="noStrike" cap="none" dirty="0" smtClean="0">
                          <a:solidFill>
                            <a:srgbClr val="17365D"/>
                          </a:solidFill>
                          <a:latin typeface="Times New Roman" panose="02020603050405020304" pitchFamily="18" charset="0"/>
                          <a:cs typeface="Times New Roman" panose="02020603050405020304" pitchFamily="18" charset="0"/>
                        </a:rPr>
                        <a:t>ROLL NUMBER</a:t>
                      </a:r>
                      <a:endParaRPr lang="en-IN" dirty="0">
                        <a:latin typeface="Times New Roman" panose="02020603050405020304" pitchFamily="18" charset="0"/>
                        <a:cs typeface="Times New Roman" panose="02020603050405020304" pitchFamily="18" charset="0"/>
                      </a:endParaRPr>
                    </a:p>
                  </a:txBody>
                  <a:tcPr/>
                </a:tc>
              </a:tr>
              <a:tr h="618248">
                <a:tc>
                  <a:txBody>
                    <a:bodyPr/>
                    <a:lstStyle/>
                    <a:p>
                      <a:r>
                        <a:rPr lang="en-US" sz="1600" dirty="0" smtClean="0">
                          <a:latin typeface="Times New Roman" panose="02020603050405020304" pitchFamily="18" charset="0"/>
                          <a:cs typeface="Times New Roman" panose="02020603050405020304" pitchFamily="18" charset="0"/>
                        </a:rPr>
                        <a:t>GURANAVAR</a:t>
                      </a:r>
                      <a:r>
                        <a:rPr lang="en-US" sz="1600" baseline="0" dirty="0" smtClean="0">
                          <a:latin typeface="Times New Roman" panose="02020603050405020304" pitchFamily="18" charset="0"/>
                          <a:cs typeface="Times New Roman" panose="02020603050405020304" pitchFamily="18" charset="0"/>
                        </a:rPr>
                        <a:t> VINUSHA RUDRAPPA</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20211CEI0129</a:t>
                      </a:r>
                      <a:endParaRPr lang="en-IN" dirty="0">
                        <a:latin typeface="Times New Roman" panose="02020603050405020304" pitchFamily="18" charset="0"/>
                        <a:cs typeface="Times New Roman" panose="02020603050405020304" pitchFamily="18" charset="0"/>
                      </a:endParaRPr>
                    </a:p>
                  </a:txBody>
                  <a:tcPr/>
                </a:tc>
              </a:tr>
              <a:tr h="455085">
                <a:tc>
                  <a:txBody>
                    <a:bodyPr/>
                    <a:lstStyle/>
                    <a:p>
                      <a:r>
                        <a:rPr lang="en-US" dirty="0" smtClean="0">
                          <a:latin typeface="Times New Roman" panose="02020603050405020304" pitchFamily="18" charset="0"/>
                          <a:cs typeface="Times New Roman" panose="02020603050405020304" pitchFamily="18" charset="0"/>
                        </a:rPr>
                        <a:t>ABHISHEK K 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20211CEI0131</a:t>
                      </a:r>
                      <a:endParaRPr lang="en-IN" dirty="0">
                        <a:latin typeface="Times New Roman" panose="02020603050405020304" pitchFamily="18" charset="0"/>
                        <a:cs typeface="Times New Roman" panose="02020603050405020304" pitchFamily="18" charset="0"/>
                      </a:endParaRPr>
                    </a:p>
                  </a:txBody>
                  <a:tcPr/>
                </a:tc>
              </a:tr>
              <a:tr h="683327">
                <a:tc>
                  <a:txBody>
                    <a:bodyPr/>
                    <a:lstStyle/>
                    <a:p>
                      <a:r>
                        <a:rPr lang="en-US" dirty="0" smtClean="0">
                          <a:latin typeface="Times New Roman" panose="02020603050405020304" pitchFamily="18" charset="0"/>
                          <a:cs typeface="Times New Roman" panose="02020603050405020304" pitchFamily="18" charset="0"/>
                        </a:rPr>
                        <a:t>POORNIMA C</a:t>
                      </a:r>
                      <a:r>
                        <a:rPr lang="en-US" baseline="0" dirty="0" smtClean="0">
                          <a:latin typeface="Times New Roman" panose="02020603050405020304" pitchFamily="18" charset="0"/>
                          <a:cs typeface="Times New Roman" panose="02020603050405020304" pitchFamily="18" charset="0"/>
                        </a:rPr>
                        <a:t> BALAGONDAR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20211CEI0135</a:t>
                      </a:r>
                      <a:endParaRPr lang="en-IN" dirty="0">
                        <a:latin typeface="Times New Roman" panose="02020603050405020304" pitchFamily="18" charset="0"/>
                        <a:cs typeface="Times New Roman" panose="02020603050405020304" pitchFamily="18" charset="0"/>
                      </a:endParaRPr>
                    </a:p>
                  </a:txBody>
                  <a:tcPr/>
                </a:tc>
              </a:tr>
              <a:tr h="390473">
                <a:tc>
                  <a:txBody>
                    <a:bodyPr/>
                    <a:lstStyle/>
                    <a:p>
                      <a:r>
                        <a:rPr lang="en-US" dirty="0" smtClean="0">
                          <a:latin typeface="Times New Roman" panose="02020603050405020304" pitchFamily="18" charset="0"/>
                          <a:cs typeface="Times New Roman" panose="02020603050405020304" pitchFamily="18" charset="0"/>
                        </a:rPr>
                        <a:t>MANCHIKANTI ASHRITA</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20211CEI0154</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normAutofit/>
          </a:bodyPr>
          <a:lstStyle/>
          <a:p>
            <a:pPr marL="57150" indent="0" algn="just">
              <a:buNone/>
            </a:pPr>
            <a:r>
              <a:rPr lang="en-US" b="1" dirty="0" smtClean="0">
                <a:latin typeface="Times New Roman" panose="02020603050405020304" pitchFamily="18" charset="0"/>
                <a:cs typeface="Times New Roman" panose="02020603050405020304" pitchFamily="18" charset="0"/>
              </a:rPr>
              <a:t>5. Model Evaluation</a:t>
            </a:r>
            <a:endParaRPr lang="en-IN" b="1"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Use the following metrics:</a:t>
            </a:r>
            <a:endParaRPr lang="en-IN" dirty="0" smtClean="0">
              <a:latin typeface="Times New Roman" panose="02020603050405020304" pitchFamily="18" charset="0"/>
              <a:cs typeface="Times New Roman" panose="02020603050405020304" pitchFamily="18" charset="0"/>
            </a:endParaRPr>
          </a:p>
          <a:p>
            <a:pPr lvl="2" algn="just"/>
            <a:r>
              <a:rPr lang="en-US" sz="2400" dirty="0" smtClean="0">
                <a:latin typeface="Times New Roman" panose="02020603050405020304" pitchFamily="18" charset="0"/>
                <a:cs typeface="Times New Roman" panose="02020603050405020304" pitchFamily="18" charset="0"/>
              </a:rPr>
              <a:t>Accuracy</a:t>
            </a:r>
            <a:endParaRPr lang="en-IN" sz="2400" dirty="0" smtClean="0">
              <a:latin typeface="Times New Roman" panose="02020603050405020304" pitchFamily="18" charset="0"/>
              <a:cs typeface="Times New Roman" panose="02020603050405020304" pitchFamily="18" charset="0"/>
            </a:endParaRPr>
          </a:p>
          <a:p>
            <a:pPr lvl="2" algn="just"/>
            <a:r>
              <a:rPr lang="en-US" sz="2400" dirty="0" smtClean="0">
                <a:latin typeface="Times New Roman" panose="02020603050405020304" pitchFamily="18" charset="0"/>
                <a:cs typeface="Times New Roman" panose="02020603050405020304" pitchFamily="18" charset="0"/>
              </a:rPr>
              <a:t>Precision, Recall, F1-score</a:t>
            </a:r>
            <a:r>
              <a:rPr lang="en-US" sz="2400" b="1" dirty="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a:p>
            <a:pPr marL="114300" indent="0" algn="just">
              <a:buNone/>
            </a:pPr>
            <a:r>
              <a:rPr lang="en-US" b="1" dirty="0" smtClean="0">
                <a:latin typeface="Times New Roman" panose="02020603050405020304" pitchFamily="18" charset="0"/>
                <a:cs typeface="Times New Roman" panose="02020603050405020304" pitchFamily="18" charset="0"/>
              </a:rPr>
              <a:t>6.  Deployment</a:t>
            </a:r>
            <a:endParaRPr lang="en-IN" b="1"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trained model is exported as a saved model file (e.g., .</a:t>
            </a:r>
            <a:r>
              <a:rPr lang="en-US" dirty="0" err="1" smtClean="0">
                <a:latin typeface="Times New Roman" panose="02020603050405020304" pitchFamily="18" charset="0"/>
                <a:cs typeface="Times New Roman" panose="02020603050405020304" pitchFamily="18" charset="0"/>
              </a:rPr>
              <a:t>pth</a:t>
            </a:r>
            <a:r>
              <a:rPr lang="en-US" dirty="0" smtClean="0">
                <a:latin typeface="Times New Roman" panose="02020603050405020304" pitchFamily="18" charset="0"/>
                <a:cs typeface="Times New Roman" panose="02020603050405020304" pitchFamily="18" charset="0"/>
              </a:rPr>
              <a:t> for </a:t>
            </a:r>
            <a:r>
              <a:rPr lang="en-US" dirty="0" err="1" smtClean="0">
                <a:latin typeface="Times New Roman" panose="02020603050405020304" pitchFamily="18" charset="0"/>
                <a:cs typeface="Times New Roman" panose="02020603050405020304" pitchFamily="18" charset="0"/>
              </a:rPr>
              <a:t>PyTorch</a:t>
            </a:r>
            <a:r>
              <a:rPr lang="en-US" dirty="0" smtClean="0">
                <a:latin typeface="Times New Roman" panose="02020603050405020304" pitchFamily="18" charset="0"/>
                <a:cs typeface="Times New Roman" panose="02020603050405020304" pitchFamily="18" charset="0"/>
              </a:rPr>
              <a:t>) and integrated into a web or mobile application.</a:t>
            </a:r>
            <a:endParaRPr lang="en-IN" dirty="0" smtClean="0">
              <a:latin typeface="Times New Roman" panose="02020603050405020304" pitchFamily="18" charset="0"/>
              <a:cs typeface="Times New Roman" panose="02020603050405020304" pitchFamily="18" charset="0"/>
            </a:endParaRPr>
          </a:p>
          <a:p>
            <a:pPr lvl="0" algn="just"/>
            <a:r>
              <a:rPr lang="en-US" b="1" dirty="0" smtClean="0">
                <a:latin typeface="Times New Roman" panose="02020603050405020304" pitchFamily="18" charset="0"/>
                <a:cs typeface="Times New Roman" panose="02020603050405020304" pitchFamily="18" charset="0"/>
              </a:rPr>
              <a:t>Platform</a:t>
            </a:r>
            <a:r>
              <a:rPr lang="en-US" dirty="0" smtClean="0">
                <a:latin typeface="Times New Roman" panose="02020603050405020304" pitchFamily="18" charset="0"/>
                <a:cs typeface="Times New Roman" panose="02020603050405020304" pitchFamily="18" charset="0"/>
              </a:rPr>
              <a:t>: Flask (web), Android (mobile)</a:t>
            </a:r>
            <a:endParaRPr lang="en-IN" dirty="0" smtClean="0">
              <a:latin typeface="Times New Roman" panose="02020603050405020304" pitchFamily="18" charset="0"/>
              <a:cs typeface="Times New Roman" panose="02020603050405020304" pitchFamily="18" charset="0"/>
            </a:endParaRPr>
          </a:p>
          <a:p>
            <a:pPr lvl="0" algn="just"/>
            <a:r>
              <a:rPr lang="en-US" b="1" dirty="0" smtClean="0">
                <a:latin typeface="Times New Roman" panose="02020603050405020304" pitchFamily="18" charset="0"/>
                <a:cs typeface="Times New Roman" panose="02020603050405020304" pitchFamily="18" charset="0"/>
              </a:rPr>
              <a:t>User Interface</a:t>
            </a:r>
            <a:r>
              <a:rPr lang="en-US" dirty="0" smtClean="0">
                <a:latin typeface="Times New Roman" panose="02020603050405020304" pitchFamily="18" charset="0"/>
                <a:cs typeface="Times New Roman" panose="02020603050405020304" pitchFamily="18" charset="0"/>
              </a:rPr>
              <a:t>: Upload leaf image for instant prediction</a:t>
            </a:r>
            <a:endParaRPr lang="en-IN" dirty="0" smtClean="0">
              <a:latin typeface="Times New Roman" panose="02020603050405020304" pitchFamily="18" charset="0"/>
              <a:cs typeface="Times New Roman" panose="02020603050405020304" pitchFamily="18" charset="0"/>
            </a:endParaRPr>
          </a:p>
          <a:p>
            <a:pPr lvl="0" algn="just"/>
            <a:r>
              <a:rPr lang="en-US" b="1" dirty="0" smtClean="0">
                <a:latin typeface="Times New Roman" panose="02020603050405020304" pitchFamily="18" charset="0"/>
                <a:cs typeface="Times New Roman" panose="02020603050405020304" pitchFamily="18" charset="0"/>
              </a:rPr>
              <a:t>Real-Time Prediction</a:t>
            </a:r>
            <a:r>
              <a:rPr lang="en-US" dirty="0" smtClean="0">
                <a:latin typeface="Times New Roman" panose="02020603050405020304" pitchFamily="18" charset="0"/>
                <a:cs typeface="Times New Roman" panose="02020603050405020304" pitchFamily="18" charset="0"/>
              </a:rPr>
              <a:t>: Utilizes a lightweight version of the model for quick inference.</a:t>
            </a:r>
            <a:endParaRPr lang="en-IN"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744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Objectives</a:t>
            </a:r>
          </a:p>
        </p:txBody>
      </p:sp>
      <p:sp>
        <p:nvSpPr>
          <p:cNvPr id="4" name="Rectangle 2"/>
          <p:cNvSpPr>
            <a:spLocks noGrp="1" noChangeArrowheads="1"/>
          </p:cNvSpPr>
          <p:nvPr>
            <p:ph idx="1"/>
          </p:nvPr>
        </p:nvSpPr>
        <p:spPr bwMode="auto">
          <a:xfrm>
            <a:off x="812800" y="1068605"/>
            <a:ext cx="11061683" cy="445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Automatically identify medicinal plants through deep learning approaches.</a:t>
            </a:r>
          </a:p>
          <a:p>
            <a:pPr marR="0" lvl="0" algn="just"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Guarantee authenticity and quality assurance in the herbal medicine sector.</a:t>
            </a:r>
          </a:p>
          <a:p>
            <a:pPr marR="0" lvl="0" algn="just"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Apply CNNs and transfer learning for the analysis of plant morphological traits.</a:t>
            </a:r>
          </a:p>
          <a:p>
            <a:pPr marR="0" lvl="0" algn="just"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Construct a rich, annotated dataset of images of medicinal plants.</a:t>
            </a:r>
          </a:p>
          <a:p>
            <a:pPr marR="0" lvl="0" algn="just"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Improve model accuracy and generalizability with data augmentation methods.</a:t>
            </a:r>
          </a:p>
          <a:p>
            <a:pPr marR="0" lvl="0" algn="just"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Create lightweight AI models for real-time identification on mobile and edge devices.</a:t>
            </a:r>
          </a:p>
          <a:p>
            <a:pPr marR="0" lvl="0" algn="just"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Facilitate plant identification via an easy-to-use web and mobile application.</a:t>
            </a:r>
          </a:p>
          <a:p>
            <a:pPr marR="0" lvl="0" algn="just"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Install an adulteration detection system to ensure raw medicinal material purity.</a:t>
            </a:r>
          </a:p>
        </p:txBody>
      </p:sp>
    </p:spTree>
    <p:extLst>
      <p:ext uri="{BB962C8B-B14F-4D97-AF65-F5344CB8AC3E}">
        <p14:creationId xmlns:p14="http://schemas.microsoft.com/office/powerpoint/2010/main" val="266672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System design and Implementation</a:t>
            </a:r>
          </a:p>
        </p:txBody>
      </p:sp>
      <p:sp>
        <p:nvSpPr>
          <p:cNvPr id="4" name="Rectangle 2"/>
          <p:cNvSpPr>
            <a:spLocks noChangeArrowheads="1"/>
          </p:cNvSpPr>
          <p:nvPr/>
        </p:nvSpPr>
        <p:spPr bwMode="auto">
          <a:xfrm>
            <a:off x="812800" y="718872"/>
            <a:ext cx="1098999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indent="-342900" eaLnBrk="0" fontAlgn="base" hangingPunct="0">
              <a:spcBef>
                <a:spcPct val="0"/>
              </a:spcBef>
              <a:spcAft>
                <a:spcPct val="0"/>
              </a:spcAf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Backend Modules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Ingestion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Uses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ImageFolder</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structured dataset input (training, validation, test).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Image Transformation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Applies resizing (256x256), normalization, and augmentation for better generalization.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Model Training</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Utilizes </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ResNet9</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architecture with residual connections for stable and efficient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Optimization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Employs </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Adam optimizer</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OneCycleLR</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scheduler</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gradient clipping</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improve convergence and prevent exploding gradients.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Model Export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Saves the trained model in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pth</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format for deployment or further inference.</a:t>
            </a:r>
          </a:p>
        </p:txBody>
      </p:sp>
    </p:spTree>
    <p:extLst>
      <p:ext uri="{BB962C8B-B14F-4D97-AF65-F5344CB8AC3E}">
        <p14:creationId xmlns:p14="http://schemas.microsoft.com/office/powerpoint/2010/main" val="2787589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Frontend Modules</a:t>
            </a:r>
            <a:endParaRPr lang="en-IN" b="1" dirty="0">
              <a:latin typeface="Times New Roman" panose="02020603050405020304" pitchFamily="18"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Page Layouts:</a:t>
            </a:r>
            <a:endParaRPr lang="en-IN"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layout.html defines shared headers and footers for consistency</a:t>
            </a:r>
          </a:p>
          <a:p>
            <a:pPr lvl="0"/>
            <a:r>
              <a:rPr lang="en-US" b="1" dirty="0">
                <a:latin typeface="Times New Roman" panose="02020603050405020304" pitchFamily="18" charset="0"/>
                <a:cs typeface="Times New Roman" panose="02020603050405020304" pitchFamily="18" charset="0"/>
              </a:rPr>
              <a:t>Image Upload and </a:t>
            </a:r>
            <a:r>
              <a:rPr lang="en-US" b="1" dirty="0" smtClean="0">
                <a:latin typeface="Times New Roman" panose="02020603050405020304" pitchFamily="18" charset="0"/>
                <a:cs typeface="Times New Roman" panose="02020603050405020304" pitchFamily="18" charset="0"/>
              </a:rPr>
              <a:t>Display:</a:t>
            </a:r>
            <a:endParaRPr lang="en-IN" b="1" dirty="0">
              <a:latin typeface="Times New Roman" panose="02020603050405020304" pitchFamily="18" charset="0"/>
              <a:cs typeface="Times New Roman" panose="02020603050405020304" pitchFamily="18" charset="0"/>
            </a:endParaRPr>
          </a:p>
          <a:p>
            <a:pPr marL="0" lvl="0" indent="0">
              <a:buNone/>
            </a:pPr>
            <a:r>
              <a:rPr lang="en-US" dirty="0" smtClean="0">
                <a:latin typeface="Times New Roman" panose="02020603050405020304" pitchFamily="18" charset="0"/>
                <a:cs typeface="Times New Roman" panose="02020603050405020304" pitchFamily="18" charset="0"/>
              </a:rPr>
              <a:t>leaf.html</a:t>
            </a:r>
            <a:r>
              <a:rPr lang="en-US" dirty="0">
                <a:latin typeface="Times New Roman" panose="02020603050405020304" pitchFamily="18" charset="0"/>
                <a:cs typeface="Times New Roman" panose="02020603050405020304" pitchFamily="18" charset="0"/>
              </a:rPr>
              <a:t>: Allows users to upload a leaf image via a form.</a:t>
            </a:r>
            <a:endParaRPr lang="en-IN" dirty="0">
              <a:latin typeface="Times New Roman" panose="02020603050405020304" pitchFamily="18"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Styling (CSS):</a:t>
            </a:r>
            <a:endParaRPr lang="en-IN"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Ensures cross-device responsiveness</a:t>
            </a:r>
            <a:r>
              <a:rPr lang="en-US" dirty="0" smtClean="0">
                <a:latin typeface="Times New Roman" panose="02020603050405020304" pitchFamily="18" charset="0"/>
                <a:cs typeface="Times New Roman" panose="02020603050405020304" pitchFamily="18" charset="0"/>
              </a:rPr>
              <a:t>.</a:t>
            </a:r>
          </a:p>
          <a:p>
            <a:pPr lvl="0"/>
            <a:r>
              <a:rPr lang="en-US" b="1" dirty="0">
                <a:latin typeface="Times New Roman" panose="02020603050405020304" pitchFamily="18" charset="0"/>
                <a:cs typeface="Times New Roman" panose="02020603050405020304" pitchFamily="18" charset="0"/>
              </a:rPr>
              <a:t>Client-Side </a:t>
            </a:r>
            <a:r>
              <a:rPr lang="en-US" b="1" dirty="0" smtClean="0">
                <a:latin typeface="Times New Roman" panose="02020603050405020304" pitchFamily="18" charset="0"/>
                <a:cs typeface="Times New Roman" panose="02020603050405020304" pitchFamily="18" charset="0"/>
              </a:rPr>
              <a:t>Validation:</a:t>
            </a:r>
            <a:endParaRPr lang="en-IN" b="1" dirty="0">
              <a:latin typeface="Times New Roman" panose="02020603050405020304" pitchFamily="18" charset="0"/>
              <a:cs typeface="Times New Roman" panose="02020603050405020304" pitchFamily="18" charset="0"/>
            </a:endParaRPr>
          </a:p>
          <a:p>
            <a:pPr marL="0" lvl="0" indent="0">
              <a:buNone/>
            </a:pPr>
            <a:r>
              <a:rPr lang="en-US" sz="2400" dirty="0" smtClean="0">
                <a:latin typeface="Times New Roman" panose="02020603050405020304" pitchFamily="18" charset="0"/>
                <a:cs typeface="Times New Roman" panose="02020603050405020304" pitchFamily="18" charset="0"/>
              </a:rPr>
              <a:t>Uses </a:t>
            </a:r>
            <a:r>
              <a:rPr lang="en-US" sz="2400" dirty="0">
                <a:latin typeface="Times New Roman" panose="02020603050405020304" pitchFamily="18" charset="0"/>
                <a:cs typeface="Times New Roman" panose="02020603050405020304" pitchFamily="18" charset="0"/>
              </a:rPr>
              <a:t>JavaScript to verify file types, size constraints and form fields.</a:t>
            </a:r>
            <a:endParaRPr lang="en-IN"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712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Architecture</a:t>
            </a:r>
            <a:endParaRPr lang="en-IN" dirty="0"/>
          </a:p>
        </p:txBody>
      </p:sp>
      <p:pic>
        <p:nvPicPr>
          <p:cNvPr id="6" name="Image 14"/>
          <p:cNvPicPr/>
          <p:nvPr/>
        </p:nvPicPr>
        <p:blipFill rotWithShape="1">
          <a:blip r:embed="rId3" cstate="print"/>
          <a:srcRect t="4115"/>
          <a:stretch/>
        </p:blipFill>
        <p:spPr bwMode="auto">
          <a:xfrm>
            <a:off x="3573194" y="928468"/>
            <a:ext cx="3685735" cy="4752536"/>
          </a:xfrm>
          <a:prstGeom prst="rect">
            <a:avLst/>
          </a:prstGeom>
          <a:ln>
            <a:noFill/>
          </a:ln>
          <a:extLst>
            <a:ext uri="{53640926-AAD7-44D8-BBD7-CCE9431645EC}">
              <a14:shadowObscured xmlns:a14="http://schemas.microsoft.com/office/drawing/2010/main"/>
            </a:ext>
          </a:extLst>
        </p:spPr>
      </p:pic>
      <p:sp>
        <p:nvSpPr>
          <p:cNvPr id="7" name="Rectangle 6"/>
          <p:cNvSpPr/>
          <p:nvPr/>
        </p:nvSpPr>
        <p:spPr>
          <a:xfrm>
            <a:off x="1674055" y="5681004"/>
            <a:ext cx="9678573" cy="369332"/>
          </a:xfrm>
          <a:prstGeom prst="rect">
            <a:avLst/>
          </a:prstGeom>
        </p:spPr>
        <p:txBody>
          <a:bodyPr wrap="square">
            <a:spAutoFit/>
          </a:bodyPr>
          <a:lstStyle/>
          <a:p>
            <a:r>
              <a:rPr lang="en-US" b="1" dirty="0" smtClean="0"/>
              <a:t> </a:t>
            </a:r>
            <a:r>
              <a:rPr lang="en-US" b="1" dirty="0"/>
              <a:t>Architecture Diagram for Plant Leaves Identification Using Machine Learning</a:t>
            </a:r>
            <a:endParaRPr lang="en-IN" b="1" dirty="0"/>
          </a:p>
        </p:txBody>
      </p:sp>
    </p:spTree>
    <p:extLst>
      <p:ext uri="{BB962C8B-B14F-4D97-AF65-F5344CB8AC3E}">
        <p14:creationId xmlns:p14="http://schemas.microsoft.com/office/powerpoint/2010/main" val="3062274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1B97FD-7A7C-F5A7-82F8-E665F49E37A5}"/>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Hardware/software components</a:t>
            </a:r>
            <a:endParaRPr lang="en-IN" dirty="0">
              <a:latin typeface="Cambria" panose="02040503050406030204" pitchFamily="18" charset="0"/>
              <a:ea typeface="Cambria" panose="02040503050406030204" pitchFamily="18" charset="0"/>
            </a:endParaRPr>
          </a:p>
        </p:txBody>
      </p:sp>
      <p:sp>
        <p:nvSpPr>
          <p:cNvPr id="5" name="Rectangle 2"/>
          <p:cNvSpPr>
            <a:spLocks noGrp="1" noChangeArrowheads="1"/>
          </p:cNvSpPr>
          <p:nvPr>
            <p:ph idx="1"/>
          </p:nvPr>
        </p:nvSpPr>
        <p:spPr bwMode="auto">
          <a:xfrm>
            <a:off x="812800" y="1136401"/>
            <a:ext cx="10668000"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a:r>
              <a:rPr lang="en-US" dirty="0">
                <a:latin typeface="Times New Roman" panose="02020603050405020304" pitchFamily="18" charset="0"/>
                <a:cs typeface="Times New Roman" panose="02020603050405020304" pitchFamily="18" charset="0"/>
              </a:rPr>
              <a:t>GPU-enabled system (NVIDIA CUDA recommended) for training.</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Python 3.8+.</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Required Python libraries: </a:t>
            </a:r>
            <a:r>
              <a:rPr lang="en-US" dirty="0" err="1">
                <a:latin typeface="Times New Roman" panose="02020603050405020304" pitchFamily="18" charset="0"/>
                <a:cs typeface="Times New Roman" panose="02020603050405020304" pitchFamily="18" charset="0"/>
              </a:rPr>
              <a:t>torchvision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matplotlib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Web server for frontend hosting (optional: GitHub Pages, </a:t>
            </a:r>
            <a:r>
              <a:rPr lang="en-US" dirty="0" err="1">
                <a:latin typeface="Times New Roman" panose="02020603050405020304" pitchFamily="18" charset="0"/>
                <a:cs typeface="Times New Roman" panose="02020603050405020304" pitchFamily="18" charset="0"/>
              </a:rPr>
              <a:t>Netlify</a:t>
            </a:r>
            <a:r>
              <a:rPr lang="en-US" dirty="0">
                <a:latin typeface="Times New Roman" panose="02020603050405020304" pitchFamily="18" charset="0"/>
                <a:cs typeface="Times New Roman" panose="02020603050405020304" pitchFamily="18" charset="0"/>
              </a:rPr>
              <a:t> for static parts).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Timeline of Project</a:t>
            </a:r>
          </a:p>
        </p:txBody>
      </p:sp>
      <p:pic>
        <p:nvPicPr>
          <p:cNvPr id="4" name="Image 15"/>
          <p:cNvPicPr/>
          <p:nvPr/>
        </p:nvPicPr>
        <p:blipFill>
          <a:blip r:embed="rId2" cstate="print"/>
          <a:stretch>
            <a:fillRect/>
          </a:stretch>
        </p:blipFill>
        <p:spPr>
          <a:xfrm>
            <a:off x="1440497" y="1240154"/>
            <a:ext cx="8842986" cy="4485397"/>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Expected Outcomes</a:t>
            </a:r>
          </a:p>
        </p:txBody>
      </p:sp>
      <p:sp>
        <p:nvSpPr>
          <p:cNvPr id="5" name="Rectangle 2"/>
          <p:cNvSpPr>
            <a:spLocks noGrp="1" noChangeArrowheads="1"/>
          </p:cNvSpPr>
          <p:nvPr>
            <p:ph idx="1"/>
          </p:nvPr>
        </p:nvSpPr>
        <p:spPr bwMode="auto">
          <a:xfrm>
            <a:off x="609600" y="1299361"/>
            <a:ext cx="110744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Accurate Medicinal Plant Identification</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High validation accuracy in classifying plant leaves using deep learning models.</a:t>
            </a:r>
          </a:p>
          <a:p>
            <a:pPr marL="0" marR="0" lvl="0" indent="0" algn="just"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Real-Time Deployment Capability</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Lightweight model suitable for mobile and edge devices for on-field identification.</a:t>
            </a:r>
          </a:p>
          <a:p>
            <a:pPr marL="0" marR="0" lvl="0" indent="0" algn="just"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Enhanced Herbal Product Authenticity</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Detection of adulteration in raw plant materials to ensure quality and safety.</a:t>
            </a:r>
          </a:p>
          <a:p>
            <a:pPr marL="0" marR="0" lvl="0" indent="0" algn="just"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Improved Agricultural Productivity</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Timely leaf diagnosis enabling better crop management and increased yields.</a:t>
            </a:r>
          </a:p>
          <a:p>
            <a:pPr marL="0" marR="0" lvl="0" indent="0" algn="just"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Potential for Widespread Adoption</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None/>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Scalable solution for the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ayurvedic</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agricultural, and healthcare sectors.</a:t>
            </a:r>
          </a:p>
          <a:p>
            <a:pPr marL="0" marR="0" lvl="0" indent="0" algn="just" defTabSz="914400" rtl="0" eaLnBrk="0" fontAlgn="base" latinLnBrk="0" hangingPunct="0">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Conclusion</a:t>
            </a:r>
          </a:p>
        </p:txBody>
      </p:sp>
      <p:sp>
        <p:nvSpPr>
          <p:cNvPr id="3" name="Content Placeholder 2"/>
          <p:cNvSpPr>
            <a:spLocks noGrp="1"/>
          </p:cNvSpPr>
          <p:nvPr>
            <p:ph idx="1"/>
          </p:nvPr>
        </p:nvSpPr>
        <p:spPr/>
        <p:txBody>
          <a:bodyPr>
            <a:noAutofit/>
          </a:bodyPr>
          <a:lstStyle/>
          <a:p>
            <a:pPr marL="0" indent="0" algn="just">
              <a:lnSpc>
                <a:spcPct val="150000"/>
              </a:lnSpc>
              <a:buNone/>
            </a:pPr>
            <a:r>
              <a:rPr lang="en-US" sz="2100" dirty="0">
                <a:latin typeface="Times New Roman" panose="02020603050405020304" pitchFamily="18" charset="0"/>
                <a:cs typeface="Times New Roman" panose="02020603050405020304" pitchFamily="18" charset="0"/>
              </a:rPr>
              <a:t>This project illustrates the applied success of deep learning in agriculture through the automation of medicinal plant leaf recognition. Utilizing a lightweight ResNet9 model implemented in </a:t>
            </a:r>
            <a:r>
              <a:rPr lang="en-US" sz="2100" dirty="0" err="1" smtClean="0">
                <a:latin typeface="Times New Roman" panose="02020603050405020304" pitchFamily="18" charset="0"/>
                <a:cs typeface="Times New Roman" panose="02020603050405020304" pitchFamily="18" charset="0"/>
              </a:rPr>
              <a:t>PyTorch</a:t>
            </a:r>
            <a:r>
              <a:rPr lang="en-US" sz="2100" dirty="0">
                <a:latin typeface="Times New Roman" panose="02020603050405020304" pitchFamily="18" charset="0"/>
                <a:cs typeface="Times New Roman" panose="02020603050405020304" pitchFamily="18" charset="0"/>
              </a:rPr>
              <a:t>. The system is both performance-balanced and scalable, making it accessible to farmers and fieldworkers without high-end infrastructure. Its robustness is further enhanced through data augmentation, residual connections, and precise </a:t>
            </a:r>
            <a:r>
              <a:rPr lang="en-US" sz="2100" dirty="0" err="1">
                <a:latin typeface="Times New Roman" panose="02020603050405020304" pitchFamily="18" charset="0"/>
                <a:cs typeface="Times New Roman" panose="02020603050405020304" pitchFamily="18" charset="0"/>
              </a:rPr>
              <a:t>hyperparameter</a:t>
            </a:r>
            <a:r>
              <a:rPr lang="en-US" sz="2100" dirty="0">
                <a:latin typeface="Times New Roman" panose="02020603050405020304" pitchFamily="18" charset="0"/>
                <a:cs typeface="Times New Roman" panose="02020603050405020304" pitchFamily="18" charset="0"/>
              </a:rPr>
              <a:t> tuning</a:t>
            </a:r>
            <a:r>
              <a:rPr lang="en-US" sz="2100" dirty="0" smtClean="0">
                <a:latin typeface="Times New Roman" panose="02020603050405020304" pitchFamily="18" charset="0"/>
                <a:cs typeface="Times New Roman" panose="02020603050405020304" pitchFamily="18" charset="0"/>
              </a:rPr>
              <a:t>.</a:t>
            </a:r>
            <a:r>
              <a:rPr lang="en-US" sz="2100" dirty="0">
                <a:latin typeface="Times New Roman" panose="02020603050405020304" pitchFamily="18" charset="0"/>
                <a:cs typeface="Times New Roman" panose="02020603050405020304" pitchFamily="18" charset="0"/>
              </a:rPr>
              <a:t> </a:t>
            </a:r>
            <a:endParaRPr lang="en-US" sz="21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100" dirty="0" smtClean="0">
                <a:latin typeface="Times New Roman" panose="02020603050405020304" pitchFamily="18" charset="0"/>
                <a:cs typeface="Times New Roman" panose="02020603050405020304" pitchFamily="18" charset="0"/>
              </a:rPr>
              <a:t>Future</a:t>
            </a:r>
            <a:r>
              <a:rPr lang="en-US" sz="2100" dirty="0">
                <a:latin typeface="Times New Roman" panose="02020603050405020304" pitchFamily="18" charset="0"/>
                <a:cs typeface="Times New Roman" panose="02020603050405020304" pitchFamily="18" charset="0"/>
              </a:rPr>
              <a:t> development involves increasing the dataset to include more environmental conditions, incorporating interpretability tools such as Grad-CAM, and creating a multilingual smartphone app for wider use. Moreover, the integration of </a:t>
            </a:r>
            <a:r>
              <a:rPr lang="en-US" sz="2100" dirty="0" err="1">
                <a:latin typeface="Times New Roman" panose="02020603050405020304" pitchFamily="18" charset="0"/>
                <a:cs typeface="Times New Roman" panose="02020603050405020304" pitchFamily="18" charset="0"/>
              </a:rPr>
              <a:t>IoT</a:t>
            </a:r>
            <a:r>
              <a:rPr lang="en-US" sz="2100" dirty="0">
                <a:latin typeface="Times New Roman" panose="02020603050405020304" pitchFamily="18" charset="0"/>
                <a:cs typeface="Times New Roman" panose="02020603050405020304" pitchFamily="18" charset="0"/>
              </a:rPr>
              <a:t> devices to do leaf monitoring autonomously and federated learning can further improve data privacy and real-time responses in smart farm settings.</a:t>
            </a:r>
            <a:endParaRPr lang="en-GB" sz="21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a:t>
            </a:r>
          </a:p>
        </p:txBody>
      </p:sp>
      <p:sp>
        <p:nvSpPr>
          <p:cNvPr id="5" name="Rectangle 2"/>
          <p:cNvSpPr>
            <a:spLocks noGrp="1" noChangeArrowheads="1"/>
          </p:cNvSpPr>
          <p:nvPr>
            <p:ph idx="1"/>
          </p:nvPr>
        </p:nvSpPr>
        <p:spPr bwMode="auto">
          <a:xfrm>
            <a:off x="682580" y="965792"/>
            <a:ext cx="10798220" cy="5307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0" indent="-457200">
              <a:buFont typeface="+mj-lt"/>
              <a:buAutoNum type="arabicPeriod"/>
            </a:pPr>
            <a:r>
              <a:rPr lang="en-US" dirty="0">
                <a:latin typeface="Times New Roman" panose="02020603050405020304" pitchFamily="18" charset="0"/>
                <a:cs typeface="Times New Roman" panose="02020603050405020304" pitchFamily="18" charset="0"/>
              </a:rPr>
              <a:t>Too, E. S., And O'Connor, K. P. (2019). "A Survey of Machine Learning in Agricultural Applications." </a:t>
            </a:r>
            <a:r>
              <a:rPr lang="en-US" i="1" dirty="0">
                <a:latin typeface="Times New Roman" panose="02020603050405020304" pitchFamily="18" charset="0"/>
                <a:cs typeface="Times New Roman" panose="02020603050405020304" pitchFamily="18" charset="0"/>
              </a:rPr>
              <a:t>Computers and Electronics in Agriculture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dirty="0" err="1">
                <a:latin typeface="Times New Roman" panose="02020603050405020304" pitchFamily="18" charset="0"/>
                <a:cs typeface="Times New Roman" panose="02020603050405020304" pitchFamily="18" charset="0"/>
              </a:rPr>
              <a:t>Ferentinos</a:t>
            </a:r>
            <a:r>
              <a:rPr lang="en-US" dirty="0">
                <a:latin typeface="Times New Roman" panose="02020603050405020304" pitchFamily="18" charset="0"/>
                <a:cs typeface="Times New Roman" panose="02020603050405020304" pitchFamily="18" charset="0"/>
              </a:rPr>
              <a:t>, K. P. (2018). "Deep Learning Models for Plant Detection and Diagnosis." </a:t>
            </a:r>
            <a:r>
              <a:rPr lang="en-US" i="1" dirty="0">
                <a:latin typeface="Times New Roman" panose="02020603050405020304" pitchFamily="18" charset="0"/>
                <a:cs typeface="Times New Roman" panose="02020603050405020304" pitchFamily="18" charset="0"/>
              </a:rPr>
              <a:t>Computers and Electronics in Agriculture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dirty="0">
                <a:latin typeface="Times New Roman" panose="02020603050405020304" pitchFamily="18" charset="0"/>
                <a:cs typeface="Times New Roman" panose="02020603050405020304" pitchFamily="18" charset="0"/>
              </a:rPr>
              <a:t>He, K., Zhang, X., Ren, S., And Sun, J. (2016). "Deep Residual Learning for Image Recognition." </a:t>
            </a:r>
            <a:r>
              <a:rPr lang="en-US" i="1" dirty="0">
                <a:latin typeface="Times New Roman" panose="02020603050405020304" pitchFamily="18" charset="0"/>
                <a:cs typeface="Times New Roman" panose="02020603050405020304" pitchFamily="18" charset="0"/>
              </a:rPr>
              <a:t>Proceedings of the IEEE Conference on Computer Vision and Pattern Recognition (CVPR</a:t>
            </a:r>
            <a:r>
              <a:rPr lang="en-US" i="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dirty="0" err="1">
                <a:latin typeface="Times New Roman" panose="02020603050405020304" pitchFamily="18" charset="0"/>
                <a:cs typeface="Times New Roman" panose="02020603050405020304" pitchFamily="18" charset="0"/>
              </a:rPr>
              <a:t>Simonyan</a:t>
            </a:r>
            <a:r>
              <a:rPr lang="en-US" dirty="0">
                <a:latin typeface="Times New Roman" panose="02020603050405020304" pitchFamily="18" charset="0"/>
                <a:cs typeface="Times New Roman" panose="02020603050405020304" pitchFamily="18" charset="0"/>
              </a:rPr>
              <a:t>, K., And Zisserman, A. (2015). Very deep convolutional networks for large-scale	image	recognition.	</a:t>
            </a:r>
            <a:r>
              <a:rPr lang="en-US" i="1" dirty="0" err="1">
                <a:latin typeface="Times New Roman" panose="02020603050405020304" pitchFamily="18" charset="0"/>
                <a:cs typeface="Times New Roman" panose="02020603050405020304" pitchFamily="18" charset="0"/>
              </a:rPr>
              <a:t>arXiv</a:t>
            </a:r>
            <a:r>
              <a:rPr lang="en-US" i="1" dirty="0">
                <a:latin typeface="Times New Roman" panose="02020603050405020304" pitchFamily="18" charset="0"/>
                <a:cs typeface="Times New Roman" panose="02020603050405020304" pitchFamily="18" charset="0"/>
              </a:rPr>
              <a:t>	preprint	arXiv:1409.1556</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457200" lvl="0" indent="-457200">
              <a:buFont typeface="+mj-lt"/>
              <a:buAutoNum type="arabicPeriod"/>
            </a:pPr>
            <a:r>
              <a:rPr lang="en-US" dirty="0" err="1">
                <a:latin typeface="Times New Roman" panose="02020603050405020304" pitchFamily="18" charset="0"/>
                <a:cs typeface="Times New Roman" panose="02020603050405020304" pitchFamily="18" charset="0"/>
              </a:rPr>
              <a:t>Krizhevsky</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Sutskever</a:t>
            </a:r>
            <a:r>
              <a:rPr lang="en-US" dirty="0">
                <a:latin typeface="Times New Roman" panose="02020603050405020304" pitchFamily="18" charset="0"/>
                <a:cs typeface="Times New Roman" panose="02020603050405020304" pitchFamily="18" charset="0"/>
              </a:rPr>
              <a:t>, I., And Hinton, G. E. (2012). ImageNet classification with deep convolutional neural networks. </a:t>
            </a:r>
            <a:r>
              <a:rPr lang="en-US" i="1" dirty="0">
                <a:latin typeface="Times New Roman" panose="02020603050405020304" pitchFamily="18" charset="0"/>
                <a:cs typeface="Times New Roman" panose="02020603050405020304" pitchFamily="18" charset="0"/>
              </a:rPr>
              <a:t>Advances in Neural Information Processing Systems</a:t>
            </a:r>
            <a:r>
              <a:rPr lang="en-US" dirty="0">
                <a:latin typeface="Times New Roman" panose="02020603050405020304" pitchFamily="18" charset="0"/>
                <a:cs typeface="Times New Roman" panose="02020603050405020304" pitchFamily="18" charset="0"/>
              </a:rPr>
              <a:t>,	25,	1097–1105.</a:t>
            </a:r>
            <a:endParaRPr lang="en-IN" dirty="0">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endParaRPr kumimoji="0" lang="en-US" b="0" i="0" u="none" strike="noStrike" cap="none" normalizeH="0" baseline="0" dirty="0" smtClean="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anose="02040503050406030204" pitchFamily="18" charset="0"/>
                <a:ea typeface="Cambria" panose="02040503050406030204" pitchFamily="18" charset="0"/>
              </a:rPr>
              <a:t>Introduction</a:t>
            </a:r>
            <a:endParaRPr lang="en-GB"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812800" y="1028700"/>
            <a:ext cx="10668000" cy="4914900"/>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India, which has been blessed with a heritage of floral diversity, has a great wealth of medicinal plants, yet one of the key burning issues in </a:t>
            </a:r>
            <a:r>
              <a:rPr lang="en-US" dirty="0" err="1">
                <a:latin typeface="Times New Roman" panose="02020603050405020304" pitchFamily="18" charset="0"/>
                <a:cs typeface="Times New Roman" panose="02020603050405020304" pitchFamily="18" charset="0"/>
              </a:rPr>
              <a:t>Ayurvedic</a:t>
            </a:r>
            <a:r>
              <a:rPr lang="en-US" dirty="0">
                <a:latin typeface="Times New Roman" panose="02020603050405020304" pitchFamily="18" charset="0"/>
                <a:cs typeface="Times New Roman" panose="02020603050405020304" pitchFamily="18" charset="0"/>
              </a:rPr>
              <a:t> Pharmaceutics is the identification of these plants.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Various </a:t>
            </a:r>
            <a:r>
              <a:rPr lang="en-US" dirty="0">
                <a:latin typeface="Times New Roman" panose="02020603050405020304" pitchFamily="18" charset="0"/>
                <a:cs typeface="Times New Roman" panose="02020603050405020304" pitchFamily="18" charset="0"/>
              </a:rPr>
              <a:t>crude drugs are available in the market under the same name causing confusion and their misidentification. Even the traders and collectors do not fully know the precise morphological look or distinguishing features of the numerous drugs due to seasonal and geographical variations, and corresponding features. In addition, the large-scale use to balance the demand-supply ratio puts heavy pressure on available resources. It also results in the practice of adulteration, substitution, and loss of faith in the curative power of the system ultimately.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Therefore</a:t>
            </a:r>
            <a:r>
              <a:rPr lang="en-US" dirty="0">
                <a:latin typeface="Times New Roman" panose="02020603050405020304" pitchFamily="18" charset="0"/>
                <a:cs typeface="Times New Roman" panose="02020603050405020304" pitchFamily="18" charset="0"/>
              </a:rPr>
              <a:t>, software that can recognize various medicinal plants and raw materials using Image Processing Using Various Deep Learning algorithms will be of great utility. It will prove useful at all levels viz. wholesaler, distributor,  </a:t>
            </a:r>
            <a:r>
              <a:rPr lang="en-US" dirty="0" smtClean="0">
                <a:latin typeface="Times New Roman" panose="02020603050405020304" pitchFamily="18" charset="0"/>
                <a:cs typeface="Times New Roman" panose="02020603050405020304" pitchFamily="18" charset="0"/>
              </a:rPr>
              <a:t>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338A02-66E7-D4A9-0B63-EC7A4969F9A5}"/>
              </a:ext>
            </a:extLst>
          </p:cNvPr>
          <p:cNvSpPr>
            <a:spLocks noGrp="1"/>
          </p:cNvSpPr>
          <p:nvPr>
            <p:ph type="title"/>
          </p:nvPr>
        </p:nvSpPr>
        <p:spPr/>
        <p:txBody>
          <a:bodyPr/>
          <a:lstStyle/>
          <a:p>
            <a:r>
              <a:rPr lang="en-IN" dirty="0" smtClean="0">
                <a:latin typeface="Cambria" panose="02040503050406030204" pitchFamily="18" charset="0"/>
                <a:ea typeface="Cambria" panose="02040503050406030204" pitchFamily="18" charset="0"/>
              </a:rPr>
              <a:t>Publication Details</a:t>
            </a:r>
            <a:endParaRPr lang="en-IN" dirty="0">
              <a:latin typeface="Cambria" panose="02040503050406030204" pitchFamily="18" charset="0"/>
              <a:ea typeface="Cambria" panose="02040503050406030204" pitchFamily="18" charset="0"/>
            </a:endParaRPr>
          </a:p>
        </p:txBody>
      </p:sp>
      <p:sp>
        <p:nvSpPr>
          <p:cNvPr id="4" name="AutoShape 2" descr="Image preview">
            <a:extLst>
              <a:ext uri="{FF2B5EF4-FFF2-40B4-BE49-F238E27FC236}">
                <a16:creationId xmlns=""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5721" y="1046562"/>
            <a:ext cx="7165358" cy="5069675"/>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46574" y="1143000"/>
            <a:ext cx="7000452" cy="4953000"/>
          </a:xfrm>
        </p:spPr>
      </p:pic>
    </p:spTree>
    <p:extLst>
      <p:ext uri="{BB962C8B-B14F-4D97-AF65-F5344CB8AC3E}">
        <p14:creationId xmlns:p14="http://schemas.microsoft.com/office/powerpoint/2010/main" val="1353166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46574" y="1143000"/>
            <a:ext cx="7000452" cy="4953000"/>
          </a:xfrm>
        </p:spPr>
      </p:pic>
    </p:spTree>
    <p:extLst>
      <p:ext uri="{BB962C8B-B14F-4D97-AF65-F5344CB8AC3E}">
        <p14:creationId xmlns:p14="http://schemas.microsoft.com/office/powerpoint/2010/main" val="444573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46574" y="1143000"/>
            <a:ext cx="7000452" cy="4953000"/>
          </a:xfrm>
        </p:spPr>
      </p:pic>
    </p:spTree>
    <p:extLst>
      <p:ext uri="{BB962C8B-B14F-4D97-AF65-F5344CB8AC3E}">
        <p14:creationId xmlns:p14="http://schemas.microsoft.com/office/powerpoint/2010/main" val="463850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t>SUSTAINABLE DEVELOPMENT GOALS</a:t>
            </a:r>
            <a:endParaRPr lang="en-IN" sz="2000" dirty="0"/>
          </a:p>
        </p:txBody>
      </p:sp>
      <p:pic>
        <p:nvPicPr>
          <p:cNvPr id="4" name="Content Placeholder 3"/>
          <p:cNvPicPr>
            <a:picLocks noGrp="1" noChangeAspect="1"/>
          </p:cNvPicPr>
          <p:nvPr>
            <p:ph idx="1"/>
          </p:nvPr>
        </p:nvPicPr>
        <p:blipFill>
          <a:blip r:embed="rId2"/>
          <a:stretch>
            <a:fillRect/>
          </a:stretch>
        </p:blipFill>
        <p:spPr>
          <a:xfrm>
            <a:off x="3269238" y="1132340"/>
            <a:ext cx="5755123" cy="3670110"/>
          </a:xfrm>
          <a:prstGeom prst="rect">
            <a:avLst/>
          </a:prstGeom>
        </p:spPr>
      </p:pic>
      <p:sp>
        <p:nvSpPr>
          <p:cNvPr id="5" name="Rectangle 4"/>
          <p:cNvSpPr/>
          <p:nvPr/>
        </p:nvSpPr>
        <p:spPr>
          <a:xfrm>
            <a:off x="812800" y="4572000"/>
            <a:ext cx="10668000" cy="1477328"/>
          </a:xfrm>
          <a:prstGeom prst="rect">
            <a:avLst/>
          </a:prstGeom>
        </p:spPr>
        <p:txBody>
          <a:bodyPr wrap="square">
            <a:spAutoFit/>
          </a:bodyPr>
          <a:lstStyle/>
          <a:p>
            <a:pPr marL="342900" indent="-342900">
              <a:buFont typeface="+mj-lt"/>
              <a:buAutoNum type="arabicPeriod"/>
            </a:pPr>
            <a:r>
              <a:rPr lang="en-US" b="1" dirty="0"/>
              <a:t>SDG 3: Good Health and Well-being</a:t>
            </a:r>
            <a:endParaRPr lang="en-IN" dirty="0"/>
          </a:p>
          <a:p>
            <a:pPr marL="342900" indent="-342900">
              <a:buFont typeface="+mj-lt"/>
              <a:buAutoNum type="arabicPeriod"/>
            </a:pPr>
            <a:r>
              <a:rPr lang="en-US" b="1" dirty="0"/>
              <a:t>SDG 9: Industry, Innovation, and Infrastructure</a:t>
            </a:r>
            <a:endParaRPr lang="en-IN" b="1" dirty="0"/>
          </a:p>
          <a:p>
            <a:pPr marL="342900" indent="-342900">
              <a:buFont typeface="+mj-lt"/>
              <a:buAutoNum type="arabicPeriod"/>
            </a:pPr>
            <a:r>
              <a:rPr lang="en-US" b="1" dirty="0"/>
              <a:t>SDG 12: Responsible Consumption and Production</a:t>
            </a:r>
            <a:endParaRPr lang="en-IN" b="1" dirty="0"/>
          </a:p>
          <a:p>
            <a:r>
              <a:rPr lang="en-US" dirty="0" smtClean="0">
                <a:latin typeface="Times New Roman" panose="02020603050405020304" pitchFamily="18" charset="0"/>
                <a:ea typeface="Times New Roman" panose="02020603050405020304" pitchFamily="18" charset="0"/>
              </a:rPr>
              <a:t/>
            </a:r>
            <a:br>
              <a:rPr lang="en-US" dirty="0" smtClean="0">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370204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smtClean="0">
                <a:latin typeface="Cambria" panose="02040503050406030204" pitchFamily="18" charset="0"/>
                <a:ea typeface="Cambria" panose="02040503050406030204" pitchFamily="18" charset="0"/>
              </a:rPr>
              <a:t>                      Thank </a:t>
            </a:r>
            <a:r>
              <a:rPr lang="en-GB" sz="6000" dirty="0">
                <a:latin typeface="Cambria" panose="02040503050406030204" pitchFamily="18" charset="0"/>
                <a:ea typeface="Cambria" panose="02040503050406030204" pitchFamily="18" charset="0"/>
              </a:rPr>
              <a:t>You</a:t>
            </a:r>
          </a:p>
        </p:txBody>
      </p:sp>
      <p:pic>
        <p:nvPicPr>
          <p:cNvPr id="5"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1364506" y="1437328"/>
            <a:ext cx="421204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p>
        </p:txBody>
      </p:sp>
      <p:graphicFrame>
        <p:nvGraphicFramePr>
          <p:cNvPr id="4" name="Table 3"/>
          <p:cNvGraphicFramePr>
            <a:graphicFrameLocks noGrp="1"/>
          </p:cNvGraphicFramePr>
          <p:nvPr>
            <p:extLst>
              <p:ext uri="{D42A27DB-BD31-4B8C-83A1-F6EECF244321}">
                <p14:modId xmlns:p14="http://schemas.microsoft.com/office/powerpoint/2010/main" val="3511090347"/>
              </p:ext>
            </p:extLst>
          </p:nvPr>
        </p:nvGraphicFramePr>
        <p:xfrm>
          <a:off x="812801" y="1209823"/>
          <a:ext cx="10668001" cy="4503568"/>
        </p:xfrm>
        <a:graphic>
          <a:graphicData uri="http://schemas.openxmlformats.org/drawingml/2006/table">
            <a:tbl>
              <a:tblPr firstRow="1" firstCol="1" lastRow="1" lastCol="1" bandRow="1" bandCol="1">
                <a:tableStyleId>{69012ECD-51FC-41F1-AA8D-1B2483CD663E}</a:tableStyleId>
              </a:tblPr>
              <a:tblGrid>
                <a:gridCol w="2880680"/>
                <a:gridCol w="2739429"/>
                <a:gridCol w="2735305"/>
                <a:gridCol w="2312587"/>
              </a:tblGrid>
              <a:tr h="508179">
                <a:tc>
                  <a:txBody>
                    <a:bodyPr/>
                    <a:lstStyle/>
                    <a:p>
                      <a:pPr marL="65405" algn="ctr">
                        <a:lnSpc>
                          <a:spcPts val="1600"/>
                        </a:lnSpc>
                        <a:spcAft>
                          <a:spcPts val="0"/>
                        </a:spcAft>
                      </a:pPr>
                      <a:endParaRPr lang="en-US" sz="1400" b="0" spc="-10" dirty="0" smtClean="0">
                        <a:effectLst/>
                        <a:latin typeface="Times New Roman" panose="02020603050405020304" pitchFamily="18" charset="0"/>
                        <a:cs typeface="Times New Roman" panose="02020603050405020304" pitchFamily="18" charset="0"/>
                      </a:endParaRPr>
                    </a:p>
                    <a:p>
                      <a:pPr marL="65405" algn="ctr">
                        <a:lnSpc>
                          <a:spcPts val="1600"/>
                        </a:lnSpc>
                        <a:spcAft>
                          <a:spcPts val="0"/>
                        </a:spcAft>
                      </a:pPr>
                      <a:r>
                        <a:rPr lang="en-US" sz="1400" b="0" spc="-10" dirty="0" smtClean="0">
                          <a:effectLst/>
                          <a:latin typeface="Times New Roman" panose="02020603050405020304" pitchFamily="18" charset="0"/>
                          <a:cs typeface="Times New Roman" panose="02020603050405020304" pitchFamily="18" charset="0"/>
                        </a:rPr>
                        <a:t>Title</a:t>
                      </a:r>
                      <a:endParaRPr lang="en-US" sz="1400" b="0" spc="-10" dirty="0">
                        <a:effectLst/>
                        <a:latin typeface="Times New Roman" panose="02020603050405020304" pitchFamily="18" charset="0"/>
                        <a:cs typeface="Times New Roman" panose="02020603050405020304" pitchFamily="18" charset="0"/>
                      </a:endParaRPr>
                    </a:p>
                  </a:txBody>
                  <a:tcPr marL="0" marR="0" marT="0" marB="0"/>
                </a:tc>
                <a:tc>
                  <a:txBody>
                    <a:bodyPr/>
                    <a:lstStyle/>
                    <a:p>
                      <a:pPr marL="67945" algn="ctr">
                        <a:lnSpc>
                          <a:spcPts val="1600"/>
                        </a:lnSpc>
                        <a:spcAft>
                          <a:spcPts val="0"/>
                        </a:spcAft>
                      </a:pPr>
                      <a:endParaRPr lang="en-US" sz="1400" b="0" spc="-10" dirty="0" smtClean="0">
                        <a:effectLst/>
                      </a:endParaRPr>
                    </a:p>
                    <a:p>
                      <a:pPr marL="67945" algn="ctr">
                        <a:lnSpc>
                          <a:spcPts val="1600"/>
                        </a:lnSpc>
                        <a:spcAft>
                          <a:spcPts val="0"/>
                        </a:spcAft>
                      </a:pPr>
                      <a:r>
                        <a:rPr lang="en-US" sz="1400" b="0" spc="-10" dirty="0" smtClean="0">
                          <a:effectLst/>
                        </a:rPr>
                        <a:t>Authors</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algn="ctr">
                        <a:lnSpc>
                          <a:spcPts val="1600"/>
                        </a:lnSpc>
                        <a:spcAft>
                          <a:spcPts val="0"/>
                        </a:spcAft>
                      </a:pPr>
                      <a:endParaRPr lang="en-US" sz="1400" b="0" spc="-10" dirty="0" smtClean="0">
                        <a:effectLst/>
                      </a:endParaRPr>
                    </a:p>
                    <a:p>
                      <a:pPr marL="65405" algn="ctr">
                        <a:lnSpc>
                          <a:spcPts val="1600"/>
                        </a:lnSpc>
                        <a:spcAft>
                          <a:spcPts val="0"/>
                        </a:spcAft>
                      </a:pPr>
                      <a:r>
                        <a:rPr lang="en-US" sz="1400" b="0" spc="-10" dirty="0" smtClean="0">
                          <a:effectLst/>
                        </a:rPr>
                        <a:t>Algorithms</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lgn="ctr">
                        <a:lnSpc>
                          <a:spcPts val="1600"/>
                        </a:lnSpc>
                        <a:spcAft>
                          <a:spcPts val="0"/>
                        </a:spcAft>
                      </a:pPr>
                      <a:endParaRPr lang="en-US" sz="1400" b="0" spc="-10" dirty="0" smtClean="0">
                        <a:effectLst/>
                      </a:endParaRPr>
                    </a:p>
                    <a:p>
                      <a:pPr marL="67310" algn="ctr">
                        <a:lnSpc>
                          <a:spcPts val="1600"/>
                        </a:lnSpc>
                        <a:spcAft>
                          <a:spcPts val="0"/>
                        </a:spcAft>
                      </a:pPr>
                      <a:r>
                        <a:rPr lang="en-US" sz="1400" b="0" spc="-10" dirty="0" smtClean="0">
                          <a:effectLst/>
                        </a:rPr>
                        <a:t>Limitations</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381202">
                <a:tc>
                  <a:txBody>
                    <a:bodyPr/>
                    <a:lstStyle/>
                    <a:p>
                      <a:pPr marL="65405">
                        <a:spcAft>
                          <a:spcPts val="0"/>
                        </a:spcAft>
                      </a:pPr>
                      <a:r>
                        <a:rPr lang="en-US" sz="1400" b="0" dirty="0">
                          <a:effectLst/>
                        </a:rPr>
                        <a:t>Medicinal</a:t>
                      </a:r>
                      <a:r>
                        <a:rPr lang="en-US" sz="1400" b="0" spc="-90" dirty="0">
                          <a:effectLst/>
                        </a:rPr>
                        <a:t> </a:t>
                      </a:r>
                      <a:r>
                        <a:rPr lang="en-US" sz="1400" b="0" dirty="0">
                          <a:effectLst/>
                        </a:rPr>
                        <a:t>Plant</a:t>
                      </a:r>
                      <a:r>
                        <a:rPr lang="en-US" sz="1400" b="0" spc="-85" dirty="0">
                          <a:effectLst/>
                        </a:rPr>
                        <a:t> </a:t>
                      </a:r>
                      <a:r>
                        <a:rPr lang="en-US" sz="1400" b="0" dirty="0">
                          <a:effectLst/>
                        </a:rPr>
                        <a:t>Leaf Identification Using Deep Learning </a:t>
                      </a:r>
                      <a:r>
                        <a:rPr lang="en-US" sz="1400" b="0" spc="-10" dirty="0">
                          <a:effectLst/>
                        </a:rPr>
                        <a:t>Techniques</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ct val="100000"/>
                        </a:lnSpc>
                        <a:spcAft>
                          <a:spcPts val="0"/>
                        </a:spcAft>
                      </a:pPr>
                      <a:r>
                        <a:rPr lang="en-US" sz="1400" b="0" dirty="0">
                          <a:effectLst/>
                        </a:rPr>
                        <a:t>H.</a:t>
                      </a:r>
                      <a:r>
                        <a:rPr lang="en-US" sz="1400" b="0" spc="-50" dirty="0">
                          <a:effectLst/>
                        </a:rPr>
                        <a:t> </a:t>
                      </a:r>
                      <a:r>
                        <a:rPr lang="en-US" sz="1400" b="0" dirty="0">
                          <a:effectLst/>
                        </a:rPr>
                        <a:t>Lee,</a:t>
                      </a:r>
                      <a:r>
                        <a:rPr lang="en-US" sz="1400" b="0" spc="-50" dirty="0">
                          <a:effectLst/>
                        </a:rPr>
                        <a:t> </a:t>
                      </a:r>
                      <a:r>
                        <a:rPr lang="en-US" sz="1400" b="0" dirty="0">
                          <a:effectLst/>
                        </a:rPr>
                        <a:t>C.</a:t>
                      </a:r>
                      <a:r>
                        <a:rPr lang="en-US" sz="1400" b="0" spc="-50" dirty="0">
                          <a:effectLst/>
                        </a:rPr>
                        <a:t> </a:t>
                      </a:r>
                      <a:r>
                        <a:rPr lang="en-US" sz="1400" b="0" dirty="0">
                          <a:effectLst/>
                        </a:rPr>
                        <a:t>Yoon,</a:t>
                      </a:r>
                      <a:r>
                        <a:rPr lang="en-US" sz="1400" b="0" spc="-50" dirty="0">
                          <a:effectLst/>
                        </a:rPr>
                        <a:t> </a:t>
                      </a:r>
                      <a:r>
                        <a:rPr lang="en-US" sz="1400" b="0" dirty="0">
                          <a:effectLst/>
                        </a:rPr>
                        <a:t>D. </a:t>
                      </a:r>
                      <a:r>
                        <a:rPr lang="en-US" sz="1400" b="0" spc="-20" dirty="0">
                          <a:effectLst/>
                        </a:rPr>
                        <a:t>Kim</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66040">
                        <a:lnSpc>
                          <a:spcPct val="100000"/>
                        </a:lnSpc>
                        <a:spcAft>
                          <a:spcPts val="0"/>
                        </a:spcAft>
                      </a:pPr>
                      <a:r>
                        <a:rPr lang="en-US" sz="1400" b="0" dirty="0">
                          <a:effectLst/>
                        </a:rPr>
                        <a:t>Convolutional</a:t>
                      </a:r>
                      <a:r>
                        <a:rPr lang="en-US" sz="1400" b="0" spc="-90" dirty="0">
                          <a:effectLst/>
                        </a:rPr>
                        <a:t> </a:t>
                      </a:r>
                      <a:r>
                        <a:rPr lang="en-US" sz="1400" b="0" dirty="0">
                          <a:effectLst/>
                        </a:rPr>
                        <a:t>Neural Networks (CNNs)</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91440">
                        <a:spcAft>
                          <a:spcPts val="0"/>
                        </a:spcAft>
                      </a:pPr>
                      <a:r>
                        <a:rPr lang="en-US" sz="1400" b="0" dirty="0">
                          <a:effectLst/>
                        </a:rPr>
                        <a:t>Accuracy was affected by background noise and similarity in leaf morphology among some</a:t>
                      </a:r>
                      <a:r>
                        <a:rPr lang="en-US" sz="1400" b="0" spc="-90" dirty="0">
                          <a:effectLst/>
                        </a:rPr>
                        <a:t> </a:t>
                      </a:r>
                      <a:r>
                        <a:rPr lang="en-US" sz="1400" b="0" dirty="0">
                          <a:effectLst/>
                        </a:rPr>
                        <a:t>species;</a:t>
                      </a:r>
                      <a:r>
                        <a:rPr lang="en-US" sz="1400" b="0" spc="-85" dirty="0">
                          <a:effectLst/>
                        </a:rPr>
                        <a:t> </a:t>
                      </a:r>
                      <a:r>
                        <a:rPr lang="en-US" sz="1400" b="0" dirty="0">
                          <a:effectLst/>
                        </a:rPr>
                        <a:t>dataset</a:t>
                      </a:r>
                      <a:endParaRPr lang="en-IN" sz="1400" b="0" dirty="0">
                        <a:effectLst/>
                      </a:endParaRPr>
                    </a:p>
                    <a:p>
                      <a:pPr marL="67310">
                        <a:lnSpc>
                          <a:spcPts val="1620"/>
                        </a:lnSpc>
                        <a:spcAft>
                          <a:spcPts val="0"/>
                        </a:spcAft>
                      </a:pPr>
                      <a:r>
                        <a:rPr lang="en-US" sz="1400" b="0" dirty="0">
                          <a:effectLst/>
                        </a:rPr>
                        <a:t>was</a:t>
                      </a:r>
                      <a:r>
                        <a:rPr lang="en-US" sz="1400" b="0" spc="-90" dirty="0">
                          <a:effectLst/>
                        </a:rPr>
                        <a:t> </a:t>
                      </a:r>
                      <a:r>
                        <a:rPr lang="en-US" sz="1400" b="0" dirty="0">
                          <a:effectLst/>
                        </a:rPr>
                        <a:t>limited</a:t>
                      </a:r>
                      <a:r>
                        <a:rPr lang="en-US" sz="1400" b="0" spc="-85" dirty="0">
                          <a:effectLst/>
                        </a:rPr>
                        <a:t> </a:t>
                      </a:r>
                      <a:r>
                        <a:rPr lang="en-US" sz="1400" b="0" dirty="0">
                          <a:effectLst/>
                        </a:rPr>
                        <a:t>in </a:t>
                      </a:r>
                      <a:r>
                        <a:rPr lang="en-US" sz="1400" b="0" spc="-10" dirty="0">
                          <a:effectLst/>
                        </a:rPr>
                        <a:t>diversity.</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342112">
                <a:tc>
                  <a:txBody>
                    <a:bodyPr/>
                    <a:lstStyle/>
                    <a:p>
                      <a:pPr marL="65405" marR="411480">
                        <a:spcAft>
                          <a:spcPts val="0"/>
                        </a:spcAft>
                      </a:pPr>
                      <a:r>
                        <a:rPr lang="en-US" sz="1400" b="0" spc="-10">
                          <a:effectLst/>
                        </a:rPr>
                        <a:t>Automatic </a:t>
                      </a:r>
                      <a:r>
                        <a:rPr lang="en-US" sz="1400" b="0">
                          <a:effectLst/>
                        </a:rPr>
                        <a:t>Classification of Medicinal</a:t>
                      </a:r>
                      <a:r>
                        <a:rPr lang="en-US" sz="1400" b="0" spc="-90">
                          <a:effectLst/>
                        </a:rPr>
                        <a:t> </a:t>
                      </a:r>
                      <a:r>
                        <a:rPr lang="en-US" sz="1400" b="0">
                          <a:effectLst/>
                        </a:rPr>
                        <a:t>Plants Using Image </a:t>
                      </a:r>
                      <a:r>
                        <a:rPr lang="en-US" sz="1400" b="0" spc="-10">
                          <a:effectLst/>
                        </a:rPr>
                        <a:t>Processing</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148590">
                        <a:lnSpc>
                          <a:spcPct val="98000"/>
                        </a:lnSpc>
                        <a:spcAft>
                          <a:spcPts val="0"/>
                        </a:spcAft>
                      </a:pPr>
                      <a:r>
                        <a:rPr lang="en-US" sz="1400" b="0" dirty="0">
                          <a:effectLst/>
                        </a:rPr>
                        <a:t>P.</a:t>
                      </a:r>
                      <a:r>
                        <a:rPr lang="en-US" sz="1400" b="0" spc="-90" dirty="0">
                          <a:effectLst/>
                        </a:rPr>
                        <a:t> </a:t>
                      </a:r>
                      <a:r>
                        <a:rPr lang="en-US" sz="1400" b="0" dirty="0">
                          <a:effectLst/>
                        </a:rPr>
                        <a:t>Ramesh,</a:t>
                      </a:r>
                      <a:r>
                        <a:rPr lang="en-US" sz="1400" b="0" spc="-85" dirty="0">
                          <a:effectLst/>
                        </a:rPr>
                        <a:t> </a:t>
                      </a:r>
                      <a:r>
                        <a:rPr lang="en-US" sz="1400" b="0" dirty="0">
                          <a:effectLst/>
                        </a:rPr>
                        <a:t>K. </a:t>
                      </a:r>
                      <a:r>
                        <a:rPr lang="en-US" sz="1400" b="0" spc="-10" dirty="0" err="1">
                          <a:effectLst/>
                        </a:rPr>
                        <a:t>Anitha</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165100">
                        <a:lnSpc>
                          <a:spcPct val="98000"/>
                        </a:lnSpc>
                        <a:spcAft>
                          <a:spcPts val="0"/>
                        </a:spcAft>
                      </a:pPr>
                      <a:r>
                        <a:rPr lang="en-US" sz="1400" b="0">
                          <a:effectLst/>
                        </a:rPr>
                        <a:t>K-Nearest</a:t>
                      </a:r>
                      <a:r>
                        <a:rPr lang="en-US" sz="1400" b="0" spc="-90">
                          <a:effectLst/>
                        </a:rPr>
                        <a:t> </a:t>
                      </a:r>
                      <a:r>
                        <a:rPr lang="en-US" sz="1400" b="0">
                          <a:effectLst/>
                        </a:rPr>
                        <a:t>Neighbor </a:t>
                      </a:r>
                      <a:r>
                        <a:rPr lang="en-US" sz="1400" b="0" spc="-10">
                          <a:effectLst/>
                        </a:rPr>
                        <a:t>(KNN)</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66675">
                        <a:spcAft>
                          <a:spcPts val="0"/>
                        </a:spcAft>
                      </a:pPr>
                      <a:r>
                        <a:rPr lang="en-US" sz="1400" b="0" spc="-10">
                          <a:effectLst/>
                        </a:rPr>
                        <a:t>Performance </a:t>
                      </a:r>
                      <a:r>
                        <a:rPr lang="en-US" sz="1400" b="0">
                          <a:effectLst/>
                        </a:rPr>
                        <a:t>degraded with</a:t>
                      </a:r>
                      <a:r>
                        <a:rPr lang="en-US" sz="1400" b="0" spc="200">
                          <a:effectLst/>
                        </a:rPr>
                        <a:t> </a:t>
                      </a:r>
                      <a:r>
                        <a:rPr lang="en-US" sz="1400" b="0">
                          <a:effectLst/>
                        </a:rPr>
                        <a:t>images taken in uncontrolled </a:t>
                      </a:r>
                      <a:r>
                        <a:rPr lang="en-US" sz="1400" b="0" spc="-10">
                          <a:effectLst/>
                        </a:rPr>
                        <a:t>lighting;</a:t>
                      </a:r>
                      <a:endParaRPr lang="en-IN" sz="1400" b="0">
                        <a:effectLst/>
                      </a:endParaRPr>
                    </a:p>
                    <a:p>
                      <a:pPr marL="67310">
                        <a:lnSpc>
                          <a:spcPts val="1600"/>
                        </a:lnSpc>
                        <a:spcAft>
                          <a:spcPts val="0"/>
                        </a:spcAft>
                      </a:pPr>
                      <a:r>
                        <a:rPr lang="en-US" sz="1400" b="0">
                          <a:effectLst/>
                        </a:rPr>
                        <a:t>model</a:t>
                      </a:r>
                      <a:r>
                        <a:rPr lang="en-US" sz="1400" b="0" spc="-90">
                          <a:effectLst/>
                        </a:rPr>
                        <a:t> </a:t>
                      </a:r>
                      <a:r>
                        <a:rPr lang="en-US" sz="1400" b="0">
                          <a:effectLst/>
                        </a:rPr>
                        <a:t>overfitting</a:t>
                      </a:r>
                      <a:r>
                        <a:rPr lang="en-US" sz="1400" b="0" spc="-85">
                          <a:effectLst/>
                        </a:rPr>
                        <a:t> </a:t>
                      </a:r>
                      <a:r>
                        <a:rPr lang="en-US" sz="1400" b="0">
                          <a:effectLst/>
                        </a:rPr>
                        <a:t>on small datasets.</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272075">
                <a:tc>
                  <a:txBody>
                    <a:bodyPr/>
                    <a:lstStyle/>
                    <a:p>
                      <a:pPr marL="65405">
                        <a:spcAft>
                          <a:spcPts val="0"/>
                        </a:spcAft>
                      </a:pPr>
                      <a:r>
                        <a:rPr lang="en-US" sz="1400" b="0" dirty="0">
                          <a:effectLst/>
                        </a:rPr>
                        <a:t>Deep</a:t>
                      </a:r>
                      <a:r>
                        <a:rPr lang="en-US" sz="1400" b="0" spc="-50" dirty="0">
                          <a:effectLst/>
                        </a:rPr>
                        <a:t> </a:t>
                      </a:r>
                      <a:r>
                        <a:rPr lang="en-US" sz="1400" b="0" dirty="0">
                          <a:effectLst/>
                        </a:rPr>
                        <a:t>Leaf:</a:t>
                      </a:r>
                      <a:r>
                        <a:rPr lang="en-US" sz="1400" b="0" spc="-80" dirty="0">
                          <a:effectLst/>
                        </a:rPr>
                        <a:t> </a:t>
                      </a:r>
                      <a:r>
                        <a:rPr lang="en-US" sz="1400" b="0" dirty="0">
                          <a:effectLst/>
                        </a:rPr>
                        <a:t>A</a:t>
                      </a:r>
                      <a:r>
                        <a:rPr lang="en-US" sz="1400" b="0" spc="-45" dirty="0">
                          <a:effectLst/>
                        </a:rPr>
                        <a:t> </a:t>
                      </a:r>
                      <a:r>
                        <a:rPr lang="en-US" sz="1400" b="0" dirty="0">
                          <a:effectLst/>
                        </a:rPr>
                        <a:t>CNN- based Approach for Medicinal Plant </a:t>
                      </a:r>
                      <a:r>
                        <a:rPr lang="en-US" sz="1400" b="0" spc="-10" dirty="0">
                          <a:effectLst/>
                        </a:rPr>
                        <a:t>Identification</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148590">
                        <a:lnSpc>
                          <a:spcPct val="100000"/>
                        </a:lnSpc>
                        <a:spcAft>
                          <a:spcPts val="0"/>
                        </a:spcAft>
                      </a:pPr>
                      <a:r>
                        <a:rPr lang="en-US" sz="1400" b="0" dirty="0">
                          <a:effectLst/>
                        </a:rPr>
                        <a:t>M. Sharma, A. </a:t>
                      </a:r>
                      <a:r>
                        <a:rPr lang="en-US" sz="1400" b="0" dirty="0" err="1">
                          <a:effectLst/>
                        </a:rPr>
                        <a:t>Verma</a:t>
                      </a:r>
                      <a:r>
                        <a:rPr lang="en-US" sz="1400" b="0" dirty="0">
                          <a:effectLst/>
                        </a:rPr>
                        <a:t>,</a:t>
                      </a:r>
                      <a:r>
                        <a:rPr lang="en-US" sz="1400" b="0" spc="-90" dirty="0">
                          <a:effectLst/>
                        </a:rPr>
                        <a:t> </a:t>
                      </a:r>
                      <a:r>
                        <a:rPr lang="en-US" sz="1400" b="0" dirty="0">
                          <a:effectLst/>
                        </a:rPr>
                        <a:t>R.</a:t>
                      </a:r>
                      <a:r>
                        <a:rPr lang="en-US" sz="1400" b="0" spc="-85" dirty="0">
                          <a:effectLst/>
                        </a:rPr>
                        <a:t> </a:t>
                      </a:r>
                      <a:r>
                        <a:rPr lang="en-US" sz="1400" b="0" dirty="0">
                          <a:effectLst/>
                        </a:rPr>
                        <a:t>Thakur</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232410" algn="just">
                        <a:spcAft>
                          <a:spcPts val="0"/>
                        </a:spcAft>
                      </a:pPr>
                      <a:r>
                        <a:rPr lang="en-US" sz="1400" b="0" dirty="0">
                          <a:effectLst/>
                        </a:rPr>
                        <a:t>CNN</a:t>
                      </a:r>
                      <a:r>
                        <a:rPr lang="en-US" sz="1400" b="0" spc="-90" dirty="0">
                          <a:effectLst/>
                        </a:rPr>
                        <a:t> </a:t>
                      </a:r>
                      <a:r>
                        <a:rPr lang="en-US" sz="1400" b="0" dirty="0">
                          <a:effectLst/>
                        </a:rPr>
                        <a:t>with</a:t>
                      </a:r>
                      <a:r>
                        <a:rPr lang="en-US" sz="1400" b="0" spc="-85" dirty="0">
                          <a:effectLst/>
                        </a:rPr>
                        <a:t> </a:t>
                      </a:r>
                      <a:r>
                        <a:rPr lang="en-US" sz="1400" b="0" dirty="0">
                          <a:effectLst/>
                        </a:rPr>
                        <a:t>Transfer Learning (VGG16, </a:t>
                      </a:r>
                      <a:r>
                        <a:rPr lang="en-US" sz="1400" b="0" spc="-10" dirty="0">
                          <a:effectLst/>
                        </a:rPr>
                        <a:t>ResNet50)</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130810">
                        <a:spcAft>
                          <a:spcPts val="0"/>
                        </a:spcAft>
                      </a:pPr>
                      <a:r>
                        <a:rPr lang="en-US" sz="1400" b="0" dirty="0">
                          <a:effectLst/>
                        </a:rPr>
                        <a:t>Required large </a:t>
                      </a:r>
                      <a:r>
                        <a:rPr lang="en-US" sz="1400" b="0" spc="-10" dirty="0">
                          <a:effectLst/>
                        </a:rPr>
                        <a:t>computational </a:t>
                      </a:r>
                      <a:r>
                        <a:rPr lang="en-US" sz="1400" b="0" dirty="0">
                          <a:effectLst/>
                        </a:rPr>
                        <a:t>power;</a:t>
                      </a:r>
                      <a:r>
                        <a:rPr lang="en-US" sz="1400" b="0" spc="-90" dirty="0">
                          <a:effectLst/>
                        </a:rPr>
                        <a:t> </a:t>
                      </a:r>
                      <a:r>
                        <a:rPr lang="en-US" sz="1400" b="0" dirty="0">
                          <a:effectLst/>
                        </a:rPr>
                        <a:t>difficulty</a:t>
                      </a:r>
                      <a:r>
                        <a:rPr lang="en-US" sz="1400" b="0" spc="-85" dirty="0">
                          <a:effectLst/>
                        </a:rPr>
                        <a:t> </a:t>
                      </a:r>
                      <a:r>
                        <a:rPr lang="en-US" sz="1400" b="0" dirty="0">
                          <a:effectLst/>
                        </a:rPr>
                        <a:t>in </a:t>
                      </a:r>
                      <a:r>
                        <a:rPr lang="en-US" sz="1400" b="0" spc="-10" dirty="0">
                          <a:effectLst/>
                        </a:rPr>
                        <a:t>differentiating morphologically</a:t>
                      </a:r>
                      <a:endParaRPr lang="en-IN" sz="1400" b="0" dirty="0">
                        <a:effectLst/>
                      </a:endParaRPr>
                    </a:p>
                    <a:p>
                      <a:pPr marL="67310">
                        <a:lnSpc>
                          <a:spcPts val="1540"/>
                        </a:lnSpc>
                        <a:spcAft>
                          <a:spcPts val="0"/>
                        </a:spcAft>
                      </a:pPr>
                      <a:r>
                        <a:rPr lang="en-US" sz="1400" b="0" dirty="0">
                          <a:effectLst/>
                        </a:rPr>
                        <a:t>similar</a:t>
                      </a:r>
                      <a:r>
                        <a:rPr lang="en-US" sz="1400" b="0" spc="-35" dirty="0">
                          <a:effectLst/>
                        </a:rPr>
                        <a:t> </a:t>
                      </a:r>
                      <a:r>
                        <a:rPr lang="en-US" sz="1400" b="0" spc="-10" dirty="0">
                          <a:effectLst/>
                        </a:rPr>
                        <a:t>species.</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anose="02040503050406030204" pitchFamily="18" charset="0"/>
                <a:ea typeface="Cambria" panose="02040503050406030204" pitchFamily="18" charset="0"/>
              </a:rPr>
              <a:t>Continued</a:t>
            </a:r>
            <a:endParaRPr lang="en-GB" dirty="0">
              <a:latin typeface="Cambria" panose="02040503050406030204" pitchFamily="18" charset="0"/>
              <a:ea typeface="Cambria" panose="020405030504060302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12539645"/>
              </p:ext>
            </p:extLst>
          </p:nvPr>
        </p:nvGraphicFramePr>
        <p:xfrm>
          <a:off x="812800" y="1153550"/>
          <a:ext cx="10668000" cy="3431329"/>
        </p:xfrm>
        <a:graphic>
          <a:graphicData uri="http://schemas.openxmlformats.org/drawingml/2006/table">
            <a:tbl>
              <a:tblPr firstRow="1" firstCol="1" lastRow="1" lastCol="1" bandRow="1" bandCol="1">
                <a:tableStyleId>{BC89EF96-8CEA-46FF-86C4-4CE0E7609802}</a:tableStyleId>
              </a:tblPr>
              <a:tblGrid>
                <a:gridCol w="2880680"/>
                <a:gridCol w="2739429"/>
                <a:gridCol w="2735305"/>
                <a:gridCol w="2312586"/>
              </a:tblGrid>
              <a:tr h="2046682">
                <a:tc>
                  <a:txBody>
                    <a:bodyPr/>
                    <a:lstStyle/>
                    <a:p>
                      <a:pPr marL="65405" marR="127000">
                        <a:spcAft>
                          <a:spcPts val="0"/>
                        </a:spcAft>
                      </a:pPr>
                      <a:r>
                        <a:rPr lang="en-US" sz="1400" b="0" dirty="0">
                          <a:effectLst/>
                          <a:latin typeface="Times New Roman" panose="02020603050405020304" pitchFamily="18" charset="0"/>
                          <a:cs typeface="Times New Roman" panose="02020603050405020304" pitchFamily="18" charset="0"/>
                        </a:rPr>
                        <a:t>Identification of </a:t>
                      </a:r>
                      <a:r>
                        <a:rPr lang="en-US" sz="1400" b="0" spc="-10" dirty="0">
                          <a:effectLst/>
                          <a:latin typeface="Times New Roman" panose="02020603050405020304" pitchFamily="18" charset="0"/>
                          <a:cs typeface="Times New Roman" panose="02020603050405020304" pitchFamily="18" charset="0"/>
                        </a:rPr>
                        <a:t>Traditional </a:t>
                      </a:r>
                      <a:r>
                        <a:rPr lang="en-US" sz="1400" b="0" dirty="0">
                          <a:effectLst/>
                          <a:latin typeface="Times New Roman" panose="02020603050405020304" pitchFamily="18" charset="0"/>
                          <a:cs typeface="Times New Roman" panose="02020603050405020304" pitchFamily="18" charset="0"/>
                        </a:rPr>
                        <a:t>Medicinal Plant Leaves Using an Effective Deep Learning Model and Self-Curated</a:t>
                      </a:r>
                      <a:r>
                        <a:rPr lang="en-US" sz="1400" b="0" spc="-9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Dataset</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148590">
                        <a:spcAft>
                          <a:spcPts val="0"/>
                        </a:spcAft>
                      </a:pPr>
                      <a:r>
                        <a:rPr lang="en-US" sz="1400" b="0">
                          <a:effectLst/>
                          <a:latin typeface="Times New Roman" panose="02020603050405020304" pitchFamily="18" charset="0"/>
                          <a:cs typeface="Times New Roman" panose="02020603050405020304" pitchFamily="18" charset="0"/>
                        </a:rPr>
                        <a:t>Deepjyoti Chetia, Sanjib Kr Kalita, Partha Pratim Baruah, Debasish Dutta,</a:t>
                      </a:r>
                      <a:r>
                        <a:rPr lang="en-US" sz="1400" b="0" spc="-90">
                          <a:effectLst/>
                          <a:latin typeface="Times New Roman" panose="02020603050405020304" pitchFamily="18" charset="0"/>
                          <a:cs typeface="Times New Roman" panose="02020603050405020304" pitchFamily="18" charset="0"/>
                        </a:rPr>
                        <a:t> </a:t>
                      </a:r>
                      <a:r>
                        <a:rPr lang="en-US" sz="1400" b="0">
                          <a:effectLst/>
                          <a:latin typeface="Times New Roman" panose="02020603050405020304" pitchFamily="18" charset="0"/>
                          <a:cs typeface="Times New Roman" panose="02020603050405020304" pitchFamily="18" charset="0"/>
                        </a:rPr>
                        <a:t>Tanaz</a:t>
                      </a:r>
                      <a:r>
                        <a:rPr lang="en-US" sz="1400" b="0" spc="-85">
                          <a:effectLst/>
                          <a:latin typeface="Times New Roman" panose="02020603050405020304" pitchFamily="18" charset="0"/>
                          <a:cs typeface="Times New Roman" panose="02020603050405020304" pitchFamily="18" charset="0"/>
                        </a:rPr>
                        <a:t> </a:t>
                      </a:r>
                      <a:r>
                        <a:rPr lang="en-US" sz="1400" b="0">
                          <a:effectLst/>
                          <a:latin typeface="Times New Roman" panose="02020603050405020304" pitchFamily="18" charset="0"/>
                          <a:cs typeface="Times New Roman" panose="02020603050405020304" pitchFamily="18" charset="0"/>
                        </a:rPr>
                        <a:t>Akhter</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123190">
                        <a:spcAft>
                          <a:spcPts val="0"/>
                        </a:spcAft>
                      </a:pPr>
                      <a:r>
                        <a:rPr lang="en-US" sz="1400" b="0">
                          <a:effectLst/>
                          <a:latin typeface="Times New Roman" panose="02020603050405020304" pitchFamily="18" charset="0"/>
                          <a:cs typeface="Times New Roman" panose="02020603050405020304" pitchFamily="18" charset="0"/>
                        </a:rPr>
                        <a:t>Custom CNN architecture with 6 convolutional</a:t>
                      </a:r>
                      <a:r>
                        <a:rPr lang="en-US" sz="1400" b="0" spc="-90">
                          <a:effectLst/>
                          <a:latin typeface="Times New Roman" panose="02020603050405020304" pitchFamily="18" charset="0"/>
                          <a:cs typeface="Times New Roman" panose="02020603050405020304" pitchFamily="18" charset="0"/>
                        </a:rPr>
                        <a:t> </a:t>
                      </a:r>
                      <a:r>
                        <a:rPr lang="en-US" sz="1400" b="0">
                          <a:effectLst/>
                          <a:latin typeface="Times New Roman" panose="02020603050405020304" pitchFamily="18" charset="0"/>
                          <a:cs typeface="Times New Roman" panose="02020603050405020304" pitchFamily="18" charset="0"/>
                        </a:rPr>
                        <a:t>layers, max-pooling, and dense layers</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82550">
                        <a:spcAft>
                          <a:spcPts val="0"/>
                        </a:spcAft>
                      </a:pPr>
                      <a:r>
                        <a:rPr lang="en-US" sz="1400" b="0">
                          <a:effectLst/>
                          <a:latin typeface="Times New Roman" panose="02020603050405020304" pitchFamily="18" charset="0"/>
                          <a:cs typeface="Times New Roman" panose="02020603050405020304" pitchFamily="18" charset="0"/>
                        </a:rPr>
                        <a:t>While the model achieved high accuracy on the tested datasets, its performance</a:t>
                      </a:r>
                      <a:r>
                        <a:rPr lang="en-US" sz="1400" b="0" spc="-90">
                          <a:effectLst/>
                          <a:latin typeface="Times New Roman" panose="02020603050405020304" pitchFamily="18" charset="0"/>
                          <a:cs typeface="Times New Roman" panose="02020603050405020304" pitchFamily="18" charset="0"/>
                        </a:rPr>
                        <a:t> </a:t>
                      </a:r>
                      <a:r>
                        <a:rPr lang="en-US" sz="1400" b="0">
                          <a:effectLst/>
                          <a:latin typeface="Times New Roman" panose="02020603050405020304" pitchFamily="18" charset="0"/>
                          <a:cs typeface="Times New Roman" panose="02020603050405020304" pitchFamily="18" charset="0"/>
                        </a:rPr>
                        <a:t>on</a:t>
                      </a:r>
                      <a:r>
                        <a:rPr lang="en-US" sz="1400" b="0" spc="-85">
                          <a:effectLst/>
                          <a:latin typeface="Times New Roman" panose="02020603050405020304" pitchFamily="18" charset="0"/>
                          <a:cs typeface="Times New Roman" panose="02020603050405020304" pitchFamily="18" charset="0"/>
                        </a:rPr>
                        <a:t> </a:t>
                      </a:r>
                      <a:r>
                        <a:rPr lang="en-US" sz="1400" b="0">
                          <a:effectLst/>
                          <a:latin typeface="Times New Roman" panose="02020603050405020304" pitchFamily="18" charset="0"/>
                          <a:cs typeface="Times New Roman" panose="02020603050405020304" pitchFamily="18" charset="0"/>
                        </a:rPr>
                        <a:t>more diverse or real-world datasets remains untested, potentially limiting its applicability in varied</a:t>
                      </a:r>
                      <a:r>
                        <a:rPr lang="en-US" sz="1400" b="0" spc="-25">
                          <a:effectLst/>
                          <a:latin typeface="Times New Roman" panose="02020603050405020304" pitchFamily="18" charset="0"/>
                          <a:cs typeface="Times New Roman" panose="02020603050405020304" pitchFamily="18" charset="0"/>
                        </a:rPr>
                        <a:t> </a:t>
                      </a:r>
                      <a:r>
                        <a:rPr lang="en-US" sz="1400" b="0" spc="-10">
                          <a:effectLst/>
                          <a:latin typeface="Times New Roman" panose="02020603050405020304" pitchFamily="18" charset="0"/>
                          <a:cs typeface="Times New Roman" panose="02020603050405020304" pitchFamily="18" charset="0"/>
                        </a:rPr>
                        <a:t>conditions</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384647">
                <a:tc>
                  <a:txBody>
                    <a:bodyPr/>
                    <a:lstStyle/>
                    <a:p>
                      <a:pPr marL="65405" marR="66040">
                        <a:spcAft>
                          <a:spcPts val="0"/>
                        </a:spcAft>
                      </a:pPr>
                      <a:r>
                        <a:rPr lang="en-US" sz="1400" b="0" dirty="0">
                          <a:effectLst/>
                          <a:latin typeface="Times New Roman" panose="02020603050405020304" pitchFamily="18" charset="0"/>
                          <a:cs typeface="Times New Roman" panose="02020603050405020304" pitchFamily="18" charset="0"/>
                        </a:rPr>
                        <a:t>Leaf Identification Using a Deep Convolutional</a:t>
                      </a:r>
                      <a:r>
                        <a:rPr lang="en-US" sz="1400" b="0" spc="-9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Neural</a:t>
                      </a:r>
                      <a:endParaRPr lang="en-IN" sz="1400" b="0" dirty="0">
                        <a:effectLst/>
                        <a:latin typeface="Times New Roman" panose="02020603050405020304" pitchFamily="18" charset="0"/>
                        <a:cs typeface="Times New Roman" panose="02020603050405020304" pitchFamily="18" charset="0"/>
                      </a:endParaRPr>
                    </a:p>
                    <a:p>
                      <a:pPr marL="65405">
                        <a:lnSpc>
                          <a:spcPts val="1540"/>
                        </a:lnSpc>
                        <a:spcAft>
                          <a:spcPts val="0"/>
                        </a:spcAft>
                      </a:pPr>
                      <a:r>
                        <a:rPr lang="en-US" sz="1400" b="0" spc="-10" dirty="0" smtClean="0">
                          <a:effectLst/>
                          <a:latin typeface="Times New Roman" panose="02020603050405020304" pitchFamily="18" charset="0"/>
                          <a:cs typeface="Times New Roman" panose="02020603050405020304" pitchFamily="18" charset="0"/>
                        </a:rPr>
                        <a:t>Network</a:t>
                      </a:r>
                    </a:p>
                    <a:p>
                      <a:pPr marL="65405">
                        <a:lnSpc>
                          <a:spcPts val="1540"/>
                        </a:lnSpc>
                        <a:spcAft>
                          <a:spcPts val="0"/>
                        </a:spcAft>
                      </a:pPr>
                      <a:endParaRPr lang="en-US" sz="1400" b="0" spc="-1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65405">
                        <a:lnSpc>
                          <a:spcPts val="1540"/>
                        </a:lnSpc>
                        <a:spcAft>
                          <a:spcPts val="0"/>
                        </a:spcAft>
                      </a:pP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436245">
                        <a:lnSpc>
                          <a:spcPct val="100000"/>
                        </a:lnSpc>
                        <a:spcAft>
                          <a:spcPts val="0"/>
                        </a:spcAft>
                      </a:pPr>
                      <a:r>
                        <a:rPr lang="en-US" sz="1400" b="0">
                          <a:effectLst/>
                          <a:latin typeface="Times New Roman" panose="02020603050405020304" pitchFamily="18" charset="0"/>
                          <a:cs typeface="Times New Roman" panose="02020603050405020304" pitchFamily="18" charset="0"/>
                        </a:rPr>
                        <a:t>Christoph</a:t>
                      </a:r>
                      <a:r>
                        <a:rPr lang="en-US" sz="1400" b="0" spc="-90">
                          <a:effectLst/>
                          <a:latin typeface="Times New Roman" panose="02020603050405020304" pitchFamily="18" charset="0"/>
                          <a:cs typeface="Times New Roman" panose="02020603050405020304" pitchFamily="18" charset="0"/>
                        </a:rPr>
                        <a:t> </a:t>
                      </a:r>
                      <a:r>
                        <a:rPr lang="en-US" sz="1400" b="0">
                          <a:effectLst/>
                          <a:latin typeface="Times New Roman" panose="02020603050405020304" pitchFamily="18" charset="0"/>
                          <a:cs typeface="Times New Roman" panose="02020603050405020304" pitchFamily="18" charset="0"/>
                        </a:rPr>
                        <a:t>Wick, Frank Puppe</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431165">
                        <a:lnSpc>
                          <a:spcPct val="100000"/>
                        </a:lnSpc>
                        <a:spcAft>
                          <a:spcPts val="0"/>
                        </a:spcAft>
                      </a:pPr>
                      <a:r>
                        <a:rPr lang="en-US" sz="1400" b="0">
                          <a:effectLst/>
                          <a:latin typeface="Times New Roman" panose="02020603050405020304" pitchFamily="18" charset="0"/>
                          <a:cs typeface="Times New Roman" panose="02020603050405020304" pitchFamily="18" charset="0"/>
                        </a:rPr>
                        <a:t>Nine-layer</a:t>
                      </a:r>
                      <a:r>
                        <a:rPr lang="en-US" sz="1400" b="0" spc="-90">
                          <a:effectLst/>
                          <a:latin typeface="Times New Roman" panose="02020603050405020304" pitchFamily="18" charset="0"/>
                          <a:cs typeface="Times New Roman" panose="02020603050405020304" pitchFamily="18" charset="0"/>
                        </a:rPr>
                        <a:t> </a:t>
                      </a:r>
                      <a:r>
                        <a:rPr lang="en-US" sz="1400" b="0">
                          <a:effectLst/>
                          <a:latin typeface="Times New Roman" panose="02020603050405020304" pitchFamily="18" charset="0"/>
                          <a:cs typeface="Times New Roman" panose="02020603050405020304" pitchFamily="18" charset="0"/>
                        </a:rPr>
                        <a:t>CNN </a:t>
                      </a:r>
                      <a:r>
                        <a:rPr lang="en-US" sz="1400" b="0" spc="-10">
                          <a:effectLst/>
                          <a:latin typeface="Times New Roman" panose="02020603050405020304" pitchFamily="18" charset="0"/>
                          <a:cs typeface="Times New Roman" panose="02020603050405020304" pitchFamily="18" charset="0"/>
                        </a:rPr>
                        <a:t>architecture</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a:spcAft>
                          <a:spcPts val="0"/>
                        </a:spcAft>
                      </a:pPr>
                      <a:r>
                        <a:rPr lang="en-US" sz="1400" b="0" dirty="0">
                          <a:effectLst/>
                          <a:latin typeface="Times New Roman" panose="02020603050405020304" pitchFamily="18" charset="0"/>
                          <a:cs typeface="Times New Roman" panose="02020603050405020304" pitchFamily="18" charset="0"/>
                        </a:rPr>
                        <a:t>The</a:t>
                      </a:r>
                      <a:r>
                        <a:rPr lang="en-US" sz="1400" b="0" spc="-7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study</a:t>
                      </a:r>
                      <a:r>
                        <a:rPr lang="en-US" sz="1400" b="0" spc="-7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utilized</a:t>
                      </a:r>
                      <a:r>
                        <a:rPr lang="en-US" sz="1400" b="0" spc="-5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the Flavia and Foliage datasets, which</a:t>
                      </a:r>
                      <a:endParaRPr lang="en-IN" sz="1400" b="0" dirty="0">
                        <a:effectLst/>
                        <a:latin typeface="Times New Roman" panose="02020603050405020304" pitchFamily="18" charset="0"/>
                        <a:cs typeface="Times New Roman" panose="02020603050405020304" pitchFamily="18" charset="0"/>
                      </a:endParaRPr>
                    </a:p>
                    <a:p>
                      <a:pPr marL="67310">
                        <a:lnSpc>
                          <a:spcPts val="1570"/>
                        </a:lnSpc>
                        <a:spcAft>
                          <a:spcPts val="0"/>
                        </a:spcAft>
                      </a:pPr>
                      <a:r>
                        <a:rPr lang="en-US" sz="1400" b="0" dirty="0">
                          <a:effectLst/>
                          <a:latin typeface="Times New Roman" panose="02020603050405020304" pitchFamily="18" charset="0"/>
                          <a:cs typeface="Times New Roman" panose="02020603050405020304" pitchFamily="18" charset="0"/>
                        </a:rPr>
                        <a:t>contain</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a</a:t>
                      </a:r>
                      <a:r>
                        <a:rPr lang="en-US" sz="1400" b="0" spc="10" dirty="0">
                          <a:effectLst/>
                          <a:latin typeface="Times New Roman" panose="02020603050405020304" pitchFamily="18" charset="0"/>
                          <a:cs typeface="Times New Roman" panose="02020603050405020304" pitchFamily="18" charset="0"/>
                        </a:rPr>
                        <a:t> </a:t>
                      </a:r>
                      <a:r>
                        <a:rPr lang="en-US" sz="1400" b="0" spc="-10" dirty="0">
                          <a:effectLst/>
                          <a:latin typeface="Times New Roman" panose="02020603050405020304" pitchFamily="18" charset="0"/>
                          <a:cs typeface="Times New Roman" panose="02020603050405020304" pitchFamily="18" charset="0"/>
                        </a:rPr>
                        <a:t>limited </a:t>
                      </a:r>
                      <a:r>
                        <a:rPr lang="en-US" sz="1400" b="0" dirty="0">
                          <a:effectLst/>
                          <a:latin typeface="Times New Roman" panose="02020603050405020304" pitchFamily="18" charset="0"/>
                          <a:cs typeface="Times New Roman" panose="02020603050405020304" pitchFamily="18" charset="0"/>
                        </a:rPr>
                        <a:t>number</a:t>
                      </a:r>
                      <a:r>
                        <a:rPr lang="en-US" sz="1400" b="0" spc="-2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of </a:t>
                      </a:r>
                      <a:r>
                        <a:rPr lang="en-US" sz="1400" b="0" spc="-10" dirty="0">
                          <a:effectLst/>
                          <a:latin typeface="Times New Roman" panose="02020603050405020304" pitchFamily="18" charset="0"/>
                          <a:cs typeface="Times New Roman" panose="02020603050405020304" pitchFamily="18" charset="0"/>
                        </a:rPr>
                        <a:t>species</a:t>
                      </a:r>
                      <a:r>
                        <a:rPr lang="en-US" sz="1400" b="0" dirty="0">
                          <a:effectLst/>
                          <a:latin typeface="Times New Roman" panose="02020603050405020304" pitchFamily="18" charset="0"/>
                          <a:cs typeface="Times New Roman" panose="02020603050405020304" pitchFamily="18" charset="0"/>
                        </a:rPr>
                        <a:t> and</a:t>
                      </a:r>
                      <a:r>
                        <a:rPr lang="en-US" sz="1400" b="0" spc="5" dirty="0">
                          <a:effectLst/>
                          <a:latin typeface="Times New Roman" panose="02020603050405020304" pitchFamily="18" charset="0"/>
                          <a:cs typeface="Times New Roman" panose="02020603050405020304" pitchFamily="18" charset="0"/>
                        </a:rPr>
                        <a:t> </a:t>
                      </a:r>
                      <a:r>
                        <a:rPr lang="en-US" sz="1400" b="0" spc="-10" dirty="0">
                          <a:effectLst/>
                          <a:latin typeface="Times New Roman" panose="02020603050405020304" pitchFamily="18" charset="0"/>
                          <a:cs typeface="Times New Roman" panose="02020603050405020304" pitchFamily="18" charset="0"/>
                        </a:rPr>
                        <a:t>samples.</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15310729"/>
              </p:ext>
            </p:extLst>
          </p:nvPr>
        </p:nvGraphicFramePr>
        <p:xfrm>
          <a:off x="812800" y="4584879"/>
          <a:ext cx="10668000" cy="1422026"/>
        </p:xfrm>
        <a:graphic>
          <a:graphicData uri="http://schemas.openxmlformats.org/drawingml/2006/table">
            <a:tbl>
              <a:tblPr firstRow="1" firstCol="1" lastRow="1" lastCol="1" bandRow="1" bandCol="1">
                <a:tableStyleId>{BC89EF96-8CEA-46FF-86C4-4CE0E7609802}</a:tableStyleId>
              </a:tblPr>
              <a:tblGrid>
                <a:gridCol w="2880680"/>
                <a:gridCol w="2739429"/>
                <a:gridCol w="2735305"/>
                <a:gridCol w="2312586"/>
              </a:tblGrid>
              <a:tr h="1422026">
                <a:tc>
                  <a:txBody>
                    <a:bodyPr/>
                    <a:lstStyle/>
                    <a:p>
                      <a:pPr marL="65405" marR="184150">
                        <a:spcAft>
                          <a:spcPts val="0"/>
                        </a:spcAft>
                      </a:pPr>
                      <a:r>
                        <a:rPr lang="en-US" sz="1400" b="0" dirty="0">
                          <a:effectLst/>
                          <a:latin typeface="Times New Roman" panose="02020603050405020304" pitchFamily="18" charset="0"/>
                          <a:cs typeface="Times New Roman" panose="02020603050405020304" pitchFamily="18" charset="0"/>
                        </a:rPr>
                        <a:t>Medicinal Plant Identification</a:t>
                      </a:r>
                      <a:r>
                        <a:rPr lang="en-US" sz="1400" b="0" spc="-9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Using CNN and Data </a:t>
                      </a:r>
                      <a:r>
                        <a:rPr lang="en-US" sz="1400" b="0" spc="-10" dirty="0">
                          <a:effectLst/>
                          <a:latin typeface="Times New Roman" panose="02020603050405020304" pitchFamily="18" charset="0"/>
                          <a:cs typeface="Times New Roman" panose="02020603050405020304" pitchFamily="18" charset="0"/>
                        </a:rPr>
                        <a:t>Augmentation Techniques</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580"/>
                        </a:lnSpc>
                        <a:spcAft>
                          <a:spcPts val="0"/>
                        </a:spcAft>
                      </a:pPr>
                      <a:r>
                        <a:rPr lang="en-US" sz="1400" b="0" dirty="0">
                          <a:effectLst/>
                          <a:latin typeface="Times New Roman" panose="02020603050405020304" pitchFamily="18" charset="0"/>
                          <a:cs typeface="Times New Roman" panose="02020603050405020304" pitchFamily="18" charset="0"/>
                        </a:rPr>
                        <a:t>N.</a:t>
                      </a:r>
                      <a:r>
                        <a:rPr lang="en-US" sz="1400" b="0" spc="-1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Ghosh,</a:t>
                      </a:r>
                      <a:r>
                        <a:rPr lang="en-US" sz="1400" b="0" spc="-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S.</a:t>
                      </a:r>
                      <a:r>
                        <a:rPr lang="en-US" sz="1400" b="0" spc="-5" dirty="0">
                          <a:effectLst/>
                          <a:latin typeface="Times New Roman" panose="02020603050405020304" pitchFamily="18" charset="0"/>
                          <a:cs typeface="Times New Roman" panose="02020603050405020304" pitchFamily="18" charset="0"/>
                        </a:rPr>
                        <a:t> </a:t>
                      </a:r>
                      <a:r>
                        <a:rPr lang="en-US" sz="1400" b="0" spc="-25" dirty="0">
                          <a:effectLst/>
                          <a:latin typeface="Times New Roman" panose="02020603050405020304" pitchFamily="18" charset="0"/>
                          <a:cs typeface="Times New Roman" panose="02020603050405020304" pitchFamily="18" charset="0"/>
                        </a:rPr>
                        <a:t>Das</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a:lnSpc>
                          <a:spcPct val="98000"/>
                        </a:lnSpc>
                        <a:spcAft>
                          <a:spcPts val="0"/>
                        </a:spcAft>
                      </a:pPr>
                      <a:r>
                        <a:rPr lang="en-US" sz="1400" b="0">
                          <a:effectLst/>
                          <a:latin typeface="Times New Roman" panose="02020603050405020304" pitchFamily="18" charset="0"/>
                          <a:cs typeface="Times New Roman" panose="02020603050405020304" pitchFamily="18" charset="0"/>
                        </a:rPr>
                        <a:t>CNN</a:t>
                      </a:r>
                      <a:r>
                        <a:rPr lang="en-US" sz="1400" b="0" spc="-90">
                          <a:effectLst/>
                          <a:latin typeface="Times New Roman" panose="02020603050405020304" pitchFamily="18" charset="0"/>
                          <a:cs typeface="Times New Roman" panose="02020603050405020304" pitchFamily="18" charset="0"/>
                        </a:rPr>
                        <a:t> </a:t>
                      </a:r>
                      <a:r>
                        <a:rPr lang="en-US" sz="1400" b="0">
                          <a:effectLst/>
                          <a:latin typeface="Times New Roman" panose="02020603050405020304" pitchFamily="18" charset="0"/>
                          <a:cs typeface="Times New Roman" panose="02020603050405020304" pitchFamily="18" charset="0"/>
                        </a:rPr>
                        <a:t>with</a:t>
                      </a:r>
                      <a:r>
                        <a:rPr lang="en-US" sz="1400" b="0" spc="-85">
                          <a:effectLst/>
                          <a:latin typeface="Times New Roman" panose="02020603050405020304" pitchFamily="18" charset="0"/>
                          <a:cs typeface="Times New Roman" panose="02020603050405020304" pitchFamily="18" charset="0"/>
                        </a:rPr>
                        <a:t> </a:t>
                      </a:r>
                      <a:r>
                        <a:rPr lang="en-US" sz="1400" b="0">
                          <a:effectLst/>
                          <a:latin typeface="Times New Roman" panose="02020603050405020304" pitchFamily="18" charset="0"/>
                          <a:cs typeface="Times New Roman" panose="02020603050405020304" pitchFamily="18" charset="0"/>
                        </a:rPr>
                        <a:t>Data </a:t>
                      </a:r>
                      <a:r>
                        <a:rPr lang="en-US" sz="1400" b="0" spc="-10">
                          <a:effectLst/>
                          <a:latin typeface="Times New Roman" panose="02020603050405020304" pitchFamily="18" charset="0"/>
                          <a:cs typeface="Times New Roman" panose="02020603050405020304" pitchFamily="18" charset="0"/>
                        </a:rPr>
                        <a:t>Augmentation</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88265">
                        <a:spcAft>
                          <a:spcPts val="0"/>
                        </a:spcAft>
                      </a:pPr>
                      <a:r>
                        <a:rPr lang="en-US" sz="1400" b="0" spc="-10" dirty="0">
                          <a:effectLst/>
                          <a:latin typeface="Times New Roman" panose="02020603050405020304" pitchFamily="18" charset="0"/>
                          <a:cs typeface="Times New Roman" panose="02020603050405020304" pitchFamily="18" charset="0"/>
                        </a:rPr>
                        <a:t>Augmentation improved </a:t>
                      </a:r>
                      <a:r>
                        <a:rPr lang="en-US" sz="1400" b="0" dirty="0">
                          <a:effectLst/>
                          <a:latin typeface="Times New Roman" panose="02020603050405020304" pitchFamily="18" charset="0"/>
                          <a:cs typeface="Times New Roman" panose="02020603050405020304" pitchFamily="18" charset="0"/>
                        </a:rPr>
                        <a:t>generalization but failed</a:t>
                      </a:r>
                      <a:r>
                        <a:rPr lang="en-US" sz="1400" b="0" spc="-60"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to</a:t>
                      </a:r>
                      <a:r>
                        <a:rPr lang="en-US" sz="1400" b="0" spc="-7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capture</a:t>
                      </a:r>
                      <a:r>
                        <a:rPr lang="en-US" sz="1400" b="0" spc="-75" dirty="0">
                          <a:effectLst/>
                          <a:latin typeface="Times New Roman" panose="02020603050405020304" pitchFamily="18" charset="0"/>
                          <a:cs typeface="Times New Roman" panose="02020603050405020304" pitchFamily="18" charset="0"/>
                        </a:rPr>
                        <a:t> </a:t>
                      </a:r>
                      <a:r>
                        <a:rPr lang="en-US" sz="1400" b="0" dirty="0">
                          <a:effectLst/>
                          <a:latin typeface="Times New Roman" panose="02020603050405020304" pitchFamily="18" charset="0"/>
                          <a:cs typeface="Times New Roman" panose="02020603050405020304" pitchFamily="18" charset="0"/>
                        </a:rPr>
                        <a:t>real- world variation across regions.</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1920615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anose="02040503050406030204" pitchFamily="18" charset="0"/>
                <a:ea typeface="Cambria" panose="02040503050406030204" pitchFamily="18" charset="0"/>
              </a:rPr>
              <a:t>Continued..</a:t>
            </a:r>
            <a:endParaRPr lang="en-GB" dirty="0">
              <a:latin typeface="Cambria" panose="02040503050406030204" pitchFamily="18" charset="0"/>
              <a:ea typeface="Cambria" panose="020405030504060302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01116405"/>
              </p:ext>
            </p:extLst>
          </p:nvPr>
        </p:nvGraphicFramePr>
        <p:xfrm>
          <a:off x="812800" y="1064258"/>
          <a:ext cx="10668000" cy="3895427"/>
        </p:xfrm>
        <a:graphic>
          <a:graphicData uri="http://schemas.openxmlformats.org/drawingml/2006/table">
            <a:tbl>
              <a:tblPr firstRow="1" firstCol="1" lastRow="1" lastCol="1" bandRow="1" bandCol="1">
                <a:tableStyleId>{BC89EF96-8CEA-46FF-86C4-4CE0E7609802}</a:tableStyleId>
              </a:tblPr>
              <a:tblGrid>
                <a:gridCol w="2880680"/>
                <a:gridCol w="2739429"/>
                <a:gridCol w="2735305"/>
                <a:gridCol w="2312586"/>
              </a:tblGrid>
              <a:tr h="2297128">
                <a:tc>
                  <a:txBody>
                    <a:bodyPr/>
                    <a:lstStyle/>
                    <a:p>
                      <a:pPr marL="65405" marR="382905">
                        <a:spcAft>
                          <a:spcPts val="0"/>
                        </a:spcAft>
                      </a:pPr>
                      <a:r>
                        <a:rPr lang="en-US" sz="1400" b="0" dirty="0">
                          <a:effectLst/>
                        </a:rPr>
                        <a:t>Medicinal Plant Identification in Real-Time</a:t>
                      </a:r>
                      <a:r>
                        <a:rPr lang="en-US" sz="1400" b="0" spc="-90" dirty="0">
                          <a:effectLst/>
                        </a:rPr>
                        <a:t> </a:t>
                      </a:r>
                      <a:r>
                        <a:rPr lang="en-US" sz="1400" b="0" dirty="0">
                          <a:effectLst/>
                        </a:rPr>
                        <a:t>Using Deep Learning </a:t>
                      </a:r>
                      <a:r>
                        <a:rPr lang="en-US" sz="1400" b="0" spc="-10" dirty="0">
                          <a:effectLst/>
                        </a:rPr>
                        <a:t>Model</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485775">
                        <a:spcAft>
                          <a:spcPts val="0"/>
                        </a:spcAft>
                      </a:pPr>
                      <a:r>
                        <a:rPr lang="en-US" sz="1400" b="0">
                          <a:effectLst/>
                        </a:rPr>
                        <a:t>Jana</a:t>
                      </a:r>
                      <a:r>
                        <a:rPr lang="en-US" sz="1400" b="0" spc="-90">
                          <a:effectLst/>
                        </a:rPr>
                        <a:t> </a:t>
                      </a:r>
                      <a:r>
                        <a:rPr lang="en-US" sz="1400" b="0">
                          <a:effectLst/>
                        </a:rPr>
                        <a:t>Wäldchen, Patrick Mader</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a:spcAft>
                          <a:spcPts val="0"/>
                        </a:spcAft>
                      </a:pPr>
                      <a:r>
                        <a:rPr lang="en-US" sz="1400" b="0">
                          <a:effectLst/>
                        </a:rPr>
                        <a:t>Deep</a:t>
                      </a:r>
                      <a:r>
                        <a:rPr lang="en-US" sz="1400" b="0" spc="-90">
                          <a:effectLst/>
                        </a:rPr>
                        <a:t> </a:t>
                      </a:r>
                      <a:r>
                        <a:rPr lang="en-US" sz="1400" b="0">
                          <a:effectLst/>
                        </a:rPr>
                        <a:t>learning</a:t>
                      </a:r>
                      <a:r>
                        <a:rPr lang="en-US" sz="1400" b="0" spc="-85">
                          <a:effectLst/>
                        </a:rPr>
                        <a:t> </a:t>
                      </a:r>
                      <a:r>
                        <a:rPr lang="en-US" sz="1400" b="0">
                          <a:effectLst/>
                        </a:rPr>
                        <a:t>model for real-time </a:t>
                      </a:r>
                      <a:r>
                        <a:rPr lang="en-US" sz="1400" b="0" spc="-10">
                          <a:effectLst/>
                        </a:rPr>
                        <a:t>identification</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70485">
                        <a:spcAft>
                          <a:spcPts val="0"/>
                        </a:spcAft>
                      </a:pPr>
                      <a:r>
                        <a:rPr lang="en-US" sz="1400" b="0">
                          <a:effectLst/>
                        </a:rPr>
                        <a:t>Challenges include small training sets, errors in identification,</a:t>
                      </a:r>
                      <a:r>
                        <a:rPr lang="en-US" sz="1400" b="0" spc="-90">
                          <a:effectLst/>
                        </a:rPr>
                        <a:t> </a:t>
                      </a:r>
                      <a:r>
                        <a:rPr lang="en-US" sz="1400" b="0">
                          <a:effectLst/>
                        </a:rPr>
                        <a:t>limited scalability to large numbers of species, and difficulty in recognizing novel</a:t>
                      </a:r>
                      <a:endParaRPr lang="en-IN" sz="1400" b="0">
                        <a:effectLst/>
                      </a:endParaRPr>
                    </a:p>
                    <a:p>
                      <a:pPr marL="67310">
                        <a:lnSpc>
                          <a:spcPts val="1600"/>
                        </a:lnSpc>
                        <a:spcAft>
                          <a:spcPts val="0"/>
                        </a:spcAft>
                      </a:pPr>
                      <a:r>
                        <a:rPr lang="en-US" sz="1400" b="0">
                          <a:effectLst/>
                        </a:rPr>
                        <a:t>species</a:t>
                      </a:r>
                      <a:r>
                        <a:rPr lang="en-US" sz="1400" b="0" spc="-70">
                          <a:effectLst/>
                        </a:rPr>
                        <a:t> </a:t>
                      </a:r>
                      <a:r>
                        <a:rPr lang="en-US" sz="1400" b="0">
                          <a:effectLst/>
                        </a:rPr>
                        <a:t>not</a:t>
                      </a:r>
                      <a:r>
                        <a:rPr lang="en-US" sz="1400" b="0" spc="-75">
                          <a:effectLst/>
                        </a:rPr>
                        <a:t> </a:t>
                      </a:r>
                      <a:r>
                        <a:rPr lang="en-US" sz="1400" b="0">
                          <a:effectLst/>
                        </a:rPr>
                        <a:t>present</a:t>
                      </a:r>
                      <a:r>
                        <a:rPr lang="en-US" sz="1400" b="0" spc="-75">
                          <a:effectLst/>
                        </a:rPr>
                        <a:t> </a:t>
                      </a:r>
                      <a:r>
                        <a:rPr lang="en-US" sz="1400" b="0">
                          <a:effectLst/>
                        </a:rPr>
                        <a:t>in the training data</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1598299">
                <a:tc>
                  <a:txBody>
                    <a:bodyPr/>
                    <a:lstStyle/>
                    <a:p>
                      <a:pPr marL="65405">
                        <a:spcAft>
                          <a:spcPts val="0"/>
                        </a:spcAft>
                      </a:pPr>
                      <a:r>
                        <a:rPr lang="en-US" sz="1400" b="0">
                          <a:effectLst/>
                        </a:rPr>
                        <a:t>Leaf Image Recognition</a:t>
                      </a:r>
                      <a:r>
                        <a:rPr lang="en-US" sz="1400" b="0" spc="-90">
                          <a:effectLst/>
                        </a:rPr>
                        <a:t> </a:t>
                      </a:r>
                      <a:r>
                        <a:rPr lang="en-US" sz="1400" b="0">
                          <a:effectLst/>
                        </a:rPr>
                        <a:t>System for</a:t>
                      </a:r>
                      <a:r>
                        <a:rPr lang="en-US" sz="1400" b="0" spc="-90">
                          <a:effectLst/>
                        </a:rPr>
                        <a:t> </a:t>
                      </a:r>
                      <a:r>
                        <a:rPr lang="en-US" sz="1400" b="0">
                          <a:effectLst/>
                        </a:rPr>
                        <a:t>Medicinal</a:t>
                      </a:r>
                      <a:r>
                        <a:rPr lang="en-US" sz="1400" b="0" spc="-85">
                          <a:effectLst/>
                        </a:rPr>
                        <a:t> </a:t>
                      </a:r>
                      <a:r>
                        <a:rPr lang="en-US" sz="1400" b="0">
                          <a:effectLst/>
                        </a:rPr>
                        <a:t>Plants Based on Shape </a:t>
                      </a:r>
                      <a:r>
                        <a:rPr lang="en-US" sz="1400" b="0" spc="-10">
                          <a:effectLst/>
                        </a:rPr>
                        <a:t>Features</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a:lnSpc>
                          <a:spcPts val="1560"/>
                        </a:lnSpc>
                        <a:spcAft>
                          <a:spcPts val="0"/>
                        </a:spcAft>
                      </a:pPr>
                      <a:r>
                        <a:rPr lang="en-US" sz="1400" b="0">
                          <a:effectLst/>
                        </a:rPr>
                        <a:t>L.</a:t>
                      </a:r>
                      <a:r>
                        <a:rPr lang="en-US" sz="1400" b="0" spc="-20">
                          <a:effectLst/>
                        </a:rPr>
                        <a:t> </a:t>
                      </a:r>
                      <a:r>
                        <a:rPr lang="en-US" sz="1400" b="0">
                          <a:effectLst/>
                        </a:rPr>
                        <a:t>Zhang,</a:t>
                      </a:r>
                      <a:r>
                        <a:rPr lang="en-US" sz="1400" b="0" spc="-10">
                          <a:effectLst/>
                        </a:rPr>
                        <a:t> </a:t>
                      </a:r>
                      <a:r>
                        <a:rPr lang="en-US" sz="1400" b="0">
                          <a:effectLst/>
                        </a:rPr>
                        <a:t>W.</a:t>
                      </a:r>
                      <a:r>
                        <a:rPr lang="en-US" sz="1400" b="0" spc="-5">
                          <a:effectLst/>
                        </a:rPr>
                        <a:t> </a:t>
                      </a:r>
                      <a:r>
                        <a:rPr lang="en-US" sz="1400" b="0" spc="-20">
                          <a:effectLst/>
                        </a:rPr>
                        <a:t>Wang</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marR="135255">
                        <a:lnSpc>
                          <a:spcPct val="100000"/>
                        </a:lnSpc>
                        <a:spcAft>
                          <a:spcPts val="0"/>
                        </a:spcAft>
                      </a:pPr>
                      <a:r>
                        <a:rPr lang="en-US" sz="1400" b="0" dirty="0">
                          <a:effectLst/>
                        </a:rPr>
                        <a:t>Shape-based</a:t>
                      </a:r>
                      <a:r>
                        <a:rPr lang="en-US" sz="1400" b="0" spc="-90" dirty="0">
                          <a:effectLst/>
                        </a:rPr>
                        <a:t> </a:t>
                      </a:r>
                      <a:r>
                        <a:rPr lang="en-US" sz="1400" b="0" dirty="0">
                          <a:effectLst/>
                        </a:rPr>
                        <a:t>Feature Extraction + ANN</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130810">
                        <a:spcAft>
                          <a:spcPts val="0"/>
                        </a:spcAft>
                      </a:pPr>
                      <a:r>
                        <a:rPr lang="en-US" sz="1400" b="0" spc="-10" dirty="0">
                          <a:effectLst/>
                        </a:rPr>
                        <a:t>Performance </a:t>
                      </a:r>
                      <a:r>
                        <a:rPr lang="en-US" sz="1400" b="0" dirty="0">
                          <a:effectLst/>
                        </a:rPr>
                        <a:t>degraded when leaves</a:t>
                      </a:r>
                      <a:r>
                        <a:rPr lang="en-US" sz="1400" b="0" spc="-90" dirty="0">
                          <a:effectLst/>
                        </a:rPr>
                        <a:t> </a:t>
                      </a:r>
                      <a:r>
                        <a:rPr lang="en-US" sz="1400" b="0" dirty="0">
                          <a:effectLst/>
                        </a:rPr>
                        <a:t>were</a:t>
                      </a:r>
                      <a:r>
                        <a:rPr lang="en-US" sz="1400" b="0" spc="-85" dirty="0">
                          <a:effectLst/>
                        </a:rPr>
                        <a:t> </a:t>
                      </a:r>
                      <a:r>
                        <a:rPr lang="en-US" sz="1400" b="0" dirty="0">
                          <a:effectLst/>
                        </a:rPr>
                        <a:t>partially occluded or folded; shape alone was</a:t>
                      </a:r>
                      <a:endParaRPr lang="en-IN" sz="1400" b="0" dirty="0">
                        <a:effectLst/>
                      </a:endParaRPr>
                    </a:p>
                    <a:p>
                      <a:pPr marL="67310">
                        <a:lnSpc>
                          <a:spcPts val="1540"/>
                        </a:lnSpc>
                        <a:spcAft>
                          <a:spcPts val="0"/>
                        </a:spcAft>
                      </a:pPr>
                      <a:r>
                        <a:rPr lang="en-US" sz="1400" b="0" spc="-10" dirty="0">
                          <a:effectLst/>
                        </a:rPr>
                        <a:t>insufficient.</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27043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Research Gaps Identified</a:t>
            </a:r>
          </a:p>
        </p:txBody>
      </p:sp>
      <p:sp>
        <p:nvSpPr>
          <p:cNvPr id="3" name="Content Placeholder 2"/>
          <p:cNvSpPr>
            <a:spLocks noGrp="1"/>
          </p:cNvSpPr>
          <p:nvPr>
            <p:ph idx="1"/>
          </p:nvPr>
        </p:nvSpPr>
        <p:spPr>
          <a:xfrm>
            <a:off x="812800" y="1143001"/>
            <a:ext cx="10668000" cy="5193405"/>
          </a:xfrm>
        </p:spPr>
        <p:txBody>
          <a:bodyPr>
            <a:noAutofit/>
          </a:bodyPr>
          <a:lstStyle/>
          <a:p>
            <a:pPr lvl="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Small and Unbalanced Datasets:</a:t>
            </a:r>
            <a:endParaRPr lang="en-IN"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most crucial gap in research so far is the absence of large, diverse, and balanced datasets for identifying medicinal plants. Most research has been based on self-curated datasets or tiny collections such as Flavia, Folio and other local datasets. Such datasets tend to have the following problems:</a:t>
            </a:r>
            <a:endParaRPr lang="en-IN" dirty="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Geographical Bias: </a:t>
            </a:r>
            <a:r>
              <a:rPr lang="en-US" sz="2400" dirty="0">
                <a:latin typeface="Times New Roman" panose="02020603050405020304" pitchFamily="18" charset="0"/>
                <a:cs typeface="Times New Roman" panose="02020603050405020304" pitchFamily="18" charset="0"/>
              </a:rPr>
              <a:t>Most datasets are region-specific and hence models will be less accurate when used across the world.</a:t>
            </a:r>
            <a:endParaRPr lang="en-IN" sz="2400" dirty="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Limited Variety of Plants: </a:t>
            </a:r>
            <a:r>
              <a:rPr lang="en-US" sz="2400" dirty="0">
                <a:latin typeface="Times New Roman" panose="02020603050405020304" pitchFamily="18" charset="0"/>
                <a:cs typeface="Times New Roman" panose="02020603050405020304" pitchFamily="18" charset="0"/>
              </a:rPr>
              <a:t>The available datasets might represent just a fraction of the immense range of medicinal plants and hence, the datasets might result in poor generalization.</a:t>
            </a:r>
            <a:endParaRPr lang="en-IN" sz="2400" dirty="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Class Imbalance: </a:t>
            </a:r>
            <a:r>
              <a:rPr lang="en-US" sz="2400" dirty="0">
                <a:latin typeface="Times New Roman" panose="02020603050405020304" pitchFamily="18" charset="0"/>
                <a:cs typeface="Times New Roman" panose="02020603050405020304" pitchFamily="18" charset="0"/>
              </a:rPr>
              <a:t>Certain species might be more prevalent than others, which might have negative impacts during training and result in skewed predictions.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5715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Challenges in Feature Extraction and Model Generalization:</a:t>
            </a:r>
            <a:endParaRPr lang="en-IN"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Deep learning models, particularly Convolutional Neural Networks (CNNs), are very sensitive to feature extraction quality. But recognizing medicinal plants involves detecting minute variations in leaf patterns, shapes, texture and </a:t>
            </a:r>
            <a:r>
              <a:rPr lang="en-US" dirty="0" err="1">
                <a:latin typeface="Times New Roman" panose="02020603050405020304" pitchFamily="18" charset="0"/>
                <a:cs typeface="Times New Roman" panose="02020603050405020304" pitchFamily="18" charset="0"/>
              </a:rPr>
              <a:t>colours</a:t>
            </a:r>
            <a:r>
              <a:rPr lang="en-US" dirty="0">
                <a:latin typeface="Times New Roman" panose="02020603050405020304" pitchFamily="18" charset="0"/>
                <a:cs typeface="Times New Roman" panose="02020603050405020304" pitchFamily="18" charset="0"/>
              </a:rPr>
              <a:t>. The main areas of voids are:</a:t>
            </a:r>
            <a:endParaRPr lang="en-IN" dirty="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Overfitting to Individual Features: </a:t>
            </a:r>
            <a:r>
              <a:rPr lang="en-US" sz="2400" dirty="0">
                <a:latin typeface="Times New Roman" panose="02020603050405020304" pitchFamily="18" charset="0"/>
                <a:cs typeface="Times New Roman" panose="02020603050405020304" pitchFamily="18" charset="0"/>
              </a:rPr>
              <a:t>Models tend to learn individual patterns from a small dataset, thus overfitting in the face of unseen data.</a:t>
            </a:r>
            <a:endParaRPr lang="en-IN" sz="2400" dirty="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Inconsistency Between Models: </a:t>
            </a:r>
            <a:r>
              <a:rPr lang="en-US" sz="2400" dirty="0">
                <a:latin typeface="Times New Roman" panose="02020603050405020304" pitchFamily="18" charset="0"/>
                <a:cs typeface="Times New Roman" panose="02020603050405020304" pitchFamily="18" charset="0"/>
              </a:rPr>
              <a:t>Various CNN models (such as Res-Net, VGG, Mobile Net) can have very different accuracies on the same dataset, reflecting a lack of robustness.</a:t>
            </a:r>
            <a:endParaRPr lang="en-IN" sz="2400" dirty="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Sensitivity to Variations: </a:t>
            </a:r>
            <a:r>
              <a:rPr lang="en-US" sz="2400" dirty="0">
                <a:latin typeface="Times New Roman" panose="02020603050405020304" pitchFamily="18" charset="0"/>
                <a:cs typeface="Times New Roman" panose="02020603050405020304" pitchFamily="18" charset="0"/>
              </a:rPr>
              <a:t>Models often fail when the plant images differ due to seasonal changes, lighting variations, or partial occlusions.</a:t>
            </a:r>
            <a:endParaRPr lang="en-IN"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850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anose="02040503050406030204" pitchFamily="18" charset="0"/>
                <a:ea typeface="Cambria" panose="02040503050406030204" pitchFamily="18" charset="0"/>
              </a:rPr>
              <a:t>Proposed Methodology</a:t>
            </a:r>
            <a:endParaRPr lang="en-GB" dirty="0">
              <a:latin typeface="Cambria" panose="02040503050406030204" pitchFamily="18" charset="0"/>
              <a:ea typeface="Cambria" panose="02040503050406030204" pitchFamily="18" charset="0"/>
            </a:endParaRPr>
          </a:p>
        </p:txBody>
      </p:sp>
      <p:sp>
        <p:nvSpPr>
          <p:cNvPr id="5" name="Rectangle 2"/>
          <p:cNvSpPr>
            <a:spLocks noGrp="1" noChangeArrowheads="1"/>
          </p:cNvSpPr>
          <p:nvPr>
            <p:ph idx="1"/>
          </p:nvPr>
        </p:nvSpPr>
        <p:spPr bwMode="auto">
          <a:xfrm>
            <a:off x="407996" y="978633"/>
            <a:ext cx="1107280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14400" lvl="1" indent="-457200">
              <a:buFont typeface="+mj-lt"/>
              <a:buAutoNum type="arabicPeriod"/>
            </a:pPr>
            <a:r>
              <a:rPr lang="en-US" sz="2400" b="1" dirty="0" smtClean="0">
                <a:latin typeface="Times New Roman" panose="02020603050405020304" pitchFamily="18" charset="0"/>
                <a:cs typeface="Times New Roman" panose="02020603050405020304" pitchFamily="18" charset="0"/>
              </a:rPr>
              <a:t>Data Collection</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Collecting a dataset of medicinal plant leaves, roots, flowers, bark, seeds and raw dried materials.</a:t>
            </a:r>
            <a:endParaRPr lang="en-IN" sz="2400" dirty="0">
              <a:latin typeface="Times New Roman" panose="02020603050405020304" pitchFamily="18" charset="0"/>
              <a:cs typeface="Times New Roman" panose="02020603050405020304" pitchFamily="18" charset="0"/>
            </a:endParaRPr>
          </a:p>
          <a:p>
            <a:pPr lvl="2"/>
            <a:r>
              <a:rPr lang="en-US" sz="2400" dirty="0">
                <a:latin typeface="Times New Roman" panose="02020603050405020304" pitchFamily="18" charset="0"/>
                <a:cs typeface="Times New Roman" panose="02020603050405020304" pitchFamily="18" charset="0"/>
              </a:rPr>
              <a:t>Sources:</a:t>
            </a:r>
            <a:endParaRPr lang="en-IN" sz="2400" dirty="0">
              <a:latin typeface="Times New Roman" panose="02020603050405020304" pitchFamily="18" charset="0"/>
              <a:cs typeface="Times New Roman" panose="02020603050405020304" pitchFamily="18" charset="0"/>
            </a:endParaRPr>
          </a:p>
          <a:p>
            <a:pPr lvl="3"/>
            <a:r>
              <a:rPr lang="en-US" sz="2400" dirty="0" err="1">
                <a:latin typeface="Times New Roman" panose="02020603050405020304" pitchFamily="18" charset="0"/>
                <a:cs typeface="Times New Roman" panose="02020603050405020304" pitchFamily="18" charset="0"/>
              </a:rPr>
              <a:t>Kaggle</a:t>
            </a:r>
            <a:r>
              <a:rPr lang="en-US" sz="2400" dirty="0">
                <a:latin typeface="Times New Roman" panose="02020603050405020304" pitchFamily="18" charset="0"/>
                <a:cs typeface="Times New Roman" panose="02020603050405020304" pitchFamily="18" charset="0"/>
              </a:rPr>
              <a:t> datasets</a:t>
            </a:r>
            <a:endParaRPr lang="en-IN" sz="2400" dirty="0">
              <a:latin typeface="Times New Roman" panose="02020603050405020304" pitchFamily="18" charset="0"/>
              <a:cs typeface="Times New Roman" panose="02020603050405020304" pitchFamily="18" charset="0"/>
            </a:endParaRPr>
          </a:p>
          <a:p>
            <a:pPr lvl="3"/>
            <a:r>
              <a:rPr lang="en-US" sz="2400" dirty="0">
                <a:latin typeface="Times New Roman" panose="02020603050405020304" pitchFamily="18" charset="0"/>
                <a:cs typeface="Times New Roman" panose="02020603050405020304" pitchFamily="18" charset="0"/>
              </a:rPr>
              <a:t>Government botanical databases</a:t>
            </a:r>
            <a:endParaRPr lang="en-IN" sz="2400" dirty="0">
              <a:latin typeface="Times New Roman" panose="02020603050405020304" pitchFamily="18" charset="0"/>
              <a:cs typeface="Times New Roman" panose="02020603050405020304" pitchFamily="18" charset="0"/>
            </a:endParaRPr>
          </a:p>
          <a:p>
            <a:pPr lvl="3"/>
            <a:r>
              <a:rPr lang="en-US" sz="2400" dirty="0">
                <a:latin typeface="Times New Roman" panose="02020603050405020304" pitchFamily="18" charset="0"/>
                <a:cs typeface="Times New Roman" panose="02020603050405020304" pitchFamily="18" charset="0"/>
              </a:rPr>
              <a:t>Self-captured images using smartphone/digital </a:t>
            </a:r>
            <a:r>
              <a:rPr lang="en-US" sz="2400" dirty="0" smtClean="0">
                <a:latin typeface="Times New Roman" panose="02020603050405020304" pitchFamily="18" charset="0"/>
                <a:cs typeface="Times New Roman" panose="02020603050405020304" pitchFamily="18" charset="0"/>
              </a:rPr>
              <a:t>camera</a:t>
            </a:r>
            <a:r>
              <a:rPr lang="en-IN" sz="2400" dirty="0" smtClean="0">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n-US" sz="2400" b="1" dirty="0">
                <a:latin typeface="Times New Roman" panose="02020603050405020304" pitchFamily="18" charset="0"/>
                <a:cs typeface="Times New Roman" panose="02020603050405020304" pitchFamily="18" charset="0"/>
              </a:rPr>
              <a:t>Image Preprocessing Steps:</a:t>
            </a:r>
            <a:endParaRPr lang="en-IN" sz="2400" b="1" dirty="0">
              <a:latin typeface="Times New Roman" panose="02020603050405020304" pitchFamily="18" charset="0"/>
              <a:cs typeface="Times New Roman" panose="02020603050405020304" pitchFamily="18" charset="0"/>
            </a:endParaRPr>
          </a:p>
          <a:p>
            <a:pPr lvl="2"/>
            <a:r>
              <a:rPr lang="en-US" sz="2400" dirty="0">
                <a:latin typeface="Times New Roman" panose="02020603050405020304" pitchFamily="18" charset="0"/>
                <a:cs typeface="Times New Roman" panose="02020603050405020304" pitchFamily="18" charset="0"/>
              </a:rPr>
              <a:t>Resize images to standard size (e.g., 128x128)</a:t>
            </a:r>
            <a:endParaRPr lang="en-IN" sz="2400" dirty="0">
              <a:latin typeface="Times New Roman" panose="02020603050405020304" pitchFamily="18" charset="0"/>
              <a:cs typeface="Times New Roman" panose="02020603050405020304" pitchFamily="18" charset="0"/>
            </a:endParaRPr>
          </a:p>
          <a:p>
            <a:pPr lvl="2"/>
            <a:r>
              <a:rPr lang="en-US" sz="2400" dirty="0" smtClean="0">
                <a:latin typeface="Times New Roman" panose="02020603050405020304" pitchFamily="18" charset="0"/>
                <a:cs typeface="Times New Roman" panose="02020603050405020304" pitchFamily="18" charset="0"/>
              </a:rPr>
              <a:t>Convert </a:t>
            </a:r>
            <a:r>
              <a:rPr lang="en-US" sz="2400" dirty="0">
                <a:latin typeface="Times New Roman" panose="02020603050405020304" pitchFamily="18" charset="0"/>
                <a:cs typeface="Times New Roman" panose="02020603050405020304" pitchFamily="18" charset="0"/>
              </a:rPr>
              <a:t>to grayscale or normalize RGB</a:t>
            </a:r>
            <a:endParaRPr lang="en-IN" sz="2400" dirty="0">
              <a:latin typeface="Times New Roman" panose="02020603050405020304" pitchFamily="18" charset="0"/>
              <a:cs typeface="Times New Roman" panose="02020603050405020304" pitchFamily="18" charset="0"/>
            </a:endParaRPr>
          </a:p>
          <a:p>
            <a:pPr lvl="2"/>
            <a:r>
              <a:rPr lang="en-US" sz="2400" dirty="0">
                <a:latin typeface="Times New Roman" panose="02020603050405020304" pitchFamily="18" charset="0"/>
                <a:cs typeface="Times New Roman" panose="02020603050405020304" pitchFamily="18" charset="0"/>
              </a:rPr>
              <a:t>Apply filters: Gaussian blur, median filter</a:t>
            </a:r>
            <a:endParaRPr lang="en-IN" sz="2400" dirty="0">
              <a:latin typeface="Times New Roman" panose="02020603050405020304" pitchFamily="18" charset="0"/>
              <a:cs typeface="Times New Roman" panose="02020603050405020304" pitchFamily="18" charset="0"/>
            </a:endParaRPr>
          </a:p>
          <a:p>
            <a:pPr lvl="2"/>
            <a:r>
              <a:rPr lang="en-US" sz="2400" dirty="0">
                <a:latin typeface="Times New Roman" panose="02020603050405020304" pitchFamily="18" charset="0"/>
                <a:cs typeface="Times New Roman" panose="02020603050405020304" pitchFamily="18" charset="0"/>
              </a:rPr>
              <a:t>Data augmentation: rotation, zoom, flipping.</a:t>
            </a:r>
            <a:endParaRPr lang="en-IN" sz="2400" dirty="0">
              <a:latin typeface="Times New Roman" panose="02020603050405020304" pitchFamily="18" charset="0"/>
              <a:cs typeface="Times New Roman" panose="02020603050405020304" pitchFamily="18" charset="0"/>
            </a:endParaRPr>
          </a:p>
          <a:p>
            <a:pPr lvl="3"/>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normAutofit/>
          </a:bodyPr>
          <a:lstStyle/>
          <a:p>
            <a:pPr marL="457200" lvl="1" indent="0">
              <a:buNone/>
            </a:pPr>
            <a:r>
              <a:rPr lang="en-US" sz="2400" b="1" dirty="0" smtClean="0">
                <a:latin typeface="Times New Roman" panose="02020603050405020304" pitchFamily="18" charset="0"/>
                <a:cs typeface="Times New Roman" panose="02020603050405020304" pitchFamily="18" charset="0"/>
              </a:rPr>
              <a:t>3. Feature </a:t>
            </a:r>
            <a:r>
              <a:rPr lang="en-US" sz="2400" b="1" dirty="0">
                <a:latin typeface="Times New Roman" panose="02020603050405020304" pitchFamily="18" charset="0"/>
                <a:cs typeface="Times New Roman" panose="02020603050405020304" pitchFamily="18" charset="0"/>
              </a:rPr>
              <a:t>Extraction</a:t>
            </a:r>
            <a:endParaRPr lang="en-IN" sz="24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Feature extraction is a process of identifying and extracting important characteristics or features from </a:t>
            </a:r>
            <a:r>
              <a:rPr lang="en-US" dirty="0" smtClean="0">
                <a:latin typeface="Times New Roman" panose="02020603050405020304" pitchFamily="18" charset="0"/>
                <a:cs typeface="Times New Roman" panose="02020603050405020304" pitchFamily="18" charset="0"/>
              </a:rPr>
              <a:t>image</a:t>
            </a:r>
          </a:p>
          <a:p>
            <a:pPr marL="457200" lvl="1" indent="0">
              <a:buNone/>
            </a:pPr>
            <a:r>
              <a:rPr lang="en-US" sz="2400" b="1" dirty="0" smtClean="0">
                <a:latin typeface="Times New Roman" panose="02020603050405020304" pitchFamily="18" charset="0"/>
                <a:cs typeface="Times New Roman" panose="02020603050405020304" pitchFamily="18" charset="0"/>
              </a:rPr>
              <a:t>4</a:t>
            </a:r>
            <a:r>
              <a:rPr lang="en-US" sz="2400"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Model Selection and Training</a:t>
            </a:r>
            <a:endParaRPr lang="en-IN" sz="24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Training involves feeding the pre-processed images through the CNN model and updating weights using backpropagation.</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Training Data Split: 80% Training, 10% Validation, 10% Testing.</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Epochs: 50</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Batch Size: 32</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Learning Rate: 0.001</a:t>
            </a:r>
            <a:endParaRPr lang="en-IN"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314340"/>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411</TotalTime>
  <Words>1564</Words>
  <Application>Microsoft Office PowerPoint</Application>
  <PresentationFormat>Widescreen</PresentationFormat>
  <Paragraphs>190</Paragraphs>
  <Slides>25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Bookman Old Style</vt:lpstr>
      <vt:lpstr>Calibri</vt:lpstr>
      <vt:lpstr>Cambria</vt:lpstr>
      <vt:lpstr>Times New Roman</vt:lpstr>
      <vt:lpstr>Verdana</vt:lpstr>
      <vt:lpstr>Wingdings</vt:lpstr>
      <vt:lpstr>Bioinformatics</vt:lpstr>
      <vt:lpstr>IDENTIFICATION OF MEDICINAL PLANTS AND RAW MATERIALS THROUGH IMAGE PROCESSING AND MACHINE LEARNING</vt:lpstr>
      <vt:lpstr>Introduction</vt:lpstr>
      <vt:lpstr>Literature Review</vt:lpstr>
      <vt:lpstr>Continued</vt:lpstr>
      <vt:lpstr>Continued..</vt:lpstr>
      <vt:lpstr>Research Gaps Identified</vt:lpstr>
      <vt:lpstr>Continued..</vt:lpstr>
      <vt:lpstr>Proposed Methodology</vt:lpstr>
      <vt:lpstr>Continued…</vt:lpstr>
      <vt:lpstr>Continued..</vt:lpstr>
      <vt:lpstr>Objectives</vt:lpstr>
      <vt:lpstr>System design and Implementation</vt:lpstr>
      <vt:lpstr>Continued..</vt:lpstr>
      <vt:lpstr>Architecture</vt:lpstr>
      <vt:lpstr>Hardware/software components</vt:lpstr>
      <vt:lpstr>Timeline of Project</vt:lpstr>
      <vt:lpstr>Expected Outcomes</vt:lpstr>
      <vt:lpstr>Conclusion</vt:lpstr>
      <vt:lpstr>References</vt:lpstr>
      <vt:lpstr>Publication Details</vt:lpstr>
      <vt:lpstr>PowerPoint Presentation</vt:lpstr>
      <vt:lpstr>PowerPoint Presentation</vt:lpstr>
      <vt:lpstr>PowerPoint Presentation</vt:lpstr>
      <vt:lpstr>SUSTAINABLE DEVELOPMENT GOALS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Vinusha Guranavar</cp:lastModifiedBy>
  <cp:revision>50</cp:revision>
  <dcterms:created xsi:type="dcterms:W3CDTF">2023-03-16T03:26:27Z</dcterms:created>
  <dcterms:modified xsi:type="dcterms:W3CDTF">2025-05-19T02:03:27Z</dcterms:modified>
</cp:coreProperties>
</file>