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80" r:id="rId5"/>
    <p:sldId id="276" r:id="rId6"/>
    <p:sldId id="259" r:id="rId7"/>
    <p:sldId id="260" r:id="rId8"/>
    <p:sldId id="261" r:id="rId9"/>
    <p:sldId id="278" r:id="rId10"/>
    <p:sldId id="275" r:id="rId11"/>
    <p:sldId id="277" r:id="rId12"/>
    <p:sldId id="262" r:id="rId13"/>
    <p:sldId id="263" r:id="rId14"/>
    <p:sldId id="264" r:id="rId15"/>
    <p:sldId id="265" r:id="rId16"/>
    <p:sldId id="279"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US"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Identification of Different Medicinal Plants/Raw materials through Image Processing Using Machine Learning Algorithms</a:t>
            </a:r>
            <a:endParaRPr dirty="0">
              <a:solidFill>
                <a:schemeClr val="tx2"/>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1961040"/>
            <a:ext cx="3884563" cy="4086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CEI-09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Joe </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Arun</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Raja</a:t>
            </a:r>
            <a:endPar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Professor - SCSE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PIP4001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476518" y="4533900"/>
            <a:ext cx="11517977" cy="1480534"/>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b="1" dirty="0" err="1">
                <a:latin typeface="Cambria" panose="02040503050406030204" pitchFamily="18" charset="0"/>
                <a:ea typeface="Cambria" panose="02040503050406030204" pitchFamily="18" charset="0"/>
                <a:cs typeface="Verdana"/>
                <a:sym typeface="Verdana"/>
              </a:rPr>
              <a:t>B.Tech</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b="1" dirty="0" err="1">
                <a:solidFill>
                  <a:schemeClr val="accent1"/>
                </a:solidFill>
                <a:latin typeface="Cambria" panose="02040503050406030204" pitchFamily="18" charset="0"/>
                <a:ea typeface="Cambria" panose="02040503050406030204" pitchFamily="18" charset="0"/>
                <a:cs typeface="Verdana"/>
                <a:sym typeface="Verdana"/>
              </a:rPr>
              <a:t>HoD</a:t>
            </a:r>
            <a:r>
              <a:rPr lang="en-US" b="1" dirty="0">
                <a:solidFill>
                  <a:schemeClr val="accent1"/>
                </a:solidFill>
                <a:latin typeface="Cambria" panose="02040503050406030204" pitchFamily="18" charset="0"/>
                <a:ea typeface="Cambria" panose="02040503050406030204" pitchFamily="18" charset="0"/>
                <a:cs typeface="Verdana"/>
                <a:sym typeface="Verdana"/>
              </a:rPr>
              <a:t>: </a:t>
            </a:r>
            <a:r>
              <a:rPr lang="en-US" b="1" dirty="0">
                <a:latin typeface="Cambria" panose="02040503050406030204" pitchFamily="18" charset="0"/>
                <a:ea typeface="Cambria" panose="02040503050406030204" pitchFamily="18" charset="0"/>
                <a:cs typeface="Verdana"/>
                <a:sym typeface="Verdana"/>
              </a:rPr>
              <a:t>Dr. Gopal Krishna </a:t>
            </a:r>
            <a:r>
              <a:rPr lang="en-US" b="1" dirty="0" err="1">
                <a:latin typeface="Cambria" panose="02040503050406030204" pitchFamily="18" charset="0"/>
                <a:ea typeface="Cambria" panose="02040503050406030204" pitchFamily="18" charset="0"/>
                <a:cs typeface="Verdana"/>
                <a:sym typeface="Verdana"/>
              </a:rPr>
              <a:t>Shyam</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b="1" dirty="0">
                <a:latin typeface="Cambria" panose="02040503050406030204" pitchFamily="18" charset="0"/>
                <a:ea typeface="Cambria" panose="02040503050406030204" pitchFamily="18" charset="0"/>
                <a:cs typeface="Verdana"/>
                <a:sym typeface="Verdana"/>
              </a:rPr>
              <a:t>Dr. </a:t>
            </a:r>
            <a:r>
              <a:rPr lang="en-US" b="1" dirty="0" err="1">
                <a:latin typeface="Cambria" panose="02040503050406030204" pitchFamily="18" charset="0"/>
                <a:ea typeface="Cambria" panose="02040503050406030204" pitchFamily="18" charset="0"/>
                <a:cs typeface="Verdana"/>
                <a:sym typeface="Verdana"/>
              </a:rPr>
              <a:t>Sudha</a:t>
            </a:r>
            <a:r>
              <a:rPr lang="en-US" b="1" dirty="0">
                <a:latin typeface="Cambria" panose="02040503050406030204" pitchFamily="18" charset="0"/>
                <a:ea typeface="Cambria" panose="02040503050406030204" pitchFamily="18" charset="0"/>
                <a:cs typeface="Verdana"/>
                <a:sym typeface="Verdana"/>
              </a:rPr>
              <a:t> P</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b="1" dirty="0">
                <a:latin typeface="Cambria" panose="02040503050406030204" pitchFamily="18" charset="0"/>
                <a:ea typeface="Cambria" panose="02040503050406030204" pitchFamily="18" charset="0"/>
                <a:cs typeface="Verdana"/>
                <a:sym typeface="Verdana"/>
              </a:rPr>
              <a:t>Dr. </a:t>
            </a:r>
            <a:r>
              <a:rPr lang="en-US" b="1" dirty="0" err="1">
                <a:latin typeface="Cambria" panose="02040503050406030204" pitchFamily="18" charset="0"/>
                <a:ea typeface="Cambria" panose="02040503050406030204" pitchFamily="18" charset="0"/>
                <a:cs typeface="Verdana"/>
                <a:sym typeface="Verdana"/>
              </a:rPr>
              <a:t>Sampath</a:t>
            </a:r>
            <a:r>
              <a:rPr lang="en-US" b="1" dirty="0">
                <a:latin typeface="Cambria" panose="02040503050406030204" pitchFamily="18" charset="0"/>
                <a:ea typeface="Cambria" panose="02040503050406030204" pitchFamily="18" charset="0"/>
                <a:cs typeface="Verdana"/>
                <a:sym typeface="Verdana"/>
              </a:rPr>
              <a:t> A K / Dr. Abdul Khadar A / Mr. </a:t>
            </a:r>
            <a:r>
              <a:rPr lang="en-US" b="1" dirty="0" err="1">
                <a:latin typeface="Cambria" panose="02040503050406030204" pitchFamily="18" charset="0"/>
                <a:ea typeface="Cambria" panose="02040503050406030204" pitchFamily="18" charset="0"/>
                <a:cs typeface="Verdana"/>
                <a:sym typeface="Verdana"/>
              </a:rPr>
              <a:t>Md</a:t>
            </a:r>
            <a:r>
              <a:rPr lang="en-US" b="1" dirty="0">
                <a:latin typeface="Cambria" panose="02040503050406030204" pitchFamily="18" charset="0"/>
                <a:ea typeface="Cambria" panose="02040503050406030204" pitchFamily="18" charset="0"/>
                <a:cs typeface="Verdana"/>
                <a:sym typeface="Verdana"/>
              </a:rPr>
              <a:t> Zia Ur Rahman</a:t>
            </a:r>
            <a:endParaRPr lang="en-US" b="1" dirty="0">
              <a:latin typeface="Cambria" panose="02040503050406030204" pitchFamily="18" charset="0"/>
              <a:ea typeface="Cambria" panose="02040503050406030204" pitchFamily="18" charset="0"/>
              <a:cs typeface="Verdana"/>
              <a:sym typeface="Verdana"/>
            </a:endParaRPr>
          </a:p>
        </p:txBody>
      </p:sp>
      <p:graphicFrame>
        <p:nvGraphicFramePr>
          <p:cNvPr id="3" name="Table 2"/>
          <p:cNvGraphicFramePr>
            <a:graphicFrameLocks noGrp="1"/>
          </p:cNvGraphicFramePr>
          <p:nvPr>
            <p:extLst>
              <p:ext uri="{D42A27DB-BD31-4B8C-83A1-F6EECF244321}">
                <p14:modId xmlns:p14="http://schemas.microsoft.com/office/powerpoint/2010/main" val="1516227141"/>
              </p:ext>
            </p:extLst>
          </p:nvPr>
        </p:nvGraphicFramePr>
        <p:xfrm>
          <a:off x="592428" y="2341773"/>
          <a:ext cx="5653826" cy="2054420"/>
        </p:xfrm>
        <a:graphic>
          <a:graphicData uri="http://schemas.openxmlformats.org/drawingml/2006/table">
            <a:tbl>
              <a:tblPr firstRow="1" bandRow="1">
                <a:tableStyleId>{5C22544A-7EE6-4342-B048-85BDC9FD1C3A}</a:tableStyleId>
              </a:tblPr>
              <a:tblGrid>
                <a:gridCol w="2826913"/>
                <a:gridCol w="2826913"/>
              </a:tblGrid>
              <a:tr h="247343">
                <a:tc>
                  <a:txBody>
                    <a:bodyPr/>
                    <a:lstStyle/>
                    <a:p>
                      <a:r>
                        <a:rPr lang="en-GB" sz="1800" b="1" u="none" strike="noStrike" cap="none" dirty="0" smtClean="0">
                          <a:solidFill>
                            <a:srgbClr val="17365D"/>
                          </a:solidFill>
                          <a:latin typeface="Times New Roman" panose="02020603050405020304" pitchFamily="18" charset="0"/>
                          <a:cs typeface="Times New Roman" panose="02020603050405020304" pitchFamily="18" charset="0"/>
                        </a:rPr>
                        <a:t>STUDENT NAME</a:t>
                      </a:r>
                      <a:endParaRPr lang="en-IN" dirty="0">
                        <a:latin typeface="Times New Roman" panose="02020603050405020304" pitchFamily="18" charset="0"/>
                        <a:cs typeface="Times New Roman" panose="02020603050405020304" pitchFamily="18" charset="0"/>
                      </a:endParaRPr>
                    </a:p>
                  </a:txBody>
                  <a:tcPr/>
                </a:tc>
                <a:tc>
                  <a:txBody>
                    <a:bodyPr/>
                    <a:lstStyle/>
                    <a:p>
                      <a:r>
                        <a:rPr lang="en-GB" sz="1800" b="1" u="none" strike="noStrike" cap="none" dirty="0" smtClean="0">
                          <a:solidFill>
                            <a:srgbClr val="17365D"/>
                          </a:solidFill>
                          <a:latin typeface="Times New Roman" panose="02020603050405020304" pitchFamily="18" charset="0"/>
                          <a:cs typeface="Times New Roman" panose="02020603050405020304" pitchFamily="18" charset="0"/>
                        </a:rPr>
                        <a:t>ROLL NUMBER</a:t>
                      </a:r>
                      <a:endParaRPr lang="en-IN" dirty="0">
                        <a:latin typeface="Times New Roman" panose="02020603050405020304" pitchFamily="18" charset="0"/>
                        <a:cs typeface="Times New Roman" panose="02020603050405020304" pitchFamily="18" charset="0"/>
                      </a:endParaRPr>
                    </a:p>
                  </a:txBody>
                  <a:tcPr/>
                </a:tc>
              </a:tr>
              <a:tr h="350402">
                <a:tc>
                  <a:txBody>
                    <a:bodyPr/>
                    <a:lstStyle/>
                    <a:p>
                      <a:r>
                        <a:rPr lang="en-US" sz="1400" dirty="0" smtClean="0">
                          <a:latin typeface="Times New Roman" panose="02020603050405020304" pitchFamily="18" charset="0"/>
                          <a:cs typeface="Times New Roman" panose="02020603050405020304" pitchFamily="18" charset="0"/>
                        </a:rPr>
                        <a:t>GURANAVAR</a:t>
                      </a:r>
                      <a:r>
                        <a:rPr lang="en-US" sz="1400" baseline="0" dirty="0" smtClean="0">
                          <a:latin typeface="Times New Roman" panose="02020603050405020304" pitchFamily="18" charset="0"/>
                          <a:cs typeface="Times New Roman" panose="02020603050405020304" pitchFamily="18" charset="0"/>
                        </a:rPr>
                        <a:t> VINUSHA RUDRAPPA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20211CEI0129</a:t>
                      </a:r>
                      <a:endParaRPr lang="en-IN" sz="1400" dirty="0">
                        <a:latin typeface="Times New Roman" panose="02020603050405020304" pitchFamily="18" charset="0"/>
                        <a:cs typeface="Times New Roman" panose="02020603050405020304" pitchFamily="18" charset="0"/>
                      </a:endParaRPr>
                    </a:p>
                  </a:txBody>
                  <a:tcPr/>
                </a:tc>
              </a:tr>
              <a:tr h="247343">
                <a:tc>
                  <a:txBody>
                    <a:bodyPr/>
                    <a:lstStyle/>
                    <a:p>
                      <a:r>
                        <a:rPr lang="en-US" sz="1400" dirty="0" smtClean="0">
                          <a:latin typeface="Times New Roman" panose="02020603050405020304" pitchFamily="18" charset="0"/>
                          <a:cs typeface="Times New Roman" panose="02020603050405020304" pitchFamily="18" charset="0"/>
                        </a:rPr>
                        <a:t>ABHISHEK K 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20211CEI0131</a:t>
                      </a:r>
                      <a:endParaRPr lang="en-IN" sz="1400" dirty="0">
                        <a:latin typeface="Times New Roman" panose="02020603050405020304" pitchFamily="18" charset="0"/>
                        <a:cs typeface="Times New Roman" panose="02020603050405020304" pitchFamily="18" charset="0"/>
                      </a:endParaRPr>
                    </a:p>
                  </a:txBody>
                  <a:tcPr/>
                </a:tc>
              </a:tr>
              <a:tr h="432850">
                <a:tc>
                  <a:txBody>
                    <a:bodyPr/>
                    <a:lstStyle/>
                    <a:p>
                      <a:r>
                        <a:rPr lang="en-US" sz="1400" dirty="0" smtClean="0">
                          <a:latin typeface="Times New Roman" panose="02020603050405020304" pitchFamily="18" charset="0"/>
                          <a:cs typeface="Times New Roman" panose="02020603050405020304" pitchFamily="18" charset="0"/>
                        </a:rPr>
                        <a:t>POORNIMA C</a:t>
                      </a:r>
                      <a:r>
                        <a:rPr lang="en-US" sz="1400" baseline="0" dirty="0" smtClean="0">
                          <a:latin typeface="Times New Roman" panose="02020603050405020304" pitchFamily="18" charset="0"/>
                          <a:cs typeface="Times New Roman" panose="02020603050405020304" pitchFamily="18" charset="0"/>
                        </a:rPr>
                        <a:t> BALAGONDAR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20211CEI0135</a:t>
                      </a:r>
                      <a:endParaRPr lang="en-IN" sz="1400" dirty="0">
                        <a:latin typeface="Times New Roman" panose="02020603050405020304" pitchFamily="18" charset="0"/>
                        <a:cs typeface="Times New Roman" panose="02020603050405020304" pitchFamily="18" charset="0"/>
                      </a:endParaRPr>
                    </a:p>
                  </a:txBody>
                  <a:tcPr/>
                </a:tc>
              </a:tr>
              <a:tr h="432850">
                <a:tc>
                  <a:txBody>
                    <a:bodyPr/>
                    <a:lstStyle/>
                    <a:p>
                      <a:r>
                        <a:rPr lang="en-US" sz="1400" dirty="0" smtClean="0">
                          <a:latin typeface="Times New Roman" panose="02020603050405020304" pitchFamily="18" charset="0"/>
                          <a:cs typeface="Times New Roman" panose="02020603050405020304" pitchFamily="18" charset="0"/>
                        </a:rPr>
                        <a:t>MANCHIKANTI ASHRITA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20211CEI0154</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2569" t="16482" r="17016" b="27341"/>
          <a:stretch/>
        </p:blipFill>
        <p:spPr>
          <a:xfrm>
            <a:off x="812800" y="1018903"/>
            <a:ext cx="10668000" cy="5695405"/>
          </a:xfrm>
        </p:spPr>
      </p:pic>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S</a:t>
            </a:r>
            <a:r>
              <a:rPr lang="en-US" dirty="0" smtClean="0"/>
              <a:t>oftware </a:t>
            </a:r>
            <a:r>
              <a:rPr lang="en-US" dirty="0"/>
              <a:t>components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a:bodyPr>
          <a:lstStyle/>
          <a:p>
            <a:pPr marL="0" lvl="0" indent="0" eaLnBrk="0" fontAlgn="base" hangingPunct="0">
              <a:spcBef>
                <a:spcPct val="0"/>
              </a:spcBef>
              <a:spcAft>
                <a:spcPct val="0"/>
              </a:spcAft>
              <a:buFontTx/>
              <a:buChar char="•"/>
            </a:pPr>
            <a:endParaRPr lang="en-US" altLang="en-US" sz="1800" b="1"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endParaRPr lang="en-US" altLang="en-US" sz="1800" b="1"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Operating System:</a:t>
            </a:r>
            <a:r>
              <a:rPr lang="en-US" altLang="en-US" sz="1800" dirty="0">
                <a:latin typeface="Times New Roman" panose="02020603050405020304" pitchFamily="18" charset="0"/>
                <a:cs typeface="Times New Roman" panose="02020603050405020304" pitchFamily="18" charset="0"/>
              </a:rPr>
              <a:t> Windows, Linux</a:t>
            </a:r>
          </a:p>
          <a:p>
            <a:pPr marL="0" lvl="0" indent="0" eaLnBrk="0" fontAlgn="base" hangingPunct="0">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Programming Language: </a:t>
            </a:r>
            <a:r>
              <a:rPr lang="en-US" altLang="en-US" sz="1800" dirty="0">
                <a:latin typeface="Times New Roman" panose="02020603050405020304" pitchFamily="18" charset="0"/>
                <a:cs typeface="Times New Roman" panose="02020603050405020304" pitchFamily="18" charset="0"/>
              </a:rPr>
              <a:t>Python.</a:t>
            </a:r>
          </a:p>
          <a:p>
            <a:pPr marL="0" lvl="0" indent="0" eaLnBrk="0" fontAlgn="base" hangingPunct="0">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Libraries:</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TensorFlow</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Keras</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OpenCV</a:t>
            </a:r>
            <a:r>
              <a:rPr lang="en-US" altLang="en-US" sz="1800" dirty="0">
                <a:latin typeface="Times New Roman" panose="02020603050405020304" pitchFamily="18" charset="0"/>
                <a:cs typeface="Times New Roman" panose="02020603050405020304" pitchFamily="18" charset="0"/>
              </a:rPr>
              <a:t>, Pandas, </a:t>
            </a:r>
            <a:r>
              <a:rPr lang="en-US" altLang="en-US" sz="1800" dirty="0" err="1">
                <a:latin typeface="Times New Roman" panose="02020603050405020304" pitchFamily="18" charset="0"/>
                <a:cs typeface="Times New Roman" panose="02020603050405020304" pitchFamily="18" charset="0"/>
              </a:rPr>
              <a:t>FastAPI</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Development Tools: </a:t>
            </a:r>
            <a:r>
              <a:rPr lang="en-US" altLang="en-US" sz="1800" dirty="0">
                <a:latin typeface="Times New Roman" panose="02020603050405020304" pitchFamily="18" charset="0"/>
                <a:cs typeface="Times New Roman" panose="02020603050405020304" pitchFamily="18" charset="0"/>
              </a:rPr>
              <a:t>VS Code, </a:t>
            </a:r>
            <a:r>
              <a:rPr lang="en-US" altLang="en-US" sz="1800" dirty="0" err="1">
                <a:latin typeface="Times New Roman" panose="02020603050405020304" pitchFamily="18" charset="0"/>
                <a:cs typeface="Times New Roman" panose="02020603050405020304" pitchFamily="18" charset="0"/>
              </a:rPr>
              <a:t>Jupyter</a:t>
            </a:r>
            <a:r>
              <a:rPr lang="en-US" altLang="en-US" sz="1800" dirty="0">
                <a:latin typeface="Times New Roman" panose="02020603050405020304" pitchFamily="18" charset="0"/>
                <a:cs typeface="Times New Roman" panose="02020603050405020304" pitchFamily="18" charset="0"/>
              </a:rPr>
              <a:t> Notebook, </a:t>
            </a:r>
            <a:r>
              <a:rPr lang="en-US" altLang="en-US" sz="1800" dirty="0" err="1">
                <a:latin typeface="Times New Roman" panose="02020603050405020304" pitchFamily="18" charset="0"/>
                <a:cs typeface="Times New Roman" panose="02020603050405020304" pitchFamily="18" charset="0"/>
              </a:rPr>
              <a:t>Git</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Cloud Services:</a:t>
            </a:r>
            <a:r>
              <a:rPr lang="en-US" altLang="en-US" sz="1800" dirty="0">
                <a:latin typeface="Times New Roman" panose="02020603050405020304" pitchFamily="18" charset="0"/>
                <a:cs typeface="Times New Roman" panose="02020603050405020304" pitchFamily="18" charset="0"/>
              </a:rPr>
              <a:t> AWS, Google Cloud, or </a:t>
            </a:r>
            <a:r>
              <a:rPr lang="en-US" altLang="en-US" sz="1800" dirty="0" err="1">
                <a:latin typeface="Times New Roman" panose="02020603050405020304" pitchFamily="18" charset="0"/>
                <a:cs typeface="Times New Roman" panose="02020603050405020304" pitchFamily="18" charset="0"/>
              </a:rPr>
              <a:t>Heroku</a:t>
            </a:r>
            <a:r>
              <a:rPr lang="en-US" altLang="en-US" sz="1800" dirty="0">
                <a:latin typeface="Times New Roman" panose="02020603050405020304" pitchFamily="18" charset="0"/>
                <a:cs typeface="Times New Roman" panose="02020603050405020304" pitchFamily="18" charset="0"/>
              </a:rPr>
              <a:t> for deployment </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52" y="1601521"/>
            <a:ext cx="8156729" cy="3861022"/>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A software tool capable of accurately identifying medicinal plants based on images</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 robust dataset for future research and training of AI models in herbal medicine</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Reduction in misidentification and adulteration of medicinal plant raw materials</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Improved quality control in the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pharmaceutical supply chain</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Increased trust and confidence among consumers and manufacturers in traditional medicine.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This project aims to bridge the gap between traditional knowledge and modern technology by integrating machine learning and image processing for medicinal plant identification. By ensuring authenticity, this system has the potential to revolutionize the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industry, supporting sustainable herbal medicine practices and fostering innovation in plant-based healthcare.</a:t>
            </a: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76200" indent="0" algn="just">
              <a:buNone/>
            </a:pPr>
            <a:r>
              <a:rPr lang="en-US" sz="2200" dirty="0">
                <a:latin typeface="Times New Roman" panose="02020603050405020304" pitchFamily="18" charset="0"/>
                <a:cs typeface="Times New Roman" panose="02020603050405020304" pitchFamily="18" charset="0"/>
              </a:rPr>
              <a:t>[1] A. K. Jain, P. W. </a:t>
            </a:r>
            <a:r>
              <a:rPr lang="en-US" sz="2200" dirty="0" err="1">
                <a:latin typeface="Times New Roman" panose="02020603050405020304" pitchFamily="18" charset="0"/>
                <a:cs typeface="Times New Roman" panose="02020603050405020304" pitchFamily="18" charset="0"/>
              </a:rPr>
              <a:t>Duin</a:t>
            </a:r>
            <a:r>
              <a:rPr lang="en-US" sz="2200" dirty="0">
                <a:latin typeface="Times New Roman" panose="02020603050405020304" pitchFamily="18" charset="0"/>
                <a:cs typeface="Times New Roman" panose="02020603050405020304" pitchFamily="18" charset="0"/>
              </a:rPr>
              <a:t>, and J. Mao, "Statistical Pattern Recognition: A Review," IEEE Transactions on Pattern Analysis and Machine Intelligence, vol. 22, no. 1, pp. 4-37, 2000</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76200" indent="0" algn="just">
              <a:buNone/>
            </a:pPr>
            <a:r>
              <a:rPr lang="en-US" sz="2200" dirty="0">
                <a:latin typeface="Times New Roman" panose="02020603050405020304" pitchFamily="18" charset="0"/>
                <a:cs typeface="Times New Roman" panose="02020603050405020304" pitchFamily="18" charset="0"/>
              </a:rPr>
              <a:t>[2] Y. </a:t>
            </a:r>
            <a:r>
              <a:rPr lang="en-US" sz="2200" dirty="0" err="1">
                <a:latin typeface="Times New Roman" panose="02020603050405020304" pitchFamily="18" charset="0"/>
                <a:cs typeface="Times New Roman" panose="02020603050405020304" pitchFamily="18" charset="0"/>
              </a:rPr>
              <a:t>LeCun</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Bengio</a:t>
            </a:r>
            <a:r>
              <a:rPr lang="en-US" sz="2200" dirty="0">
                <a:latin typeface="Times New Roman" panose="02020603050405020304" pitchFamily="18" charset="0"/>
                <a:cs typeface="Times New Roman" panose="02020603050405020304" pitchFamily="18" charset="0"/>
              </a:rPr>
              <a:t>, and G. Hinton, "Deep Learning," IEEE Transactions on Neural Networks and Learning Systems, vol. 28, no. 2, pp. 1-17, 2017</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76200" indent="0" algn="just">
              <a:buNone/>
            </a:pPr>
            <a:r>
              <a:rPr lang="en-US" sz="2200" dirty="0">
                <a:latin typeface="Times New Roman" panose="02020603050405020304" pitchFamily="18" charset="0"/>
                <a:cs typeface="Times New Roman" panose="02020603050405020304" pitchFamily="18" charset="0"/>
              </a:rPr>
              <a:t>[3] S. Ren, K. He, R. </a:t>
            </a:r>
            <a:r>
              <a:rPr lang="en-US" sz="2200" dirty="0" err="1">
                <a:latin typeface="Times New Roman" panose="02020603050405020304" pitchFamily="18" charset="0"/>
                <a:cs typeface="Times New Roman" panose="02020603050405020304" pitchFamily="18" charset="0"/>
              </a:rPr>
              <a:t>Girshick</a:t>
            </a:r>
            <a:r>
              <a:rPr lang="en-US" sz="2200" dirty="0">
                <a:latin typeface="Times New Roman" panose="02020603050405020304" pitchFamily="18" charset="0"/>
                <a:cs typeface="Times New Roman" panose="02020603050405020304" pitchFamily="18" charset="0"/>
              </a:rPr>
              <a:t>, and J. Sun, "Faster R-CNN: Towards Real-Time Object Detection with Region Proposal Networks," IEEE Transactions on Pattern Analysis and Machine Intelligence, vol. 39, no. 6, pp. 1137-1149, 2017</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76200" indent="0" algn="just">
              <a:buNone/>
            </a:pPr>
            <a:r>
              <a:rPr lang="en-US" sz="2200" dirty="0">
                <a:latin typeface="Times New Roman" panose="02020603050405020304" pitchFamily="18" charset="0"/>
                <a:cs typeface="Times New Roman" panose="02020603050405020304" pitchFamily="18" charset="0"/>
              </a:rPr>
              <a:t>[4] J. Long, E. </a:t>
            </a:r>
            <a:r>
              <a:rPr lang="en-US" sz="2200" dirty="0" err="1">
                <a:latin typeface="Times New Roman" panose="02020603050405020304" pitchFamily="18" charset="0"/>
                <a:cs typeface="Times New Roman" panose="02020603050405020304" pitchFamily="18" charset="0"/>
              </a:rPr>
              <a:t>Shelhamer</a:t>
            </a:r>
            <a:r>
              <a:rPr lang="en-US" sz="2200" dirty="0">
                <a:latin typeface="Times New Roman" panose="02020603050405020304" pitchFamily="18" charset="0"/>
                <a:cs typeface="Times New Roman" panose="02020603050405020304" pitchFamily="18" charset="0"/>
              </a:rPr>
              <a:t>, and T. Darrell, "Fully Convolutional Networks for Semantic Segmentation," IEEE Transactions on Pattern Analysis and Machine Intelligence, vol. 39, no. 4, pp. 640-651, 2017</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76200" indent="0" algn="just">
              <a:buNone/>
            </a:pPr>
            <a:r>
              <a:rPr lang="en-US" sz="2200" dirty="0">
                <a:latin typeface="Times New Roman" panose="02020603050405020304" pitchFamily="18" charset="0"/>
                <a:cs typeface="Times New Roman" panose="02020603050405020304" pitchFamily="18" charset="0"/>
              </a:rPr>
              <a:t>[5] K. </a:t>
            </a:r>
            <a:r>
              <a:rPr lang="en-US" sz="2200" dirty="0" err="1">
                <a:latin typeface="Times New Roman" panose="02020603050405020304" pitchFamily="18" charset="0"/>
                <a:cs typeface="Times New Roman" panose="02020603050405020304" pitchFamily="18" charset="0"/>
              </a:rPr>
              <a:t>Simonyan</a:t>
            </a:r>
            <a:r>
              <a:rPr lang="en-US" sz="2200" dirty="0">
                <a:latin typeface="Times New Roman" panose="02020603050405020304" pitchFamily="18" charset="0"/>
                <a:cs typeface="Times New Roman" panose="02020603050405020304" pitchFamily="18" charset="0"/>
              </a:rPr>
              <a:t> and A. Zisserman, "Very Deep Convolutional Networks for Large-Scale Image Recognition," IEEE Transactions on Neural Networks and Learning Systems, vol. 27, no. 1, pp. 1-14, 2016.</a:t>
            </a:r>
          </a:p>
          <a:p>
            <a:pPr marL="0" indent="0">
              <a:buNone/>
            </a:pPr>
            <a:endParaRPr lang="en-GB" sz="2200"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REFERENCES(continued)</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a:latin typeface="Times New Roman" panose="02020603050405020304" pitchFamily="18" charset="0"/>
                <a:cs typeface="Times New Roman" panose="02020603050405020304" pitchFamily="18" charset="0"/>
              </a:rPr>
              <a:t>[6] C. </a:t>
            </a:r>
            <a:r>
              <a:rPr lang="en-US" dirty="0" err="1">
                <a:latin typeface="Times New Roman" panose="02020603050405020304" pitchFamily="18" charset="0"/>
                <a:cs typeface="Times New Roman" panose="02020603050405020304" pitchFamily="18" charset="0"/>
              </a:rPr>
              <a:t>Szegedy</a:t>
            </a:r>
            <a:r>
              <a:rPr lang="en-US" dirty="0">
                <a:latin typeface="Times New Roman" panose="02020603050405020304" pitchFamily="18" charset="0"/>
                <a:cs typeface="Times New Roman" panose="02020603050405020304" pitchFamily="18" charset="0"/>
              </a:rPr>
              <a:t>, W. Liu, Y. </a:t>
            </a:r>
            <a:r>
              <a:rPr lang="en-US" dirty="0" err="1">
                <a:latin typeface="Times New Roman" panose="02020603050405020304" pitchFamily="18" charset="0"/>
                <a:cs typeface="Times New Roman" panose="02020603050405020304" pitchFamily="18" charset="0"/>
              </a:rPr>
              <a:t>Jia</a:t>
            </a:r>
            <a:r>
              <a:rPr lang="en-US" dirty="0">
                <a:latin typeface="Times New Roman" panose="02020603050405020304" pitchFamily="18" charset="0"/>
                <a:cs typeface="Times New Roman" panose="02020603050405020304" pitchFamily="18" charset="0"/>
              </a:rPr>
              <a:t>, et al., "Going Deeper with Convolutions," IEEE Transactions on Pattern Analysis and Machine Intelligence, vol. 38, no. 1, pp. 1-12, 2016</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[7] G. E. Hinton, S. </a:t>
            </a:r>
            <a:r>
              <a:rPr lang="en-US" dirty="0" err="1">
                <a:latin typeface="Times New Roman" panose="02020603050405020304" pitchFamily="18" charset="0"/>
                <a:cs typeface="Times New Roman" panose="02020603050405020304" pitchFamily="18" charset="0"/>
              </a:rPr>
              <a:t>Osindero</a:t>
            </a:r>
            <a:r>
              <a:rPr lang="en-US" dirty="0">
                <a:latin typeface="Times New Roman" panose="02020603050405020304" pitchFamily="18" charset="0"/>
                <a:cs typeface="Times New Roman" panose="02020603050405020304" pitchFamily="18" charset="0"/>
              </a:rPr>
              <a:t>, and Y. W. </a:t>
            </a:r>
            <a:r>
              <a:rPr lang="en-US" dirty="0" err="1">
                <a:latin typeface="Times New Roman" panose="02020603050405020304" pitchFamily="18" charset="0"/>
                <a:cs typeface="Times New Roman" panose="02020603050405020304" pitchFamily="18" charset="0"/>
              </a:rPr>
              <a:t>Teh</a:t>
            </a:r>
            <a:r>
              <a:rPr lang="en-US" dirty="0">
                <a:latin typeface="Times New Roman" panose="02020603050405020304" pitchFamily="18" charset="0"/>
                <a:cs typeface="Times New Roman" panose="02020603050405020304" pitchFamily="18" charset="0"/>
              </a:rPr>
              <a:t>, "A Fast Learning Algorithm for Deep Belief Nets," IEEE Transactions on Neural Networks, vol. 18, no. 3, pp. 1-13, 2007</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[8] A.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Sutskever</a:t>
            </a:r>
            <a:r>
              <a:rPr lang="en-US" dirty="0">
                <a:latin typeface="Times New Roman" panose="02020603050405020304" pitchFamily="18" charset="0"/>
                <a:cs typeface="Times New Roman" panose="02020603050405020304" pitchFamily="18" charset="0"/>
              </a:rPr>
              <a:t>, and G. E. Hinton, "ImageNet Classification with Deep Convolutional Neural Networks," IEEE Transactions on Neural Networks and Learning Systems, vol. 25, no. 1, pp. 1-9, 2017</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[9] D. G. Lowe, "Distinctive Image Features from Scale-Invariant </a:t>
            </a:r>
            <a:r>
              <a:rPr lang="en-US" dirty="0" err="1">
                <a:latin typeface="Times New Roman" panose="02020603050405020304" pitchFamily="18" charset="0"/>
                <a:cs typeface="Times New Roman" panose="02020603050405020304" pitchFamily="18" charset="0"/>
              </a:rPr>
              <a:t>Keypoints</a:t>
            </a:r>
            <a:r>
              <a:rPr lang="en-US" dirty="0">
                <a:latin typeface="Times New Roman" panose="02020603050405020304" pitchFamily="18" charset="0"/>
                <a:cs typeface="Times New Roman" panose="02020603050405020304" pitchFamily="18" charset="0"/>
              </a:rPr>
              <a:t>," IEEE Transactions on Pattern Analysis and Machine Intelligence, vol. 26, no. 1, pp. 1-18, 2004</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[10] M. </a:t>
            </a:r>
            <a:r>
              <a:rPr lang="en-US" dirty="0" err="1">
                <a:latin typeface="Times New Roman" panose="02020603050405020304" pitchFamily="18" charset="0"/>
                <a:cs typeface="Times New Roman" panose="02020603050405020304" pitchFamily="18" charset="0"/>
              </a:rPr>
              <a:t>Everingham</a:t>
            </a:r>
            <a:r>
              <a:rPr lang="en-US" dirty="0">
                <a:latin typeface="Times New Roman" panose="02020603050405020304" pitchFamily="18" charset="0"/>
                <a:cs typeface="Times New Roman" panose="02020603050405020304" pitchFamily="18" charset="0"/>
              </a:rPr>
              <a:t>, L. Van </a:t>
            </a:r>
            <a:r>
              <a:rPr lang="en-US" dirty="0" err="1">
                <a:latin typeface="Times New Roman" panose="02020603050405020304" pitchFamily="18" charset="0"/>
                <a:cs typeface="Times New Roman" panose="02020603050405020304" pitchFamily="18" charset="0"/>
              </a:rPr>
              <a:t>Gool</a:t>
            </a:r>
            <a:r>
              <a:rPr lang="en-US" dirty="0">
                <a:latin typeface="Times New Roman" panose="02020603050405020304" pitchFamily="18" charset="0"/>
                <a:cs typeface="Times New Roman" panose="02020603050405020304" pitchFamily="18" charset="0"/>
              </a:rPr>
              <a:t>, C. K. I. Williams, et al., "The Pascal Visual Object Classes (VOC) Challenge," IEEE Transactions on Pattern Analysis and Machine Intelligence, vol. 32, no. 9, pp. 1-15, 2010.</a:t>
            </a:r>
          </a:p>
          <a:p>
            <a:pPr marL="0" indent="0">
              <a:buNone/>
            </a:pPr>
            <a:endParaRPr lang="en-US" dirty="0"/>
          </a:p>
        </p:txBody>
      </p:sp>
    </p:spTree>
    <p:extLst>
      <p:ext uri="{BB962C8B-B14F-4D97-AF65-F5344CB8AC3E}">
        <p14:creationId xmlns:p14="http://schemas.microsoft.com/office/powerpoint/2010/main" val="268443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Content Placeholder 4">
            <a:extLst>
              <a:ext uri="{FF2B5EF4-FFF2-40B4-BE49-F238E27FC236}">
                <a16:creationId xmlns:a16="http://schemas.microsoft.com/office/drawing/2014/main" xmlns="" id="{90DEF78C-A0C4-EB04-02C4-4052E05259EB}"/>
              </a:ext>
            </a:extLst>
          </p:cNvPr>
          <p:cNvPicPr>
            <a:picLocks noGrp="1" noChangeAspect="1"/>
          </p:cNvPicPr>
          <p:nvPr>
            <p:ph sz="half" idx="2"/>
          </p:nvPr>
        </p:nvPicPr>
        <p:blipFill rotWithShape="1">
          <a:blip r:embed="rId2"/>
          <a:srcRect t="9669" b="30009"/>
          <a:stretch/>
        </p:blipFill>
        <p:spPr>
          <a:xfrm>
            <a:off x="5943600" y="1033054"/>
            <a:ext cx="6266624" cy="4791891"/>
          </a:xfrm>
          <a:prstGeom prst="rect">
            <a:avLst/>
          </a:prstGeom>
        </p:spPr>
      </p:pic>
      <p:sp>
        <p:nvSpPr>
          <p:cNvPr id="3" name="Rectangle 1"/>
          <p:cNvSpPr>
            <a:spLocks noGrp="1" noChangeArrowheads="1"/>
          </p:cNvSpPr>
          <p:nvPr>
            <p:ph type="body" idx="1"/>
          </p:nvPr>
        </p:nvSpPr>
        <p:spPr bwMode="auto">
          <a:xfrm>
            <a:off x="812800" y="1164078"/>
            <a:ext cx="562718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SDG 3 (Good Health &amp; Well-Being)</a:t>
            </a:r>
            <a:r>
              <a:rPr kumimoji="0" lang="en-US" altLang="en-US" sz="1800" b="0" i="0" u="none" strike="noStrike" cap="none" normalizeH="0" baseline="0" dirty="0" smtClean="0">
                <a:ln>
                  <a:noFill/>
                </a:ln>
                <a:solidFill>
                  <a:schemeClr val="tx1"/>
                </a:solidFill>
                <a:effectLst/>
                <a:latin typeface="Arial" panose="020B0604020202020204" pitchFamily="34" charset="0"/>
              </a:rPr>
              <a:t> – Supports herbal medicine research and enhances healthcare by identifying medicinal plants accurately.</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SDG 9 (Industry, Innovation &amp; Infrastructure)</a:t>
            </a:r>
            <a:r>
              <a:rPr kumimoji="0" lang="en-US" altLang="en-US" sz="1800" b="0" i="0" u="none" strike="noStrike" cap="none" normalizeH="0" baseline="0" dirty="0" smtClean="0">
                <a:ln>
                  <a:noFill/>
                </a:ln>
                <a:solidFill>
                  <a:schemeClr val="tx1"/>
                </a:solidFill>
                <a:effectLst/>
                <a:latin typeface="Arial" panose="020B0604020202020204" pitchFamily="34" charset="0"/>
              </a:rPr>
              <a:t> – Promotes innovation in AI and machine learning for medical and agricultural applications.</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SDG 12 (Responsible Consumption &amp; Production)</a:t>
            </a:r>
            <a:r>
              <a:rPr kumimoji="0" lang="en-US" altLang="en-US" sz="1800" b="0" i="0" u="none" strike="noStrike" cap="none" normalizeH="0" baseline="0" dirty="0" smtClean="0">
                <a:ln>
                  <a:noFill/>
                </a:ln>
                <a:solidFill>
                  <a:schemeClr val="tx1"/>
                </a:solidFill>
                <a:effectLst/>
                <a:latin typeface="Arial" panose="020B0604020202020204" pitchFamily="34" charset="0"/>
              </a:rPr>
              <a:t> – Encourages sustainable use of natural resources by improving the identification of medicinal plants.</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SDG 15 (Life on Land)</a:t>
            </a:r>
            <a:r>
              <a:rPr kumimoji="0" lang="en-US" altLang="en-US" sz="1800" b="0" i="0" u="none" strike="noStrike" cap="none" normalizeH="0" baseline="0" dirty="0" smtClean="0">
                <a:ln>
                  <a:noFill/>
                </a:ln>
                <a:solidFill>
                  <a:schemeClr val="tx1"/>
                </a:solidFill>
                <a:effectLst/>
                <a:latin typeface="Arial" panose="020B0604020202020204" pitchFamily="34" charset="0"/>
              </a:rPr>
              <a:t> – Contributes to biodiversity conservation by identifying and preserving medicinal plant species. </a:t>
            </a:r>
          </a:p>
        </p:txBody>
      </p:sp>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India has a rich history of </a:t>
            </a:r>
            <a:r>
              <a:rPr lang="en-US" dirty="0" smtClean="0">
                <a:latin typeface="Times New Roman" panose="02020603050405020304" pitchFamily="18" charset="0"/>
                <a:cs typeface="Times New Roman" panose="02020603050405020304" pitchFamily="18" charset="0"/>
              </a:rPr>
              <a:t>traditional medicine, with Ayurveda relying heavily on medicinal plants and raw materials. However, the accurate identification of these plants remains a challenge due to similar morphological traits, seasonal and geographical variations, and widespread adulteration. Misidentification can lead to compromised efficacy and reduced trust in </a:t>
            </a:r>
            <a:r>
              <a:rPr lang="en-US" dirty="0" err="1" smtClean="0">
                <a:latin typeface="Times New Roman" panose="02020603050405020304" pitchFamily="18" charset="0"/>
                <a:cs typeface="Times New Roman" panose="02020603050405020304" pitchFamily="18" charset="0"/>
              </a:rPr>
              <a:t>Ayurvedic</a:t>
            </a:r>
            <a:r>
              <a:rPr lang="en-US" dirty="0" smtClean="0">
                <a:latin typeface="Times New Roman" panose="02020603050405020304" pitchFamily="18" charset="0"/>
                <a:cs typeface="Times New Roman" panose="02020603050405020304" pitchFamily="18" charset="0"/>
              </a:rPr>
              <a:t> pharmaceuticals. </a:t>
            </a:r>
          </a:p>
          <a:p>
            <a:pPr marL="0" indent="0" algn="just">
              <a:buNone/>
            </a:pPr>
            <a:r>
              <a:rPr lang="en-US" dirty="0" smtClean="0">
                <a:latin typeface="Times New Roman" panose="02020603050405020304" pitchFamily="18" charset="0"/>
                <a:cs typeface="Times New Roman" panose="02020603050405020304" pitchFamily="18" charset="0"/>
              </a:rPr>
              <a:t>This project aims to develop a software solution leveraging image processing and machine learning algorithms to ensure accurate identification and differentiation of medicinal plants. By automating the recognition process, this system enhances quality control, ensures authenticity, and strengthens the overall supply chain in the herbal medicine industry.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Rectangle 2"/>
          <p:cNvSpPr>
            <a:spLocks noGrp="1" noChangeArrowheads="1"/>
          </p:cNvSpPr>
          <p:nvPr>
            <p:ph idx="1"/>
          </p:nvPr>
        </p:nvSpPr>
        <p:spPr bwMode="auto">
          <a:xfrm>
            <a:off x="812800" y="1241566"/>
            <a:ext cx="10668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Jain et al. (2000)</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Reviews statistical pattern recognition techniques, discussing classification, feature extraction, and applications in AI and machine learning.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LeCun</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et al. (2017)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Introduces deep learning, explaining neural network architectures like CNNs, RNNs, and their applications in image and speech recognition.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 Ren et al. (2017)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Proposes Faster R-CNN, an advanced object detection framework that integrates region proposal networks for improved speed and accuracy.</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 Long et al. (2017)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Develops fully convolutional networks (FCNs) for semantic segmentation, enabling pixel-wise classification for detailed image understanding.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Simonyan</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Zisserman (2016)</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Introduces the VGG network, demonstrating how deeper convolutional networks improve large-scale image recognition tasks. </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(continued)</a:t>
            </a:r>
            <a:endParaRPr lang="en-US" dirty="0"/>
          </a:p>
        </p:txBody>
      </p:sp>
      <p:sp>
        <p:nvSpPr>
          <p:cNvPr id="4" name="Rectangle 1"/>
          <p:cNvSpPr>
            <a:spLocks noGrp="1" noChangeArrowheads="1"/>
          </p:cNvSpPr>
          <p:nvPr>
            <p:ph idx="1"/>
          </p:nvPr>
        </p:nvSpPr>
        <p:spPr bwMode="auto">
          <a:xfrm>
            <a:off x="812800" y="1267687"/>
            <a:ext cx="10668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6</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Szegedy</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et al. (2016)</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Presents the Inception model, optimizing deep learning   efficiency by factorizing convolutions and reducing computational complexity.</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7</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Hinton et al. (2007)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Describes deep belief networks (DBNs), using layer-wise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pretraining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improve deep learning model convergence and performance.</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8</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Krizhevsky</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et al. (2017)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Introduces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AlexNet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deep CNN model that significantly advanced image classification by using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activation and GPU acceleration.</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9</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Lowe (2004)</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Proposes the Scale-Invariant Feature Transform (SIFT), a robust feature detection algorithm resistant to changes in scale, rotation, and illumination.</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smtClean="0">
                <a:latin typeface="Times New Roman" panose="02020603050405020304" pitchFamily="18" charset="0"/>
                <a:cs typeface="Times New Roman" panose="02020603050405020304" pitchFamily="18" charset="0"/>
              </a:rPr>
              <a:t>10.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Everingham</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et al. (2010)</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Discusses the Pascal VOC Challenge, a benchmark dataset for evaluating object detection, segmentation, and classification models. </a:t>
            </a:r>
          </a:p>
        </p:txBody>
      </p:sp>
    </p:spTree>
    <p:extLst>
      <p:ext uri="{BB962C8B-B14F-4D97-AF65-F5344CB8AC3E}">
        <p14:creationId xmlns:p14="http://schemas.microsoft.com/office/powerpoint/2010/main" val="119754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1741225800"/>
              </p:ext>
            </p:extLst>
          </p:nvPr>
        </p:nvGraphicFramePr>
        <p:xfrm>
          <a:off x="812800" y="1143000"/>
          <a:ext cx="10668000" cy="4953000"/>
        </p:xfrm>
        <a:graphic>
          <a:graphicData uri="http://schemas.openxmlformats.org/drawingml/2006/table">
            <a:tbl>
              <a:tblPr/>
              <a:tblGrid>
                <a:gridCol w="5078549">
                  <a:extLst>
                    <a:ext uri="{9D8B030D-6E8A-4147-A177-3AD203B41FA5}">
                      <a16:colId xmlns:a16="http://schemas.microsoft.com/office/drawing/2014/main" xmlns="" val="2353862156"/>
                    </a:ext>
                  </a:extLst>
                </a:gridCol>
                <a:gridCol w="5589451">
                  <a:extLst>
                    <a:ext uri="{9D8B030D-6E8A-4147-A177-3AD203B41FA5}">
                      <a16:colId xmlns:a16="http://schemas.microsoft.com/office/drawing/2014/main" xmlns="" val="528846121"/>
                    </a:ext>
                  </a:extLst>
                </a:gridCol>
              </a:tblGrid>
              <a:tr h="304800">
                <a:tc>
                  <a:txBody>
                    <a:bodyPr/>
                    <a:lstStyle/>
                    <a:p>
                      <a:r>
                        <a:rPr lang="en-US" sz="1500" b="1"/>
                        <a:t>Author(s)</a:t>
                      </a:r>
                      <a:endParaRPr lang="en-US" sz="150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1"/>
                        <a:t>Drawback</a:t>
                      </a:r>
                      <a:endParaRPr lang="en-US" sz="150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25521837"/>
                  </a:ext>
                </a:extLst>
              </a:tr>
              <a:tr h="533400">
                <a:tc>
                  <a:txBody>
                    <a:bodyPr/>
                    <a:lstStyle/>
                    <a:p>
                      <a:r>
                        <a:rPr lang="en-US" sz="1500"/>
                        <a:t>A. K. Jain, P. W. Duin, J. Mao</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Lacks coverage of modern deep learning approaches.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1000129"/>
                  </a:ext>
                </a:extLst>
              </a:tr>
              <a:tr h="533400">
                <a:tc>
                  <a:txBody>
                    <a:bodyPr/>
                    <a:lstStyle/>
                    <a:p>
                      <a:r>
                        <a:rPr lang="en-US" sz="1500"/>
                        <a:t>Y. LeCun, Y. Bengio, G. Hinton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Computationally expensive &amp; requires large datasets.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69660803"/>
                  </a:ext>
                </a:extLst>
              </a:tr>
              <a:tr h="533400">
                <a:tc>
                  <a:txBody>
                    <a:bodyPr/>
                    <a:lstStyle/>
                    <a:p>
                      <a:r>
                        <a:rPr lang="en-US" sz="1500"/>
                        <a:t>S. Ren, K. He, R. Girshick, J. Sun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Computationally intensive for real-time applications.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67268835"/>
                  </a:ext>
                </a:extLst>
              </a:tr>
              <a:tr h="304800">
                <a:tc>
                  <a:txBody>
                    <a:bodyPr/>
                    <a:lstStyle/>
                    <a:p>
                      <a:r>
                        <a:rPr lang="en-US" sz="1500"/>
                        <a:t>J. Long, E. Shelhamer, T. Darrell</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Requires large-scale annotated datasets.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67031063"/>
                  </a:ext>
                </a:extLst>
              </a:tr>
              <a:tr h="304800">
                <a:tc>
                  <a:txBody>
                    <a:bodyPr/>
                    <a:lstStyle/>
                    <a:p>
                      <a:r>
                        <a:rPr lang="en-US" sz="1500"/>
                        <a:t>K. Simonyan, A. Zisserman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High memory &amp; computational cost.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8251599"/>
                  </a:ext>
                </a:extLst>
              </a:tr>
              <a:tr h="304800">
                <a:tc>
                  <a:txBody>
                    <a:bodyPr/>
                    <a:lstStyle/>
                    <a:p>
                      <a:r>
                        <a:rPr lang="en-US" sz="1500"/>
                        <a:t>C. Szegedy, W. Liu, Y. Jia, et al.</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Complex architecture makes training harder.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96528796"/>
                  </a:ext>
                </a:extLst>
              </a:tr>
              <a:tr h="533400">
                <a:tc>
                  <a:txBody>
                    <a:bodyPr/>
                    <a:lstStyle/>
                    <a:p>
                      <a:r>
                        <a:rPr lang="fi-FI" sz="1500" dirty="0"/>
                        <a:t>G. E. Hinton, S. Osindero, Y. W. Teh</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Not as effective as modern CNNs &amp; Transformers.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22625258"/>
                  </a:ext>
                </a:extLst>
              </a:tr>
              <a:tr h="533400">
                <a:tc>
                  <a:txBody>
                    <a:bodyPr/>
                    <a:lstStyle/>
                    <a:p>
                      <a:r>
                        <a:rPr lang="en-US" sz="1500"/>
                        <a:t>A. Krizhevsky, I. Sutskever, G. E. Hinton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Requires extensive training data &amp; high GPU power.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49620601"/>
                  </a:ext>
                </a:extLst>
              </a:tr>
              <a:tr h="533400">
                <a:tc>
                  <a:txBody>
                    <a:bodyPr/>
                    <a:lstStyle/>
                    <a:p>
                      <a:r>
                        <a:rPr lang="en-US" sz="1500"/>
                        <a:t>D. G. Lowe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Computationally expensive compared to modern alternatives.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40597209"/>
                  </a:ext>
                </a:extLst>
              </a:tr>
              <a:tr h="533400">
                <a:tc>
                  <a:txBody>
                    <a:bodyPr/>
                    <a:lstStyle/>
                    <a:p>
                      <a:r>
                        <a:rPr lang="nl-NL" sz="1500"/>
                        <a:t>M. Everingham, L. Van Gool, C. K. I. Williams, et al.</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dirty="0"/>
                        <a:t>Limited object categories compared to newer datasets.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62815001"/>
                  </a:ext>
                </a:extLst>
              </a:tr>
            </a:tbl>
          </a:graphicData>
        </a:graphic>
      </p:graphicFrame>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p:cNvSpPr>
            <a:spLocks noGrp="1" noChangeArrowheads="1"/>
          </p:cNvSpPr>
          <p:nvPr>
            <p:ph idx="1"/>
          </p:nvPr>
        </p:nvSpPr>
        <p:spPr bwMode="auto">
          <a:xfrm>
            <a:off x="812800" y="1101276"/>
            <a:ext cx="10668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Image Acquisition &amp; Preprocessing: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Collect high-quality images of medicinal plants.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Apply resizing, augmentation, and noise reduction.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Feature Extraction: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 </a:t>
            </a:r>
            <a:r>
              <a:rPr kumimoji="0" lang="en-US" altLang="en-US" sz="1800" b="1" i="0" u="none" strike="noStrike" cap="none" normalizeH="0" baseline="0" dirty="0" smtClean="0">
                <a:ln>
                  <a:noFill/>
                </a:ln>
                <a:solidFill>
                  <a:schemeClr val="tx1"/>
                </a:solidFill>
                <a:effectLst/>
                <a:latin typeface="Arial" panose="020B0604020202020204" pitchFamily="34" charset="0"/>
              </a:rPr>
              <a:t>SIFT, CNN, or </a:t>
            </a:r>
            <a:r>
              <a:rPr kumimoji="0" lang="en-US" altLang="en-US" sz="1800" b="1" i="0" u="none" strike="noStrike" cap="none" normalizeH="0" baseline="0" dirty="0" err="1" smtClean="0">
                <a:ln>
                  <a:noFill/>
                </a:ln>
                <a:solidFill>
                  <a:schemeClr val="tx1"/>
                </a:solidFill>
                <a:effectLst/>
                <a:latin typeface="Arial" panose="020B0604020202020204" pitchFamily="34" charset="0"/>
              </a:rPr>
              <a:t>ResNet</a:t>
            </a:r>
            <a:r>
              <a:rPr kumimoji="0" lang="en-US" altLang="en-US" sz="1800" b="0" i="0" u="none" strike="noStrike" cap="none" normalizeH="0" baseline="0" dirty="0" smtClean="0">
                <a:ln>
                  <a:noFill/>
                </a:ln>
                <a:solidFill>
                  <a:schemeClr val="tx1"/>
                </a:solidFill>
                <a:effectLst/>
                <a:latin typeface="Arial" panose="020B0604020202020204" pitchFamily="34" charset="0"/>
              </a:rPr>
              <a:t> for extracting unique plant features.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Classification Model: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Train a </a:t>
            </a:r>
            <a:r>
              <a:rPr kumimoji="0" lang="en-US" altLang="en-US" sz="1800" b="1" i="0" u="none" strike="noStrike" cap="none" normalizeH="0" baseline="0" dirty="0" smtClean="0">
                <a:ln>
                  <a:noFill/>
                </a:ln>
                <a:solidFill>
                  <a:schemeClr val="tx1"/>
                </a:solidFill>
                <a:effectLst/>
                <a:latin typeface="Arial" panose="020B0604020202020204" pitchFamily="34" charset="0"/>
              </a:rPr>
              <a:t>CNN-based deep learning model</a:t>
            </a:r>
            <a:r>
              <a:rPr kumimoji="0" lang="en-US" altLang="en-US" sz="1800" b="0" i="0" u="none" strike="noStrike" cap="none" normalizeH="0" baseline="0" dirty="0" smtClean="0">
                <a:ln>
                  <a:noFill/>
                </a:ln>
                <a:solidFill>
                  <a:schemeClr val="tx1"/>
                </a:solidFill>
                <a:effectLst/>
                <a:latin typeface="Arial" panose="020B0604020202020204" pitchFamily="34" charset="0"/>
              </a:rPr>
              <a:t> for plant identification.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Fine-tune using </a:t>
            </a:r>
            <a:r>
              <a:rPr kumimoji="0" lang="en-US" altLang="en-US" sz="1800" b="1" i="0" u="none" strike="noStrike" cap="none" normalizeH="0" baseline="0" dirty="0" smtClean="0">
                <a:ln>
                  <a:noFill/>
                </a:ln>
                <a:solidFill>
                  <a:schemeClr val="tx1"/>
                </a:solidFill>
                <a:effectLst/>
                <a:latin typeface="Arial" panose="020B0604020202020204" pitchFamily="34" charset="0"/>
              </a:rPr>
              <a:t>transfer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(VGG, Inception).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Authentication &amp; Adulteration Detection: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 </a:t>
            </a:r>
            <a:r>
              <a:rPr kumimoji="0" lang="en-US" altLang="en-US" sz="1800" b="1" i="0" u="none" strike="noStrike" cap="none" normalizeH="0" baseline="0" dirty="0" smtClean="0">
                <a:ln>
                  <a:noFill/>
                </a:ln>
                <a:solidFill>
                  <a:schemeClr val="tx1"/>
                </a:solidFill>
                <a:effectLst/>
                <a:latin typeface="Arial" panose="020B0604020202020204" pitchFamily="34" charset="0"/>
              </a:rPr>
              <a:t>pattern recognition</a:t>
            </a:r>
            <a:r>
              <a:rPr kumimoji="0" lang="en-US" altLang="en-US" sz="1800" b="0" i="0" u="none" strike="noStrike" cap="none" normalizeH="0" baseline="0" dirty="0" smtClean="0">
                <a:ln>
                  <a:noFill/>
                </a:ln>
                <a:solidFill>
                  <a:schemeClr val="tx1"/>
                </a:solidFill>
                <a:effectLst/>
                <a:latin typeface="Arial" panose="020B0604020202020204" pitchFamily="34" charset="0"/>
              </a:rPr>
              <a:t> and machine learning models (</a:t>
            </a:r>
            <a:r>
              <a:rPr kumimoji="0" lang="en-US" altLang="en-US" sz="1800" b="1" i="0" u="none" strike="noStrike" cap="none" normalizeH="0" baseline="0" dirty="0" smtClean="0">
                <a:ln>
                  <a:noFill/>
                </a:ln>
                <a:solidFill>
                  <a:schemeClr val="tx1"/>
                </a:solidFill>
                <a:effectLst/>
                <a:latin typeface="Arial" panose="020B0604020202020204" pitchFamily="34" charset="0"/>
              </a:rPr>
              <a:t>SVM, Random Forest</a:t>
            </a:r>
            <a:r>
              <a:rPr kumimoji="0" lang="en-US" altLang="en-US" sz="1800" b="0" i="0" u="none" strike="noStrike" cap="none" normalizeH="0" baseline="0" dirty="0" smtClean="0">
                <a:ln>
                  <a:noFill/>
                </a:ln>
                <a:solidFill>
                  <a:schemeClr val="tx1"/>
                </a:solidFill>
                <a:effectLst/>
                <a:latin typeface="Arial" panose="020B0604020202020204" pitchFamily="34" charset="0"/>
              </a:rPr>
              <a:t>) to classify genuine vs. adulterated plants.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Performance Optimization: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Evaluate using </a:t>
            </a:r>
            <a:r>
              <a:rPr kumimoji="0" lang="en-US" altLang="en-US" sz="1800" b="1" i="0" u="none" strike="noStrike" cap="none" normalizeH="0" baseline="0" dirty="0" smtClean="0">
                <a:ln>
                  <a:noFill/>
                </a:ln>
                <a:solidFill>
                  <a:schemeClr val="tx1"/>
                </a:solidFill>
                <a:effectLst/>
                <a:latin typeface="Arial" panose="020B0604020202020204" pitchFamily="34" charset="0"/>
              </a:rPr>
              <a:t>Precision, Recall, F1-score, and </a:t>
            </a:r>
            <a:r>
              <a:rPr kumimoji="0" lang="en-US" altLang="en-US" sz="1800" b="1" i="0" u="none" strike="noStrike" cap="none" normalizeH="0" baseline="0" dirty="0" err="1" smtClean="0">
                <a:ln>
                  <a:noFill/>
                </a:ln>
                <a:solidFill>
                  <a:schemeClr val="tx1"/>
                </a:solidFill>
                <a:effectLst/>
                <a:latin typeface="Arial" panose="020B0604020202020204" pitchFamily="34" charset="0"/>
              </a:rPr>
              <a:t>mAP</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Optimize with </a:t>
            </a:r>
            <a:r>
              <a:rPr kumimoji="0" lang="en-US" altLang="en-US" sz="1800" b="1" i="0" u="none" strike="noStrike" cap="none" normalizeH="0" baseline="0" dirty="0" err="1" smtClean="0">
                <a:ln>
                  <a:noFill/>
                </a:ln>
                <a:solidFill>
                  <a:schemeClr val="tx1"/>
                </a:solidFill>
                <a:effectLst/>
                <a:latin typeface="Arial" panose="020B0604020202020204" pitchFamily="34" charset="0"/>
              </a:rPr>
              <a:t>hyperparameter</a:t>
            </a:r>
            <a:r>
              <a:rPr kumimoji="0" lang="en-US" altLang="en-US" sz="1800" b="1" i="0" u="none" strike="noStrike" cap="none" normalizeH="0" baseline="0" dirty="0" smtClean="0">
                <a:ln>
                  <a:noFill/>
                </a:ln>
                <a:solidFill>
                  <a:schemeClr val="tx1"/>
                </a:solidFill>
                <a:effectLst/>
                <a:latin typeface="Arial" panose="020B0604020202020204" pitchFamily="34" charset="0"/>
              </a:rPr>
              <a:t> tuning and transfer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Deployment: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Implement as a </a:t>
            </a:r>
            <a:r>
              <a:rPr kumimoji="0" lang="en-US" altLang="en-US" sz="1800" b="1" i="0" u="none" strike="noStrike" cap="none" normalizeH="0" baseline="0" dirty="0" smtClean="0">
                <a:ln>
                  <a:noFill/>
                </a:ln>
                <a:solidFill>
                  <a:schemeClr val="tx1"/>
                </a:solidFill>
                <a:effectLst/>
                <a:latin typeface="Arial" panose="020B0604020202020204" pitchFamily="34" charset="0"/>
              </a:rPr>
              <a:t>mobile or web app</a:t>
            </a:r>
            <a:r>
              <a:rPr kumimoji="0" lang="en-US" altLang="en-US" sz="1800" b="0" i="0" u="none" strike="noStrike" cap="none" normalizeH="0" baseline="0" dirty="0" smtClean="0">
                <a:ln>
                  <a:noFill/>
                </a:ln>
                <a:solidFill>
                  <a:schemeClr val="tx1"/>
                </a:solidFill>
                <a:effectLst/>
                <a:latin typeface="Arial" panose="020B0604020202020204" pitchFamily="34" charset="0"/>
              </a:rPr>
              <a:t> for real-time plant identification.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 </a:t>
            </a:r>
            <a:r>
              <a:rPr kumimoji="0" lang="en-US" altLang="en-US" sz="1800" b="1" i="0" u="none" strike="noStrike" cap="none" normalizeH="0" baseline="0" dirty="0" smtClean="0">
                <a:ln>
                  <a:noFill/>
                </a:ln>
                <a:solidFill>
                  <a:schemeClr val="tx1"/>
                </a:solidFill>
                <a:effectLst/>
                <a:latin typeface="Arial" panose="020B0604020202020204" pitchFamily="34" charset="0"/>
              </a:rPr>
              <a:t>Edge AI for offline</a:t>
            </a:r>
            <a:r>
              <a:rPr kumimoji="0" lang="en-US" altLang="en-US" sz="1800" b="0" i="0" u="none" strike="noStrike" cap="none" normalizeH="0" baseline="0" dirty="0" smtClean="0">
                <a:ln>
                  <a:noFill/>
                </a:ln>
                <a:solidFill>
                  <a:schemeClr val="tx1"/>
                </a:solidFill>
                <a:effectLst/>
                <a:latin typeface="Arial" panose="020B0604020202020204" pitchFamily="34" charset="0"/>
              </a:rPr>
              <a:t> predictions in remote areas. </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develop a software solution for the accurate identification of medicinal plants using image processing and machine learning</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create a dataset of medicinal plants with labeled images for </a:t>
            </a:r>
            <a:r>
              <a:rPr lang="en-US" dirty="0" smtClean="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the model</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classify medicinal plants based on morphological features such as leaf shape, texture, and color</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minimize adulteration and misidentification in the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pharmaceutical </a:t>
            </a:r>
            <a:r>
              <a:rPr lang="en-US" dirty="0">
                <a:latin typeface="Times New Roman" panose="02020603050405020304" pitchFamily="18" charset="0"/>
                <a:cs typeface="Times New Roman" panose="02020603050405020304" pitchFamily="18" charset="0"/>
              </a:rPr>
              <a:t>industry</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enhance supply chain transparency by providing an authentication system for raw materials.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idx="1"/>
          </p:nvPr>
        </p:nvSpPr>
        <p:spPr/>
        <p:txBody>
          <a:bodyPr>
            <a:normAutofit fontScale="92500"/>
          </a:bodyPr>
          <a:lstStyle/>
          <a:p>
            <a:pPr marL="0" indent="0">
              <a:buNone/>
            </a:pPr>
            <a:r>
              <a:rPr lang="en-US" b="1" dirty="0" smtClean="0">
                <a:latin typeface="Times New Roman" panose="02020603050405020304" pitchFamily="18" charset="0"/>
                <a:cs typeface="Times New Roman" panose="02020603050405020304" pitchFamily="18" charset="0"/>
              </a:rPr>
              <a:t>1. Data </a:t>
            </a:r>
            <a:r>
              <a:rPr lang="en-US" b="1" dirty="0">
                <a:latin typeface="Times New Roman" panose="02020603050405020304" pitchFamily="18" charset="0"/>
                <a:cs typeface="Times New Roman" panose="02020603050405020304" pitchFamily="18" charset="0"/>
              </a:rPr>
              <a:t>Collection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Gathering </a:t>
            </a:r>
            <a:r>
              <a:rPr lang="en-US" dirty="0">
                <a:latin typeface="Times New Roman" panose="02020603050405020304" pitchFamily="18" charset="0"/>
                <a:cs typeface="Times New Roman" panose="02020603050405020304" pitchFamily="18" charset="0"/>
              </a:rPr>
              <a:t>high-quality images of medicinal plants from verified sources.</a:t>
            </a:r>
          </a:p>
          <a:p>
            <a:r>
              <a:rPr lang="en-US" dirty="0">
                <a:latin typeface="Times New Roman" panose="02020603050405020304" pitchFamily="18" charset="0"/>
                <a:cs typeface="Times New Roman" panose="02020603050405020304" pitchFamily="18" charset="0"/>
              </a:rPr>
              <a:t>Ensuring diversity in images by capturing various angles, lighting conditions, and seasonal variations.</a:t>
            </a:r>
          </a:p>
          <a:p>
            <a:pPr marL="0" indent="0">
              <a:buNone/>
            </a:pPr>
            <a:r>
              <a:rPr lang="en-US" b="1" dirty="0" smtClean="0">
                <a:latin typeface="Times New Roman" panose="02020603050405020304" pitchFamily="18" charset="0"/>
                <a:cs typeface="Times New Roman" panose="02020603050405020304" pitchFamily="18" charset="0"/>
              </a:rPr>
              <a:t>2. Image </a:t>
            </a:r>
            <a:r>
              <a:rPr lang="en-US" b="1" dirty="0">
                <a:latin typeface="Times New Roman" panose="02020603050405020304" pitchFamily="18" charset="0"/>
                <a:cs typeface="Times New Roman" panose="02020603050405020304" pitchFamily="18" charset="0"/>
              </a:rPr>
              <a:t>Preprocessing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Noise </a:t>
            </a:r>
            <a:r>
              <a:rPr lang="en-US" dirty="0">
                <a:latin typeface="Times New Roman" panose="02020603050405020304" pitchFamily="18" charset="0"/>
                <a:cs typeface="Times New Roman" panose="02020603050405020304" pitchFamily="18" charset="0"/>
              </a:rPr>
              <a:t>reduction and background removal.</a:t>
            </a:r>
          </a:p>
          <a:p>
            <a:r>
              <a:rPr lang="en-US" dirty="0">
                <a:latin typeface="Times New Roman" panose="02020603050405020304" pitchFamily="18" charset="0"/>
                <a:cs typeface="Times New Roman" panose="02020603050405020304" pitchFamily="18" charset="0"/>
              </a:rPr>
              <a:t>Resizing and normalization for uniformity.</a:t>
            </a:r>
          </a:p>
          <a:p>
            <a:r>
              <a:rPr lang="en-US" dirty="0">
                <a:latin typeface="Times New Roman" panose="02020603050405020304" pitchFamily="18" charset="0"/>
                <a:cs typeface="Times New Roman" panose="02020603050405020304" pitchFamily="18" charset="0"/>
              </a:rPr>
              <a:t>Color correction and feature extraction.</a:t>
            </a:r>
          </a:p>
          <a:p>
            <a:pPr marL="0" indent="0">
              <a:buNone/>
            </a:pPr>
            <a:r>
              <a:rPr lang="en-US" b="1" dirty="0" smtClean="0">
                <a:latin typeface="Times New Roman" panose="02020603050405020304" pitchFamily="18" charset="0"/>
                <a:cs typeface="Times New Roman" panose="02020603050405020304" pitchFamily="18" charset="0"/>
              </a:rPr>
              <a:t>3. Feature </a:t>
            </a:r>
            <a:r>
              <a:rPr lang="en-US" b="1" dirty="0">
                <a:latin typeface="Times New Roman" panose="02020603050405020304" pitchFamily="18" charset="0"/>
                <a:cs typeface="Times New Roman" panose="02020603050405020304" pitchFamily="18" charset="0"/>
              </a:rPr>
              <a:t>Extraction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Analyzing </a:t>
            </a:r>
            <a:r>
              <a:rPr lang="en-US" dirty="0">
                <a:latin typeface="Times New Roman" panose="02020603050405020304" pitchFamily="18" charset="0"/>
                <a:cs typeface="Times New Roman" panose="02020603050405020304" pitchFamily="18" charset="0"/>
              </a:rPr>
              <a:t>morphological features like leaf shape, venation, texture, and color distribution.</a:t>
            </a:r>
          </a:p>
          <a:p>
            <a:r>
              <a:rPr lang="en-US" dirty="0">
                <a:latin typeface="Times New Roman" panose="02020603050405020304" pitchFamily="18" charset="0"/>
                <a:cs typeface="Times New Roman" panose="02020603050405020304" pitchFamily="18" charset="0"/>
              </a:rPr>
              <a:t>Extracting key descriptors using edge detection, contour analysis, and histogram methods.</a:t>
            </a: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(continued)</a:t>
            </a:r>
            <a:endParaRPr lang="en-US" dirty="0"/>
          </a:p>
        </p:txBody>
      </p:sp>
      <p:sp>
        <p:nvSpPr>
          <p:cNvPr id="6" name="Rectangle 3"/>
          <p:cNvSpPr>
            <a:spLocks noGrp="1" noChangeArrowheads="1"/>
          </p:cNvSpPr>
          <p:nvPr>
            <p:ph idx="1"/>
          </p:nvPr>
        </p:nvSpPr>
        <p:spPr bwMode="auto">
          <a:xfrm>
            <a:off x="812800" y="1170289"/>
            <a:ext cx="10668000" cy="568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 Machine Learning Model Training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Using CNN (Convolutional Neural Networks) for image classification.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Training and testing models on labeled datasets.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Fine-tuning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hyperparameters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accuracy improvement.</a:t>
            </a:r>
          </a:p>
          <a:p>
            <a:pPr marL="0" indent="0" algn="just">
              <a:buNone/>
            </a:pPr>
            <a:r>
              <a:rPr lang="en-US" b="1" dirty="0" smtClean="0">
                <a:latin typeface="Times New Roman" panose="02020603050405020304" pitchFamily="18" charset="0"/>
                <a:cs typeface="Times New Roman" panose="02020603050405020304" pitchFamily="18" charset="0"/>
              </a:rPr>
              <a:t>5. Model </a:t>
            </a:r>
            <a:r>
              <a:rPr lang="en-US" b="1" dirty="0">
                <a:latin typeface="Times New Roman" panose="02020603050405020304" pitchFamily="18" charset="0"/>
                <a:cs typeface="Times New Roman" panose="02020603050405020304" pitchFamily="18" charset="0"/>
              </a:rPr>
              <a:t>Validation and Testing</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Performance </a:t>
            </a:r>
            <a:r>
              <a:rPr lang="en-US" dirty="0">
                <a:latin typeface="Times New Roman" panose="02020603050405020304" pitchFamily="18" charset="0"/>
                <a:cs typeface="Times New Roman" panose="02020603050405020304" pitchFamily="18" charset="0"/>
              </a:rPr>
              <a:t>evaluation using accuracy, precision, recall, and F1-score.</a:t>
            </a:r>
          </a:p>
          <a:p>
            <a:pPr algn="just"/>
            <a:r>
              <a:rPr lang="en-US" dirty="0">
                <a:latin typeface="Times New Roman" panose="02020603050405020304" pitchFamily="18" charset="0"/>
                <a:cs typeface="Times New Roman" panose="02020603050405020304" pitchFamily="18" charset="0"/>
              </a:rPr>
              <a:t>Comparing results with existing plant identification methods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6. Deployment </a:t>
            </a:r>
            <a:r>
              <a:rPr lang="en-US" b="1" dirty="0">
                <a:latin typeface="Times New Roman" panose="02020603050405020304" pitchFamily="18" charset="0"/>
                <a:cs typeface="Times New Roman" panose="02020603050405020304" pitchFamily="18" charset="0"/>
              </a:rPr>
              <a:t>and Integration</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Developing </a:t>
            </a:r>
            <a:r>
              <a:rPr lang="en-US" dirty="0">
                <a:latin typeface="Times New Roman" panose="02020603050405020304" pitchFamily="18" charset="0"/>
                <a:cs typeface="Times New Roman" panose="02020603050405020304" pitchFamily="18" charset="0"/>
              </a:rPr>
              <a:t>a user-friendly interface for farmers, researchers, and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manufacturers.</a:t>
            </a:r>
          </a:p>
          <a:p>
            <a:pPr algn="just"/>
            <a:r>
              <a:rPr lang="en-US" dirty="0">
                <a:latin typeface="Times New Roman" panose="02020603050405020304" pitchFamily="18" charset="0"/>
                <a:cs typeface="Times New Roman" panose="02020603050405020304" pitchFamily="18" charset="0"/>
              </a:rPr>
              <a:t>Cloud-based or mobile application implementation for accessibility.</a:t>
            </a:r>
          </a:p>
          <a:p>
            <a:pPr algn="just"/>
            <a:endParaRPr lang="en-US" dirty="0"/>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13936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219</TotalTime>
  <Words>1874</Words>
  <Application>Microsoft Office PowerPoint</Application>
  <PresentationFormat>Widescreen</PresentationFormat>
  <Paragraphs>146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Times New Roman</vt:lpstr>
      <vt:lpstr>Verdana</vt:lpstr>
      <vt:lpstr>Bioinformatics</vt:lpstr>
      <vt:lpstr>Identification of Different Medicinal Plants/Raw materials through Image Processing Using Machine Learning Algorithms</vt:lpstr>
      <vt:lpstr>Introduction</vt:lpstr>
      <vt:lpstr>Literature Review</vt:lpstr>
      <vt:lpstr>Literature Review (continued)</vt:lpstr>
      <vt:lpstr>Existing method Drawback</vt:lpstr>
      <vt:lpstr>Proposed Method</vt:lpstr>
      <vt:lpstr>Objectives</vt:lpstr>
      <vt:lpstr>Methodology</vt:lpstr>
      <vt:lpstr>Methodology (continued)</vt:lpstr>
      <vt:lpstr>Architecture</vt:lpstr>
      <vt:lpstr>Software components</vt:lpstr>
      <vt:lpstr>Timeline of Project</vt:lpstr>
      <vt:lpstr>Expected Outcomes</vt:lpstr>
      <vt:lpstr>Conclusion</vt:lpstr>
      <vt:lpstr>References</vt:lpstr>
      <vt:lpstr>REFERENCES(continued)</vt:lpstr>
      <vt:lpstr>Project work mapping with SDG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Vinusha Guranavar</cp:lastModifiedBy>
  <cp:revision>31</cp:revision>
  <dcterms:created xsi:type="dcterms:W3CDTF">2023-03-16T03:26:27Z</dcterms:created>
  <dcterms:modified xsi:type="dcterms:W3CDTF">2025-02-20T18:40:19Z</dcterms:modified>
</cp:coreProperties>
</file>