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6.xml" ContentType="application/vnd.openxmlformats-officedocument.themeOverr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0" r:id="rId4"/>
    <p:sldId id="282" r:id="rId5"/>
    <p:sldId id="268" r:id="rId6"/>
    <p:sldId id="283" r:id="rId7"/>
    <p:sldId id="291" r:id="rId8"/>
    <p:sldId id="293" r:id="rId9"/>
    <p:sldId id="290" r:id="rId10"/>
    <p:sldId id="289" r:id="rId11"/>
    <p:sldId id="28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0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7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6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4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304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258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0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8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2025/2/28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.jp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1.jp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jpg"/><Relationship Id="rId2" Type="http://schemas.openxmlformats.org/officeDocument/2006/relationships/tags" Target="../tags/tag12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6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1.jpg"/><Relationship Id="rId2" Type="http://schemas.openxmlformats.org/officeDocument/2006/relationships/tags" Target="../tags/tag20.xml"/><Relationship Id="rId1" Type="http://schemas.openxmlformats.org/officeDocument/2006/relationships/themeOverride" Target="../theme/themeOverride5.xml"/><Relationship Id="rId6" Type="http://schemas.openxmlformats.org/officeDocument/2006/relationships/tags" Target="../tags/tag24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007978" y="2068416"/>
            <a:ext cx="63275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spc="600" smtClean="0">
                <a:cs typeface="+mn-ea"/>
                <a:sym typeface="+mn-lt"/>
              </a:rPr>
              <a:t>入组答辩</a:t>
            </a:r>
            <a:endParaRPr lang="zh-CN" altLang="en-US" sz="8000" spc="6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978" y="3990725"/>
            <a:ext cx="933177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答辩人：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2404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班 王斯民 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20242081177</a:t>
            </a:r>
          </a:p>
        </p:txBody>
      </p:sp>
    </p:spTree>
    <p:extLst>
      <p:ext uri="{BB962C8B-B14F-4D97-AF65-F5344CB8AC3E}">
        <p14:creationId xmlns:p14="http://schemas.microsoft.com/office/powerpoint/2010/main" val="34301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smtClean="0">
                <a:cs typeface="+mn-ea"/>
                <a:sym typeface="+mn-lt"/>
              </a:rPr>
              <a:t>学习计划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6" name="iS1ide-TextBox 90"/>
          <p:cNvSpPr txBox="1"/>
          <p:nvPr/>
        </p:nvSpPr>
        <p:spPr>
          <a:xfrm>
            <a:off x="1097280" y="812800"/>
            <a:ext cx="10086535" cy="215801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WEB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方面：继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续学习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SSRF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SSTI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、反序列化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漏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洞、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SQL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注入等，并且做题。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lvl="3">
              <a:lnSpc>
                <a:spcPct val="120000"/>
              </a:lnSpc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 进一步学习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JAVA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MISC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方面：学习流量分析。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REVERSE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方面：学习汇编指令，学习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IDA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的使用。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作品赛方面：应对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EnumWindowStationsA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等非主流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注入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函数通过回调注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入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的防御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和应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急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响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应的安全程序。（以下是简介）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sp>
        <p:nvSpPr>
          <p:cNvPr id="13" name="iS1ide-TextBox 90"/>
          <p:cNvSpPr txBox="1"/>
          <p:nvPr/>
        </p:nvSpPr>
        <p:spPr>
          <a:xfrm>
            <a:off x="7112976" y="2970813"/>
            <a:ext cx="4800600" cy="138137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这个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用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于枚举窗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口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站。其第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一个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参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数是回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调函数指针，当枚举窗口站时会触发此回调函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数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。可将</a:t>
            </a:r>
            <a:r>
              <a:rPr lang="en-US" altLang="zh-CN" smtClean="0"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传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址进此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利用内存权限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漏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洞注入‌。（缺点是只能注入自身）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92" y="3134940"/>
            <a:ext cx="6841456" cy="105312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7520" y="4357057"/>
            <a:ext cx="11049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这类函数通过回调机制注入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，隐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蔽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性很高，相较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主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流注入函数安全软件检测率极低。</a:t>
            </a:r>
            <a:endParaRPr lang="en-US" altLang="zh-CN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（例如：使用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 11.4.0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编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译，无壳，</a:t>
            </a:r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shellcode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加密。</a:t>
            </a:r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检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测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率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8/70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）‌</a:t>
            </a:r>
            <a:endParaRPr lang="zh-CN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7518" y="4974142"/>
            <a:ext cx="11339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防御措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施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使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用驱动级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监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控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ETW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拦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截EnumWindowStationsA、SetWindowsHookE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主流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注入</a:t>
            </a:r>
            <a:r>
              <a:rPr lang="zh-CN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用，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解引用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回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调函数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地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址验证是否合法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‌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2.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回调函数地址指向不可执行内存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区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域或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未签名模块，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触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警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告并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阻断调用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链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‌。</a:t>
            </a:r>
            <a:endParaRPr lang="en-US" altLang="zh-CN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3.</a:t>
            </a:r>
            <a:r>
              <a:rPr lang="zh-CN" altLang="en-US"/>
              <a:t>实时扫描进程</a:t>
            </a:r>
            <a:r>
              <a:rPr lang="zh-CN" altLang="en-US"/>
              <a:t>内</a:t>
            </a:r>
            <a:r>
              <a:rPr lang="zh-CN" altLang="en-US" smtClean="0"/>
              <a:t>存，寻找特征码。</a:t>
            </a:r>
            <a:endParaRPr lang="en-US" altLang="zh-CN" smtClean="0"/>
          </a:p>
          <a:p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4.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拦截</a:t>
            </a:r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VirtualAlloc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VirtualProtect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等函数，阻止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配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wx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的内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存</a:t>
            </a:r>
            <a:r>
              <a:rPr lang="zh-CN" altLang="en-US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区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域‌。</a:t>
            </a:r>
            <a:endParaRPr lang="en-US" altLang="zh-CN" smtClean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5.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开启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ASLR</a:t>
            </a:r>
            <a:r>
              <a:rPr lang="zh-CN" altLang="en-US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CN" smtClean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······</a:t>
            </a:r>
            <a:endParaRPr lang="zh-CN" altLang="en-US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9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_文本框 4"/>
          <p:cNvSpPr txBox="1"/>
          <p:nvPr>
            <p:custDataLst>
              <p:tags r:id="rId2"/>
            </p:custDataLst>
          </p:nvPr>
        </p:nvSpPr>
        <p:spPr>
          <a:xfrm>
            <a:off x="1139864" y="1804646"/>
            <a:ext cx="63275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spc="6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EOF</a:t>
            </a:r>
            <a:endParaRPr lang="zh-CN" altLang="en-US" sz="11500" spc="600" dirty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099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H_Others_1"/>
          <p:cNvSpPr/>
          <p:nvPr>
            <p:custDataLst>
              <p:tags r:id="rId3"/>
            </p:custDataLst>
          </p:nvPr>
        </p:nvSpPr>
        <p:spPr>
          <a:xfrm>
            <a:off x="1549005" y="1876932"/>
            <a:ext cx="1283172" cy="1283172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 dirty="0">
              <a:cs typeface="+mn-ea"/>
              <a:sym typeface="+mn-lt"/>
            </a:endParaRPr>
          </a:p>
        </p:txBody>
      </p:sp>
      <p:sp>
        <p:nvSpPr>
          <p:cNvPr id="23" name="MH_Others_11"/>
          <p:cNvSpPr/>
          <p:nvPr>
            <p:custDataLst>
              <p:tags r:id="rId4"/>
            </p:custDataLst>
          </p:nvPr>
        </p:nvSpPr>
        <p:spPr>
          <a:xfrm>
            <a:off x="643953" y="985066"/>
            <a:ext cx="886004" cy="88600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4" name="PA_MH_Others_12"/>
          <p:cNvSpPr txBox="1"/>
          <p:nvPr>
            <p:custDataLst>
              <p:tags r:id="rId5"/>
            </p:custDataLst>
          </p:nvPr>
        </p:nvSpPr>
        <p:spPr>
          <a:xfrm>
            <a:off x="590140" y="1199610"/>
            <a:ext cx="1051574" cy="4951897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6000" spc="100" dirty="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3200" spc="100" dirty="0">
                <a:solidFill>
                  <a:schemeClr val="accent2"/>
                </a:solidFill>
                <a:cs typeface="+mn-ea"/>
                <a:sym typeface="+mn-lt"/>
              </a:rPr>
              <a:t>ONTENTS</a:t>
            </a:r>
            <a:endParaRPr lang="zh-CN" altLang="en-US" sz="3200" spc="1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25" name="PA_MH_Others_13"/>
          <p:cNvSpPr txBox="1"/>
          <p:nvPr>
            <p:custDataLst>
              <p:tags r:id="rId6"/>
            </p:custDataLst>
          </p:nvPr>
        </p:nvSpPr>
        <p:spPr>
          <a:xfrm>
            <a:off x="1336989" y="706492"/>
            <a:ext cx="1434492" cy="2336043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66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5215637" y="1067233"/>
            <a:ext cx="2059602" cy="4185742"/>
            <a:chOff x="2549642" y="1186629"/>
            <a:chExt cx="1780583" cy="3618690"/>
          </a:xfrm>
        </p:grpSpPr>
        <p:sp>
          <p:nvSpPr>
            <p:cNvPr id="32" name="MH_Entry_2">
              <a:hlinkClick r:id="" action="ppaction://noaction"/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3687761" y="2520331"/>
              <a:ext cx="638625" cy="2284988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 学习计划</a:t>
              </a:r>
              <a:endPara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MH_Number_3">
              <a:hlinkClick r:id="" action="ppaction://noaction"/>
            </p:cNvPr>
            <p:cNvSpPr/>
            <p:nvPr>
              <p:custDataLst>
                <p:tags r:id="rId8"/>
              </p:custDataLst>
            </p:nvPr>
          </p:nvSpPr>
          <p:spPr>
            <a:xfrm>
              <a:off x="3687761" y="2026503"/>
              <a:ext cx="642464" cy="6424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MH_Number_4">
              <a:hlinkClick r:id="rId14" action="ppaction://hlinksldjump"/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9642" y="1186629"/>
              <a:ext cx="633878" cy="633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5" name="MH_Entry_4">
              <a:hlinkClick r:id="rId14" action="ppaction://hlinksldjump"/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2561775" y="2024789"/>
              <a:ext cx="638625" cy="2630309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normAutofit/>
            </a:bodyPr>
            <a:lstStyle/>
            <a:p>
              <a:r>
                <a:rPr lang="zh-CN" altLang="en-US" sz="3200" spc="60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学习进度</a:t>
              </a:r>
              <a:endParaRPr lang="zh-CN" altLang="en-US" sz="3200" spc="6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9363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FFFFFF"/>
                </a:solidFill>
                <a:cs typeface="+mn-ea"/>
                <a:sym typeface="+mn-lt"/>
              </a:rPr>
              <a:t>1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6600" spc="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学习进度</a:t>
            </a: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43730" y="3515360"/>
            <a:ext cx="4433833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9990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4" grpId="0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>
                <a:cs typeface="+mn-ea"/>
                <a:sym typeface="+mn-lt"/>
              </a:rPr>
              <a:t>学习进度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7" name="iS1ide-TextBox 90"/>
          <p:cNvSpPr txBox="1"/>
          <p:nvPr/>
        </p:nvSpPr>
        <p:spPr>
          <a:xfrm>
            <a:off x="1097280" y="1034095"/>
            <a:ext cx="10086535" cy="77712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我选择的主要方向是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Web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，同时也学习了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Misc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方向。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我平时在主站和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BUU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上做题。有时也参加一些比赛。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74649"/>
            <a:ext cx="7051683" cy="3331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012" y="1874649"/>
            <a:ext cx="2188803" cy="333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smtClean="0">
                <a:cs typeface="+mn-ea"/>
                <a:sym typeface="+mn-lt"/>
              </a:rPr>
              <a:t>WEB</a:t>
            </a:r>
            <a:r>
              <a:rPr lang="zh-CN" altLang="en-US" sz="2800" spc="600" smtClean="0">
                <a:cs typeface="+mn-ea"/>
                <a:sym typeface="+mn-lt"/>
              </a:rPr>
              <a:t>方向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58" name="iS1ide-TextBox 90"/>
          <p:cNvSpPr txBox="1"/>
          <p:nvPr/>
        </p:nvSpPr>
        <p:spPr>
          <a:xfrm>
            <a:off x="1097280" y="812800"/>
            <a:ext cx="10086535" cy="593969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CNVD-2022-53482</a:t>
            </a:r>
            <a:r>
              <a:rPr lang="zh-CN" altLang="en-US" sz="2000"/>
              <a:t>信息泄露漏洞 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中危。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CNVD-2022-55132</a:t>
            </a:r>
            <a:r>
              <a:rPr lang="zh-CN" altLang="en-US" sz="2000"/>
              <a:t>逻辑缺陷漏洞 中</a:t>
            </a:r>
            <a:r>
              <a:rPr lang="zh-CN" altLang="en-US" sz="2000"/>
              <a:t>危</a:t>
            </a:r>
            <a:r>
              <a:rPr lang="zh-CN" altLang="en-US" sz="2000" smtClean="0"/>
              <a:t>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了解部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分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PHP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语法和特性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。了解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JS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HTML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CSS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熟悉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Linux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的命令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行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使用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Python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Cpp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等编写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脚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本。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了解部分框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架、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CMS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、数据库的命令、结构和常见漏洞。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SQL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命令和注入，能手动和使用脚本注入。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XSS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、文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件上传、文件包含、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SSRF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SSTI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反序列化漏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洞和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绕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过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WAF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、黑名单等。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能使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用工具进行资产收集和资产分析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了解大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部分网络传输协议，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能进行前后端搭建，利用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Cookie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Session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、</a:t>
            </a:r>
            <a:r>
              <a:rPr lang="en-US" altLang="zh-CN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JWT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等。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能使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用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Wireshark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进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行简单流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量分析。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能使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用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BP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和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Fiddler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了解常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见编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码和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加密算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法的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识别与破解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‌。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了解多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种隐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写方式和破解。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能进行简单的源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码审计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5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600" smtClean="0">
                <a:cs typeface="+mn-ea"/>
                <a:sym typeface="+mn-lt"/>
              </a:rPr>
              <a:t>MISC</a:t>
            </a:r>
            <a:r>
              <a:rPr lang="zh-CN" altLang="en-US" sz="2800" spc="600" smtClean="0">
                <a:cs typeface="+mn-ea"/>
                <a:sym typeface="+mn-lt"/>
              </a:rPr>
              <a:t>方向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7" name="iS1ide-TextBox 90"/>
          <p:cNvSpPr txBox="1"/>
          <p:nvPr/>
        </p:nvSpPr>
        <p:spPr>
          <a:xfrm>
            <a:off x="1097280" y="812800"/>
            <a:ext cx="10086535" cy="5517662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了解部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分古典密码和现代密码，能使用工具解密与爆破。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了解多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种隐写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‌术，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能使用工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具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提取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了解常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见的文件修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复和格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式分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析。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能使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用工具进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行内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存取证、日志分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析、规约和报文的解析。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了解压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缩包的多种破解方式。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熟练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使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用一把梭工具。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333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smtClean="0">
                <a:cs typeface="+mn-ea"/>
                <a:sym typeface="+mn-lt"/>
              </a:rPr>
              <a:t>寒假学习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58" name="iS1ide-TextBox 90"/>
          <p:cNvSpPr txBox="1"/>
          <p:nvPr/>
        </p:nvSpPr>
        <p:spPr>
          <a:xfrm>
            <a:off x="1097280" y="812800"/>
            <a:ext cx="10086535" cy="76102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主要根据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BUU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上的题目学习了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SQL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注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入、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反序列化漏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洞、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文件上传、文件包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含漏洞。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进行了一次失败的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SQL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注入实战，并在论坛讨论。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44" y="1611933"/>
            <a:ext cx="3290480" cy="1772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871" y="1611933"/>
            <a:ext cx="3290480" cy="17723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298" y="1611933"/>
            <a:ext cx="3291517" cy="1772880"/>
          </a:xfrm>
          <a:prstGeom prst="rect">
            <a:avLst/>
          </a:prstGeom>
        </p:spPr>
      </p:pic>
      <p:sp>
        <p:nvSpPr>
          <p:cNvPr id="11" name="iS1ide-TextBox 90"/>
          <p:cNvSpPr txBox="1"/>
          <p:nvPr/>
        </p:nvSpPr>
        <p:spPr>
          <a:xfrm>
            <a:off x="1097279" y="3506177"/>
            <a:ext cx="10086535" cy="76102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使用小皮面板和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phpMyAdmin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，写了一个调用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MySQL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命令登录的页面。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444" y="4018085"/>
            <a:ext cx="2965944" cy="23312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43" y="4018085"/>
            <a:ext cx="4328149" cy="23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smtClean="0">
                <a:cs typeface="+mn-ea"/>
                <a:sym typeface="+mn-lt"/>
              </a:rPr>
              <a:t>寒假学习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58" name="iS1ide-TextBox 90"/>
          <p:cNvSpPr txBox="1"/>
          <p:nvPr/>
        </p:nvSpPr>
        <p:spPr>
          <a:xfrm>
            <a:off x="1097280" y="812800"/>
            <a:ext cx="10086535" cy="46208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使用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mimikatz_trunk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提权和盗取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RDP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的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ip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和密码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7" y="1274885"/>
            <a:ext cx="3049563" cy="18327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840" y="1269878"/>
            <a:ext cx="3983128" cy="1837728"/>
          </a:xfrm>
          <a:prstGeom prst="rect">
            <a:avLst/>
          </a:prstGeom>
        </p:spPr>
      </p:pic>
      <p:sp>
        <p:nvSpPr>
          <p:cNvPr id="15" name="iS1ide-TextBox 90"/>
          <p:cNvSpPr txBox="1"/>
          <p:nvPr/>
        </p:nvSpPr>
        <p:spPr>
          <a:xfrm>
            <a:off x="1097279" y="3259015"/>
            <a:ext cx="10086535" cy="1165089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利用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RDP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连接设备泄露的信息登录进宝塔面板，并进行后渗透，权限维持（当时忘截图了，可能由于日志残留了退出登录的信息，被发现后服务器关掉了）</a:t>
            </a:r>
            <a:endParaRPr lang="en-US" altLang="zh-CN" sz="2000" smtClean="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获取敏</a:t>
            </a:r>
            <a:r>
              <a:rPr lang="zh-CN" altLang="en-US" sz="200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感信</a:t>
            </a:r>
            <a:r>
              <a:rPr lang="zh-CN" altLang="en-US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息共</a:t>
            </a:r>
            <a:r>
              <a:rPr lang="en-US" altLang="zh-CN" sz="2000" smtClean="0">
                <a:latin typeface="Courier New" panose="02070309020205020404" pitchFamily="49" charset="0"/>
                <a:cs typeface="Courier New" panose="02070309020205020404" pitchFamily="49" charset="0"/>
                <a:sym typeface="+mn-lt"/>
              </a:rPr>
              <a:t>2.6GB</a:t>
            </a:r>
            <a:endParaRPr lang="en-US" altLang="zh-CN" sz="2000">
              <a:latin typeface="Courier New" panose="02070309020205020404" pitchFamily="49" charset="0"/>
              <a:cs typeface="Courier New" panose="02070309020205020404" pitchFamily="49" charset="0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957" y="4424104"/>
            <a:ext cx="3393440" cy="190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2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tile tx="11811000" ty="5080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Others_1"/>
          <p:cNvSpPr/>
          <p:nvPr>
            <p:custDataLst>
              <p:tags r:id="rId3"/>
            </p:custDataLst>
          </p:nvPr>
        </p:nvSpPr>
        <p:spPr>
          <a:xfrm>
            <a:off x="10410910" y="1578484"/>
            <a:ext cx="908524" cy="908524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MH_Others_2"/>
          <p:cNvSpPr/>
          <p:nvPr>
            <p:custDataLst>
              <p:tags r:id="rId4"/>
            </p:custDataLst>
          </p:nvPr>
        </p:nvSpPr>
        <p:spPr>
          <a:xfrm>
            <a:off x="9783594" y="879577"/>
            <a:ext cx="627317" cy="627317"/>
          </a:xfrm>
          <a:prstGeom prst="ellipse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cs typeface="+mn-ea"/>
              <a:sym typeface="+mn-lt"/>
            </a:endParaRPr>
          </a:p>
        </p:txBody>
      </p:sp>
      <p:sp>
        <p:nvSpPr>
          <p:cNvPr id="3" name="PA_MH_Others_3"/>
          <p:cNvSpPr txBox="1"/>
          <p:nvPr>
            <p:custDataLst>
              <p:tags r:id="rId5"/>
            </p:custDataLst>
          </p:nvPr>
        </p:nvSpPr>
        <p:spPr>
          <a:xfrm>
            <a:off x="9745493" y="1118804"/>
            <a:ext cx="744546" cy="3506091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Autofit/>
          </a:bodyPr>
          <a:lstStyle/>
          <a:p>
            <a:r>
              <a:rPr lang="en-US" altLang="zh-CN" sz="4000" spc="200">
                <a:solidFill>
                  <a:schemeClr val="accent2"/>
                </a:solidFill>
                <a:cs typeface="+mn-ea"/>
                <a:sym typeface="+mn-lt"/>
              </a:rPr>
              <a:t>C</a:t>
            </a:r>
            <a:r>
              <a:rPr lang="en-US" altLang="zh-CN" sz="2800" spc="200">
                <a:solidFill>
                  <a:schemeClr val="accent2"/>
                </a:solidFill>
                <a:cs typeface="+mn-ea"/>
                <a:sym typeface="+mn-lt"/>
              </a:rPr>
              <a:t>hapter</a:t>
            </a:r>
            <a:endParaRPr lang="zh-CN" altLang="en-US" sz="2800" spc="2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4" name="PA_MH_Others_4"/>
          <p:cNvSpPr txBox="1"/>
          <p:nvPr>
            <p:custDataLst>
              <p:tags r:id="rId6"/>
            </p:custDataLst>
          </p:nvPr>
        </p:nvSpPr>
        <p:spPr>
          <a:xfrm>
            <a:off x="10274284" y="682338"/>
            <a:ext cx="1015663" cy="1653988"/>
          </a:xfrm>
          <a:prstGeom prst="rect">
            <a:avLst/>
          </a:prstGeom>
          <a:noFill/>
        </p:spPr>
        <p:txBody>
          <a:bodyPr vert="eaVert" wrap="square" rtlCol="0" anchor="ctr" anchorCtr="0">
            <a:normAutofit/>
          </a:bodyPr>
          <a:lstStyle/>
          <a:p>
            <a:r>
              <a:rPr lang="zh-CN" altLang="en-US" sz="5400" dirty="0">
                <a:solidFill>
                  <a:schemeClr val="accent1"/>
                </a:solidFill>
                <a:cs typeface="+mn-ea"/>
                <a:sym typeface="+mn-lt"/>
              </a:rPr>
              <a:t>章节</a:t>
            </a:r>
          </a:p>
        </p:txBody>
      </p:sp>
      <p:sp>
        <p:nvSpPr>
          <p:cNvPr id="8" name="MH_Number"/>
          <p:cNvSpPr/>
          <p:nvPr>
            <p:custDataLst>
              <p:tags r:id="rId7"/>
            </p:custDataLst>
          </p:nvPr>
        </p:nvSpPr>
        <p:spPr>
          <a:xfrm>
            <a:off x="8945587" y="2336327"/>
            <a:ext cx="882105" cy="88210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4800" dirty="0" smtClean="0">
                <a:solidFill>
                  <a:srgbClr val="FFFFFF"/>
                </a:solidFill>
                <a:cs typeface="+mn-ea"/>
                <a:sym typeface="+mn-lt"/>
              </a:rPr>
              <a:t>2</a:t>
            </a:r>
            <a:endParaRPr lang="zh-CN" altLang="en-US" sz="48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PA_MH_Title"/>
          <p:cNvSpPr txBox="1"/>
          <p:nvPr>
            <p:custDataLst>
              <p:tags r:id="rId8"/>
            </p:custDataLst>
          </p:nvPr>
        </p:nvSpPr>
        <p:spPr>
          <a:xfrm>
            <a:off x="4443730" y="2757406"/>
            <a:ext cx="4415218" cy="7579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6600" spc="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</a:t>
            </a:r>
            <a:r>
              <a:rPr lang="zh-CN" altLang="en-US" sz="6600" spc="60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习</a:t>
            </a:r>
            <a:r>
              <a:rPr lang="zh-CN" altLang="en-US" sz="6600" spc="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计划</a:t>
            </a:r>
          </a:p>
        </p:txBody>
      </p:sp>
      <p:sp>
        <p:nvSpPr>
          <p:cNvPr id="10" name="MH_Title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43730" y="3515360"/>
            <a:ext cx="4433833" cy="16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normAutofit/>
          </a:bodyPr>
          <a:lstStyle>
            <a:defPPr>
              <a:defRPr lang="zh-CN"/>
            </a:defPPr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11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4" grpId="0"/>
      <p:bldP spid="8" grpId="0" animBg="1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ENTRY"/>
  <p:tag name="ID" val="626773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SECTION"/>
  <p:tag name="ID" val="6267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NUMB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TITLE"/>
  <p:tag name="ID" val="626773"/>
  <p:tag name="MH_ORDER" val="NUMBER"/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21170040"/>
  <p:tag name="MH_LIBRARY" val="CONTENTS"/>
  <p:tag name="MH_TYPE" val="TITLE"/>
  <p:tag name="ID" val="626775"/>
  <p:tag name="MH_ORDER" val="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AUTOCOLOR" val="TRUE"/>
  <p:tag name="MH_TYPE" val="CONTENTS"/>
  <p:tag name="ID" val="62677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OTHERS"/>
  <p:tag name="ID" val="626773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ENTRY"/>
  <p:tag name="ID" val="626773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1203848"/>
  <p:tag name="MH_LIBRARY" val="CONTENTS"/>
  <p:tag name="MH_TYPE" val="NUMBER"/>
  <p:tag name="ID" val="626773"/>
  <p:tag name="MH_ORDER" val="3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937</Words>
  <Application>Microsoft Office PowerPoint</Application>
  <PresentationFormat>宽屏</PresentationFormat>
  <Paragraphs>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锐字工房云字库细圆GBK</vt:lpstr>
      <vt:lpstr>微软雅黑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Administrator</cp:lastModifiedBy>
  <cp:revision>277</cp:revision>
  <dcterms:created xsi:type="dcterms:W3CDTF">2017-08-01T09:51:47Z</dcterms:created>
  <dcterms:modified xsi:type="dcterms:W3CDTF">2025-02-28T15:31:11Z</dcterms:modified>
</cp:coreProperties>
</file>